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7"/>
  </p:notesMasterIdLst>
  <p:sldIdLst>
    <p:sldId id="296" r:id="rId4"/>
    <p:sldId id="328" r:id="rId5"/>
    <p:sldId id="256" r:id="rId6"/>
    <p:sldId id="258" r:id="rId8"/>
    <p:sldId id="259" r:id="rId9"/>
    <p:sldId id="261" r:id="rId10"/>
    <p:sldId id="302" r:id="rId11"/>
    <p:sldId id="299" r:id="rId12"/>
    <p:sldId id="269" r:id="rId13"/>
    <p:sldId id="263" r:id="rId14"/>
    <p:sldId id="270" r:id="rId15"/>
    <p:sldId id="304" r:id="rId16"/>
    <p:sldId id="265" r:id="rId17"/>
    <p:sldId id="271" r:id="rId18"/>
    <p:sldId id="358" r:id="rId19"/>
    <p:sldId id="289" r:id="rId20"/>
    <p:sldId id="288" r:id="rId21"/>
    <p:sldId id="266" r:id="rId22"/>
    <p:sldId id="292" r:id="rId23"/>
    <p:sldId id="273" r:id="rId24"/>
    <p:sldId id="274" r:id="rId25"/>
    <p:sldId id="268" r:id="rId26"/>
    <p:sldId id="275" r:id="rId27"/>
    <p:sldId id="293" r:id="rId28"/>
    <p:sldId id="301" r:id="rId29"/>
    <p:sldId id="282" r:id="rId30"/>
    <p:sldId id="294" r:id="rId31"/>
    <p:sldId id="295" r:id="rId32"/>
    <p:sldId id="281" r:id="rId33"/>
    <p:sldId id="278" r:id="rId34"/>
    <p:sldId id="284" r:id="rId35"/>
  </p:sldIdLst>
  <p:sldSz cx="9144000" cy="6858000" type="screen4x3"/>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94660"/>
  </p:normalViewPr>
  <p:slideViewPr>
    <p:cSldViewPr>
      <p:cViewPr varScale="1">
        <p:scale>
          <a:sx n="81" d="100"/>
          <a:sy n="81" d="100"/>
        </p:scale>
        <p:origin x="1507" y="62"/>
      </p:cViewPr>
      <p:guideLst>
        <p:guide orient="horz" pos="2160"/>
        <p:guide pos="289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9" Type="http://schemas.openxmlformats.org/officeDocument/2006/relationships/tags" Target="tags/tag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66F79B-A9CA-4CB7-A3B5-7AB9EB3BDD09}"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01BDE-782B-4384-B8EF-6CCE6E84EAB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51DACF9-D679-4696-8629-3DA69BED2266}" type="slidenum">
              <a:rPr lang="en-SG" smtClean="0"/>
            </a:fld>
            <a:endParaRPr lang="en-SG"/>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401BDE-782B-4384-B8EF-6CCE6E84EABC}"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47D49039-D257-4877-A42C-88503A1AAD6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17A71-9654-4C6B-A870-EA5ED9476D5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7D49039-D257-4877-A42C-88503A1AAD6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17A71-9654-4C6B-A870-EA5ED9476D5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7D49039-D257-4877-A42C-88503A1AAD6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17A71-9654-4C6B-A870-EA5ED9476D57}"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36AB9B5-D5C5-4369-ABB0-5B1EB3D1BB02}" type="slidenum">
              <a:rPr lang="en-US">
                <a:solidFill>
                  <a:srgbClr val="000000"/>
                </a:solidFill>
              </a:rPr>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952EA22-E5BF-4C21-86B6-347FE1523694}" type="slidenum">
              <a:rPr lang="en-US">
                <a:solidFill>
                  <a:srgbClr val="000000"/>
                </a:solidFill>
              </a:rPr>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843877B-B8FC-459A-B6FD-DFEDE30B205A}" type="slidenum">
              <a:rPr lang="en-US">
                <a:solidFill>
                  <a:srgbClr val="000000"/>
                </a:solidFill>
              </a:rPr>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25F84B7D-7459-4CE2-9B6D-8875E52E949B}" type="slidenum">
              <a:rPr lang="en-US">
                <a:solidFill>
                  <a:srgbClr val="000000"/>
                </a:solidFill>
              </a:rPr>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D4160B5-E4B6-47A4-994C-225443800884}" type="slidenum">
              <a:rPr lang="en-US">
                <a:solidFill>
                  <a:srgbClr val="000000"/>
                </a:solidFill>
              </a:rPr>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6377C8E-1181-48D7-AAF5-43BB49ED170E}" type="slidenum">
              <a:rPr lang="en-US">
                <a:solidFill>
                  <a:srgbClr val="000000"/>
                </a:solidFill>
              </a:rPr>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D9FD745-D014-4611-923E-5D286BA33C1D}" type="slidenum">
              <a:rPr lang="en-US">
                <a:solidFill>
                  <a:srgbClr val="000000"/>
                </a:solidFill>
              </a:rPr>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48DF8AE-96E0-4CCA-A7D5-22D714A13838}" type="slidenum">
              <a:rPr lang="en-US">
                <a:solidFill>
                  <a:srgbClr val="000000"/>
                </a:solidFill>
              </a:rPr>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7D49039-D257-4877-A42C-88503A1AAD6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17A71-9654-4C6B-A870-EA5ED9476D57}"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2D9C5A2F-9260-487C-93E0-256078F47108}" type="slidenum">
              <a:rPr lang="en-US">
                <a:solidFill>
                  <a:srgbClr val="000000"/>
                </a:solidFill>
              </a:rPr>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D00F0B5-5045-4388-9D8F-BC4C20025824}" type="slidenum">
              <a:rPr lang="en-US">
                <a:solidFill>
                  <a:srgbClr val="000000"/>
                </a:solidFill>
              </a:rPr>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1BD8B27-1D10-446A-BB84-2A610F67CD10}" type="slidenum">
              <a:rPr lang="en-US">
                <a:solidFill>
                  <a:srgbClr val="000000"/>
                </a:solidFill>
              </a:rPr>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FA0AA21-CC5D-49DF-BD91-0BCA5C891CC0}" type="slidenum">
              <a:rPr lang="en-US">
                <a:solidFill>
                  <a:srgbClr val="000000"/>
                </a:solidFill>
              </a:rPr>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7D49039-D257-4877-A42C-88503A1AAD6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17A71-9654-4C6B-A870-EA5ED9476D57}"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7D49039-D257-4877-A42C-88503A1AAD6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117A71-9654-4C6B-A870-EA5ED9476D57}"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7D49039-D257-4877-A42C-88503A1AAD6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117A71-9654-4C6B-A870-EA5ED9476D5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7D49039-D257-4877-A42C-88503A1AAD6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117A71-9654-4C6B-A870-EA5ED9476D5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49039-D257-4877-A42C-88503A1AAD6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117A71-9654-4C6B-A870-EA5ED9476D5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7D49039-D257-4877-A42C-88503A1AAD6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117A71-9654-4C6B-A870-EA5ED9476D5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7D49039-D257-4877-A42C-88503A1AAD6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117A71-9654-4C6B-A870-EA5ED9476D5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D49039-D257-4877-A42C-88503A1AAD6F}"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117A71-9654-4C6B-A870-EA5ED9476D5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t>Click to edit Master title style</a:t>
            </a:r>
            <a:endParaRPr 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u="none">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u="none">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u="none">
                <a:cs typeface="+mn-cs"/>
              </a:defRPr>
            </a:lvl1pPr>
          </a:lstStyle>
          <a:p>
            <a:pPr fontAlgn="base">
              <a:spcBef>
                <a:spcPct val="0"/>
              </a:spcBef>
              <a:spcAft>
                <a:spcPct val="0"/>
              </a:spcAft>
              <a:defRPr/>
            </a:pPr>
            <a:fld id="{2D47F534-EE03-4A4F-A676-78D1F3DB026A}" type="slidenum">
              <a:rPr lang="en-US">
                <a:solidFill>
                  <a:srgbClr val="000000"/>
                </a:solidFill>
              </a:rPr>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4.xml"/><Relationship Id="rId6" Type="http://schemas.openxmlformats.org/officeDocument/2006/relationships/image" Target="../media/image5.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hyperlink" Target="http://www.bigoo.ws/Glitters/stars/Stars-211469.htm" TargetMode="External"/><Relationship Id="rId7" Type="http://schemas.openxmlformats.org/officeDocument/2006/relationships/image" Target="../media/image12.png"/><Relationship Id="rId6" Type="http://schemas.openxmlformats.org/officeDocument/2006/relationships/hyperlink" Target="http://www.bigoo.ws/Glitters/stars/Stars-211081.htm" TargetMode="External"/><Relationship Id="rId5" Type="http://schemas.openxmlformats.org/officeDocument/2006/relationships/image" Target="../media/image11.GIF"/><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GIF"/><Relationship Id="rId15" Type="http://schemas.openxmlformats.org/officeDocument/2006/relationships/slideLayout" Target="../slideLayouts/slideLayout2.xml"/><Relationship Id="rId14" Type="http://schemas.openxmlformats.org/officeDocument/2006/relationships/image" Target="../media/image16.png"/><Relationship Id="rId13" Type="http://schemas.openxmlformats.org/officeDocument/2006/relationships/image" Target="../media/image15.GIF"/><Relationship Id="rId12" Type="http://schemas.openxmlformats.org/officeDocument/2006/relationships/hyperlink" Target="http://www.bigoo.ws/Glitters/stars/Stars-209550.htm" TargetMode="External"/><Relationship Id="rId11" Type="http://schemas.openxmlformats.org/officeDocument/2006/relationships/image" Target="../media/image14.png"/><Relationship Id="rId10" Type="http://schemas.openxmlformats.org/officeDocument/2006/relationships/hyperlink" Target="http://www.bigoo.ws/Glitters/stars/Stars-210975.htm" TargetMode="External"/><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ideScreen0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4488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WordArt 3"/>
          <p:cNvSpPr>
            <a:spLocks noChangeArrowheads="1" noChangeShapeType="1" noTextEdit="1"/>
          </p:cNvSpPr>
          <p:nvPr/>
        </p:nvSpPr>
        <p:spPr bwMode="auto">
          <a:xfrm>
            <a:off x="1447800" y="762000"/>
            <a:ext cx="7496175" cy="804863"/>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eaLnBrk="0" fontAlgn="base" hangingPunct="0">
              <a:spcBef>
                <a:spcPct val="0"/>
              </a:spcBef>
              <a:spcAft>
                <a:spcPct val="0"/>
              </a:spcAft>
              <a:defRPr/>
            </a:pPr>
            <a:r>
              <a:rPr lang="vi-VN" sz="3600" b="1" u="sng" kern="10">
                <a:ln w="9525">
                  <a:solidFill>
                    <a:srgbClr val="000000"/>
                  </a:solidFill>
                  <a:round/>
                </a:ln>
                <a:gradFill rotWithShape="1">
                  <a:gsLst>
                    <a:gs pos="0">
                      <a:srgbClr val="FF0000">
                        <a:gamma/>
                        <a:shade val="46275"/>
                        <a:invGamma/>
                      </a:srgbClr>
                    </a:gs>
                    <a:gs pos="100000">
                      <a:srgbClr val="FF0000"/>
                    </a:gs>
                  </a:gsLst>
                  <a:path path="rect">
                    <a:fillToRect l="50000" t="50000" r="50000" b="50000"/>
                  </a:path>
                </a:gradFill>
                <a:latin typeface="Times New Roman" panose="02020603050405020304" pitchFamily="18" charset="0"/>
                <a:cs typeface="Times New Roman" panose="02020603050405020304" pitchFamily="18" charset="0"/>
              </a:rPr>
              <a:t>TRƯỜNG THCS HUỲNH VĂN NGHỆ</a:t>
            </a:r>
            <a:endParaRPr lang="vi-VN" sz="3600" b="1" u="sng" kern="10">
              <a:ln w="9525">
                <a:solidFill>
                  <a:srgbClr val="000000"/>
                </a:solidFill>
                <a:round/>
              </a:ln>
              <a:gradFill rotWithShape="1">
                <a:gsLst>
                  <a:gs pos="0">
                    <a:srgbClr val="FF0000">
                      <a:gamma/>
                      <a:shade val="46275"/>
                      <a:invGamma/>
                    </a:srgbClr>
                  </a:gs>
                  <a:gs pos="100000">
                    <a:srgbClr val="FF0000"/>
                  </a:gs>
                </a:gsLst>
                <a:path path="rect">
                  <a:fillToRect l="50000" t="50000" r="50000" b="50000"/>
                </a:path>
              </a:gradFill>
              <a:latin typeface="Times New Roman" panose="02020603050405020304" pitchFamily="18" charset="0"/>
              <a:cs typeface="Times New Roman" panose="02020603050405020304" pitchFamily="18" charset="0"/>
            </a:endParaRPr>
          </a:p>
        </p:txBody>
      </p:sp>
      <p:sp>
        <p:nvSpPr>
          <p:cNvPr id="72708" name="WordArt 4"/>
          <p:cNvSpPr>
            <a:spLocks noChangeArrowheads="1" noChangeShapeType="1" noTextEdit="1"/>
          </p:cNvSpPr>
          <p:nvPr/>
        </p:nvSpPr>
        <p:spPr bwMode="auto">
          <a:xfrm>
            <a:off x="1828800" y="2667000"/>
            <a:ext cx="6162675" cy="763588"/>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eaLnBrk="0" fontAlgn="base" hangingPunct="0">
              <a:spcBef>
                <a:spcPct val="0"/>
              </a:spcBef>
              <a:spcAft>
                <a:spcPct val="0"/>
              </a:spcAft>
              <a:defRPr/>
            </a:pPr>
            <a:r>
              <a:rPr lang="en-US" sz="3600" u="sng" kern="10" dirty="0">
                <a:ln w="9525">
                  <a:solidFill>
                    <a:srgbClr val="0000FF"/>
                  </a:solidFill>
                  <a:round/>
                </a:ln>
                <a:solidFill>
                  <a:srgbClr val="0000FF"/>
                </a:solidFill>
                <a:latin typeface="Times New Roman" panose="02020603050405020304" pitchFamily="18" charset="0"/>
                <a:cs typeface="Times New Roman" panose="02020603050405020304" pitchFamily="18" charset="0"/>
              </a:rPr>
              <a:t>CHÀO MỪNG QUÍ THẦY CÔ !</a:t>
            </a:r>
            <a:endParaRPr lang="en-US" sz="3600" u="sng" kern="10" dirty="0">
              <a:ln w="9525">
                <a:solidFill>
                  <a:srgbClr val="0000FF"/>
                </a:solidFill>
                <a:round/>
              </a:ln>
              <a:solidFill>
                <a:srgbClr val="0000FF"/>
              </a:solidFill>
              <a:latin typeface="Times New Roman" panose="02020603050405020304" pitchFamily="18" charset="0"/>
              <a:cs typeface="Times New Roman" panose="02020603050405020304" pitchFamily="18" charset="0"/>
            </a:endParaRPr>
          </a:p>
        </p:txBody>
      </p:sp>
      <p:sp>
        <p:nvSpPr>
          <p:cNvPr id="72709" name="WordArt 5"/>
          <p:cNvSpPr>
            <a:spLocks noChangeArrowheads="1" noChangeShapeType="1" noTextEdit="1"/>
          </p:cNvSpPr>
          <p:nvPr/>
        </p:nvSpPr>
        <p:spPr bwMode="auto">
          <a:xfrm>
            <a:off x="1828800" y="4648200"/>
            <a:ext cx="5791200" cy="7620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eaLnBrk="0" fontAlgn="base" hangingPunct="0">
              <a:spcBef>
                <a:spcPct val="0"/>
              </a:spcBef>
              <a:spcAft>
                <a:spcPct val="0"/>
              </a:spcAft>
              <a:defRPr/>
            </a:pPr>
            <a:r>
              <a:rPr lang="pt-BR" sz="3600" u="sng" kern="10">
                <a:ln w="9525">
                  <a:solidFill>
                    <a:srgbClr val="FF0000"/>
                  </a:solidFill>
                  <a:round/>
                </a:ln>
                <a:solidFill>
                  <a:srgbClr val="FF0000"/>
                </a:solidFill>
                <a:latin typeface="Times New Roman" panose="02020603050405020304" pitchFamily="18" charset="0"/>
                <a:cs typeface="Times New Roman" panose="02020603050405020304" pitchFamily="18" charset="0"/>
              </a:rPr>
              <a:t>CÙNG CÁC EM HỌC  SINH !</a:t>
            </a:r>
            <a:endParaRPr lang="pt-BR" sz="3600" u="sng" kern="10">
              <a:ln w="9525">
                <a:solidFill>
                  <a:srgbClr val="FF0000"/>
                </a:solidFill>
                <a:round/>
              </a:ln>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371600" y="0"/>
            <a:ext cx="6934200" cy="645160"/>
          </a:xfrm>
          <a:prstGeom prst="rect">
            <a:avLst/>
          </a:prstGeom>
          <a:noFill/>
          <a:ln w="9525">
            <a:noFill/>
            <a:miter lim="800000"/>
          </a:ln>
        </p:spPr>
        <p:txBody>
          <a:bodyPr wrap="square">
            <a:spAutoFit/>
          </a:bodyPr>
          <a:lstStyle/>
          <a:p>
            <a:pPr>
              <a:spcBef>
                <a:spcPct val="50000"/>
              </a:spcBef>
            </a:pPr>
            <a:r>
              <a:rPr lang="en-US" sz="2800" b="1" u="sng" dirty="0">
                <a:solidFill>
                  <a:srgbClr val="FF0000"/>
                </a:solidFill>
                <a:latin typeface="Times New Roman" panose="02020603050405020304" pitchFamily="18" charset="0"/>
                <a:cs typeface="Times New Roman" panose="02020603050405020304" pitchFamily="18" charset="0"/>
              </a:rPr>
              <a:t>TIẾT </a:t>
            </a:r>
            <a:r>
              <a:rPr lang="vi-VN" sz="2800" b="1" u="sng" dirty="0">
                <a:solidFill>
                  <a:srgbClr val="FF0000"/>
                </a:solidFill>
                <a:latin typeface="Times New Roman" panose="02020603050405020304" pitchFamily="18" charset="0"/>
                <a:cs typeface="Times New Roman" panose="02020603050405020304" pitchFamily="18" charset="0"/>
              </a:rPr>
              <a:t>5</a:t>
            </a:r>
            <a:r>
              <a:rPr lang="en-US" sz="2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TRƯỜNG TỪ VỰNG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Text Box 6"/>
          <p:cNvSpPr txBox="1">
            <a:spLocks noChangeArrowheads="1"/>
          </p:cNvSpPr>
          <p:nvPr/>
        </p:nvSpPr>
        <p:spPr bwMode="auto">
          <a:xfrm>
            <a:off x="0" y="990600"/>
            <a:ext cx="5562600" cy="4031873"/>
          </a:xfrm>
          <a:prstGeom prst="rect">
            <a:avLst/>
          </a:prstGeom>
          <a:noFill/>
          <a:ln w="9525">
            <a:noFill/>
            <a:miter lim="800000"/>
          </a:ln>
          <a:effectLst/>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a:solidFill>
                  <a:srgbClr val="FF0000"/>
                </a:solidFill>
                <a:latin typeface="Times New Roman" panose="02020603050405020304" pitchFamily="18" charset="0"/>
                <a:cs typeface="Times New Roman" panose="02020603050405020304" pitchFamily="18" charset="0"/>
              </a:rPr>
              <a:t>I</a:t>
            </a:r>
            <a:r>
              <a:rPr lang="vi-VN"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Thế</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nào</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là</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trường</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từ</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vựng</a:t>
            </a:r>
            <a:r>
              <a:rPr lang="en-US" sz="3200" b="1" u="sng" dirty="0">
                <a:solidFill>
                  <a:srgbClr val="FF0000"/>
                </a:solidFill>
                <a:latin typeface="Times New Roman" panose="02020603050405020304" pitchFamily="18" charset="0"/>
                <a:cs typeface="Times New Roman" panose="02020603050405020304" pitchFamily="18" charset="0"/>
              </a:rPr>
              <a:t>?</a:t>
            </a:r>
            <a:endParaRPr lang="en-US" sz="3200" b="1" u="sng" dirty="0">
              <a:solidFill>
                <a:srgbClr val="FF0000"/>
              </a:solidFill>
              <a:latin typeface="Times New Roman" panose="02020603050405020304" pitchFamily="18" charset="0"/>
              <a:cs typeface="Times New Roman" panose="02020603050405020304" pitchFamily="18" charset="0"/>
            </a:endParaRPr>
          </a:p>
          <a:p>
            <a:r>
              <a:rPr lang="vi-VN" sz="3200" i="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a:solidFill>
                  <a:srgbClr val="FF0000"/>
                </a:solidFill>
                <a:latin typeface="Times New Roman" panose="02020603050405020304" pitchFamily="18" charset="0"/>
                <a:cs typeface="Times New Roman" panose="02020603050405020304" pitchFamily="18" charset="0"/>
              </a:rPr>
              <a:t>1.Ví </a:t>
            </a:r>
            <a:r>
              <a:rPr lang="en-US" sz="3200" i="1" dirty="0" err="1">
                <a:solidFill>
                  <a:srgbClr val="FF0000"/>
                </a:solidFill>
                <a:latin typeface="Times New Roman" panose="02020603050405020304" pitchFamily="18" charset="0"/>
                <a:cs typeface="Times New Roman" panose="02020603050405020304" pitchFamily="18" charset="0"/>
              </a:rPr>
              <a:t>dụ</a:t>
            </a:r>
            <a:r>
              <a:rPr lang="en-US" sz="3200" i="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a:p>
            <a:r>
              <a:rPr lang="vi-VN" sz="3200" i="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a:solidFill>
                  <a:srgbClr val="FF0000"/>
                </a:solidFill>
                <a:latin typeface="Times New Roman" panose="02020603050405020304" pitchFamily="18" charset="0"/>
                <a:cs typeface="Times New Roman" panose="02020603050405020304" pitchFamily="18" charset="0"/>
              </a:rPr>
              <a:t>2.</a:t>
            </a:r>
            <a:r>
              <a:rPr lang="vi-VN" sz="3200" i="1" dirty="0">
                <a:solidFill>
                  <a:srgbClr val="FF0000"/>
                </a:solidFill>
                <a:latin typeface="Times New Roman" panose="02020603050405020304" pitchFamily="18" charset="0"/>
                <a:cs typeface="Times New Roman" panose="02020603050405020304" pitchFamily="18" charset="0"/>
              </a:rPr>
              <a:t>Kết luận</a:t>
            </a:r>
            <a:r>
              <a:rPr lang="en-US" sz="3200" i="1" dirty="0">
                <a:solidFill>
                  <a:srgbClr val="FF0000"/>
                </a:solidFill>
                <a:latin typeface="Times New Roman" panose="02020603050405020304" pitchFamily="18" charset="0"/>
                <a:cs typeface="Times New Roman" panose="02020603050405020304" pitchFamily="18" charset="0"/>
              </a:rPr>
              <a:t>: </a:t>
            </a:r>
            <a:endParaRPr lang="en-US" sz="3200" i="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a:solidFill>
                  <a:srgbClr val="FF0000"/>
                </a:solidFill>
                <a:latin typeface="Times New Roman" panose="02020603050405020304" pitchFamily="18" charset="0"/>
                <a:cs typeface="Times New Roman" panose="02020603050405020304" pitchFamily="18" charset="0"/>
              </a:rPr>
              <a:t>3. </a:t>
            </a:r>
            <a:r>
              <a:rPr lang="en-US" sz="3200" i="1" dirty="0" err="1">
                <a:solidFill>
                  <a:srgbClr val="FF0000"/>
                </a:solidFill>
                <a:latin typeface="Times New Roman" panose="02020603050405020304" pitchFamily="18" charset="0"/>
                <a:cs typeface="Times New Roman" panose="02020603050405020304" pitchFamily="18" charset="0"/>
              </a:rPr>
              <a:t>Lưu</a:t>
            </a:r>
            <a:r>
              <a:rPr lang="en-US" sz="3200" i="1" dirty="0">
                <a:solidFill>
                  <a:srgbClr val="FF0000"/>
                </a:solidFill>
                <a:latin typeface="Times New Roman" panose="02020603050405020304" pitchFamily="18" charset="0"/>
                <a:cs typeface="Times New Roman" panose="02020603050405020304" pitchFamily="18" charset="0"/>
              </a:rPr>
              <a:t> ý:</a:t>
            </a:r>
            <a:endParaRPr lang="en-US" sz="3200" i="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nhỏ</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5562600" y="838200"/>
            <a:ext cx="0" cy="6019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152400" y="2490788"/>
            <a:ext cx="1143000" cy="889000"/>
          </a:xfrm>
          <a:prstGeom prst="rect">
            <a:avLst/>
          </a:prstGeom>
          <a:noFill/>
          <a:ln w="38100" algn="ctr">
            <a:solidFill>
              <a:srgbClr val="FF0000"/>
            </a:solidFill>
            <a:round/>
          </a:ln>
        </p:spPr>
        <p:txBody>
          <a:bodyPr/>
          <a:lstStyle/>
          <a:p>
            <a:pPr algn="ctr"/>
            <a:r>
              <a:rPr lang="en-US" sz="2400" b="1">
                <a:solidFill>
                  <a:srgbClr val="FF0000"/>
                </a:solidFill>
                <a:latin typeface="Times New Roman" panose="02020603050405020304" pitchFamily="18" charset="0"/>
                <a:cs typeface="Times New Roman" panose="02020603050405020304" pitchFamily="18" charset="0"/>
              </a:rPr>
              <a:t>Mắt </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10243" name="Rectangle 2"/>
          <p:cNvSpPr>
            <a:spLocks noChangeArrowheads="1"/>
          </p:cNvSpPr>
          <p:nvPr/>
        </p:nvSpPr>
        <p:spPr bwMode="auto">
          <a:xfrm>
            <a:off x="2362200" y="1128713"/>
            <a:ext cx="2936875" cy="590550"/>
          </a:xfrm>
          <a:prstGeom prst="rect">
            <a:avLst/>
          </a:prstGeom>
          <a:noFill/>
          <a:ln w="38100" algn="ctr">
            <a:solidFill>
              <a:srgbClr val="FF0000"/>
            </a:solidFill>
            <a:round/>
          </a:ln>
        </p:spPr>
        <p:txBody>
          <a:bodyPr/>
          <a:lstStyle/>
          <a:p>
            <a:r>
              <a:rPr lang="en-US" sz="2400" b="1">
                <a:solidFill>
                  <a:srgbClr val="003FBC"/>
                </a:solidFill>
                <a:latin typeface="Times New Roman" panose="02020603050405020304" pitchFamily="18" charset="0"/>
                <a:cs typeface="Times New Roman" panose="02020603050405020304" pitchFamily="18" charset="0"/>
              </a:rPr>
              <a:t>Bộ phận của mắt</a:t>
            </a:r>
            <a:endParaRPr lang="en-US" sz="2400" b="1">
              <a:solidFill>
                <a:srgbClr val="003FBC"/>
              </a:solidFill>
              <a:latin typeface="Times New Roman" panose="02020603050405020304" pitchFamily="18" charset="0"/>
              <a:cs typeface="Times New Roman" panose="02020603050405020304" pitchFamily="18" charset="0"/>
            </a:endParaRPr>
          </a:p>
        </p:txBody>
      </p:sp>
      <p:sp>
        <p:nvSpPr>
          <p:cNvPr id="10244" name="Rectangle 3"/>
          <p:cNvSpPr>
            <a:spLocks noChangeArrowheads="1"/>
          </p:cNvSpPr>
          <p:nvPr/>
        </p:nvSpPr>
        <p:spPr bwMode="auto">
          <a:xfrm>
            <a:off x="2362200" y="4149725"/>
            <a:ext cx="2971800" cy="590550"/>
          </a:xfrm>
          <a:prstGeom prst="rect">
            <a:avLst/>
          </a:prstGeom>
          <a:noFill/>
          <a:ln w="38100" algn="ctr">
            <a:solidFill>
              <a:srgbClr val="FF0000"/>
            </a:solidFill>
            <a:round/>
          </a:ln>
        </p:spPr>
        <p:txBody>
          <a:bodyPr/>
          <a:lstStyle/>
          <a:p>
            <a:r>
              <a:rPr lang="en-US" sz="2400" b="1">
                <a:solidFill>
                  <a:srgbClr val="003FBC"/>
                </a:solidFill>
                <a:latin typeface="Times New Roman" panose="02020603050405020304" pitchFamily="18" charset="0"/>
                <a:cs typeface="Times New Roman" panose="02020603050405020304" pitchFamily="18" charset="0"/>
              </a:rPr>
              <a:t>Hoạt động của mắt</a:t>
            </a:r>
            <a:endParaRPr lang="en-US" sz="2400" b="1">
              <a:solidFill>
                <a:srgbClr val="003FBC"/>
              </a:solidFill>
              <a:latin typeface="Times New Roman" panose="02020603050405020304" pitchFamily="18" charset="0"/>
              <a:cs typeface="Times New Roman" panose="02020603050405020304" pitchFamily="18" charset="0"/>
            </a:endParaRPr>
          </a:p>
        </p:txBody>
      </p:sp>
      <p:sp>
        <p:nvSpPr>
          <p:cNvPr id="10245" name="Rectangle 4"/>
          <p:cNvSpPr>
            <a:spLocks noChangeArrowheads="1"/>
          </p:cNvSpPr>
          <p:nvPr/>
        </p:nvSpPr>
        <p:spPr bwMode="auto">
          <a:xfrm>
            <a:off x="2351088" y="3379788"/>
            <a:ext cx="2971800" cy="590550"/>
          </a:xfrm>
          <a:prstGeom prst="rect">
            <a:avLst/>
          </a:prstGeom>
          <a:noFill/>
          <a:ln w="38100" algn="ctr">
            <a:solidFill>
              <a:srgbClr val="FF0000"/>
            </a:solidFill>
            <a:round/>
          </a:ln>
        </p:spPr>
        <p:txBody>
          <a:bodyPr/>
          <a:lstStyle/>
          <a:p>
            <a:r>
              <a:rPr lang="en-US" sz="2400" b="1">
                <a:solidFill>
                  <a:srgbClr val="003FBC"/>
                </a:solidFill>
                <a:latin typeface="Times New Roman" panose="02020603050405020304" pitchFamily="18" charset="0"/>
                <a:cs typeface="Times New Roman" panose="02020603050405020304" pitchFamily="18" charset="0"/>
              </a:rPr>
              <a:t>Bệnh về mắt</a:t>
            </a:r>
            <a:endParaRPr lang="en-US" sz="2400" b="1">
              <a:solidFill>
                <a:srgbClr val="003FBC"/>
              </a:solidFill>
              <a:latin typeface="Times New Roman" panose="02020603050405020304" pitchFamily="18" charset="0"/>
              <a:cs typeface="Times New Roman" panose="02020603050405020304" pitchFamily="18" charset="0"/>
            </a:endParaRPr>
          </a:p>
        </p:txBody>
      </p:sp>
      <p:sp>
        <p:nvSpPr>
          <p:cNvPr id="10246" name="Rectangle 5"/>
          <p:cNvSpPr>
            <a:spLocks noChangeArrowheads="1"/>
          </p:cNvSpPr>
          <p:nvPr/>
        </p:nvSpPr>
        <p:spPr bwMode="auto">
          <a:xfrm>
            <a:off x="2328863" y="2640013"/>
            <a:ext cx="2971800" cy="590550"/>
          </a:xfrm>
          <a:prstGeom prst="rect">
            <a:avLst/>
          </a:prstGeom>
          <a:noFill/>
          <a:ln w="38100" algn="ctr">
            <a:solidFill>
              <a:srgbClr val="FF0000"/>
            </a:solidFill>
            <a:round/>
          </a:ln>
        </p:spPr>
        <p:txBody>
          <a:bodyPr/>
          <a:lstStyle/>
          <a:p>
            <a:r>
              <a:rPr lang="en-US" sz="2400" b="1">
                <a:solidFill>
                  <a:srgbClr val="003FBC"/>
                </a:solidFill>
                <a:latin typeface="Times New Roman" panose="02020603050405020304" pitchFamily="18" charset="0"/>
                <a:cs typeface="Times New Roman" panose="02020603050405020304" pitchFamily="18" charset="0"/>
              </a:rPr>
              <a:t>Cảm giác của mắt</a:t>
            </a:r>
            <a:endParaRPr lang="en-US" sz="2400" b="1">
              <a:solidFill>
                <a:srgbClr val="003FBC"/>
              </a:solidFill>
              <a:latin typeface="Times New Roman" panose="02020603050405020304" pitchFamily="18" charset="0"/>
              <a:cs typeface="Times New Roman" panose="02020603050405020304" pitchFamily="18" charset="0"/>
            </a:endParaRPr>
          </a:p>
        </p:txBody>
      </p:sp>
      <p:sp>
        <p:nvSpPr>
          <p:cNvPr id="10247" name="Rectangle 6"/>
          <p:cNvSpPr>
            <a:spLocks noChangeArrowheads="1"/>
          </p:cNvSpPr>
          <p:nvPr/>
        </p:nvSpPr>
        <p:spPr bwMode="auto">
          <a:xfrm>
            <a:off x="2327275" y="1900238"/>
            <a:ext cx="2971800" cy="590550"/>
          </a:xfrm>
          <a:prstGeom prst="rect">
            <a:avLst/>
          </a:prstGeom>
          <a:noFill/>
          <a:ln w="38100" algn="ctr">
            <a:solidFill>
              <a:srgbClr val="FF0000"/>
            </a:solidFill>
            <a:round/>
          </a:ln>
        </p:spPr>
        <p:txBody>
          <a:bodyPr/>
          <a:lstStyle/>
          <a:p>
            <a:r>
              <a:rPr lang="en-US" sz="2400" b="1">
                <a:solidFill>
                  <a:srgbClr val="003FBC"/>
                </a:solidFill>
                <a:latin typeface="Times New Roman" panose="02020603050405020304" pitchFamily="18" charset="0"/>
                <a:cs typeface="Times New Roman" panose="02020603050405020304" pitchFamily="18" charset="0"/>
              </a:rPr>
              <a:t>Đặc điểm của mắt</a:t>
            </a:r>
            <a:endParaRPr lang="en-US" sz="2400" b="1">
              <a:solidFill>
                <a:srgbClr val="003FBC"/>
              </a:solidFill>
              <a:latin typeface="Times New Roman" panose="02020603050405020304" pitchFamily="18" charset="0"/>
              <a:cs typeface="Times New Roman" panose="02020603050405020304" pitchFamily="18" charset="0"/>
            </a:endParaRPr>
          </a:p>
        </p:txBody>
      </p:sp>
      <p:cxnSp>
        <p:nvCxnSpPr>
          <p:cNvPr id="10248" name="Straight Arrow Connector 8"/>
          <p:cNvCxnSpPr>
            <a:cxnSpLocks noChangeShapeType="1"/>
            <a:stCxn id="10242" idx="3"/>
            <a:endCxn id="10243" idx="1"/>
          </p:cNvCxnSpPr>
          <p:nvPr/>
        </p:nvCxnSpPr>
        <p:spPr bwMode="auto">
          <a:xfrm flipV="1">
            <a:off x="1295400" y="1423988"/>
            <a:ext cx="1066800" cy="1511300"/>
          </a:xfrm>
          <a:prstGeom prst="straightConnector1">
            <a:avLst/>
          </a:prstGeom>
          <a:noFill/>
          <a:ln w="38100" algn="ctr">
            <a:solidFill>
              <a:schemeClr val="tx1"/>
            </a:solidFill>
            <a:round/>
            <a:tailEnd type="triangle" w="med" len="med"/>
          </a:ln>
          <a:effectLst/>
        </p:spPr>
      </p:cxnSp>
      <p:cxnSp>
        <p:nvCxnSpPr>
          <p:cNvPr id="10249" name="Straight Arrow Connector 13"/>
          <p:cNvCxnSpPr>
            <a:cxnSpLocks noChangeShapeType="1"/>
            <a:stCxn id="10242" idx="3"/>
            <a:endCxn id="10247" idx="1"/>
          </p:cNvCxnSpPr>
          <p:nvPr/>
        </p:nvCxnSpPr>
        <p:spPr bwMode="auto">
          <a:xfrm flipV="1">
            <a:off x="1295400" y="2195513"/>
            <a:ext cx="1031875" cy="739775"/>
          </a:xfrm>
          <a:prstGeom prst="straightConnector1">
            <a:avLst/>
          </a:prstGeom>
          <a:noFill/>
          <a:ln w="38100" algn="ctr">
            <a:solidFill>
              <a:schemeClr val="tx1"/>
            </a:solidFill>
            <a:round/>
            <a:tailEnd type="triangle" w="med" len="med"/>
          </a:ln>
          <a:effectLst/>
        </p:spPr>
      </p:cxnSp>
      <p:cxnSp>
        <p:nvCxnSpPr>
          <p:cNvPr id="10250" name="Straight Arrow Connector 14"/>
          <p:cNvCxnSpPr>
            <a:cxnSpLocks noChangeShapeType="1"/>
            <a:stCxn id="10242" idx="3"/>
            <a:endCxn id="10246" idx="1"/>
          </p:cNvCxnSpPr>
          <p:nvPr/>
        </p:nvCxnSpPr>
        <p:spPr bwMode="auto">
          <a:xfrm>
            <a:off x="1295400" y="2935288"/>
            <a:ext cx="1033463" cy="0"/>
          </a:xfrm>
          <a:prstGeom prst="straightConnector1">
            <a:avLst/>
          </a:prstGeom>
          <a:noFill/>
          <a:ln w="38100" algn="ctr">
            <a:solidFill>
              <a:schemeClr val="tx1"/>
            </a:solidFill>
            <a:round/>
            <a:tailEnd type="triangle" w="med" len="med"/>
          </a:ln>
          <a:effectLst/>
        </p:spPr>
      </p:cxnSp>
      <p:cxnSp>
        <p:nvCxnSpPr>
          <p:cNvPr id="10251" name="Straight Arrow Connector 15"/>
          <p:cNvCxnSpPr>
            <a:cxnSpLocks noChangeShapeType="1"/>
            <a:endCxn id="10245" idx="1"/>
          </p:cNvCxnSpPr>
          <p:nvPr/>
        </p:nvCxnSpPr>
        <p:spPr bwMode="auto">
          <a:xfrm>
            <a:off x="1296988" y="2935288"/>
            <a:ext cx="1054100" cy="739775"/>
          </a:xfrm>
          <a:prstGeom prst="straightConnector1">
            <a:avLst/>
          </a:prstGeom>
          <a:noFill/>
          <a:ln w="38100" algn="ctr">
            <a:solidFill>
              <a:schemeClr val="tx1"/>
            </a:solidFill>
            <a:round/>
            <a:tailEnd type="triangle" w="med" len="med"/>
          </a:ln>
          <a:effectLst/>
        </p:spPr>
      </p:cxnSp>
      <p:cxnSp>
        <p:nvCxnSpPr>
          <p:cNvPr id="10252" name="Straight Arrow Connector 16"/>
          <p:cNvCxnSpPr>
            <a:cxnSpLocks noChangeShapeType="1"/>
            <a:stCxn id="10242" idx="3"/>
            <a:endCxn id="10244" idx="1"/>
          </p:cNvCxnSpPr>
          <p:nvPr/>
        </p:nvCxnSpPr>
        <p:spPr bwMode="auto">
          <a:xfrm>
            <a:off x="1295400" y="2935288"/>
            <a:ext cx="1066800" cy="1509712"/>
          </a:xfrm>
          <a:prstGeom prst="straightConnector1">
            <a:avLst/>
          </a:prstGeom>
          <a:noFill/>
          <a:ln w="38100" algn="ctr">
            <a:solidFill>
              <a:schemeClr val="tx1"/>
            </a:solidFill>
            <a:round/>
            <a:tailEnd type="triangle" w="med" len="med"/>
          </a:ln>
          <a:effectLst/>
        </p:spPr>
      </p:cxnSp>
      <p:sp>
        <p:nvSpPr>
          <p:cNvPr id="10253" name="Rectangle 27"/>
          <p:cNvSpPr>
            <a:spLocks noChangeArrowheads="1"/>
          </p:cNvSpPr>
          <p:nvPr/>
        </p:nvSpPr>
        <p:spPr bwMode="auto">
          <a:xfrm>
            <a:off x="5842000" y="1128713"/>
            <a:ext cx="3149600" cy="590550"/>
          </a:xfrm>
          <a:prstGeom prst="rect">
            <a:avLst/>
          </a:prstGeom>
          <a:noFill/>
          <a:ln w="38100" algn="ctr">
            <a:solidFill>
              <a:srgbClr val="FF0000"/>
            </a:solidFill>
            <a:round/>
          </a:ln>
        </p:spPr>
        <p:txBody>
          <a:bodyPr/>
          <a:lstStyle/>
          <a:p>
            <a:r>
              <a:rPr lang="en-US" b="1" i="1" dirty="0" err="1">
                <a:latin typeface="Times New Roman" panose="02020603050405020304" pitchFamily="18" charset="0"/>
                <a:cs typeface="Times New Roman" panose="02020603050405020304" pitchFamily="18" charset="0"/>
              </a:rPr>
              <a:t>Lòng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đen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lòng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trắng</a:t>
            </a:r>
            <a:r>
              <a:rPr lang="en-US" b="1" i="1" dirty="0">
                <a:latin typeface="Times New Roman" panose="02020603050405020304" pitchFamily="18" charset="0"/>
                <a:cs typeface="Times New Roman" panose="02020603050405020304" pitchFamily="18" charset="0"/>
              </a:rPr>
              <a:t>, con </a:t>
            </a:r>
            <a:r>
              <a:rPr lang="en-US" b="1" i="1" dirty="0" err="1">
                <a:latin typeface="Times New Roman" panose="02020603050405020304" pitchFamily="18" charset="0"/>
                <a:cs typeface="Times New Roman" panose="02020603050405020304" pitchFamily="18" charset="0"/>
              </a:rPr>
              <a:t>ngươi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lông</a:t>
            </a:r>
            <a:r>
              <a:rPr lang="en-US" b="1" i="1" dirty="0">
                <a:latin typeface="Times New Roman" panose="02020603050405020304" pitchFamily="18" charset="0"/>
                <a:cs typeface="Times New Roman" panose="02020603050405020304" pitchFamily="18" charset="0"/>
              </a:rPr>
              <a:t> mi, </a:t>
            </a:r>
            <a:r>
              <a:rPr lang="en-US" b="1" i="1" dirty="0" err="1">
                <a:latin typeface="Times New Roman" panose="02020603050405020304" pitchFamily="18" charset="0"/>
                <a:cs typeface="Times New Roman" panose="02020603050405020304" pitchFamily="18" charset="0"/>
              </a:rPr>
              <a:t>lông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mày</a:t>
            </a:r>
            <a:r>
              <a:rPr lang="en-US" b="1" i="1" dirty="0">
                <a:latin typeface="Times New Roman" panose="02020603050405020304" pitchFamily="18" charset="0"/>
                <a:cs typeface="Times New Roman" panose="02020603050405020304" pitchFamily="18" charset="0"/>
              </a:rPr>
              <a:t>…</a:t>
            </a:r>
            <a:endParaRPr lang="en-US" b="1" i="1" dirty="0">
              <a:latin typeface="Times New Roman" panose="02020603050405020304" pitchFamily="18" charset="0"/>
              <a:cs typeface="Times New Roman" panose="02020603050405020304" pitchFamily="18" charset="0"/>
            </a:endParaRPr>
          </a:p>
        </p:txBody>
      </p:sp>
      <p:sp>
        <p:nvSpPr>
          <p:cNvPr id="10254" name="Rectangle 28"/>
          <p:cNvSpPr>
            <a:spLocks noChangeArrowheads="1"/>
          </p:cNvSpPr>
          <p:nvPr/>
        </p:nvSpPr>
        <p:spPr bwMode="auto">
          <a:xfrm>
            <a:off x="5842000" y="1906588"/>
            <a:ext cx="3149600" cy="590550"/>
          </a:xfrm>
          <a:prstGeom prst="rect">
            <a:avLst/>
          </a:prstGeom>
          <a:noFill/>
          <a:ln w="38100" algn="ctr">
            <a:solidFill>
              <a:srgbClr val="FF0000"/>
            </a:solidFill>
            <a:round/>
          </a:ln>
        </p:spPr>
        <p:txBody>
          <a:bodyPr/>
          <a:lstStyle/>
          <a:p>
            <a:r>
              <a:rPr lang="en-US" b="1" i="1" dirty="0" err="1">
                <a:latin typeface="Times New Roman" panose="02020603050405020304" pitchFamily="18" charset="0"/>
                <a:cs typeface="Times New Roman" panose="02020603050405020304" pitchFamily="18" charset="0"/>
              </a:rPr>
              <a:t>Tinh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anh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đờ</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đẫn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lờ</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đờ</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mù</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lòa</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hí</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hấp</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háy</a:t>
            </a:r>
            <a:r>
              <a:rPr lang="en-US" b="1" i="1" dirty="0">
                <a:latin typeface="Times New Roman" panose="02020603050405020304" pitchFamily="18" charset="0"/>
                <a:cs typeface="Times New Roman" panose="02020603050405020304" pitchFamily="18" charset="0"/>
              </a:rPr>
              <a:t>…</a:t>
            </a:r>
            <a:endParaRPr lang="en-US" b="1" i="1" dirty="0">
              <a:latin typeface="Times New Roman" panose="02020603050405020304" pitchFamily="18" charset="0"/>
              <a:cs typeface="Times New Roman" panose="02020603050405020304" pitchFamily="18" charset="0"/>
            </a:endParaRPr>
          </a:p>
        </p:txBody>
      </p:sp>
      <p:sp>
        <p:nvSpPr>
          <p:cNvPr id="10255" name="Rectangle 29"/>
          <p:cNvSpPr>
            <a:spLocks noChangeArrowheads="1"/>
          </p:cNvSpPr>
          <p:nvPr/>
        </p:nvSpPr>
        <p:spPr bwMode="auto">
          <a:xfrm>
            <a:off x="5842000" y="2640013"/>
            <a:ext cx="3149600" cy="590550"/>
          </a:xfrm>
          <a:prstGeom prst="rect">
            <a:avLst/>
          </a:prstGeom>
          <a:noFill/>
          <a:ln w="38100" algn="ctr">
            <a:solidFill>
              <a:srgbClr val="FF0000"/>
            </a:solidFill>
            <a:round/>
          </a:ln>
        </p:spPr>
        <p:txBody>
          <a:bodyPr/>
          <a:lstStyle/>
          <a:p>
            <a:r>
              <a:rPr lang="en-US" b="1" i="1">
                <a:latin typeface="Times New Roman" panose="02020603050405020304" pitchFamily="18" charset="0"/>
                <a:cs typeface="Times New Roman" panose="02020603050405020304" pitchFamily="18" charset="0"/>
              </a:rPr>
              <a:t>Chói, quáng, hoa, cộm…</a:t>
            </a:r>
            <a:endParaRPr lang="en-US" b="1" i="1">
              <a:latin typeface="Times New Roman" panose="02020603050405020304" pitchFamily="18" charset="0"/>
              <a:cs typeface="Times New Roman" panose="02020603050405020304" pitchFamily="18" charset="0"/>
            </a:endParaRPr>
          </a:p>
        </p:txBody>
      </p:sp>
      <p:sp>
        <p:nvSpPr>
          <p:cNvPr id="10256" name="Rectangle 30"/>
          <p:cNvSpPr>
            <a:spLocks noChangeArrowheads="1"/>
          </p:cNvSpPr>
          <p:nvPr/>
        </p:nvSpPr>
        <p:spPr bwMode="auto">
          <a:xfrm>
            <a:off x="5842000" y="3373438"/>
            <a:ext cx="3149600" cy="590550"/>
          </a:xfrm>
          <a:prstGeom prst="rect">
            <a:avLst/>
          </a:prstGeom>
          <a:noFill/>
          <a:ln w="38100" algn="ctr">
            <a:solidFill>
              <a:srgbClr val="FF0000"/>
            </a:solidFill>
            <a:round/>
          </a:ln>
        </p:spPr>
        <p:txBody>
          <a:bodyPr/>
          <a:lstStyle/>
          <a:p>
            <a:r>
              <a:rPr lang="en-US" b="1" i="1">
                <a:latin typeface="Times New Roman" panose="02020603050405020304" pitchFamily="18" charset="0"/>
                <a:cs typeface="Times New Roman" panose="02020603050405020304" pitchFamily="18" charset="0"/>
              </a:rPr>
              <a:t>Quáng gà, cận thị, viễn thị..</a:t>
            </a:r>
            <a:endParaRPr lang="en-US" b="1" i="1">
              <a:latin typeface="Times New Roman" panose="02020603050405020304" pitchFamily="18" charset="0"/>
              <a:cs typeface="Times New Roman" panose="02020603050405020304" pitchFamily="18" charset="0"/>
            </a:endParaRPr>
          </a:p>
        </p:txBody>
      </p:sp>
      <p:sp>
        <p:nvSpPr>
          <p:cNvPr id="10257" name="Rectangle 31"/>
          <p:cNvSpPr>
            <a:spLocks noChangeArrowheads="1"/>
          </p:cNvSpPr>
          <p:nvPr/>
        </p:nvSpPr>
        <p:spPr bwMode="auto">
          <a:xfrm>
            <a:off x="5883275" y="4149725"/>
            <a:ext cx="3149600" cy="590550"/>
          </a:xfrm>
          <a:prstGeom prst="rect">
            <a:avLst/>
          </a:prstGeom>
          <a:noFill/>
          <a:ln w="38100" algn="ctr">
            <a:solidFill>
              <a:srgbClr val="FF0000"/>
            </a:solidFill>
            <a:round/>
          </a:ln>
        </p:spPr>
        <p:txBody>
          <a:bodyPr/>
          <a:lstStyle/>
          <a:p>
            <a:r>
              <a:rPr lang="en-US" b="1" i="1">
                <a:latin typeface="Times New Roman" panose="02020603050405020304" pitchFamily="18" charset="0"/>
                <a:cs typeface="Times New Roman" panose="02020603050405020304" pitchFamily="18" charset="0"/>
              </a:rPr>
              <a:t>Nhìn, trông, liếc, nhòm…</a:t>
            </a:r>
            <a:endParaRPr lang="en-US" b="1" i="1">
              <a:latin typeface="Times New Roman" panose="02020603050405020304" pitchFamily="18" charset="0"/>
              <a:cs typeface="Times New Roman" panose="02020603050405020304" pitchFamily="18" charset="0"/>
            </a:endParaRPr>
          </a:p>
        </p:txBody>
      </p:sp>
      <p:cxnSp>
        <p:nvCxnSpPr>
          <p:cNvPr id="10258" name="Straight Arrow Connector 33"/>
          <p:cNvCxnSpPr>
            <a:cxnSpLocks noChangeShapeType="1"/>
          </p:cNvCxnSpPr>
          <p:nvPr/>
        </p:nvCxnSpPr>
        <p:spPr bwMode="auto">
          <a:xfrm flipV="1">
            <a:off x="5284788" y="1425575"/>
            <a:ext cx="542925" cy="31750"/>
          </a:xfrm>
          <a:prstGeom prst="straightConnector1">
            <a:avLst/>
          </a:prstGeom>
          <a:noFill/>
          <a:ln w="38100" algn="ctr">
            <a:solidFill>
              <a:schemeClr val="tx1"/>
            </a:solidFill>
            <a:round/>
            <a:tailEnd type="triangle" w="med" len="med"/>
          </a:ln>
          <a:effectLst/>
        </p:spPr>
      </p:cxnSp>
      <p:cxnSp>
        <p:nvCxnSpPr>
          <p:cNvPr id="10259" name="Straight Arrow Connector 35"/>
          <p:cNvCxnSpPr>
            <a:cxnSpLocks noChangeShapeType="1"/>
          </p:cNvCxnSpPr>
          <p:nvPr/>
        </p:nvCxnSpPr>
        <p:spPr bwMode="auto">
          <a:xfrm flipV="1">
            <a:off x="5299075" y="2201863"/>
            <a:ext cx="542925" cy="30162"/>
          </a:xfrm>
          <a:prstGeom prst="straightConnector1">
            <a:avLst/>
          </a:prstGeom>
          <a:noFill/>
          <a:ln w="38100" algn="ctr">
            <a:solidFill>
              <a:schemeClr val="tx1"/>
            </a:solidFill>
            <a:round/>
            <a:tailEnd type="triangle" w="med" len="med"/>
          </a:ln>
          <a:effectLst/>
        </p:spPr>
      </p:cxnSp>
      <p:cxnSp>
        <p:nvCxnSpPr>
          <p:cNvPr id="10260" name="Straight Arrow Connector 36"/>
          <p:cNvCxnSpPr>
            <a:cxnSpLocks noChangeShapeType="1"/>
          </p:cNvCxnSpPr>
          <p:nvPr/>
        </p:nvCxnSpPr>
        <p:spPr bwMode="auto">
          <a:xfrm flipV="1">
            <a:off x="5286375" y="2914650"/>
            <a:ext cx="544513" cy="30163"/>
          </a:xfrm>
          <a:prstGeom prst="straightConnector1">
            <a:avLst/>
          </a:prstGeom>
          <a:noFill/>
          <a:ln w="38100" algn="ctr">
            <a:solidFill>
              <a:schemeClr val="tx1"/>
            </a:solidFill>
            <a:round/>
            <a:tailEnd type="triangle" w="med" len="med"/>
          </a:ln>
          <a:effectLst/>
        </p:spPr>
      </p:cxnSp>
      <p:cxnSp>
        <p:nvCxnSpPr>
          <p:cNvPr id="10261" name="Straight Arrow Connector 37"/>
          <p:cNvCxnSpPr>
            <a:cxnSpLocks noChangeShapeType="1"/>
          </p:cNvCxnSpPr>
          <p:nvPr/>
        </p:nvCxnSpPr>
        <p:spPr bwMode="auto">
          <a:xfrm flipV="1">
            <a:off x="5321300" y="3654425"/>
            <a:ext cx="544513" cy="30163"/>
          </a:xfrm>
          <a:prstGeom prst="straightConnector1">
            <a:avLst/>
          </a:prstGeom>
          <a:noFill/>
          <a:ln w="38100" algn="ctr">
            <a:solidFill>
              <a:schemeClr val="tx1"/>
            </a:solidFill>
            <a:round/>
            <a:tailEnd type="triangle" w="med" len="med"/>
          </a:ln>
          <a:effectLst/>
        </p:spPr>
      </p:cxnSp>
      <p:cxnSp>
        <p:nvCxnSpPr>
          <p:cNvPr id="10262" name="Straight Arrow Connector 38"/>
          <p:cNvCxnSpPr>
            <a:cxnSpLocks noChangeShapeType="1"/>
          </p:cNvCxnSpPr>
          <p:nvPr/>
        </p:nvCxnSpPr>
        <p:spPr bwMode="auto">
          <a:xfrm flipV="1">
            <a:off x="5334000" y="4430713"/>
            <a:ext cx="542925" cy="30162"/>
          </a:xfrm>
          <a:prstGeom prst="straightConnector1">
            <a:avLst/>
          </a:prstGeom>
          <a:noFill/>
          <a:ln w="38100" algn="ctr">
            <a:solidFill>
              <a:schemeClr val="tx1"/>
            </a:solidFill>
            <a:round/>
            <a:tailEnd type="triangle" w="med" len="med"/>
          </a:ln>
          <a:effectLst/>
        </p:spPr>
      </p:cxnSp>
      <p:sp>
        <p:nvSpPr>
          <p:cNvPr id="10263" name="TextBox 40"/>
          <p:cNvSpPr txBox="1">
            <a:spLocks noChangeArrowheads="1"/>
          </p:cNvSpPr>
          <p:nvPr/>
        </p:nvSpPr>
        <p:spPr bwMode="auto">
          <a:xfrm>
            <a:off x="0" y="76200"/>
            <a:ext cx="3200400" cy="523220"/>
          </a:xfrm>
          <a:prstGeom prst="rect">
            <a:avLst/>
          </a:prstGeom>
          <a:noFill/>
          <a:ln w="9525">
            <a:noFill/>
            <a:miter lim="800000"/>
          </a:ln>
        </p:spPr>
        <p:txBody>
          <a:bodyPr>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3" name="Rectangle 32"/>
          <p:cNvSpPr>
            <a:spLocks noChangeArrowheads="1"/>
          </p:cNvSpPr>
          <p:nvPr/>
        </p:nvSpPr>
        <p:spPr bwMode="auto">
          <a:xfrm>
            <a:off x="6384925" y="273050"/>
            <a:ext cx="2133600" cy="438150"/>
          </a:xfrm>
          <a:prstGeom prst="rect">
            <a:avLst/>
          </a:prstGeom>
          <a:noFill/>
          <a:ln w="38100" algn="ctr">
            <a:solidFill>
              <a:srgbClr val="FF0000"/>
            </a:solidFill>
            <a:round/>
          </a:ln>
        </p:spPr>
        <p:txBody>
          <a:bodyPr/>
          <a:lstStyle/>
          <a:p>
            <a:pPr algn="ctr"/>
            <a:r>
              <a:rPr lang="en-US" sz="2400" b="1">
                <a:solidFill>
                  <a:srgbClr val="FF0000"/>
                </a:solidFill>
                <a:latin typeface="Times New Roman" panose="02020603050405020304" pitchFamily="18" charset="0"/>
                <a:cs typeface="Times New Roman" panose="02020603050405020304" pitchFamily="18" charset="0"/>
              </a:rPr>
              <a:t>Danh từ </a:t>
            </a:r>
            <a:endParaRPr lang="en-US" sz="2400" b="1">
              <a:solidFill>
                <a:srgbClr val="FF0000"/>
              </a:solidFill>
              <a:latin typeface="Times New Roman" panose="02020603050405020304" pitchFamily="18" charset="0"/>
              <a:cs typeface="Times New Roman" panose="02020603050405020304" pitchFamily="18" charset="0"/>
            </a:endParaRPr>
          </a:p>
        </p:txBody>
      </p:sp>
      <p:cxnSp>
        <p:nvCxnSpPr>
          <p:cNvPr id="35" name="Straight Arrow Connector 34"/>
          <p:cNvCxnSpPr>
            <a:cxnSpLocks noChangeShapeType="1"/>
            <a:stCxn id="10253" idx="0"/>
          </p:cNvCxnSpPr>
          <p:nvPr/>
        </p:nvCxnSpPr>
        <p:spPr bwMode="auto">
          <a:xfrm flipV="1">
            <a:off x="7416800" y="711200"/>
            <a:ext cx="15875" cy="417513"/>
          </a:xfrm>
          <a:prstGeom prst="straightConnector1">
            <a:avLst/>
          </a:prstGeom>
          <a:noFill/>
          <a:ln w="38100" algn="ctr">
            <a:solidFill>
              <a:schemeClr val="tx1"/>
            </a:solidFill>
            <a:round/>
            <a:tailEnd type="triangle" w="med" len="med"/>
          </a:ln>
          <a:effectLst/>
        </p:spPr>
      </p:cxnSp>
      <p:sp>
        <p:nvSpPr>
          <p:cNvPr id="40" name="Rectangle 39"/>
          <p:cNvSpPr>
            <a:spLocks noChangeArrowheads="1"/>
          </p:cNvSpPr>
          <p:nvPr/>
        </p:nvSpPr>
        <p:spPr bwMode="auto">
          <a:xfrm>
            <a:off x="2057400" y="4930775"/>
            <a:ext cx="2133600" cy="419100"/>
          </a:xfrm>
          <a:prstGeom prst="rect">
            <a:avLst/>
          </a:prstGeom>
          <a:noFill/>
          <a:ln w="38100" algn="ctr">
            <a:solidFill>
              <a:srgbClr val="FF0000"/>
            </a:solidFill>
            <a:round/>
          </a:ln>
        </p:spPr>
        <p:txBody>
          <a:bodyPr/>
          <a:lstStyle/>
          <a:p>
            <a:pPr algn="ctr"/>
            <a:r>
              <a:rPr lang="en-US" sz="2400" b="1">
                <a:solidFill>
                  <a:srgbClr val="FF0000"/>
                </a:solidFill>
                <a:latin typeface="Times New Roman" panose="02020603050405020304" pitchFamily="18" charset="0"/>
                <a:cs typeface="Times New Roman" panose="02020603050405020304" pitchFamily="18" charset="0"/>
              </a:rPr>
              <a:t>Tính từ </a:t>
            </a:r>
            <a:endParaRPr lang="en-US" sz="2400" b="1">
              <a:solidFill>
                <a:srgbClr val="FF0000"/>
              </a:solidFill>
              <a:latin typeface="Times New Roman" panose="02020603050405020304" pitchFamily="18" charset="0"/>
              <a:cs typeface="Times New Roman" panose="02020603050405020304" pitchFamily="18" charset="0"/>
            </a:endParaRPr>
          </a:p>
        </p:txBody>
      </p:sp>
      <p:cxnSp>
        <p:nvCxnSpPr>
          <p:cNvPr id="42" name="Straight Arrow Connector 41"/>
          <p:cNvCxnSpPr>
            <a:cxnSpLocks noChangeShapeType="1"/>
            <a:stCxn id="10254" idx="1"/>
            <a:endCxn id="40" idx="0"/>
          </p:cNvCxnSpPr>
          <p:nvPr/>
        </p:nvCxnSpPr>
        <p:spPr bwMode="auto">
          <a:xfrm flipH="1">
            <a:off x="3124200" y="2201863"/>
            <a:ext cx="2717800" cy="2728912"/>
          </a:xfrm>
          <a:prstGeom prst="straightConnector1">
            <a:avLst/>
          </a:prstGeom>
          <a:noFill/>
          <a:ln w="38100" algn="ctr">
            <a:solidFill>
              <a:schemeClr val="tx1"/>
            </a:solidFill>
            <a:round/>
            <a:tailEnd type="triangle" w="med" len="med"/>
          </a:ln>
          <a:effectLst/>
        </p:spPr>
      </p:cxnSp>
      <p:cxnSp>
        <p:nvCxnSpPr>
          <p:cNvPr id="43" name="Straight Arrow Connector 42"/>
          <p:cNvCxnSpPr>
            <a:cxnSpLocks noChangeShapeType="1"/>
            <a:endCxn id="40" idx="0"/>
          </p:cNvCxnSpPr>
          <p:nvPr/>
        </p:nvCxnSpPr>
        <p:spPr bwMode="auto">
          <a:xfrm flipH="1">
            <a:off x="3124200" y="2930525"/>
            <a:ext cx="2684463" cy="2000250"/>
          </a:xfrm>
          <a:prstGeom prst="straightConnector1">
            <a:avLst/>
          </a:prstGeom>
          <a:noFill/>
          <a:ln w="38100" algn="ctr">
            <a:solidFill>
              <a:schemeClr val="tx1"/>
            </a:solidFill>
            <a:round/>
            <a:tailEnd type="triangle" w="med" len="med"/>
          </a:ln>
          <a:effectLst/>
        </p:spPr>
      </p:cxnSp>
      <p:cxnSp>
        <p:nvCxnSpPr>
          <p:cNvPr id="44" name="Straight Arrow Connector 43"/>
          <p:cNvCxnSpPr>
            <a:cxnSpLocks noChangeShapeType="1"/>
            <a:stCxn id="10256" idx="1"/>
          </p:cNvCxnSpPr>
          <p:nvPr/>
        </p:nvCxnSpPr>
        <p:spPr bwMode="auto">
          <a:xfrm flipH="1">
            <a:off x="3186113" y="3668713"/>
            <a:ext cx="2655887" cy="1277937"/>
          </a:xfrm>
          <a:prstGeom prst="straightConnector1">
            <a:avLst/>
          </a:prstGeom>
          <a:noFill/>
          <a:ln w="38100" algn="ctr">
            <a:solidFill>
              <a:schemeClr val="tx1"/>
            </a:solidFill>
            <a:round/>
            <a:tailEnd type="triangle" w="med" len="med"/>
          </a:ln>
          <a:effectLst/>
        </p:spPr>
      </p:cxnSp>
      <p:sp>
        <p:nvSpPr>
          <p:cNvPr id="45" name="Rectangle 44"/>
          <p:cNvSpPr>
            <a:spLocks noChangeArrowheads="1"/>
          </p:cNvSpPr>
          <p:nvPr/>
        </p:nvSpPr>
        <p:spPr bwMode="auto">
          <a:xfrm>
            <a:off x="6391275" y="5449888"/>
            <a:ext cx="2133600" cy="419100"/>
          </a:xfrm>
          <a:prstGeom prst="rect">
            <a:avLst/>
          </a:prstGeom>
          <a:noFill/>
          <a:ln w="38100" algn="ctr">
            <a:solidFill>
              <a:srgbClr val="FF0000"/>
            </a:solidFill>
            <a:round/>
          </a:ln>
        </p:spPr>
        <p:txBody>
          <a:bodyPr/>
          <a:lstStyle/>
          <a:p>
            <a:pPr algn="ctr"/>
            <a:r>
              <a:rPr lang="en-US" sz="2400" b="1">
                <a:solidFill>
                  <a:srgbClr val="FF0000"/>
                </a:solidFill>
                <a:latin typeface="Times New Roman" panose="02020603050405020304" pitchFamily="18" charset="0"/>
                <a:cs typeface="Times New Roman" panose="02020603050405020304" pitchFamily="18" charset="0"/>
              </a:rPr>
              <a:t>Động từ </a:t>
            </a:r>
            <a:endParaRPr lang="en-US" sz="2400" b="1">
              <a:solidFill>
                <a:srgbClr val="FF0000"/>
              </a:solidFill>
              <a:latin typeface="Times New Roman" panose="02020603050405020304" pitchFamily="18" charset="0"/>
              <a:cs typeface="Times New Roman" panose="02020603050405020304" pitchFamily="18" charset="0"/>
            </a:endParaRPr>
          </a:p>
        </p:txBody>
      </p:sp>
      <p:cxnSp>
        <p:nvCxnSpPr>
          <p:cNvPr id="46" name="Straight Arrow Connector 45"/>
          <p:cNvCxnSpPr>
            <a:cxnSpLocks noChangeShapeType="1"/>
            <a:stCxn id="10257" idx="2"/>
            <a:endCxn id="45" idx="0"/>
          </p:cNvCxnSpPr>
          <p:nvPr/>
        </p:nvCxnSpPr>
        <p:spPr bwMode="auto">
          <a:xfrm>
            <a:off x="7458075" y="4740275"/>
            <a:ext cx="0" cy="709613"/>
          </a:xfrm>
          <a:prstGeom prst="straightConnector1">
            <a:avLst/>
          </a:prstGeom>
          <a:noFill/>
          <a:ln w="38100" algn="ctr">
            <a:solidFill>
              <a:schemeClr val="tx1"/>
            </a:solidFill>
            <a:round/>
            <a:tailEnd type="triangl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down)">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arn(inVertical)">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down)">
                                      <p:cBhvr>
                                        <p:cTn id="4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0"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unched Tape 6"/>
          <p:cNvSpPr/>
          <p:nvPr/>
        </p:nvSpPr>
        <p:spPr>
          <a:xfrm>
            <a:off x="0" y="1153160"/>
            <a:ext cx="8686800" cy="4799965"/>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atin typeface="Time s New Roman"/>
            </a:endParaRPr>
          </a:p>
        </p:txBody>
      </p:sp>
      <p:sp>
        <p:nvSpPr>
          <p:cNvPr id="8" name="TextBox 7"/>
          <p:cNvSpPr txBox="1"/>
          <p:nvPr/>
        </p:nvSpPr>
        <p:spPr>
          <a:xfrm>
            <a:off x="533400" y="2133600"/>
            <a:ext cx="7900035" cy="3415030"/>
          </a:xfrm>
          <a:prstGeom prst="rect">
            <a:avLst/>
          </a:prstGeom>
          <a:noFill/>
        </p:spPr>
        <p:txBody>
          <a:bodyPr wrap="square" rtlCol="0">
            <a:spAutoFit/>
          </a:bodyPr>
          <a:lstStyle/>
          <a:p>
            <a:r>
              <a:rPr lang="nl-NL" sz="5400" dirty="0">
                <a:effectLst/>
                <a:latin typeface="Times New Roman" panose="02020603050405020304" pitchFamily="18" charset="0"/>
                <a:ea typeface="Times New Roman" panose="02020603050405020304" pitchFamily="18" charset="0"/>
                <a:cs typeface="Times New Roman" panose="02020603050405020304" pitchFamily="18" charset="0"/>
              </a:rPr>
              <a:t>Một trường từ vựng có thể bao gồm những từ khác biệt nhau về từ loại không?</a:t>
            </a:r>
            <a:endParaRPr lang="en-US" sz="5400" dirty="0">
              <a:latin typeface="Times New Roman" panose="02020603050405020304" pitchFamily="18" charset="0"/>
              <a:cs typeface="Times New Roman" panose="02020603050405020304" pitchFamily="18" charset="0"/>
            </a:endParaRPr>
          </a:p>
          <a:p>
            <a:endParaRPr lang="en-US" sz="5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371600" y="0"/>
            <a:ext cx="6934200" cy="645160"/>
          </a:xfrm>
          <a:prstGeom prst="rect">
            <a:avLst/>
          </a:prstGeom>
          <a:noFill/>
          <a:ln w="9525">
            <a:noFill/>
            <a:miter lim="800000"/>
          </a:ln>
        </p:spPr>
        <p:txBody>
          <a:bodyPr wrap="square">
            <a:spAutoFit/>
          </a:bodyPr>
          <a:lstStyle/>
          <a:p>
            <a:pPr>
              <a:spcBef>
                <a:spcPct val="50000"/>
              </a:spcBef>
            </a:pP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u="sng" dirty="0">
                <a:solidFill>
                  <a:srgbClr val="FF0000"/>
                </a:solidFill>
                <a:latin typeface="Times New Roman" panose="02020603050405020304" pitchFamily="18" charset="0"/>
                <a:cs typeface="Times New Roman" panose="02020603050405020304" pitchFamily="18" charset="0"/>
              </a:rPr>
              <a:t>TIẾT </a:t>
            </a:r>
            <a:r>
              <a:rPr lang="vi-VN" sz="2800" b="1" u="sng" dirty="0">
                <a:solidFill>
                  <a:srgbClr val="FF0000"/>
                </a:solidFill>
                <a:latin typeface="Times New Roman" panose="02020603050405020304" pitchFamily="18" charset="0"/>
                <a:cs typeface="Times New Roman" panose="02020603050405020304" pitchFamily="18" charset="0"/>
              </a:rPr>
              <a:t>5</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TRƯỜNG TỪ VỰNG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Text Box 6"/>
          <p:cNvSpPr txBox="1">
            <a:spLocks noChangeArrowheads="1"/>
          </p:cNvSpPr>
          <p:nvPr/>
        </p:nvSpPr>
        <p:spPr bwMode="auto">
          <a:xfrm>
            <a:off x="0" y="1841242"/>
            <a:ext cx="5486400" cy="3046095"/>
          </a:xfrm>
          <a:prstGeom prst="rect">
            <a:avLst/>
          </a:prstGeom>
          <a:noFill/>
          <a:ln w="9525">
            <a:noFill/>
            <a:miter lim="800000"/>
          </a:ln>
          <a:effectLst/>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a:solidFill>
                  <a:srgbClr val="FF0000"/>
                </a:solidFill>
                <a:latin typeface="Times New Roman" panose="02020603050405020304" pitchFamily="18" charset="0"/>
                <a:cs typeface="Times New Roman" panose="02020603050405020304" pitchFamily="18" charset="0"/>
              </a:rPr>
              <a:t>2. </a:t>
            </a:r>
            <a:r>
              <a:rPr lang="vi-VN" sz="3200" i="1" dirty="0">
                <a:solidFill>
                  <a:srgbClr val="FF0000"/>
                </a:solidFill>
                <a:latin typeface="Times New Roman" panose="02020603050405020304" pitchFamily="18" charset="0"/>
                <a:cs typeface="Times New Roman" panose="02020603050405020304" pitchFamily="18" charset="0"/>
              </a:rPr>
              <a:t>Kết luận:</a:t>
            </a:r>
            <a:r>
              <a:rPr lang="en-US" sz="3200" i="1" dirty="0">
                <a:solidFill>
                  <a:srgbClr val="FF0000"/>
                </a:solidFill>
                <a:latin typeface="Times New Roman" panose="02020603050405020304" pitchFamily="18" charset="0"/>
                <a:cs typeface="Times New Roman" panose="02020603050405020304" pitchFamily="18" charset="0"/>
              </a:rPr>
              <a:t> </a:t>
            </a:r>
            <a:endParaRPr lang="en-US" sz="3200" i="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a:solidFill>
                  <a:srgbClr val="FF0000"/>
                </a:solidFill>
                <a:latin typeface="Times New Roman" panose="02020603050405020304" pitchFamily="18" charset="0"/>
                <a:cs typeface="Times New Roman" panose="02020603050405020304" pitchFamily="18" charset="0"/>
              </a:rPr>
              <a:t>3.Lưu ý:</a:t>
            </a:r>
            <a:endParaRPr lang="en-US" sz="3200" b="1" dirty="0">
              <a:latin typeface="Times New Roman" panose="02020603050405020304" pitchFamily="18" charset="0"/>
              <a:cs typeface="Times New Roman" panose="02020603050405020304" pitchFamily="18" charset="0"/>
            </a:endParaRPr>
          </a:p>
          <a:p>
            <a:r>
              <a:rPr lang="nl-NL" sz="3200" b="1" dirty="0">
                <a:latin typeface="Times New Roman" panose="02020603050405020304" pitchFamily="18" charset="0"/>
                <a:cs typeface="Times New Roman" panose="02020603050405020304" pitchFamily="18" charset="0"/>
              </a:rPr>
              <a:t>b. Một trường từ vựng có thể bao gồm những từ khác biệt nhau về từ loại.</a:t>
            </a:r>
            <a:endParaRPr lang="nl-NL" sz="3200" b="1" dirty="0">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p:txBody>
      </p:sp>
      <p:sp>
        <p:nvSpPr>
          <p:cNvPr id="6" name="Rectangle 11"/>
          <p:cNvSpPr>
            <a:spLocks noChangeArrowheads="1"/>
          </p:cNvSpPr>
          <p:nvPr/>
        </p:nvSpPr>
        <p:spPr bwMode="auto">
          <a:xfrm>
            <a:off x="0" y="1447800"/>
            <a:ext cx="5486400" cy="409575"/>
          </a:xfrm>
          <a:prstGeom prst="rect">
            <a:avLst/>
          </a:prstGeom>
          <a:noFill/>
          <a:ln w="9525">
            <a:noFill/>
            <a:miter lim="800000"/>
          </a:ln>
        </p:spPr>
        <p:txBody>
          <a:bodyPr anchor="ctr"/>
          <a:lstStyle/>
          <a:p>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I. </a:t>
            </a:r>
            <a:r>
              <a:rPr lang="en-US" sz="3000" b="1" u="sng" dirty="0" err="1">
                <a:solidFill>
                  <a:srgbClr val="FF0000"/>
                </a:solidFill>
                <a:latin typeface="Times New Roman" panose="02020603050405020304" pitchFamily="18" charset="0"/>
                <a:cs typeface="Times New Roman" panose="02020603050405020304" pitchFamily="18" charset="0"/>
              </a:rPr>
              <a:t>Thế</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nào</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là</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trường</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từ</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vựng</a:t>
            </a:r>
            <a:r>
              <a:rPr lang="en-US" sz="3000" b="1" u="sng" dirty="0">
                <a:solidFill>
                  <a:srgbClr val="FF0000"/>
                </a:solidFill>
                <a:latin typeface="Times New Roman" panose="02020603050405020304" pitchFamily="18" charset="0"/>
                <a:cs typeface="Times New Roman" panose="02020603050405020304" pitchFamily="18" charset="0"/>
              </a:rPr>
              <a:t>:</a:t>
            </a:r>
            <a:endParaRPr lang="en-US" sz="3000" b="1" u="sng" dirty="0">
              <a:solidFill>
                <a:srgbClr val="FF0000"/>
              </a:solidFill>
              <a:latin typeface="Times New Roman" panose="02020603050405020304" pitchFamily="18" charset="0"/>
              <a:cs typeface="Times New Roman" panose="02020603050405020304" pitchFamily="18" charset="0"/>
            </a:endParaRPr>
          </a:p>
          <a:p>
            <a:pPr marL="571500" indent="-571500"/>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a:solidFill>
                  <a:srgbClr val="FF0000"/>
                </a:solidFill>
                <a:latin typeface="Times New Roman" panose="02020603050405020304" pitchFamily="18" charset="0"/>
                <a:cs typeface="Times New Roman" panose="02020603050405020304" pitchFamily="18" charset="0"/>
              </a:rPr>
              <a:t>1.Ví </a:t>
            </a:r>
            <a:r>
              <a:rPr lang="en-US" sz="3200" i="1" dirty="0" err="1">
                <a:solidFill>
                  <a:srgbClr val="FF0000"/>
                </a:solidFill>
                <a:latin typeface="Times New Roman" panose="02020603050405020304" pitchFamily="18" charset="0"/>
                <a:cs typeface="Times New Roman" panose="02020603050405020304" pitchFamily="18" charset="0"/>
              </a:rPr>
              <a:t>dụ</a:t>
            </a:r>
            <a:r>
              <a:rPr lang="en-US" sz="3200" i="1" dirty="0">
                <a:solidFill>
                  <a:srgbClr val="FF0000"/>
                </a:solidFill>
                <a:latin typeface="Times New Roman" panose="02020603050405020304" pitchFamily="18" charset="0"/>
                <a:cs typeface="Times New Roman" panose="02020603050405020304" pitchFamily="18" charset="0"/>
              </a:rPr>
              <a:t>:</a:t>
            </a:r>
            <a:r>
              <a:rPr lang="vi-VN" sz="3200" i="1" dirty="0">
                <a:solidFill>
                  <a:srgbClr val="FF0000"/>
                </a:solidFill>
                <a:latin typeface="Times New Roman" panose="02020603050405020304" pitchFamily="18" charset="0"/>
                <a:cs typeface="Times New Roman" panose="02020603050405020304" pitchFamily="18" charset="0"/>
              </a:rPr>
              <a:t>                             </a:t>
            </a:r>
            <a:endParaRPr lang="vi-VN" sz="3200" i="1" dirty="0">
              <a:solidFill>
                <a:srgbClr val="FF0000"/>
              </a:solidFill>
              <a:latin typeface="Times New Roman" panose="02020603050405020304" pitchFamily="18" charset="0"/>
              <a:cs typeface="Times New Roman" panose="02020603050405020304" pitchFamily="18" charset="0"/>
            </a:endParaRPr>
          </a:p>
          <a:p>
            <a:pPr marL="571500" indent="-571500"/>
            <a:endParaRPr lang="en-US" sz="3000" b="1" u="sng"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5562600" y="838200"/>
            <a:ext cx="0" cy="6019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514600"/>
            <a:ext cx="1143000" cy="889000"/>
          </a:xfrm>
          <a:prstGeom prst="rect">
            <a:avLst/>
          </a:prstGeom>
          <a:noFill/>
          <a:ln w="38100" algn="ctr">
            <a:solidFill>
              <a:srgbClr val="FF0000"/>
            </a:solidFill>
            <a:round/>
          </a:ln>
        </p:spPr>
        <p:txBody>
          <a:bodyPr/>
          <a:lstStyle/>
          <a:p>
            <a:pPr algn="ctr"/>
            <a:r>
              <a:rPr lang="en-US" sz="3200" b="1">
                <a:solidFill>
                  <a:srgbClr val="FF0000"/>
                </a:solidFill>
                <a:latin typeface="Times New Roman" panose="02020603050405020304" pitchFamily="18" charset="0"/>
                <a:cs typeface="Times New Roman" panose="02020603050405020304" pitchFamily="18" charset="0"/>
              </a:rPr>
              <a:t>Ngọt </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1981200" y="1066800"/>
            <a:ext cx="2936875" cy="590550"/>
          </a:xfrm>
          <a:prstGeom prst="rect">
            <a:avLst/>
          </a:prstGeom>
          <a:noFill/>
          <a:ln w="38100" algn="ctr">
            <a:solidFill>
              <a:srgbClr val="FF0000"/>
            </a:solidFill>
            <a:round/>
          </a:ln>
        </p:spPr>
        <p:txBody>
          <a:bodyPr/>
          <a:lstStyle/>
          <a:p>
            <a:r>
              <a:rPr lang="en-US" sz="2800" b="1">
                <a:solidFill>
                  <a:srgbClr val="003FBC"/>
                </a:solidFill>
                <a:latin typeface="Times New Roman" panose="02020603050405020304" pitchFamily="18" charset="0"/>
                <a:cs typeface="Times New Roman" panose="02020603050405020304" pitchFamily="18" charset="0"/>
              </a:rPr>
              <a:t>Trường mùi vị</a:t>
            </a:r>
            <a:endParaRPr lang="en-US" sz="2800" b="1">
              <a:solidFill>
                <a:srgbClr val="003FBC"/>
              </a:solidFill>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2133600" y="4191000"/>
            <a:ext cx="2971800" cy="590550"/>
          </a:xfrm>
          <a:prstGeom prst="rect">
            <a:avLst/>
          </a:prstGeom>
          <a:noFill/>
          <a:ln w="38100" algn="ctr">
            <a:solidFill>
              <a:srgbClr val="FF0000"/>
            </a:solidFill>
            <a:round/>
          </a:ln>
        </p:spPr>
        <p:txBody>
          <a:bodyPr/>
          <a:lstStyle/>
          <a:p>
            <a:r>
              <a:rPr lang="en-US" sz="2800" b="1" dirty="0" err="1">
                <a:solidFill>
                  <a:srgbClr val="003FBC"/>
                </a:solidFill>
                <a:latin typeface="Times New Roman" panose="02020603050405020304" pitchFamily="18" charset="0"/>
                <a:cs typeface="Times New Roman" panose="02020603050405020304" pitchFamily="18" charset="0"/>
              </a:rPr>
              <a:t>Trường</a:t>
            </a:r>
            <a:r>
              <a:rPr lang="en-US" sz="2800" b="1" dirty="0">
                <a:solidFill>
                  <a:srgbClr val="003FBC"/>
                </a:solidFill>
                <a:latin typeface="Times New Roman" panose="02020603050405020304" pitchFamily="18" charset="0"/>
                <a:cs typeface="Times New Roman" panose="02020603050405020304" pitchFamily="18" charset="0"/>
              </a:rPr>
              <a:t> </a:t>
            </a:r>
            <a:r>
              <a:rPr lang="en-US" sz="2800" b="1" dirty="0" err="1">
                <a:solidFill>
                  <a:srgbClr val="003FBC"/>
                </a:solidFill>
                <a:latin typeface="Times New Roman" panose="02020603050405020304" pitchFamily="18" charset="0"/>
                <a:cs typeface="Times New Roman" panose="02020603050405020304" pitchFamily="18" charset="0"/>
              </a:rPr>
              <a:t>thời</a:t>
            </a:r>
            <a:r>
              <a:rPr lang="en-US" sz="2800" b="1" dirty="0">
                <a:solidFill>
                  <a:srgbClr val="003FBC"/>
                </a:solidFill>
                <a:latin typeface="Times New Roman" panose="02020603050405020304" pitchFamily="18" charset="0"/>
                <a:cs typeface="Times New Roman" panose="02020603050405020304" pitchFamily="18" charset="0"/>
              </a:rPr>
              <a:t> </a:t>
            </a:r>
            <a:r>
              <a:rPr lang="en-US" sz="2800" b="1" dirty="0" err="1">
                <a:solidFill>
                  <a:srgbClr val="003FBC"/>
                </a:solidFill>
                <a:latin typeface="Times New Roman" panose="02020603050405020304" pitchFamily="18" charset="0"/>
                <a:cs typeface="Times New Roman" panose="02020603050405020304" pitchFamily="18" charset="0"/>
              </a:rPr>
              <a:t>tiết</a:t>
            </a:r>
            <a:endParaRPr lang="en-US" sz="2800" b="1" dirty="0">
              <a:solidFill>
                <a:srgbClr val="003FBC"/>
              </a:solidFill>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2057400" y="2590800"/>
            <a:ext cx="2971800" cy="590550"/>
          </a:xfrm>
          <a:prstGeom prst="rect">
            <a:avLst/>
          </a:prstGeom>
          <a:noFill/>
          <a:ln w="38100" algn="ctr">
            <a:solidFill>
              <a:srgbClr val="FF0000"/>
            </a:solidFill>
            <a:round/>
          </a:ln>
        </p:spPr>
        <p:txBody>
          <a:bodyPr/>
          <a:lstStyle/>
          <a:p>
            <a:r>
              <a:rPr lang="en-US" sz="2800" b="1">
                <a:solidFill>
                  <a:srgbClr val="003FBC"/>
                </a:solidFill>
                <a:latin typeface="Times New Roman" panose="02020603050405020304" pitchFamily="18" charset="0"/>
                <a:cs typeface="Times New Roman" panose="02020603050405020304" pitchFamily="18" charset="0"/>
              </a:rPr>
              <a:t>Trường âm thanh</a:t>
            </a:r>
            <a:endParaRPr lang="en-US" sz="2800" b="1">
              <a:solidFill>
                <a:srgbClr val="003FBC"/>
              </a:solidFill>
              <a:latin typeface="Times New Roman" panose="02020603050405020304" pitchFamily="18" charset="0"/>
              <a:cs typeface="Times New Roman" panose="02020603050405020304" pitchFamily="18" charset="0"/>
            </a:endParaRPr>
          </a:p>
        </p:txBody>
      </p:sp>
      <p:cxnSp>
        <p:nvCxnSpPr>
          <p:cNvPr id="9" name="Straight Arrow Connector 8"/>
          <p:cNvCxnSpPr>
            <a:cxnSpLocks noChangeShapeType="1"/>
            <a:stCxn id="2" idx="3"/>
            <a:endCxn id="3" idx="1"/>
          </p:cNvCxnSpPr>
          <p:nvPr/>
        </p:nvCxnSpPr>
        <p:spPr bwMode="auto">
          <a:xfrm flipV="1">
            <a:off x="1143000" y="1362075"/>
            <a:ext cx="838200" cy="1597025"/>
          </a:xfrm>
          <a:prstGeom prst="straightConnector1">
            <a:avLst/>
          </a:prstGeom>
          <a:noFill/>
          <a:ln w="38100" algn="ctr">
            <a:solidFill>
              <a:schemeClr val="tx1"/>
            </a:solidFill>
            <a:round/>
            <a:tailEnd type="triangle" w="med" len="med"/>
          </a:ln>
          <a:effectLst/>
        </p:spPr>
      </p:cxnSp>
      <p:cxnSp>
        <p:nvCxnSpPr>
          <p:cNvPr id="15" name="Straight Arrow Connector 14"/>
          <p:cNvCxnSpPr>
            <a:cxnSpLocks noChangeShapeType="1"/>
            <a:stCxn id="2" idx="3"/>
            <a:endCxn id="6" idx="1"/>
          </p:cNvCxnSpPr>
          <p:nvPr/>
        </p:nvCxnSpPr>
        <p:spPr bwMode="auto">
          <a:xfrm flipV="1">
            <a:off x="1143000" y="2886075"/>
            <a:ext cx="914400" cy="73025"/>
          </a:xfrm>
          <a:prstGeom prst="straightConnector1">
            <a:avLst/>
          </a:prstGeom>
          <a:noFill/>
          <a:ln w="38100" algn="ctr">
            <a:solidFill>
              <a:schemeClr val="tx1"/>
            </a:solidFill>
            <a:round/>
            <a:tailEnd type="triangle" w="med" len="med"/>
          </a:ln>
          <a:effectLst/>
        </p:spPr>
      </p:cxnSp>
      <p:cxnSp>
        <p:nvCxnSpPr>
          <p:cNvPr id="17" name="Straight Arrow Connector 16"/>
          <p:cNvCxnSpPr>
            <a:cxnSpLocks noChangeShapeType="1"/>
            <a:stCxn id="2" idx="3"/>
            <a:endCxn id="4" idx="1"/>
          </p:cNvCxnSpPr>
          <p:nvPr/>
        </p:nvCxnSpPr>
        <p:spPr bwMode="auto">
          <a:xfrm>
            <a:off x="1143000" y="2959100"/>
            <a:ext cx="990600" cy="1527175"/>
          </a:xfrm>
          <a:prstGeom prst="straightConnector1">
            <a:avLst/>
          </a:prstGeom>
          <a:noFill/>
          <a:ln w="38100" algn="ctr">
            <a:solidFill>
              <a:schemeClr val="tx1"/>
            </a:solidFill>
            <a:round/>
            <a:tailEnd type="triangle" w="med" len="med"/>
          </a:ln>
          <a:effectLst/>
        </p:spPr>
      </p:cxnSp>
      <p:sp>
        <p:nvSpPr>
          <p:cNvPr id="28" name="Rectangle 27"/>
          <p:cNvSpPr>
            <a:spLocks noChangeArrowheads="1"/>
          </p:cNvSpPr>
          <p:nvPr/>
        </p:nvSpPr>
        <p:spPr bwMode="auto">
          <a:xfrm>
            <a:off x="5638800" y="838200"/>
            <a:ext cx="3149600" cy="990600"/>
          </a:xfrm>
          <a:prstGeom prst="rect">
            <a:avLst/>
          </a:prstGeom>
          <a:noFill/>
          <a:ln w="38100" algn="ctr">
            <a:solidFill>
              <a:srgbClr val="FF0000"/>
            </a:solidFill>
            <a:round/>
          </a:ln>
        </p:spPr>
        <p:txBody>
          <a:bodyPr/>
          <a:lstStyle/>
          <a:p>
            <a:r>
              <a:rPr lang="en-US" sz="2800" b="1" i="1" dirty="0" err="1">
                <a:solidFill>
                  <a:srgbClr val="FF0000"/>
                </a:solidFill>
                <a:latin typeface="Times New Roman" panose="02020603050405020304" pitchFamily="18" charset="0"/>
                <a:cs typeface="Times New Roman" panose="02020603050405020304" pitchFamily="18" charset="0"/>
              </a:rPr>
              <a:t>ngọt</a:t>
            </a:r>
            <a:r>
              <a:rPr lang="en-US" sz="2800" b="1" i="1" dirty="0">
                <a:solidFill>
                  <a:srgbClr val="0070C0"/>
                </a:solidFill>
                <a:latin typeface="Times New Roman" panose="02020603050405020304" pitchFamily="18" charset="0"/>
                <a:cs typeface="Times New Roman" panose="02020603050405020304" pitchFamily="18" charset="0"/>
              </a:rPr>
              <a:t>, cay, </a:t>
            </a:r>
            <a:r>
              <a:rPr lang="en-US" sz="2800" b="1" i="1" dirty="0" err="1">
                <a:solidFill>
                  <a:srgbClr val="0070C0"/>
                </a:solidFill>
                <a:latin typeface="Times New Roman" panose="02020603050405020304" pitchFamily="18" charset="0"/>
                <a:cs typeface="Times New Roman" panose="02020603050405020304" pitchFamily="18" charset="0"/>
              </a:rPr>
              <a:t>đắng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chát</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mặn</a:t>
            </a:r>
            <a:r>
              <a:rPr lang="en-US" sz="2800" b="1" i="1" dirty="0">
                <a:solidFill>
                  <a:srgbClr val="0070C0"/>
                </a:solidFill>
                <a:latin typeface="Times New Roman" panose="02020603050405020304" pitchFamily="18" charset="0"/>
                <a:cs typeface="Times New Roman" panose="02020603050405020304" pitchFamily="18" charset="0"/>
              </a:rPr>
              <a:t>…</a:t>
            </a:r>
            <a:endParaRPr lang="en-US" sz="2800" b="1" i="1" dirty="0">
              <a:solidFill>
                <a:srgbClr val="0070C0"/>
              </a:solidFill>
              <a:latin typeface="Times New Roman" panose="02020603050405020304" pitchFamily="18" charset="0"/>
              <a:cs typeface="Times New Roman" panose="02020603050405020304" pitchFamily="18" charset="0"/>
            </a:endParaRPr>
          </a:p>
        </p:txBody>
      </p:sp>
      <p:sp>
        <p:nvSpPr>
          <p:cNvPr id="30" name="Rectangle 29"/>
          <p:cNvSpPr>
            <a:spLocks noChangeArrowheads="1"/>
          </p:cNvSpPr>
          <p:nvPr/>
        </p:nvSpPr>
        <p:spPr bwMode="auto">
          <a:xfrm>
            <a:off x="5715000" y="2362200"/>
            <a:ext cx="3429000" cy="1143000"/>
          </a:xfrm>
          <a:prstGeom prst="rect">
            <a:avLst/>
          </a:prstGeom>
          <a:noFill/>
          <a:ln w="38100" algn="ctr">
            <a:solidFill>
              <a:srgbClr val="FF0000"/>
            </a:solidFill>
            <a:round/>
          </a:ln>
        </p:spPr>
        <p:txBody>
          <a:bodyPr/>
          <a:lstStyle/>
          <a:p>
            <a:r>
              <a:rPr lang="en-US" sz="2800" b="1" i="1" dirty="0" err="1">
                <a:solidFill>
                  <a:srgbClr val="FF0000"/>
                </a:solidFill>
                <a:latin typeface="Times New Roman" panose="02020603050405020304" pitchFamily="18" charset="0"/>
                <a:cs typeface="Times New Roman" panose="02020603050405020304" pitchFamily="18" charset="0"/>
              </a:rPr>
              <a:t>ngọt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a:solidFill>
                  <a:srgbClr val="0070C0"/>
                </a:solidFill>
                <a:latin typeface="Times New Roman" panose="02020603050405020304" pitchFamily="18" charset="0"/>
                <a:cs typeface="Times New Roman" panose="02020603050405020304" pitchFamily="18" charset="0"/>
              </a:rPr>
              <a:t>(</a:t>
            </a:r>
            <a:r>
              <a:rPr lang="en-US" sz="2800" b="1" i="1" dirty="0" err="1">
                <a:solidFill>
                  <a:srgbClr val="0070C0"/>
                </a:solidFill>
                <a:latin typeface="Times New Roman" panose="02020603050405020304" pitchFamily="18" charset="0"/>
                <a:cs typeface="Times New Roman" panose="02020603050405020304" pitchFamily="18" charset="0"/>
              </a:rPr>
              <a:t>ngọt</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ngào</a:t>
            </a:r>
            <a:r>
              <a:rPr lang="en-US" sz="2800" b="1" i="1" dirty="0">
                <a:solidFill>
                  <a:srgbClr val="0070C0"/>
                </a:solidFill>
                <a:latin typeface="Times New Roman" panose="02020603050405020304" pitchFamily="18" charset="0"/>
                <a:cs typeface="Times New Roman" panose="02020603050405020304" pitchFamily="18" charset="0"/>
              </a:rPr>
              <a:t>) , </a:t>
            </a:r>
            <a:r>
              <a:rPr lang="en-US" sz="2800" b="1" i="1" dirty="0" err="1">
                <a:solidFill>
                  <a:srgbClr val="0070C0"/>
                </a:solidFill>
                <a:latin typeface="Times New Roman" panose="02020603050405020304" pitchFamily="18" charset="0"/>
                <a:cs typeface="Times New Roman" panose="02020603050405020304" pitchFamily="18" charset="0"/>
              </a:rPr>
              <a:t>dịu</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êm</a:t>
            </a:r>
            <a:r>
              <a:rPr lang="en-US" sz="2800" b="1" i="1" dirty="0">
                <a:solidFill>
                  <a:srgbClr val="0070C0"/>
                </a:solidFill>
                <a:latin typeface="Times New Roman" panose="02020603050405020304" pitchFamily="18" charset="0"/>
                <a:cs typeface="Times New Roman" panose="02020603050405020304" pitchFamily="18" charset="0"/>
              </a:rPr>
              <a:t>, the </a:t>
            </a:r>
            <a:r>
              <a:rPr lang="en-US" sz="2800" b="1" i="1" dirty="0" err="1">
                <a:solidFill>
                  <a:srgbClr val="0070C0"/>
                </a:solidFill>
                <a:latin typeface="Times New Roman" panose="02020603050405020304" pitchFamily="18" charset="0"/>
                <a:cs typeface="Times New Roman" panose="02020603050405020304" pitchFamily="18" charset="0"/>
              </a:rPr>
              <a:t>thé</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chói</a:t>
            </a:r>
            <a:r>
              <a:rPr lang="en-US" sz="2800" b="1" i="1" dirty="0">
                <a:solidFill>
                  <a:srgbClr val="0070C0"/>
                </a:solidFill>
                <a:latin typeface="Times New Roman" panose="02020603050405020304" pitchFamily="18" charset="0"/>
                <a:cs typeface="Times New Roman" panose="02020603050405020304" pitchFamily="18" charset="0"/>
              </a:rPr>
              <a:t> tai…</a:t>
            </a:r>
            <a:endParaRPr lang="en-US" sz="2800" b="1" i="1" dirty="0">
              <a:solidFill>
                <a:srgbClr val="0070C0"/>
              </a:solidFill>
              <a:latin typeface="Times New Roman" panose="02020603050405020304" pitchFamily="18" charset="0"/>
              <a:cs typeface="Times New Roman" panose="02020603050405020304" pitchFamily="18" charset="0"/>
            </a:endParaRPr>
          </a:p>
        </p:txBody>
      </p:sp>
      <p:sp>
        <p:nvSpPr>
          <p:cNvPr id="32" name="Rectangle 31"/>
          <p:cNvSpPr>
            <a:spLocks noChangeArrowheads="1"/>
          </p:cNvSpPr>
          <p:nvPr/>
        </p:nvSpPr>
        <p:spPr bwMode="auto">
          <a:xfrm>
            <a:off x="5715000" y="3962400"/>
            <a:ext cx="3149600" cy="990600"/>
          </a:xfrm>
          <a:prstGeom prst="rect">
            <a:avLst/>
          </a:prstGeom>
          <a:noFill/>
          <a:ln w="38100" algn="ctr">
            <a:solidFill>
              <a:srgbClr val="FF0000"/>
            </a:solidFill>
            <a:round/>
          </a:ln>
        </p:spPr>
        <p:txBody>
          <a:bodyPr/>
          <a:lstStyle/>
          <a:p>
            <a:r>
              <a:rPr lang="en-US" sz="2800" b="1" i="1" dirty="0" err="1">
                <a:solidFill>
                  <a:srgbClr val="0070C0"/>
                </a:solidFill>
                <a:latin typeface="Times New Roman" panose="02020603050405020304" pitchFamily="18" charset="0"/>
                <a:cs typeface="Times New Roman" panose="02020603050405020304" pitchFamily="18" charset="0"/>
              </a:rPr>
              <a:t>Rét</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ngọt</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hanh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ẩm</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ướt</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nóng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bức</a:t>
            </a:r>
            <a:r>
              <a:rPr lang="en-US" sz="2800" b="1" i="1" dirty="0">
                <a:solidFill>
                  <a:srgbClr val="0070C0"/>
                </a:solidFill>
                <a:latin typeface="Times New Roman" panose="02020603050405020304" pitchFamily="18" charset="0"/>
                <a:cs typeface="Times New Roman" panose="02020603050405020304" pitchFamily="18" charset="0"/>
              </a:rPr>
              <a:t>, …</a:t>
            </a:r>
            <a:endParaRPr lang="en-US" sz="2800" b="1" i="1" dirty="0">
              <a:solidFill>
                <a:srgbClr val="0070C0"/>
              </a:solidFill>
              <a:latin typeface="Times New Roman" panose="02020603050405020304" pitchFamily="18" charset="0"/>
              <a:cs typeface="Times New Roman" panose="02020603050405020304" pitchFamily="18" charset="0"/>
            </a:endParaRPr>
          </a:p>
        </p:txBody>
      </p:sp>
      <p:cxnSp>
        <p:nvCxnSpPr>
          <p:cNvPr id="34" name="Straight Arrow Connector 33"/>
          <p:cNvCxnSpPr>
            <a:cxnSpLocks noChangeShapeType="1"/>
            <a:endCxn id="28" idx="1"/>
          </p:cNvCxnSpPr>
          <p:nvPr/>
        </p:nvCxnSpPr>
        <p:spPr bwMode="auto">
          <a:xfrm>
            <a:off x="4876800" y="1327150"/>
            <a:ext cx="762000" cy="6350"/>
          </a:xfrm>
          <a:prstGeom prst="straightConnector1">
            <a:avLst/>
          </a:prstGeom>
          <a:noFill/>
          <a:ln w="38100" algn="ctr">
            <a:solidFill>
              <a:schemeClr val="tx1"/>
            </a:solidFill>
            <a:round/>
            <a:tailEnd type="triangle" w="med" len="med"/>
          </a:ln>
          <a:effectLst/>
        </p:spPr>
      </p:cxnSp>
      <p:cxnSp>
        <p:nvCxnSpPr>
          <p:cNvPr id="37" name="Straight Arrow Connector 36"/>
          <p:cNvCxnSpPr>
            <a:cxnSpLocks noChangeShapeType="1"/>
            <a:endCxn id="30" idx="1"/>
          </p:cNvCxnSpPr>
          <p:nvPr/>
        </p:nvCxnSpPr>
        <p:spPr bwMode="auto">
          <a:xfrm>
            <a:off x="5029200" y="2925764"/>
            <a:ext cx="685800" cy="7936"/>
          </a:xfrm>
          <a:prstGeom prst="straightConnector1">
            <a:avLst/>
          </a:prstGeom>
          <a:noFill/>
          <a:ln w="38100" algn="ctr">
            <a:solidFill>
              <a:schemeClr val="tx1"/>
            </a:solidFill>
            <a:round/>
            <a:tailEnd type="triangle" w="med" len="med"/>
          </a:ln>
          <a:effectLst/>
        </p:spPr>
      </p:cxnSp>
      <p:cxnSp>
        <p:nvCxnSpPr>
          <p:cNvPr id="39" name="Straight Arrow Connector 38"/>
          <p:cNvCxnSpPr>
            <a:cxnSpLocks noChangeShapeType="1"/>
            <a:stCxn id="4" idx="3"/>
          </p:cNvCxnSpPr>
          <p:nvPr/>
        </p:nvCxnSpPr>
        <p:spPr bwMode="auto">
          <a:xfrm>
            <a:off x="5105400" y="4486275"/>
            <a:ext cx="619125" cy="9525"/>
          </a:xfrm>
          <a:prstGeom prst="straightConnector1">
            <a:avLst/>
          </a:prstGeom>
          <a:noFill/>
          <a:ln w="38100" algn="ctr">
            <a:solidFill>
              <a:schemeClr val="tx1"/>
            </a:solidFill>
            <a:round/>
            <a:tailEnd type="triangle" w="med" len="med"/>
          </a:ln>
          <a:effectLst/>
        </p:spPr>
      </p:cxnSp>
      <p:sp>
        <p:nvSpPr>
          <p:cNvPr id="12303" name="TextBox 40"/>
          <p:cNvSpPr txBox="1">
            <a:spLocks noChangeArrowheads="1"/>
          </p:cNvSpPr>
          <p:nvPr/>
        </p:nvSpPr>
        <p:spPr bwMode="auto">
          <a:xfrm>
            <a:off x="0" y="76200"/>
            <a:ext cx="3200400" cy="461963"/>
          </a:xfrm>
          <a:prstGeom prst="rect">
            <a:avLst/>
          </a:prstGeom>
          <a:noFill/>
          <a:ln w="9525">
            <a:noFill/>
            <a:miter lim="800000"/>
          </a:ln>
        </p:spPr>
        <p:txBody>
          <a:bodyPr>
            <a:spAutoFit/>
          </a:bodyPr>
          <a:lstStyle/>
          <a:p>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vi-VN" sz="2400" b="1" dirty="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1000"/>
                                        <p:tgtEl>
                                          <p:spTgt spid="37"/>
                                        </p:tgtEl>
                                      </p:cBhvr>
                                    </p:animEffect>
                                    <p:anim calcmode="lin" valueType="num">
                                      <p:cBhvr>
                                        <p:cTn id="49" dur="1000" fill="hold"/>
                                        <p:tgtEl>
                                          <p:spTgt spid="37"/>
                                        </p:tgtEl>
                                        <p:attrNameLst>
                                          <p:attrName>ppt_x</p:attrName>
                                        </p:attrNameLst>
                                      </p:cBhvr>
                                      <p:tavLst>
                                        <p:tav tm="0">
                                          <p:val>
                                            <p:strVal val="#ppt_x"/>
                                          </p:val>
                                        </p:tav>
                                        <p:tav tm="100000">
                                          <p:val>
                                            <p:strVal val="#ppt_x"/>
                                          </p:val>
                                        </p:tav>
                                      </p:tavLst>
                                    </p:anim>
                                    <p:anim calcmode="lin" valueType="num">
                                      <p:cBhvr>
                                        <p:cTn id="50" dur="1000" fill="hold"/>
                                        <p:tgtEl>
                                          <p:spTgt spid="3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1000"/>
                                        <p:tgtEl>
                                          <p:spTgt spid="4"/>
                                        </p:tgtEl>
                                      </p:cBhvr>
                                    </p:animEffect>
                                    <p:anim calcmode="lin" valueType="num">
                                      <p:cBhvr>
                                        <p:cTn id="66" dur="1000" fill="hold"/>
                                        <p:tgtEl>
                                          <p:spTgt spid="4"/>
                                        </p:tgtEl>
                                        <p:attrNameLst>
                                          <p:attrName>ppt_x</p:attrName>
                                        </p:attrNameLst>
                                      </p:cBhvr>
                                      <p:tavLst>
                                        <p:tav tm="0">
                                          <p:val>
                                            <p:strVal val="#ppt_x"/>
                                          </p:val>
                                        </p:tav>
                                        <p:tav tm="100000">
                                          <p:val>
                                            <p:strVal val="#ppt_x"/>
                                          </p:val>
                                        </p:tav>
                                      </p:tavLst>
                                    </p:anim>
                                    <p:anim calcmode="lin" valueType="num">
                                      <p:cBhvr>
                                        <p:cTn id="6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1000"/>
                                        <p:tgtEl>
                                          <p:spTgt spid="39"/>
                                        </p:tgtEl>
                                      </p:cBhvr>
                                    </p:animEffect>
                                    <p:anim calcmode="lin" valueType="num">
                                      <p:cBhvr>
                                        <p:cTn id="73" dur="1000" fill="hold"/>
                                        <p:tgtEl>
                                          <p:spTgt spid="39"/>
                                        </p:tgtEl>
                                        <p:attrNameLst>
                                          <p:attrName>ppt_x</p:attrName>
                                        </p:attrNameLst>
                                      </p:cBhvr>
                                      <p:tavLst>
                                        <p:tav tm="0">
                                          <p:val>
                                            <p:strVal val="#ppt_x"/>
                                          </p:val>
                                        </p:tav>
                                        <p:tav tm="100000">
                                          <p:val>
                                            <p:strVal val="#ppt_x"/>
                                          </p:val>
                                        </p:tav>
                                      </p:tavLst>
                                    </p:anim>
                                    <p:anim calcmode="lin" valueType="num">
                                      <p:cBhvr>
                                        <p:cTn id="74" dur="1000" fill="hold"/>
                                        <p:tgtEl>
                                          <p:spTgt spid="39"/>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1000"/>
                                        <p:tgtEl>
                                          <p:spTgt spid="32"/>
                                        </p:tgtEl>
                                      </p:cBhvr>
                                    </p:animEffect>
                                    <p:anim calcmode="lin" valueType="num">
                                      <p:cBhvr>
                                        <p:cTn id="78" dur="1000" fill="hold"/>
                                        <p:tgtEl>
                                          <p:spTgt spid="32"/>
                                        </p:tgtEl>
                                        <p:attrNameLst>
                                          <p:attrName>ppt_x</p:attrName>
                                        </p:attrNameLst>
                                      </p:cBhvr>
                                      <p:tavLst>
                                        <p:tav tm="0">
                                          <p:val>
                                            <p:strVal val="#ppt_x"/>
                                          </p:val>
                                        </p:tav>
                                        <p:tav tm="100000">
                                          <p:val>
                                            <p:strVal val="#ppt_x"/>
                                          </p:val>
                                        </p:tav>
                                      </p:tavLst>
                                    </p:anim>
                                    <p:anim calcmode="lin" valueType="num">
                                      <p:cBhvr>
                                        <p:cTn id="7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28" grpId="0" animBg="1"/>
      <p:bldP spid="30"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Cloud 3"/>
          <p:cNvSpPr/>
          <p:nvPr/>
        </p:nvSpPr>
        <p:spPr>
          <a:xfrm>
            <a:off x="260350" y="257175"/>
            <a:ext cx="8485505" cy="5987415"/>
          </a:xfrm>
          <a:prstGeom prst="cloud">
            <a:avLst/>
          </a:prstGeom>
        </p:spPr>
        <p:style>
          <a:lnRef idx="1">
            <a:schemeClr val="accent3"/>
          </a:lnRef>
          <a:fillRef idx="2">
            <a:schemeClr val="accent3"/>
          </a:fillRef>
          <a:effectRef idx="1">
            <a:schemeClr val="accent3"/>
          </a:effectRef>
          <a:fontRef idx="minor">
            <a:schemeClr val="dk1"/>
          </a:fontRef>
        </p:style>
        <p:txBody>
          <a:bodyPr rtlCol="0" anchor="ctr"/>
          <a:p>
            <a:pPr algn="ctr"/>
            <a:endParaRPr lang="en-US"/>
          </a:p>
        </p:txBody>
      </p:sp>
      <p:sp>
        <p:nvSpPr>
          <p:cNvPr id="5" name="TextBox 4"/>
          <p:cNvSpPr txBox="1"/>
          <p:nvPr/>
        </p:nvSpPr>
        <p:spPr>
          <a:xfrm>
            <a:off x="1600030" y="1066801"/>
            <a:ext cx="5829470" cy="5509200"/>
          </a:xfrm>
          <a:prstGeom prst="rect">
            <a:avLst/>
          </a:prstGeom>
          <a:noFill/>
        </p:spPr>
        <p:txBody>
          <a:bodyPr wrap="square" rtlCol="0">
            <a:spAutoFit/>
          </a:bodyPr>
          <a:p>
            <a:r>
              <a:rPr lang="vi-VN" sz="4400" dirty="0">
                <a:latin typeface="Times New Roman" panose="02020603050405020304" pitchFamily="18" charset="0"/>
                <a:cs typeface="Times New Roman" panose="02020603050405020304" pitchFamily="18" charset="0"/>
              </a:rPr>
              <a:t>   Qua ví dụ, em cho biết dựa vào hiện tượng nào  của từ mà  từ “ngọt” có thể thuộc nhiều trường từ vựng khác nhau ? Vậy em hãy rút ra lưu ý.</a:t>
            </a:r>
            <a:endParaRPr lang="en-US" sz="4400" dirty="0">
              <a:latin typeface="Times New Roman" panose="02020603050405020304" pitchFamily="18" charset="0"/>
              <a:cs typeface="Times New Roman" panose="02020603050405020304" pitchFamily="18" charset="0"/>
            </a:endParaRPr>
          </a:p>
          <a:p>
            <a:endParaRPr lang="en-US" sz="4400" dirty="0">
              <a:latin typeface="Times New Roman" panose="02020603050405020304" pitchFamily="18" charset="0"/>
              <a:cs typeface="Times New Roman" panose="02020603050405020304" pitchFamily="18" charset="0"/>
            </a:endParaRPr>
          </a:p>
          <a:p>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371600" y="0"/>
            <a:ext cx="6934200" cy="645160"/>
          </a:xfrm>
          <a:prstGeom prst="rect">
            <a:avLst/>
          </a:prstGeom>
          <a:noFill/>
          <a:ln w="9525">
            <a:noFill/>
            <a:miter lim="800000"/>
          </a:ln>
        </p:spPr>
        <p:txBody>
          <a:bodyPr wrap="square">
            <a:spAutoFit/>
          </a:bodyPr>
          <a:lstStyle/>
          <a:p>
            <a:pPr>
              <a:spcBef>
                <a:spcPct val="50000"/>
              </a:spcBef>
            </a:pPr>
            <a:r>
              <a:rPr lang="en-US" sz="2800" b="1" u="sng" dirty="0">
                <a:solidFill>
                  <a:srgbClr val="FF0000"/>
                </a:solidFill>
                <a:latin typeface="Times New Roman" panose="02020603050405020304" pitchFamily="18" charset="0"/>
                <a:cs typeface="Times New Roman" panose="02020603050405020304" pitchFamily="18" charset="0"/>
              </a:rPr>
              <a:t>TIẾT 6</a:t>
            </a:r>
            <a:r>
              <a:rPr lang="en-US" sz="2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TRƯỜNG TỪ VỰNG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Text Box 6"/>
          <p:cNvSpPr txBox="1">
            <a:spLocks noChangeArrowheads="1"/>
          </p:cNvSpPr>
          <p:nvPr/>
        </p:nvSpPr>
        <p:spPr bwMode="auto">
          <a:xfrm>
            <a:off x="0" y="1841242"/>
            <a:ext cx="5486400" cy="2553335"/>
          </a:xfrm>
          <a:prstGeom prst="rect">
            <a:avLst/>
          </a:prstGeom>
          <a:noFill/>
          <a:ln w="9525">
            <a:noFill/>
            <a:miter lim="800000"/>
          </a:ln>
          <a:effectLst/>
        </p:spPr>
        <p:txBody>
          <a:bodyPr wrap="square">
            <a:spAutoFit/>
          </a:bodyPr>
          <a:lstStyle/>
          <a:p>
            <a:r>
              <a:rPr lang="vi-VN" sz="3200" i="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a:solidFill>
                  <a:srgbClr val="FF0000"/>
                </a:solidFill>
                <a:latin typeface="Times New Roman" panose="02020603050405020304" pitchFamily="18" charset="0"/>
                <a:cs typeface="Times New Roman" panose="02020603050405020304" pitchFamily="18" charset="0"/>
              </a:rPr>
              <a:t>3. </a:t>
            </a:r>
            <a:r>
              <a:rPr lang="en-US" sz="3200" i="1" dirty="0" err="1">
                <a:solidFill>
                  <a:srgbClr val="FF0000"/>
                </a:solidFill>
                <a:latin typeface="Times New Roman" panose="02020603050405020304" pitchFamily="18" charset="0"/>
                <a:cs typeface="Times New Roman" panose="02020603050405020304" pitchFamily="18" charset="0"/>
              </a:rPr>
              <a:t>Lưu</a:t>
            </a:r>
            <a:r>
              <a:rPr lang="en-US" sz="3200" i="1" dirty="0">
                <a:solidFill>
                  <a:srgbClr val="FF0000"/>
                </a:solidFill>
                <a:latin typeface="Times New Roman" panose="02020603050405020304" pitchFamily="18" charset="0"/>
                <a:cs typeface="Times New Roman" panose="02020603050405020304" pitchFamily="18" charset="0"/>
              </a:rPr>
              <a:t> ý:</a:t>
            </a:r>
            <a:endParaRPr lang="en-US" sz="3200" i="1" dirty="0">
              <a:solidFill>
                <a:srgbClr val="FF0000"/>
              </a:solidFill>
              <a:latin typeface="Times New Roman" panose="02020603050405020304" pitchFamily="18" charset="0"/>
              <a:cs typeface="Times New Roman" panose="02020603050405020304" pitchFamily="18" charset="0"/>
            </a:endParaRPr>
          </a:p>
          <a:p>
            <a:r>
              <a:rPr lang="nl-NL" sz="3200" b="1" dirty="0">
                <a:latin typeface="Times New Roman" panose="02020603050405020304" pitchFamily="18" charset="0"/>
                <a:cs typeface="Times New Roman" panose="02020603050405020304" pitchFamily="18" charset="0"/>
              </a:rPr>
              <a:t>c. Một từ có thể thuộc nhiều trường từ vựng khác nhau.</a:t>
            </a:r>
            <a:endParaRPr lang="nl-NL" sz="3200" b="1" dirty="0">
              <a:latin typeface="Times New Roman" panose="02020603050405020304" pitchFamily="18" charset="0"/>
              <a:cs typeface="Times New Roman" panose="02020603050405020304" pitchFamily="18" charset="0"/>
            </a:endParaRPr>
          </a:p>
          <a:p>
            <a:endParaRPr lang="nl-NL" sz="3200" b="1" dirty="0">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p:txBody>
      </p:sp>
      <p:sp>
        <p:nvSpPr>
          <p:cNvPr id="6" name="Rectangle 11"/>
          <p:cNvSpPr>
            <a:spLocks noChangeArrowheads="1"/>
          </p:cNvSpPr>
          <p:nvPr/>
        </p:nvSpPr>
        <p:spPr bwMode="auto">
          <a:xfrm>
            <a:off x="76200" y="1219200"/>
            <a:ext cx="5410200" cy="638175"/>
          </a:xfrm>
          <a:prstGeom prst="rect">
            <a:avLst/>
          </a:prstGeom>
          <a:noFill/>
          <a:ln w="9525">
            <a:noFill/>
            <a:miter lim="800000"/>
          </a:ln>
        </p:spPr>
        <p:txBody>
          <a:bodyPr anchor="ctr"/>
          <a:lstStyle/>
          <a:p>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I.</a:t>
            </a:r>
            <a:r>
              <a:rPr lang="en-US" sz="3000" b="1" u="sng" dirty="0" err="1">
                <a:solidFill>
                  <a:srgbClr val="FF0000"/>
                </a:solidFill>
                <a:latin typeface="Times New Roman" panose="02020603050405020304" pitchFamily="18" charset="0"/>
                <a:cs typeface="Times New Roman" panose="02020603050405020304" pitchFamily="18" charset="0"/>
              </a:rPr>
              <a:t>Thế</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nào</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là</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trường</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từ</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vựng</a:t>
            </a:r>
            <a:r>
              <a:rPr lang="en-US" sz="3000" b="1" u="sng" dirty="0">
                <a:solidFill>
                  <a:srgbClr val="FF0000"/>
                </a:solidFill>
                <a:latin typeface="Times New Roman" panose="02020603050405020304" pitchFamily="18" charset="0"/>
                <a:cs typeface="Times New Roman" panose="02020603050405020304" pitchFamily="18" charset="0"/>
              </a:rPr>
              <a:t>:</a:t>
            </a:r>
            <a:endParaRPr lang="en-US" sz="3000" b="1" u="sng" dirty="0">
              <a:solidFill>
                <a:srgbClr val="FF0000"/>
              </a:solidFill>
              <a:latin typeface="Times New Roman" panose="02020603050405020304" pitchFamily="18" charset="0"/>
              <a:cs typeface="Times New Roman" panose="02020603050405020304" pitchFamily="18" charset="0"/>
            </a:endParaRPr>
          </a:p>
          <a:p>
            <a:pPr marL="571500" indent="-571500"/>
            <a:endParaRPr lang="en-US" sz="3000" b="1" u="sng"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5562600" y="838200"/>
            <a:ext cx="0" cy="6019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0"/>
            <a:ext cx="9144000" cy="4492625"/>
          </a:xfrm>
          <a:prstGeom prst="rect">
            <a:avLst/>
          </a:prstGeom>
          <a:noFill/>
          <a:ln w="9525">
            <a:noFill/>
            <a:miter lim="800000"/>
          </a:ln>
        </p:spPr>
        <p:txBody>
          <a:bodyPr>
            <a:spAutoFit/>
          </a:bodyPr>
          <a:lstStyle/>
          <a:p>
            <a:r>
              <a:rPr lang="en-US" sz="2600" b="1" dirty="0" err="1">
                <a:latin typeface="Times New Roman" panose="02020603050405020304" pitchFamily="18" charset="0"/>
                <a:cs typeface="Times New Roman" panose="02020603050405020304" pitchFamily="18" charset="0"/>
              </a:rPr>
              <a:t>Ví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dụ</a:t>
            </a:r>
            <a:r>
              <a:rPr lang="en-US" sz="2600" b="1" dirty="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a:p>
            <a:r>
              <a:rPr lang="en-US" sz="2600" b="1" i="1" dirty="0">
                <a:solidFill>
                  <a:srgbClr val="0070C0"/>
                </a:solidFill>
                <a:latin typeface="Times New Roman" panose="02020603050405020304" pitchFamily="18" charset="0"/>
                <a:cs typeface="Times New Roman" panose="02020603050405020304" pitchFamily="18" charset="0"/>
              </a:rPr>
              <a:t>   </a:t>
            </a:r>
            <a:r>
              <a:rPr lang="en-US" sz="2600" b="1" dirty="0">
                <a:latin typeface="Times New Roman" panose="02020603050405020304" pitchFamily="18" charset="0"/>
                <a:cs typeface="Times New Roman" panose="02020603050405020304" pitchFamily="18" charset="0"/>
              </a:rPr>
              <a:t>Con </a:t>
            </a:r>
            <a:r>
              <a:rPr lang="en-US" sz="2600" b="1" dirty="0" err="1">
                <a:latin typeface="Times New Roman" panose="02020603050405020304" pitchFamily="18" charset="0"/>
                <a:cs typeface="Times New Roman" panose="02020603050405020304" pitchFamily="18" charset="0"/>
              </a:rPr>
              <a:t>chó</a:t>
            </a:r>
            <a:r>
              <a:rPr lang="en-US" sz="2600" b="1" dirty="0">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tưởng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chủ</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mắng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vẫy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đuôi</a:t>
            </a:r>
            <a:r>
              <a:rPr lang="en-US" sz="2600" b="1" dirty="0">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mừng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lấy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lòng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chủ</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Lão</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nạt</a:t>
            </a:r>
            <a:r>
              <a:rPr lang="en-US" sz="2600" b="1" dirty="0">
                <a:latin typeface="Times New Roman" panose="02020603050405020304" pitchFamily="18" charset="0"/>
                <a:cs typeface="Times New Roman" panose="02020603050405020304" pitchFamily="18" charset="0"/>
              </a:rPr>
              <a:t> to </a:t>
            </a:r>
            <a:r>
              <a:rPr lang="en-US" sz="2600" b="1" dirty="0" err="1">
                <a:latin typeface="Times New Roman" panose="02020603050405020304" pitchFamily="18" charset="0"/>
                <a:cs typeface="Times New Roman" panose="02020603050405020304" pitchFamily="18" charset="0"/>
              </a:rPr>
              <a:t>hơn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nữa</a:t>
            </a:r>
            <a:r>
              <a:rPr lang="en-US" sz="2600" b="1" dirty="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a:p>
            <a:r>
              <a:rPr lang="en-US" sz="2600" b="1" dirty="0">
                <a:latin typeface="Times New Roman" panose="02020603050405020304" pitchFamily="18" charset="0"/>
                <a:cs typeface="Times New Roman" panose="02020603050405020304" pitchFamily="18" charset="0"/>
              </a:rPr>
              <a:t>   - </a:t>
            </a:r>
            <a:r>
              <a:rPr lang="en-US" sz="2600" b="1" dirty="0" err="1">
                <a:solidFill>
                  <a:srgbClr val="FF0000"/>
                </a:solidFill>
                <a:latin typeface="Times New Roman" panose="02020603050405020304" pitchFamily="18" charset="0"/>
                <a:cs typeface="Times New Roman" panose="02020603050405020304" pitchFamily="18" charset="0"/>
              </a:rPr>
              <a:t>Mừng</a:t>
            </a:r>
            <a:r>
              <a:rPr lang="en-US" sz="2600" b="1" dirty="0">
                <a:latin typeface="Times New Roman" panose="02020603050405020304" pitchFamily="18" charset="0"/>
                <a:cs typeface="Times New Roman" panose="02020603050405020304" pitchFamily="18" charset="0"/>
              </a:rPr>
              <a:t> à? </a:t>
            </a:r>
            <a:r>
              <a:rPr lang="en-US" sz="2600" b="1" dirty="0" err="1">
                <a:latin typeface="Times New Roman" panose="02020603050405020304" pitchFamily="18" charset="0"/>
                <a:cs typeface="Times New Roman" panose="02020603050405020304" pitchFamily="18" charset="0"/>
              </a:rPr>
              <a:t>Vẫy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đuôi</a:t>
            </a:r>
            <a:r>
              <a:rPr lang="en-US" sz="2600" b="1" dirty="0">
                <a:latin typeface="Times New Roman" panose="02020603050405020304" pitchFamily="18" charset="0"/>
                <a:cs typeface="Times New Roman" panose="02020603050405020304" pitchFamily="18" charset="0"/>
              </a:rPr>
              <a:t> à? </a:t>
            </a:r>
            <a:r>
              <a:rPr lang="en-US" sz="2600" b="1" dirty="0" err="1">
                <a:latin typeface="Times New Roman" panose="02020603050405020304" pitchFamily="18" charset="0"/>
                <a:cs typeface="Times New Roman" panose="02020603050405020304" pitchFamily="18" charset="0"/>
              </a:rPr>
              <a:t>Vẫy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đuôi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thì</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cũng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giết</a:t>
            </a:r>
            <a:r>
              <a:rPr lang="en-US" sz="2600" b="1" dirty="0">
                <a:latin typeface="Times New Roman" panose="02020603050405020304" pitchFamily="18" charset="0"/>
                <a:cs typeface="Times New Roman" panose="02020603050405020304" pitchFamily="18" charset="0"/>
              </a:rPr>
              <a:t>! Cho </a:t>
            </a:r>
            <a:r>
              <a:rPr lang="en-US" sz="2600" b="1" dirty="0" err="1">
                <a:solidFill>
                  <a:srgbClr val="FF0000"/>
                </a:solidFill>
                <a:latin typeface="Times New Roman" panose="02020603050405020304" pitchFamily="18" charset="0"/>
                <a:cs typeface="Times New Roman" panose="02020603050405020304" pitchFamily="18" charset="0"/>
              </a:rPr>
              <a:t>cậu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chết</a:t>
            </a:r>
            <a:r>
              <a:rPr lang="en-US" sz="2600" b="1" dirty="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a:p>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Thấy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lão</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sừng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sộ</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quá</a:t>
            </a:r>
            <a:r>
              <a:rPr lang="en-US" sz="2600" b="1" dirty="0">
                <a:latin typeface="Times New Roman" panose="02020603050405020304" pitchFamily="18" charset="0"/>
                <a:cs typeface="Times New Roman" panose="02020603050405020304" pitchFamily="18" charset="0"/>
              </a:rPr>
              <a:t>, con </a:t>
            </a:r>
            <a:r>
              <a:rPr lang="en-US" sz="2600" b="1" dirty="0" err="1">
                <a:latin typeface="Times New Roman" panose="02020603050405020304" pitchFamily="18" charset="0"/>
                <a:cs typeface="Times New Roman" panose="02020603050405020304" pitchFamily="18" charset="0"/>
              </a:rPr>
              <a:t>chó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vừa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vẫy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đuôi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vừa</a:t>
            </a:r>
            <a:r>
              <a:rPr lang="en-US" sz="2600" b="1" dirty="0">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chực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lảng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Nhưng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lão</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vội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nắm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lấy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ôm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đầu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đập</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nhè</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nhẹ</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vào</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lưng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nó</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và</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dấu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dí</a:t>
            </a:r>
            <a:r>
              <a:rPr lang="en-US" sz="2600" b="1" dirty="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a:p>
            <a:r>
              <a:rPr lang="en-US" sz="2600" b="1" dirty="0">
                <a:latin typeface="Times New Roman" panose="02020603050405020304" pitchFamily="18" charset="0"/>
                <a:cs typeface="Times New Roman" panose="02020603050405020304" pitchFamily="18" charset="0"/>
              </a:rPr>
              <a:t>   - À </a:t>
            </a:r>
            <a:r>
              <a:rPr lang="en-US" sz="2600" b="1" dirty="0" err="1">
                <a:latin typeface="Times New Roman" panose="02020603050405020304" pitchFamily="18" charset="0"/>
                <a:cs typeface="Times New Roman" panose="02020603050405020304" pitchFamily="18" charset="0"/>
              </a:rPr>
              <a:t>không</a:t>
            </a:r>
            <a:r>
              <a:rPr lang="en-US" sz="2600" b="1" dirty="0">
                <a:latin typeface="Times New Roman" panose="02020603050405020304" pitchFamily="18" charset="0"/>
                <a:cs typeface="Times New Roman" panose="02020603050405020304" pitchFamily="18" charset="0"/>
              </a:rPr>
              <a:t>! À </a:t>
            </a:r>
            <a:r>
              <a:rPr lang="en-US" sz="2600" b="1" dirty="0" err="1">
                <a:latin typeface="Times New Roman" panose="02020603050405020304" pitchFamily="18" charset="0"/>
                <a:cs typeface="Times New Roman" panose="02020603050405020304" pitchFamily="18" charset="0"/>
              </a:rPr>
              <a:t>không</a:t>
            </a:r>
            <a:r>
              <a:rPr lang="en-US" sz="2600" b="1" dirty="0">
                <a:latin typeface="Times New Roman" panose="02020603050405020304" pitchFamily="18" charset="0"/>
                <a:cs typeface="Times New Roman" panose="02020603050405020304" pitchFamily="18" charset="0"/>
              </a:rPr>
              <a:t> ! </a:t>
            </a:r>
            <a:r>
              <a:rPr lang="en-US" sz="2600" b="1" dirty="0" err="1">
                <a:latin typeface="Times New Roman" panose="02020603050405020304" pitchFamily="18" charset="0"/>
                <a:cs typeface="Times New Roman" panose="02020603050405020304" pitchFamily="18" charset="0"/>
              </a:rPr>
              <a:t>Không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giết</a:t>
            </a:r>
            <a:r>
              <a:rPr lang="en-US" sz="2600" b="1" dirty="0">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cậu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Vàng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đâu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nhỉ</a:t>
            </a:r>
            <a:r>
              <a:rPr lang="en-US" sz="2600" b="1" dirty="0">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Cậu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Vàng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ông</a:t>
            </a:r>
            <a:r>
              <a:rPr lang="en-US" sz="2600" b="1" dirty="0">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ngoan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lắm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Ông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không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cho</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giết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Ông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để</a:t>
            </a:r>
            <a:r>
              <a:rPr lang="en-US" sz="2600" b="1" dirty="0">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cậu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Vàng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ông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nuôi</a:t>
            </a:r>
            <a:r>
              <a:rPr lang="en-US" sz="2600" b="1" dirty="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a:p>
            <a:r>
              <a:rPr lang="en-US" sz="2600" i="1" dirty="0">
                <a:solidFill>
                  <a:srgbClr val="FF0000"/>
                </a:solidFill>
                <a:latin typeface="Times New Roman" panose="02020603050405020304" pitchFamily="18" charset="0"/>
                <a:cs typeface="Times New Roman" panose="02020603050405020304" pitchFamily="18" charset="0"/>
              </a:rPr>
              <a:t>                                </a:t>
            </a:r>
            <a:r>
              <a:rPr lang="en-US" sz="2600" i="1" dirty="0">
                <a:latin typeface="Times New Roman" panose="02020603050405020304" pitchFamily="18" charset="0"/>
                <a:cs typeface="Times New Roman" panose="02020603050405020304" pitchFamily="18" charset="0"/>
              </a:rPr>
              <a:t>(Nam Cao- “</a:t>
            </a:r>
            <a:r>
              <a:rPr lang="en-US" sz="2600" i="1" dirty="0" err="1">
                <a:latin typeface="Times New Roman" panose="02020603050405020304" pitchFamily="18" charset="0"/>
                <a:cs typeface="Times New Roman" panose="02020603050405020304" pitchFamily="18" charset="0"/>
              </a:rPr>
              <a:t>Lão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Hạc</a:t>
            </a:r>
            <a:r>
              <a:rPr lang="en-US" sz="2600" i="1" dirty="0">
                <a:latin typeface="Times New Roman" panose="02020603050405020304" pitchFamily="18" charset="0"/>
                <a:cs typeface="Times New Roman" panose="02020603050405020304" pitchFamily="18" charset="0"/>
              </a:rPr>
              <a:t>”)</a:t>
            </a:r>
            <a:endParaRPr lang="vi-VN" sz="2600"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285" y="4343400"/>
            <a:ext cx="8991600" cy="1292662"/>
          </a:xfrm>
          <a:prstGeom prst="rect">
            <a:avLst/>
          </a:prstGeom>
          <a:noFill/>
        </p:spPr>
        <p:txBody>
          <a:bodyPr wrap="square" rtlCol="0">
            <a:spAutoFit/>
          </a:bodyPr>
          <a:lstStyle/>
          <a:p>
            <a:pPr algn="just"/>
            <a:r>
              <a:rPr lang="vi-VN" sz="2600" b="1" i="1" dirty="0">
                <a:solidFill>
                  <a:srgbClr val="FF0000"/>
                </a:solidFill>
                <a:latin typeface="Times New Roman" panose="02020603050405020304" pitchFamily="18" charset="0"/>
                <a:cs typeface="Times New Roman" panose="02020603050405020304" pitchFamily="18" charset="0"/>
              </a:rPr>
              <a:t>Em hãy cho biết các từ in đậm trong cuộc sống hàng ngày được dùng cho đối tượng nào? Trong bài các từ được dùng cho đối tượng nào? Tác dụng của việc dùng như vậy.</a:t>
            </a:r>
            <a:endParaRPr lang="vi-VN" sz="2600" b="1" i="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5612495"/>
            <a:ext cx="8839200" cy="1692771"/>
          </a:xfrm>
          <a:prstGeom prst="rect">
            <a:avLst/>
          </a:prstGeom>
          <a:noFill/>
        </p:spPr>
        <p:txBody>
          <a:bodyPr wrap="square" rtlCol="0">
            <a:spAutoFit/>
          </a:bodyPr>
          <a:lstStyle/>
          <a:p>
            <a:pPr algn="just"/>
            <a:r>
              <a:rPr lang="vi-VN" sz="2600" i="1" dirty="0">
                <a:solidFill>
                  <a:srgbClr val="FF0000"/>
                </a:solidFill>
                <a:latin typeface="Times New Roman" panose="02020603050405020304" pitchFamily="18" charset="0"/>
                <a:cs typeface="Times New Roman" panose="02020603050405020304" pitchFamily="18" charset="0"/>
              </a:rPr>
              <a:t>- Các từ in đậm được dùng cho người. Trong bài được dùng cho con chó của lão Hạc, để nhân hóa con vật có tâm tư, tình cảm....như người.</a:t>
            </a:r>
            <a:endParaRPr lang="en-US" sz="2600" i="1" dirty="0">
              <a:solidFill>
                <a:srgbClr val="FF0000"/>
              </a:solidFill>
              <a:latin typeface="Times New Roman" panose="02020603050405020304" pitchFamily="18" charset="0"/>
              <a:cs typeface="Times New Roman" panose="02020603050405020304" pitchFamily="18" charset="0"/>
            </a:endParaRPr>
          </a:p>
          <a:p>
            <a:pPr algn="just"/>
            <a:endParaRPr lang="en-US" sz="2600"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371600" y="0"/>
            <a:ext cx="6934200" cy="645160"/>
          </a:xfrm>
          <a:prstGeom prst="rect">
            <a:avLst/>
          </a:prstGeom>
          <a:noFill/>
          <a:ln w="9525">
            <a:noFill/>
            <a:miter lim="800000"/>
          </a:ln>
        </p:spPr>
        <p:txBody>
          <a:bodyPr wrap="square">
            <a:spAutoFit/>
          </a:bodyPr>
          <a:lstStyle/>
          <a:p>
            <a:pPr>
              <a:spcBef>
                <a:spcPct val="50000"/>
              </a:spcBef>
            </a:pPr>
            <a:r>
              <a:rPr lang="en-US" sz="2800" b="1" u="sng" dirty="0">
                <a:solidFill>
                  <a:srgbClr val="FF0000"/>
                </a:solidFill>
                <a:latin typeface="Times New Roman" panose="02020603050405020304" pitchFamily="18" charset="0"/>
                <a:cs typeface="Times New Roman" panose="02020603050405020304" pitchFamily="18" charset="0"/>
              </a:rPr>
              <a:t>TIẾT </a:t>
            </a:r>
            <a:r>
              <a:rPr lang="vi-VN" sz="2800" b="1" u="sng" dirty="0">
                <a:solidFill>
                  <a:srgbClr val="FF0000"/>
                </a:solidFill>
                <a:latin typeface="Times New Roman" panose="02020603050405020304" pitchFamily="18" charset="0"/>
                <a:cs typeface="Times New Roman" panose="02020603050405020304" pitchFamily="18" charset="0"/>
              </a:rPr>
              <a:t>5:</a:t>
            </a:r>
            <a:r>
              <a:rPr lang="en-US" sz="2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TRƯỜNG TỪ VỰNG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Text Box 6"/>
          <p:cNvSpPr txBox="1">
            <a:spLocks noChangeArrowheads="1"/>
          </p:cNvSpPr>
          <p:nvPr/>
        </p:nvSpPr>
        <p:spPr bwMode="auto">
          <a:xfrm>
            <a:off x="0" y="762000"/>
            <a:ext cx="5486400" cy="2061210"/>
          </a:xfrm>
          <a:prstGeom prst="rect">
            <a:avLst/>
          </a:prstGeom>
          <a:noFill/>
          <a:ln w="9525">
            <a:noFill/>
            <a:miter lim="800000"/>
          </a:ln>
          <a:effectLst/>
        </p:spPr>
        <p:txBody>
          <a:bodyPr wrap="square">
            <a:spAutoFit/>
          </a:bodyPr>
          <a:lstStyle/>
          <a:p>
            <a:r>
              <a:rPr lang="vi-VN" sz="3200" b="1" i="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b="1" i="1" dirty="0">
                <a:solidFill>
                  <a:srgbClr val="FF0000"/>
                </a:solidFill>
                <a:latin typeface="Times New Roman" panose="02020603050405020304" pitchFamily="18" charset="0"/>
                <a:cs typeface="Times New Roman" panose="02020603050405020304" pitchFamily="18" charset="0"/>
              </a:rPr>
              <a:t> </a:t>
            </a:r>
            <a:r>
              <a:rPr lang="en-US" sz="3200" b="1" i="1" dirty="0">
                <a:solidFill>
                  <a:srgbClr val="FF0000"/>
                </a:solidFill>
                <a:latin typeface="Times New Roman" panose="02020603050405020304" pitchFamily="18" charset="0"/>
                <a:cs typeface="Times New Roman" panose="02020603050405020304" pitchFamily="18" charset="0"/>
              </a:rPr>
              <a:t>3. </a:t>
            </a:r>
            <a:r>
              <a:rPr lang="en-US" sz="3200" b="1" i="1" dirty="0" err="1">
                <a:solidFill>
                  <a:srgbClr val="FF0000"/>
                </a:solidFill>
                <a:latin typeface="Times New Roman" panose="02020603050405020304" pitchFamily="18" charset="0"/>
                <a:cs typeface="Times New Roman" panose="02020603050405020304" pitchFamily="18" charset="0"/>
              </a:rPr>
              <a:t>Lưu</a:t>
            </a:r>
            <a:r>
              <a:rPr lang="en-US" sz="3200" b="1" i="1" dirty="0">
                <a:solidFill>
                  <a:srgbClr val="FF0000"/>
                </a:solidFill>
                <a:latin typeface="Times New Roman" panose="02020603050405020304" pitchFamily="18" charset="0"/>
                <a:cs typeface="Times New Roman" panose="02020603050405020304" pitchFamily="18" charset="0"/>
              </a:rPr>
              <a:t> ý:</a:t>
            </a:r>
            <a:endParaRPr lang="en-US" sz="3200" b="1" i="1" dirty="0">
              <a:solidFill>
                <a:srgbClr val="FF0000"/>
              </a:solidFill>
              <a:latin typeface="Times New Roman" panose="02020603050405020304" pitchFamily="18" charset="0"/>
              <a:cs typeface="Times New Roman" panose="02020603050405020304" pitchFamily="18" charset="0"/>
            </a:endParaRPr>
          </a:p>
          <a:p>
            <a:r>
              <a:rPr lang="vi-VN"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nl-NL" sz="3200" b="1" dirty="0">
                <a:latin typeface="Times New Roman" panose="02020603050405020304" pitchFamily="18" charset="0"/>
                <a:cs typeface="Times New Roman" panose="02020603050405020304" pitchFamily="18" charset="0"/>
              </a:rPr>
              <a:t>d. Chuyển trường từ vựng để tăng thêm tính nghệ thuật của ngôn từ.</a:t>
            </a:r>
            <a:endParaRPr lang="en-US" sz="3200" b="1"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5562600" y="838200"/>
            <a:ext cx="0" cy="6019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371600" y="0"/>
            <a:ext cx="6934200" cy="645160"/>
          </a:xfrm>
          <a:prstGeom prst="rect">
            <a:avLst/>
          </a:prstGeom>
          <a:noFill/>
          <a:ln w="9525">
            <a:noFill/>
            <a:miter lim="800000"/>
          </a:ln>
        </p:spPr>
        <p:txBody>
          <a:bodyPr wrap="square">
            <a:spAutoFit/>
          </a:bodyPr>
          <a:lstStyle/>
          <a:p>
            <a:pPr>
              <a:spcBef>
                <a:spcPct val="50000"/>
              </a:spcBef>
            </a:pPr>
            <a:r>
              <a:rPr lang="en-US" sz="2800" b="1" u="sng" dirty="0">
                <a:solidFill>
                  <a:srgbClr val="FF0000"/>
                </a:solidFill>
                <a:latin typeface="Times New Roman" panose="02020603050405020304" pitchFamily="18" charset="0"/>
                <a:cs typeface="Times New Roman" panose="02020603050405020304" pitchFamily="18" charset="0"/>
              </a:rPr>
              <a:t>TIẾT </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TRƯỜNG TỪ VỰNG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Rectangle 11"/>
          <p:cNvSpPr>
            <a:spLocks noChangeArrowheads="1"/>
          </p:cNvSpPr>
          <p:nvPr/>
        </p:nvSpPr>
        <p:spPr bwMode="auto">
          <a:xfrm>
            <a:off x="0" y="1447800"/>
            <a:ext cx="5486400" cy="409575"/>
          </a:xfrm>
          <a:prstGeom prst="rect">
            <a:avLst/>
          </a:prstGeom>
          <a:noFill/>
          <a:ln w="9525">
            <a:noFill/>
            <a:miter lim="800000"/>
          </a:ln>
        </p:spPr>
        <p:txBody>
          <a:bodyPr anchor="ctr"/>
          <a:lstStyle/>
          <a:p>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I. </a:t>
            </a:r>
            <a:r>
              <a:rPr lang="en-US" sz="3000" b="1" u="sng" dirty="0" err="1">
                <a:solidFill>
                  <a:srgbClr val="FF0000"/>
                </a:solidFill>
                <a:latin typeface="Times New Roman" panose="02020603050405020304" pitchFamily="18" charset="0"/>
                <a:cs typeface="Times New Roman" panose="02020603050405020304" pitchFamily="18" charset="0"/>
              </a:rPr>
              <a:t>Thế</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nào</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là</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trường</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từ</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vựng</a:t>
            </a:r>
            <a:r>
              <a:rPr lang="en-US" sz="3000" b="1" u="sng" dirty="0">
                <a:solidFill>
                  <a:srgbClr val="FF0000"/>
                </a:solidFill>
                <a:latin typeface="Times New Roman" panose="02020603050405020304" pitchFamily="18" charset="0"/>
                <a:cs typeface="Times New Roman" panose="02020603050405020304" pitchFamily="18" charset="0"/>
              </a:rPr>
              <a:t>:</a:t>
            </a:r>
            <a:endParaRPr lang="en-US" sz="3000" b="1" u="sng" dirty="0">
              <a:solidFill>
                <a:srgbClr val="FF0000"/>
              </a:solidFill>
              <a:latin typeface="Times New Roman" panose="02020603050405020304" pitchFamily="18" charset="0"/>
              <a:cs typeface="Times New Roman" panose="02020603050405020304" pitchFamily="18" charset="0"/>
            </a:endParaRPr>
          </a:p>
          <a:p>
            <a:pPr marL="571500" indent="-571500"/>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a:solidFill>
                  <a:srgbClr val="FF0000"/>
                </a:solidFill>
                <a:latin typeface="Times New Roman" panose="02020603050405020304" pitchFamily="18" charset="0"/>
                <a:cs typeface="Times New Roman" panose="02020603050405020304" pitchFamily="18" charset="0"/>
              </a:rPr>
              <a:t>II. </a:t>
            </a:r>
            <a:r>
              <a:rPr lang="en-US" sz="3200" b="1" u="sng" dirty="0" err="1">
                <a:solidFill>
                  <a:srgbClr val="FF0000"/>
                </a:solidFill>
                <a:latin typeface="Times New Roman" panose="02020603050405020304" pitchFamily="18" charset="0"/>
                <a:cs typeface="Times New Roman" panose="02020603050405020304" pitchFamily="18" charset="0"/>
              </a:rPr>
              <a:t>Luyện</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tập</a:t>
            </a:r>
            <a:r>
              <a:rPr lang="en-US" sz="3200" b="1" u="sng" dirty="0">
                <a:solidFill>
                  <a:srgbClr val="FF0000"/>
                </a:solidFill>
                <a:latin typeface="Times New Roman" panose="02020603050405020304" pitchFamily="18" charset="0"/>
                <a:cs typeface="Times New Roman" panose="02020603050405020304" pitchFamily="18" charset="0"/>
              </a:rPr>
              <a:t>:</a:t>
            </a:r>
            <a:endParaRPr lang="en-US" sz="3200" b="1" u="sng" dirty="0">
              <a:solidFill>
                <a:srgbClr val="FF0000"/>
              </a:solidFill>
              <a:latin typeface="Times New Roman" panose="02020603050405020304" pitchFamily="18" charset="0"/>
              <a:cs typeface="Times New Roman" panose="02020603050405020304" pitchFamily="18" charset="0"/>
            </a:endParaRPr>
          </a:p>
          <a:p>
            <a:pPr marL="571500" indent="-571500"/>
            <a:endParaRPr lang="en-US" sz="3000" b="1" u="sng"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2133600"/>
            <a:ext cx="9144000" cy="1815882"/>
          </a:xfrm>
          <a:prstGeom prst="rect">
            <a:avLst/>
          </a:prstGeom>
        </p:spPr>
        <p:txBody>
          <a:bodyPr wrap="square">
            <a:spAutoFit/>
          </a:bodyPr>
          <a:lstStyle/>
          <a:p>
            <a:pPr>
              <a:spcBef>
                <a:spcPct val="50000"/>
              </a:spcBef>
            </a:pPr>
            <a:r>
              <a:rPr lang="vi-VN"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u="sng" dirty="0" err="1">
                <a:solidFill>
                  <a:srgbClr val="FF0000"/>
                </a:solidFill>
                <a:latin typeface="Times New Roman" panose="02020603050405020304" pitchFamily="18" charset="0"/>
                <a:cs typeface="Times New Roman" panose="02020603050405020304" pitchFamily="18" charset="0"/>
              </a:rPr>
              <a:t>Bài</a:t>
            </a:r>
            <a:r>
              <a:rPr lang="en-US" sz="3200" b="1" u="sng" dirty="0">
                <a:solidFill>
                  <a:srgbClr val="FF0000"/>
                </a:solidFill>
                <a:latin typeface="Times New Roman" panose="02020603050405020304" pitchFamily="18" charset="0"/>
                <a:cs typeface="Times New Roman" panose="02020603050405020304" pitchFamily="18" charset="0"/>
              </a:rPr>
              <a:t> 1</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ruột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thịt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Trong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lòng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mẹ</a:t>
            </a:r>
            <a:r>
              <a:rPr lang="en-US" sz="3200" b="1" i="1" dirty="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a:p>
            <a:pPr>
              <a:spcBef>
                <a:spcPct val="50000"/>
              </a:spcBef>
            </a:pPr>
            <a:r>
              <a:rPr lang="en-US" sz="3200" b="1" i="1" dirty="0">
                <a:latin typeface="Times New Roman" panose="02020603050405020304" pitchFamily="18" charset="0"/>
                <a:cs typeface="Times New Roman" panose="02020603050405020304" pitchFamily="18" charset="0"/>
              </a:rPr>
              <a:t>=&gt;</a:t>
            </a:r>
            <a:r>
              <a:rPr lang="en-US" sz="3200" b="1" i="1" dirty="0" err="1">
                <a:latin typeface="Times New Roman" panose="02020603050405020304" pitchFamily="18" charset="0"/>
                <a:cs typeface="Times New Roman" panose="02020603050405020304" pitchFamily="18" charset="0"/>
              </a:rPr>
              <a:t>Thầy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mẹ</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cô</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mợ</a:t>
            </a:r>
            <a:r>
              <a:rPr lang="en-US" sz="3200" b="1" i="1" dirty="0">
                <a:latin typeface="Times New Roman" panose="02020603050405020304" pitchFamily="18" charset="0"/>
                <a:cs typeface="Times New Roman" panose="02020603050405020304" pitchFamily="18" charset="0"/>
              </a:rPr>
              <a:t>, con, </a:t>
            </a:r>
            <a:r>
              <a:rPr lang="en-US" sz="3200" b="1" i="1" dirty="0" err="1">
                <a:latin typeface="Times New Roman" panose="02020603050405020304" pitchFamily="18" charset="0"/>
                <a:cs typeface="Times New Roman" panose="02020603050405020304" pitchFamily="18" charset="0"/>
              </a:rPr>
              <a:t>cháu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anh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em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em</a:t>
            </a:r>
            <a:endParaRPr lang="en-US" sz="32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Text Box 31"/>
          <p:cNvSpPr txBox="1">
            <a:spLocks noChangeArrowheads="1"/>
          </p:cNvSpPr>
          <p:nvPr/>
        </p:nvSpPr>
        <p:spPr bwMode="auto">
          <a:xfrm>
            <a:off x="2803533" y="2551114"/>
            <a:ext cx="243291" cy="490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437" tIns="60218" rIns="120437" bIns="60218">
            <a:spAutoFit/>
          </a:bodyPr>
          <a:lstStyle>
            <a:lvl1pPr eaLnBrk="0" hangingPunct="0">
              <a:defRPr u="sng">
                <a:solidFill>
                  <a:schemeClr val="tx1"/>
                </a:solidFill>
                <a:latin typeface="Arial" panose="020B0604020202020204" pitchFamily="34" charset="0"/>
                <a:cs typeface="Arial" panose="020B0604020202020204" pitchFamily="34" charset="0"/>
              </a:defRPr>
            </a:lvl1pPr>
            <a:lvl2pPr marL="742950" indent="-285750" eaLnBrk="0" hangingPunct="0">
              <a:defRPr u="sng">
                <a:solidFill>
                  <a:schemeClr val="tx1"/>
                </a:solidFill>
                <a:latin typeface="Arial" panose="020B0604020202020204" pitchFamily="34" charset="0"/>
                <a:cs typeface="Arial" panose="020B0604020202020204" pitchFamily="34" charset="0"/>
              </a:defRPr>
            </a:lvl2pPr>
            <a:lvl3pPr marL="1143000" indent="-228600" eaLnBrk="0" hangingPunct="0">
              <a:defRPr u="sng">
                <a:solidFill>
                  <a:schemeClr val="tx1"/>
                </a:solidFill>
                <a:latin typeface="Arial" panose="020B0604020202020204" pitchFamily="34" charset="0"/>
                <a:cs typeface="Arial" panose="020B0604020202020204" pitchFamily="34" charset="0"/>
              </a:defRPr>
            </a:lvl3pPr>
            <a:lvl4pPr marL="1600200" indent="-228600" eaLnBrk="0" hangingPunct="0">
              <a:defRPr u="sng">
                <a:solidFill>
                  <a:schemeClr val="tx1"/>
                </a:solidFill>
                <a:latin typeface="Arial" panose="020B0604020202020204" pitchFamily="34" charset="0"/>
                <a:cs typeface="Arial" panose="020B0604020202020204" pitchFamily="34" charset="0"/>
              </a:defRPr>
            </a:lvl4pPr>
            <a:lvl5pPr marL="2057400" indent="-228600" eaLnBrk="0" hangingPunct="0">
              <a:defRPr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defTabSz="1218565" fontAlgn="base">
              <a:spcBef>
                <a:spcPct val="0"/>
              </a:spcBef>
              <a:spcAft>
                <a:spcPct val="0"/>
              </a:spcAft>
            </a:pPr>
            <a:endParaRPr lang="vi-VN" sz="2400">
              <a:solidFill>
                <a:srgbClr val="000000"/>
              </a:solidFill>
            </a:endParaRPr>
          </a:p>
        </p:txBody>
      </p:sp>
      <p:sp>
        <p:nvSpPr>
          <p:cNvPr id="7" name="Oval 6"/>
          <p:cNvSpPr/>
          <p:nvPr/>
        </p:nvSpPr>
        <p:spPr>
          <a:xfrm>
            <a:off x="224444" y="432263"/>
            <a:ext cx="8919555" cy="5935286"/>
          </a:xfrm>
          <a:prstGeom prst="ellipse">
            <a:avLst/>
          </a:prstGeom>
          <a:solidFill>
            <a:srgbClr val="5B9BD5">
              <a:lumMod val="20000"/>
              <a:lumOff val="80000"/>
            </a:srgbClr>
          </a:solidFill>
          <a:ln w="12700" cap="flat" cmpd="sng" algn="ctr">
            <a:noFill/>
            <a:prstDash val="solid"/>
            <a:miter lim="800000"/>
          </a:ln>
          <a:effectLst/>
        </p:spPr>
        <p:txBody>
          <a:bodyPr lIns="90334" tIns="45718" rIns="90334" bIns="45718" rtlCol="0" anchor="ctr"/>
          <a:lstStyle/>
          <a:p>
            <a:pPr algn="ctr" defTabSz="901700"/>
            <a:r>
              <a:rPr lang="en-US" sz="4300" b="1" kern="0" dirty="0" smtClean="0">
                <a:solidFill>
                  <a:srgbClr val="FF0000"/>
                </a:solidFill>
                <a:latin typeface="Times New Roman" panose="02020603050405020304" pitchFamily="18" charset="0"/>
                <a:cs typeface="Times New Roman" panose="02020603050405020304" pitchFamily="18" charset="0"/>
              </a:rPr>
              <a:t>HƯỚNG DẪN GHI BÀI</a:t>
            </a:r>
            <a:endParaRPr lang="en-US" sz="4300" b="1" kern="0" dirty="0" smtClean="0">
              <a:solidFill>
                <a:srgbClr val="FF0000"/>
              </a:solidFill>
              <a:latin typeface="Times New Roman" panose="02020603050405020304" pitchFamily="18" charset="0"/>
              <a:cs typeface="Times New Roman" panose="02020603050405020304" pitchFamily="18" charset="0"/>
            </a:endParaRPr>
          </a:p>
          <a:p>
            <a:pPr algn="ctr" defTabSz="901700"/>
            <a:endParaRPr lang="en-US" sz="4300" b="1" kern="0" dirty="0" smtClean="0">
              <a:solidFill>
                <a:srgbClr val="FF0000"/>
              </a:solidFill>
              <a:latin typeface="Times New Roman" panose="02020603050405020304" pitchFamily="18" charset="0"/>
              <a:cs typeface="Times New Roman" panose="02020603050405020304" pitchFamily="18" charset="0"/>
            </a:endParaRPr>
          </a:p>
          <a:p>
            <a:pPr algn="ctr" defTabSz="901700"/>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Các</a:t>
            </a:r>
            <a:r>
              <a:rPr lang="en-US" sz="4300" b="1" kern="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em</a:t>
            </a:r>
            <a:r>
              <a:rPr lang="en-US" sz="4300" b="1" kern="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sẽ</a:t>
            </a:r>
            <a:r>
              <a:rPr lang="en-US" sz="4300" b="1" kern="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ghi</a:t>
            </a:r>
            <a:r>
              <a:rPr lang="en-US" sz="4300" b="1" kern="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bài</a:t>
            </a:r>
            <a:r>
              <a:rPr lang="en-US" sz="4300" b="1" kern="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những</a:t>
            </a:r>
            <a:r>
              <a:rPr lang="en-US" sz="4300" b="1" kern="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nội</a:t>
            </a:r>
            <a:r>
              <a:rPr lang="en-US" sz="4300" b="1" kern="0" dirty="0" smtClean="0">
                <a:solidFill>
                  <a:srgbClr val="000000">
                    <a:lumMod val="95000"/>
                    <a:lumOff val="5000"/>
                  </a:srgbClr>
                </a:solidFill>
                <a:latin typeface="Times New Roman" panose="02020603050405020304" pitchFamily="18" charset="0"/>
                <a:cs typeface="Times New Roman" panose="02020603050405020304" pitchFamily="18" charset="0"/>
              </a:rPr>
              <a:t> dung </a:t>
            </a:r>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hoặc</a:t>
            </a:r>
            <a:r>
              <a:rPr lang="en-US" sz="4300" b="1" kern="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những</a:t>
            </a:r>
            <a:r>
              <a:rPr lang="en-US" sz="4300" b="1" kern="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chỗ</a:t>
            </a:r>
            <a:r>
              <a:rPr lang="en-US" sz="4300" b="1" kern="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có</a:t>
            </a:r>
            <a:r>
              <a:rPr lang="en-US" sz="4300" b="1" kern="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biểu</a:t>
            </a:r>
            <a:r>
              <a:rPr lang="en-US" sz="4300" b="1" kern="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tượng</a:t>
            </a:r>
            <a:r>
              <a:rPr lang="en-US" sz="4300" b="1" kern="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bàn</a:t>
            </a:r>
            <a:r>
              <a:rPr lang="en-US" sz="4300" b="1" kern="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tay</a:t>
            </a:r>
            <a:r>
              <a:rPr lang="en-US" sz="4300" b="1" kern="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cầm</a:t>
            </a:r>
            <a:r>
              <a:rPr lang="en-US" sz="4300" b="1" kern="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cây</a:t>
            </a:r>
            <a:r>
              <a:rPr lang="en-US" sz="4300" b="1" kern="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viết</a:t>
            </a:r>
            <a:r>
              <a:rPr lang="en-US" sz="4300" b="1" kern="0" dirty="0" smtClean="0">
                <a:solidFill>
                  <a:srgbClr val="000000">
                    <a:lumMod val="95000"/>
                    <a:lumOff val="5000"/>
                  </a:srgbClr>
                </a:solidFill>
                <a:latin typeface="Times New Roman" panose="02020603050405020304" pitchFamily="18" charset="0"/>
                <a:cs typeface="Times New Roman" panose="02020603050405020304" pitchFamily="18" charset="0"/>
              </a:rPr>
              <a:t> </a:t>
            </a:r>
            <a:r>
              <a:rPr lang="en-US" sz="4300" b="1" kern="0" dirty="0" err="1" smtClean="0">
                <a:solidFill>
                  <a:srgbClr val="000000">
                    <a:lumMod val="95000"/>
                    <a:lumOff val="5000"/>
                  </a:srgbClr>
                </a:solidFill>
                <a:latin typeface="Times New Roman" panose="02020603050405020304" pitchFamily="18" charset="0"/>
                <a:cs typeface="Times New Roman" panose="02020603050405020304" pitchFamily="18" charset="0"/>
              </a:rPr>
              <a:t>nhé</a:t>
            </a:r>
            <a:r>
              <a:rPr lang="en-US" sz="4300" b="1" kern="0" dirty="0">
                <a:solidFill>
                  <a:srgbClr val="000000">
                    <a:lumMod val="95000"/>
                    <a:lumOff val="5000"/>
                  </a:srgbClr>
                </a:solidFill>
                <a:latin typeface="Times New Roman" panose="02020603050405020304" pitchFamily="18" charset="0"/>
                <a:cs typeface="Times New Roman" panose="02020603050405020304" pitchFamily="18" charset="0"/>
              </a:rPr>
              <a:t>!</a:t>
            </a:r>
            <a:r>
              <a:rPr lang="en-US" sz="4300" b="1" dirty="0" smtClean="0">
                <a:solidFill>
                  <a:srgbClr val="000000">
                    <a:lumMod val="95000"/>
                    <a:lumOff val="5000"/>
                  </a:srgbClr>
                </a:solidFill>
                <a:cs typeface="Arial" panose="020B0604020202020204" pitchFamily="34" charset="0"/>
                <a:sym typeface="Wingdings" panose="05000000000000000000" pitchFamily="2" charset="2"/>
              </a:rPr>
              <a:t> </a:t>
            </a:r>
            <a:r>
              <a:rPr lang="en-US" sz="6000" b="1" dirty="0">
                <a:solidFill>
                  <a:srgbClr val="FF0000"/>
                </a:solidFill>
                <a:cs typeface="Arial" panose="020B0604020202020204" pitchFamily="34" charset="0"/>
                <a:sym typeface="Wingdings" panose="05000000000000000000" pitchFamily="2" charset="2"/>
              </a:rPr>
              <a:t></a:t>
            </a:r>
            <a:endParaRPr lang="en-SG" sz="6000" b="1" kern="0"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Box 4"/>
          <p:cNvSpPr txBox="1">
            <a:spLocks noChangeArrowheads="1"/>
          </p:cNvSpPr>
          <p:nvPr/>
        </p:nvSpPr>
        <p:spPr bwMode="auto">
          <a:xfrm>
            <a:off x="0" y="2133600"/>
            <a:ext cx="8991600" cy="4831080"/>
          </a:xfrm>
          <a:prstGeom prst="rect">
            <a:avLst/>
          </a:prstGeom>
          <a:noFill/>
          <a:ln w="9525">
            <a:noFill/>
            <a:miter lim="800000"/>
          </a:ln>
        </p:spPr>
        <p:txBody>
          <a:bodyPr wrap="square">
            <a:spAutoFit/>
          </a:bodyPr>
          <a:lstStyle/>
          <a:p>
            <a:pPr>
              <a:spcBef>
                <a:spcPct val="50000"/>
              </a:spcBef>
            </a:pPr>
            <a:r>
              <a:rPr lang="vi-VN" sz="2800" b="1"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u="sng" dirty="0" err="1">
                <a:solidFill>
                  <a:srgbClr val="FF0000"/>
                </a:solidFill>
                <a:latin typeface="Times New Roman" panose="02020603050405020304" pitchFamily="18" charset="0"/>
                <a:cs typeface="Times New Roman" panose="02020603050405020304" pitchFamily="18" charset="0"/>
              </a:rPr>
              <a:t>Bài</a:t>
            </a:r>
            <a:r>
              <a:rPr lang="en-US" sz="2800" b="1" u="sng" dirty="0">
                <a:solidFill>
                  <a:srgbClr val="FF0000"/>
                </a:solidFill>
                <a:latin typeface="Times New Roman" panose="02020603050405020304" pitchFamily="18" charset="0"/>
                <a:cs typeface="Times New Roman" panose="02020603050405020304" pitchFamily="18" charset="0"/>
              </a:rPr>
              <a:t> 2</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Hãy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vựng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mỗi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dưới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đây</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a:p>
            <a:pPr>
              <a:spcBef>
                <a:spcPct val="50000"/>
              </a:spcBef>
            </a:pPr>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lưới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vó</a:t>
            </a:r>
            <a:endParaRPr lang="en-US" sz="2800" b="1" dirty="0">
              <a:latin typeface="Times New Roman" panose="02020603050405020304" pitchFamily="18" charset="0"/>
              <a:cs typeface="Times New Roman" panose="02020603050405020304" pitchFamily="18" charset="0"/>
            </a:endParaRPr>
          </a:p>
          <a:p>
            <a:pPr>
              <a:spcBef>
                <a:spcPct val="50000"/>
              </a:spcBef>
            </a:pPr>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tủ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hòm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lọ</a:t>
            </a:r>
            <a:endParaRPr lang="en-US" sz="2800" b="1" dirty="0">
              <a:latin typeface="Times New Roman" panose="02020603050405020304" pitchFamily="18" charset="0"/>
              <a:cs typeface="Times New Roman" panose="02020603050405020304" pitchFamily="18" charset="0"/>
            </a:endParaRPr>
          </a:p>
          <a:p>
            <a:pPr>
              <a:spcBef>
                <a:spcPct val="50000"/>
              </a:spcBef>
            </a:pPr>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đá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giẫm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xéo</a:t>
            </a:r>
            <a:endParaRPr lang="en-US" sz="2800" b="1" dirty="0">
              <a:latin typeface="Times New Roman" panose="02020603050405020304" pitchFamily="18" charset="0"/>
              <a:cs typeface="Times New Roman" panose="02020603050405020304" pitchFamily="18" charset="0"/>
            </a:endParaRPr>
          </a:p>
          <a:p>
            <a:pPr>
              <a:spcBef>
                <a:spcPct val="50000"/>
              </a:spcBef>
            </a:pPr>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buồn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phấn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khởi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hãi</a:t>
            </a:r>
            <a:endParaRPr lang="en-US" sz="2800" b="1" dirty="0">
              <a:latin typeface="Times New Roman" panose="02020603050405020304" pitchFamily="18" charset="0"/>
              <a:cs typeface="Times New Roman" panose="02020603050405020304" pitchFamily="18" charset="0"/>
            </a:endParaRPr>
          </a:p>
          <a:p>
            <a:pPr>
              <a:spcBef>
                <a:spcPct val="50000"/>
              </a:spcBef>
            </a:pPr>
            <a:r>
              <a:rPr lang="en-US" sz="2800" b="1" dirty="0">
                <a:latin typeface="Times New Roman" panose="02020603050405020304" pitchFamily="18" charset="0"/>
                <a:cs typeface="Times New Roman" panose="02020603050405020304" pitchFamily="18" charset="0"/>
              </a:rPr>
              <a:t>e. </a:t>
            </a:r>
            <a:r>
              <a:rPr lang="en-US" sz="2800" b="1" dirty="0" err="1">
                <a:latin typeface="Times New Roman" panose="02020603050405020304" pitchFamily="18" charset="0"/>
                <a:cs typeface="Times New Roman" panose="02020603050405020304" pitchFamily="18" charset="0"/>
              </a:rPr>
              <a:t>hiền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cởi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mở</a:t>
            </a:r>
            <a:endParaRPr lang="en-US" sz="2800" b="1" dirty="0">
              <a:latin typeface="Times New Roman" panose="02020603050405020304" pitchFamily="18" charset="0"/>
              <a:cs typeface="Times New Roman" panose="02020603050405020304" pitchFamily="18" charset="0"/>
            </a:endParaRPr>
          </a:p>
          <a:p>
            <a:pPr>
              <a:spcBef>
                <a:spcPct val="50000"/>
              </a:spcBef>
            </a:pPr>
            <a:r>
              <a:rPr lang="en-US" sz="2800" b="1" dirty="0">
                <a:latin typeface="Times New Roman" panose="02020603050405020304" pitchFamily="18" charset="0"/>
                <a:cs typeface="Times New Roman" panose="02020603050405020304" pitchFamily="18" charset="0"/>
              </a:rPr>
              <a:t>g.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bi,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chì</a:t>
            </a:r>
            <a:endParaRPr lang="en-US" sz="2800" b="1" dirty="0">
              <a:latin typeface="Times New Roman" panose="02020603050405020304" pitchFamily="18" charset="0"/>
              <a:cs typeface="Times New Roman" panose="02020603050405020304" pitchFamily="18" charset="0"/>
            </a:endParaRPr>
          </a:p>
        </p:txBody>
      </p:sp>
      <p:sp>
        <p:nvSpPr>
          <p:cNvPr id="9" name="Text Box 24"/>
          <p:cNvSpPr txBox="1">
            <a:spLocks noChangeArrowheads="1"/>
          </p:cNvSpPr>
          <p:nvPr/>
        </p:nvSpPr>
        <p:spPr bwMode="auto">
          <a:xfrm>
            <a:off x="4191000" y="3249962"/>
            <a:ext cx="4953000" cy="523220"/>
          </a:xfrm>
          <a:prstGeom prst="rect">
            <a:avLst/>
          </a:prstGeom>
          <a:noFill/>
          <a:ln w="9525">
            <a:noFill/>
            <a:miter lim="800000"/>
          </a:ln>
        </p:spPr>
        <p:txBody>
          <a:bodyPr wrap="square">
            <a:spAutoFit/>
          </a:bodyPr>
          <a:lstStyle/>
          <a:p>
            <a:pPr>
              <a:spcBef>
                <a:spcPct val="50000"/>
              </a:spcBef>
            </a:pPr>
            <a:r>
              <a:rPr lang="en-US" sz="2800" b="1" dirty="0">
                <a:solidFill>
                  <a:srgbClr val="FF0000"/>
                </a:solidFill>
                <a:latin typeface="Times New Roman" panose="02020603050405020304" pitchFamily="18" charset="0"/>
                <a:cs typeface="Times New Roman" panose="02020603050405020304" pitchFamily="18" charset="0"/>
              </a:rPr>
              <a:t>=&gt;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cụ</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bắt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 Box 26"/>
          <p:cNvSpPr txBox="1">
            <a:spLocks noChangeArrowheads="1"/>
          </p:cNvSpPr>
          <p:nvPr/>
        </p:nvSpPr>
        <p:spPr bwMode="auto">
          <a:xfrm>
            <a:off x="5257800" y="3902998"/>
            <a:ext cx="3581400" cy="523220"/>
          </a:xfrm>
          <a:prstGeom prst="rect">
            <a:avLst/>
          </a:prstGeom>
          <a:noFill/>
          <a:ln w="9525">
            <a:noFill/>
            <a:miter lim="800000"/>
          </a:ln>
        </p:spPr>
        <p:txBody>
          <a:bodyPr>
            <a:spAutoFit/>
          </a:bodyPr>
          <a:lstStyle/>
          <a:p>
            <a:pPr>
              <a:spcBef>
                <a:spcPct val="50000"/>
              </a:spcBef>
            </a:pPr>
            <a:r>
              <a:rPr lang="en-US" sz="2800" b="1" dirty="0">
                <a:solidFill>
                  <a:srgbClr val="FF0000"/>
                </a:solidFill>
                <a:latin typeface="Times New Roman" panose="02020603050405020304" pitchFamily="18" charset="0"/>
                <a:cs typeface="Times New Roman" panose="02020603050405020304" pitchFamily="18" charset="0"/>
              </a:rPr>
              <a:t>=&gt;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cụ</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đựng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1" name="Text Box 28"/>
          <p:cNvSpPr txBox="1">
            <a:spLocks noChangeArrowheads="1"/>
          </p:cNvSpPr>
          <p:nvPr/>
        </p:nvSpPr>
        <p:spPr bwMode="auto">
          <a:xfrm>
            <a:off x="5257800" y="4555610"/>
            <a:ext cx="4038600" cy="523220"/>
          </a:xfrm>
          <a:prstGeom prst="rect">
            <a:avLst/>
          </a:prstGeom>
          <a:noFill/>
          <a:ln w="9525">
            <a:noFill/>
            <a:miter lim="800000"/>
          </a:ln>
        </p:spPr>
        <p:txBody>
          <a:bodyPr wrap="square">
            <a:spAutoFit/>
          </a:bodyPr>
          <a:lstStyle/>
          <a:p>
            <a:pPr>
              <a:spcBef>
                <a:spcPct val="50000"/>
              </a:spcBef>
            </a:pPr>
            <a:r>
              <a:rPr lang="en-US" sz="2800" b="1" dirty="0">
                <a:solidFill>
                  <a:srgbClr val="FF0000"/>
                </a:solidFill>
                <a:latin typeface="Times New Roman" panose="02020603050405020304" pitchFamily="18" charset="0"/>
                <a:cs typeface="Times New Roman" panose="02020603050405020304" pitchFamily="18" charset="0"/>
              </a:rPr>
              <a:t>=&gt; </a:t>
            </a:r>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chân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Text Box 30"/>
          <p:cNvSpPr txBox="1">
            <a:spLocks noChangeArrowheads="1"/>
          </p:cNvSpPr>
          <p:nvPr/>
        </p:nvSpPr>
        <p:spPr bwMode="auto">
          <a:xfrm>
            <a:off x="5257800" y="5105401"/>
            <a:ext cx="3505200" cy="523220"/>
          </a:xfrm>
          <a:prstGeom prst="rect">
            <a:avLst/>
          </a:prstGeom>
          <a:noFill/>
          <a:ln w="9525">
            <a:noFill/>
            <a:miter lim="800000"/>
          </a:ln>
        </p:spPr>
        <p:txBody>
          <a:bodyPr wrap="square">
            <a:spAutoFit/>
          </a:bodyPr>
          <a:lstStyle/>
          <a:p>
            <a:pPr>
              <a:spcBef>
                <a:spcPct val="50000"/>
              </a:spcBef>
            </a:pPr>
            <a:r>
              <a:rPr lang="en-US" sz="2800" b="1" dirty="0">
                <a:solidFill>
                  <a:srgbClr val="FF0000"/>
                </a:solidFill>
                <a:latin typeface="Times New Roman" panose="02020603050405020304" pitchFamily="18" charset="0"/>
                <a:cs typeface="Times New Roman" panose="02020603050405020304" pitchFamily="18" charset="0"/>
              </a:rPr>
              <a:t>=&gt; </a:t>
            </a:r>
            <a:r>
              <a:rPr lang="en-US" sz="2800" b="1" dirty="0" err="1">
                <a:solidFill>
                  <a:srgbClr val="FF0000"/>
                </a:solidFill>
                <a:latin typeface="Times New Roman" panose="02020603050405020304" pitchFamily="18" charset="0"/>
                <a:cs typeface="Times New Roman" panose="02020603050405020304" pitchFamily="18" charset="0"/>
              </a:rPr>
              <a:t>trạng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tâm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lý</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3" name="Text Box 32"/>
          <p:cNvSpPr txBox="1">
            <a:spLocks noChangeArrowheads="1"/>
          </p:cNvSpPr>
          <p:nvPr/>
        </p:nvSpPr>
        <p:spPr bwMode="auto">
          <a:xfrm>
            <a:off x="5257800" y="5801358"/>
            <a:ext cx="3124200" cy="523220"/>
          </a:xfrm>
          <a:prstGeom prst="rect">
            <a:avLst/>
          </a:prstGeom>
          <a:noFill/>
          <a:ln w="9525">
            <a:noFill/>
            <a:miter lim="800000"/>
          </a:ln>
        </p:spPr>
        <p:txBody>
          <a:bodyPr>
            <a:spAutoFit/>
          </a:bodyPr>
          <a:lstStyle/>
          <a:p>
            <a:pPr>
              <a:spcBef>
                <a:spcPct val="50000"/>
              </a:spcBef>
            </a:pPr>
            <a:r>
              <a:rPr lang="en-US" sz="2800" b="1" dirty="0">
                <a:solidFill>
                  <a:srgbClr val="FF0000"/>
                </a:solidFill>
                <a:latin typeface="Times New Roman" panose="02020603050405020304" pitchFamily="18" charset="0"/>
                <a:cs typeface="Times New Roman" panose="02020603050405020304" pitchFamily="18" charset="0"/>
              </a:rPr>
              <a:t>=&gt; </a:t>
            </a:r>
            <a:r>
              <a:rPr lang="en-US" sz="2800" b="1" dirty="0" err="1">
                <a:solidFill>
                  <a:srgbClr val="FF0000"/>
                </a:solidFill>
                <a:latin typeface="Times New Roman" panose="02020603050405020304" pitchFamily="18" charset="0"/>
                <a:cs typeface="Times New Roman" panose="02020603050405020304" pitchFamily="18" charset="0"/>
              </a:rPr>
              <a:t>tính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4" name="Text Box 35"/>
          <p:cNvSpPr txBox="1">
            <a:spLocks noChangeArrowheads="1"/>
          </p:cNvSpPr>
          <p:nvPr/>
        </p:nvSpPr>
        <p:spPr bwMode="auto">
          <a:xfrm>
            <a:off x="4914900" y="6324479"/>
            <a:ext cx="4191000" cy="523220"/>
          </a:xfrm>
          <a:prstGeom prst="rect">
            <a:avLst/>
          </a:prstGeom>
          <a:noFill/>
          <a:ln w="9525">
            <a:noFill/>
            <a:miter lim="800000"/>
          </a:ln>
        </p:spPr>
        <p:txBody>
          <a:bodyPr>
            <a:spAutoFit/>
          </a:bodyPr>
          <a:lstStyle/>
          <a:p>
            <a:pPr>
              <a:spcBef>
                <a:spcPct val="50000"/>
              </a:spcBef>
            </a:pPr>
            <a:r>
              <a:rPr lang="en-US" sz="2800" b="1" dirty="0">
                <a:solidFill>
                  <a:srgbClr val="FF0000"/>
                </a:solidFill>
                <a:latin typeface="Times New Roman" panose="02020603050405020304" pitchFamily="18" charset="0"/>
                <a:cs typeface="Times New Roman" panose="02020603050405020304" pitchFamily="18" charset="0"/>
              </a:rPr>
              <a:t>=&gt;</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cụ</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viết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5" name="Text Box 4"/>
          <p:cNvSpPr txBox="1">
            <a:spLocks noChangeArrowheads="1"/>
          </p:cNvSpPr>
          <p:nvPr/>
        </p:nvSpPr>
        <p:spPr bwMode="auto">
          <a:xfrm>
            <a:off x="1371600" y="0"/>
            <a:ext cx="6934200" cy="646331"/>
          </a:xfrm>
          <a:prstGeom prst="rect">
            <a:avLst/>
          </a:prstGeom>
          <a:noFill/>
          <a:ln w="9525">
            <a:noFill/>
            <a:miter lim="800000"/>
          </a:ln>
        </p:spPr>
        <p:txBody>
          <a:bodyPr wrap="square">
            <a:spAutoFit/>
          </a:bodyPr>
          <a:lstStyle/>
          <a:p>
            <a:pPr>
              <a:spcBef>
                <a:spcPct val="50000"/>
              </a:spcBef>
            </a:pP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u="sng" dirty="0">
                <a:solidFill>
                  <a:srgbClr val="FF0000"/>
                </a:solidFill>
                <a:latin typeface="Times New Roman" panose="02020603050405020304" pitchFamily="18" charset="0"/>
                <a:cs typeface="Times New Roman" panose="02020603050405020304" pitchFamily="18" charset="0"/>
              </a:rPr>
              <a:t>TIẾT </a:t>
            </a:r>
            <a:r>
              <a:rPr lang="vi-VN" sz="2800" b="1" u="sng" dirty="0">
                <a:solidFill>
                  <a:srgbClr val="FF0000"/>
                </a:solidFill>
                <a:latin typeface="Times New Roman" panose="02020603050405020304" pitchFamily="18" charset="0"/>
                <a:cs typeface="Times New Roman" panose="02020603050405020304" pitchFamily="18" charset="0"/>
              </a:rPr>
              <a:t>6:</a:t>
            </a:r>
            <a:r>
              <a:rPr lang="en-US" sz="2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TRƯỜNG TỪ VỰNG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6" name="Rectangle 11"/>
          <p:cNvSpPr>
            <a:spLocks noChangeArrowheads="1"/>
          </p:cNvSpPr>
          <p:nvPr/>
        </p:nvSpPr>
        <p:spPr bwMode="auto">
          <a:xfrm>
            <a:off x="-13855" y="762000"/>
            <a:ext cx="5486400" cy="1241783"/>
          </a:xfrm>
          <a:prstGeom prst="rect">
            <a:avLst/>
          </a:prstGeom>
          <a:noFill/>
          <a:ln w="9525">
            <a:noFill/>
            <a:miter lim="800000"/>
          </a:ln>
        </p:spPr>
        <p:txBody>
          <a:bodyPr anchor="ctr"/>
          <a:lstStyle/>
          <a:p>
            <a:endParaRPr lang="en-US" sz="3000" b="1" u="sng" dirty="0">
              <a:solidFill>
                <a:srgbClr val="FF0000"/>
              </a:solidFill>
              <a:latin typeface="Times New Roman" panose="02020603050405020304" pitchFamily="18" charset="0"/>
              <a:cs typeface="Times New Roman" panose="02020603050405020304" pitchFamily="18" charset="0"/>
            </a:endParaRPr>
          </a:p>
          <a:p>
            <a:pPr marL="571500" indent="-571500"/>
            <a:r>
              <a:rPr lang="vi-VN"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a:solidFill>
                  <a:srgbClr val="FF0000"/>
                </a:solidFill>
                <a:latin typeface="Times New Roman" panose="02020603050405020304" pitchFamily="18" charset="0"/>
                <a:cs typeface="Times New Roman" panose="02020603050405020304" pitchFamily="18" charset="0"/>
              </a:rPr>
              <a:t>II. </a:t>
            </a:r>
            <a:r>
              <a:rPr lang="en-US" sz="3200" b="1" u="sng" dirty="0" err="1">
                <a:solidFill>
                  <a:srgbClr val="FF0000"/>
                </a:solidFill>
                <a:latin typeface="Times New Roman" panose="02020603050405020304" pitchFamily="18" charset="0"/>
                <a:cs typeface="Times New Roman" panose="02020603050405020304" pitchFamily="18" charset="0"/>
              </a:rPr>
              <a:t>Luyện</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tập</a:t>
            </a:r>
            <a:r>
              <a:rPr lang="en-US" sz="3200" b="1" u="sng" dirty="0">
                <a:solidFill>
                  <a:srgbClr val="FF0000"/>
                </a:solidFill>
                <a:latin typeface="Times New Roman" panose="02020603050405020304" pitchFamily="18" charset="0"/>
                <a:cs typeface="Times New Roman" panose="02020603050405020304" pitchFamily="18" charset="0"/>
              </a:rPr>
              <a:t>:</a:t>
            </a:r>
            <a:endParaRPr lang="en-US" sz="3200" b="1" u="sng" dirty="0">
              <a:solidFill>
                <a:srgbClr val="FF0000"/>
              </a:solidFill>
              <a:latin typeface="Times New Roman" panose="02020603050405020304" pitchFamily="18" charset="0"/>
              <a:cs typeface="Times New Roman" panose="02020603050405020304" pitchFamily="18" charset="0"/>
            </a:endParaRPr>
          </a:p>
          <a:p>
            <a:pPr marL="571500" indent="-571500"/>
            <a:endParaRPr lang="en-US" sz="3000" b="1"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checkerboard(across)">
                                      <p:cBhvr>
                                        <p:cTn id="12" dur="500"/>
                                        <p:tgtEl>
                                          <p:spTgt spid="16387">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animEffect transition="in" filter="checkerboard(across)">
                                      <p:cBhvr>
                                        <p:cTn id="15" dur="500"/>
                                        <p:tgtEl>
                                          <p:spTgt spid="16387">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16387">
                                            <p:txEl>
                                              <p:pRg st="3" end="3"/>
                                            </p:txEl>
                                          </p:spTgt>
                                        </p:tgtEl>
                                        <p:attrNameLst>
                                          <p:attrName>style.visibility</p:attrName>
                                        </p:attrNameLst>
                                      </p:cBhvr>
                                      <p:to>
                                        <p:strVal val="visible"/>
                                      </p:to>
                                    </p:set>
                                    <p:animEffect transition="in" filter="checkerboard(across)">
                                      <p:cBhvr>
                                        <p:cTn id="18" dur="500"/>
                                        <p:tgtEl>
                                          <p:spTgt spid="16387">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16387">
                                            <p:txEl>
                                              <p:pRg st="4" end="4"/>
                                            </p:txEl>
                                          </p:spTgt>
                                        </p:tgtEl>
                                        <p:attrNameLst>
                                          <p:attrName>style.visibility</p:attrName>
                                        </p:attrNameLst>
                                      </p:cBhvr>
                                      <p:to>
                                        <p:strVal val="visible"/>
                                      </p:to>
                                    </p:set>
                                    <p:animEffect transition="in" filter="checkerboard(across)">
                                      <p:cBhvr>
                                        <p:cTn id="21" dur="500"/>
                                        <p:tgtEl>
                                          <p:spTgt spid="16387">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16387">
                                            <p:txEl>
                                              <p:pRg st="5" end="5"/>
                                            </p:txEl>
                                          </p:spTgt>
                                        </p:tgtEl>
                                        <p:attrNameLst>
                                          <p:attrName>style.visibility</p:attrName>
                                        </p:attrNameLst>
                                      </p:cBhvr>
                                      <p:to>
                                        <p:strVal val="visible"/>
                                      </p:to>
                                    </p:set>
                                    <p:animEffect transition="in" filter="checkerboard(across)">
                                      <p:cBhvr>
                                        <p:cTn id="24" dur="500"/>
                                        <p:tgtEl>
                                          <p:spTgt spid="16387">
                                            <p:txEl>
                                              <p:pRg st="5" end="5"/>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16387">
                                            <p:txEl>
                                              <p:pRg st="6" end="6"/>
                                            </p:txEl>
                                          </p:spTgt>
                                        </p:tgtEl>
                                        <p:attrNameLst>
                                          <p:attrName>style.visibility</p:attrName>
                                        </p:attrNameLst>
                                      </p:cBhvr>
                                      <p:to>
                                        <p:strVal val="visible"/>
                                      </p:to>
                                    </p:set>
                                    <p:animEffect transition="in" filter="checkerboard(across)">
                                      <p:cBhvr>
                                        <p:cTn id="27" dur="500"/>
                                        <p:tgtEl>
                                          <p:spTgt spid="1638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Box 4"/>
          <p:cNvSpPr txBox="1">
            <a:spLocks noChangeArrowheads="1"/>
          </p:cNvSpPr>
          <p:nvPr/>
        </p:nvSpPr>
        <p:spPr bwMode="auto">
          <a:xfrm>
            <a:off x="0" y="2057400"/>
            <a:ext cx="9144000" cy="3261360"/>
          </a:xfrm>
          <a:prstGeom prst="rect">
            <a:avLst/>
          </a:prstGeom>
          <a:noFill/>
          <a:ln w="9525">
            <a:noFill/>
            <a:miter lim="800000"/>
          </a:ln>
        </p:spPr>
        <p:txBody>
          <a:bodyPr>
            <a:spAutoFit/>
          </a:bodyPr>
          <a:lstStyle/>
          <a:p>
            <a:pPr>
              <a:spcBef>
                <a:spcPct val="50000"/>
              </a:spcBef>
            </a:pPr>
            <a:r>
              <a:rPr lang="vi-VN"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u="sng" dirty="0" err="1">
                <a:solidFill>
                  <a:srgbClr val="FF0000"/>
                </a:solidFill>
                <a:latin typeface="Times New Roman" panose="02020603050405020304" pitchFamily="18" charset="0"/>
                <a:cs typeface="Times New Roman" panose="02020603050405020304" pitchFamily="18" charset="0"/>
              </a:rPr>
              <a:t>Bài</a:t>
            </a:r>
            <a:r>
              <a:rPr lang="en-US" sz="3200" b="1" u="sng" dirty="0">
                <a:solidFill>
                  <a:srgbClr val="FF0000"/>
                </a:solidFill>
                <a:latin typeface="Times New Roman" panose="02020603050405020304" pitchFamily="18" charset="0"/>
                <a:cs typeface="Times New Roman" panose="02020603050405020304" pitchFamily="18" charset="0"/>
              </a:rPr>
              <a:t> 3</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in </a:t>
            </a:r>
            <a:r>
              <a:rPr lang="en-US" sz="3200" b="1" dirty="0" err="1">
                <a:solidFill>
                  <a:srgbClr val="FF0000"/>
                </a:solidFill>
                <a:latin typeface="Times New Roman" panose="02020603050405020304" pitchFamily="18" charset="0"/>
                <a:cs typeface="Times New Roman" panose="02020603050405020304" pitchFamily="18" charset="0"/>
              </a:rPr>
              <a:t>đậm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a:p>
            <a:pPr>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=&gt;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hoài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nghi</a:t>
            </a:r>
            <a:r>
              <a:rPr lang="en-US" sz="3200" b="1" i="1" dirty="0">
                <a:latin typeface="Times New Roman" panose="02020603050405020304" pitchFamily="18" charset="0"/>
                <a:cs typeface="Times New Roman" panose="02020603050405020304" pitchFamily="18" charset="0"/>
              </a:rPr>
              <a:t>,</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miệt</a:t>
            </a:r>
            <a:r>
              <a:rPr lang="en-US" sz="3200" b="1" i="1" dirty="0">
                <a:latin typeface="Times New Roman" panose="02020603050405020304" pitchFamily="18" charset="0"/>
                <a:cs typeface="Times New Roman" panose="02020603050405020304" pitchFamily="18" charset="0"/>
              </a:rPr>
              <a:t>,</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ruồng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rẫy</a:t>
            </a:r>
            <a:r>
              <a:rPr lang="en-US" sz="3200" b="1" i="1" dirty="0">
                <a:latin typeface="Times New Roman" panose="02020603050405020304" pitchFamily="18" charset="0"/>
                <a:cs typeface="Times New Roman" panose="02020603050405020304" pitchFamily="18" charset="0"/>
              </a:rPr>
              <a:t>,</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thương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yêu</a:t>
            </a:r>
            <a:r>
              <a:rPr lang="en-US" sz="3200" b="1" i="1" dirty="0">
                <a:latin typeface="Times New Roman" panose="02020603050405020304" pitchFamily="18" charset="0"/>
                <a:cs typeface="Times New Roman" panose="02020603050405020304" pitchFamily="18" charset="0"/>
              </a:rPr>
              <a:t>,</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kính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mến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rắp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tâm</a:t>
            </a:r>
            <a:r>
              <a:rPr lang="en-US" sz="3200" b="1" i="1" dirty="0">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chỉ</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cảm</a:t>
            </a:r>
            <a:r>
              <a:rPr lang="en-US" sz="3200" b="1" dirty="0">
                <a:solidFill>
                  <a:srgbClr val="FF0000"/>
                </a:solidFill>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a:p>
            <a:pPr>
              <a:spcBef>
                <a:spcPct val="50000"/>
              </a:spcBef>
            </a:pPr>
            <a:endParaRPr lang="en-US" sz="2000" dirty="0">
              <a:solidFill>
                <a:srgbClr val="003FBC"/>
              </a:solidFill>
              <a:latin typeface="Times New Roman" panose="02020603050405020304" pitchFamily="18" charset="0"/>
              <a:cs typeface="Times New Roman" panose="02020603050405020304" pitchFamily="18" charset="0"/>
            </a:endParaRPr>
          </a:p>
        </p:txBody>
      </p:sp>
      <p:sp>
        <p:nvSpPr>
          <p:cNvPr id="4" name="Text Box 4"/>
          <p:cNvSpPr txBox="1">
            <a:spLocks noChangeArrowheads="1"/>
          </p:cNvSpPr>
          <p:nvPr/>
        </p:nvSpPr>
        <p:spPr bwMode="auto">
          <a:xfrm>
            <a:off x="1371600" y="0"/>
            <a:ext cx="6934200" cy="646331"/>
          </a:xfrm>
          <a:prstGeom prst="rect">
            <a:avLst/>
          </a:prstGeom>
          <a:noFill/>
          <a:ln w="9525">
            <a:noFill/>
            <a:miter lim="800000"/>
          </a:ln>
        </p:spPr>
        <p:txBody>
          <a:bodyPr wrap="square">
            <a:spAutoFit/>
          </a:bodyPr>
          <a:lstStyle/>
          <a:p>
            <a:pPr>
              <a:spcBef>
                <a:spcPct val="50000"/>
              </a:spcBef>
            </a:pPr>
            <a:r>
              <a:rPr lang="en-US" sz="2800" b="1" u="sng" dirty="0">
                <a:solidFill>
                  <a:srgbClr val="FF0000"/>
                </a:solidFill>
                <a:latin typeface="Times New Roman" panose="02020603050405020304" pitchFamily="18" charset="0"/>
                <a:cs typeface="Times New Roman" panose="02020603050405020304" pitchFamily="18" charset="0"/>
              </a:rPr>
              <a:t>TIẾT </a:t>
            </a:r>
            <a:r>
              <a:rPr lang="vi-VN" sz="2800" b="1" u="sng" dirty="0">
                <a:solidFill>
                  <a:srgbClr val="FF0000"/>
                </a:solidFill>
                <a:latin typeface="Times New Roman" panose="02020603050405020304" pitchFamily="18" charset="0"/>
                <a:cs typeface="Times New Roman" panose="02020603050405020304" pitchFamily="18" charset="0"/>
              </a:rPr>
              <a:t>5</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TRƯỜNG TỪ VỰNG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11"/>
          <p:cNvSpPr>
            <a:spLocks noChangeArrowheads="1"/>
          </p:cNvSpPr>
          <p:nvPr/>
        </p:nvSpPr>
        <p:spPr bwMode="auto">
          <a:xfrm>
            <a:off x="0" y="1447800"/>
            <a:ext cx="5486400" cy="409575"/>
          </a:xfrm>
          <a:prstGeom prst="rect">
            <a:avLst/>
          </a:prstGeom>
          <a:noFill/>
          <a:ln w="9525">
            <a:noFill/>
            <a:miter lim="800000"/>
          </a:ln>
        </p:spPr>
        <p:txBody>
          <a:bodyPr anchor="ctr"/>
          <a:lstStyle/>
          <a:p>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I.</a:t>
            </a:r>
            <a:r>
              <a:rPr lang="en-US" sz="3000" b="1" u="sng" dirty="0" err="1">
                <a:solidFill>
                  <a:srgbClr val="FF0000"/>
                </a:solidFill>
                <a:latin typeface="Times New Roman" panose="02020603050405020304" pitchFamily="18" charset="0"/>
                <a:cs typeface="Times New Roman" panose="02020603050405020304" pitchFamily="18" charset="0"/>
              </a:rPr>
              <a:t>Thế</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nào</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là</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trường</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từ</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vựng</a:t>
            </a:r>
            <a:r>
              <a:rPr lang="en-US" sz="3000" b="1" u="sng" dirty="0">
                <a:solidFill>
                  <a:srgbClr val="FF0000"/>
                </a:solidFill>
                <a:latin typeface="Times New Roman" panose="02020603050405020304" pitchFamily="18" charset="0"/>
                <a:cs typeface="Times New Roman" panose="02020603050405020304" pitchFamily="18" charset="0"/>
              </a:rPr>
              <a:t>:</a:t>
            </a:r>
            <a:endParaRPr lang="en-US" sz="3000" b="1" u="sng" dirty="0">
              <a:solidFill>
                <a:srgbClr val="FF0000"/>
              </a:solidFill>
              <a:latin typeface="Times New Roman" panose="02020603050405020304" pitchFamily="18" charset="0"/>
              <a:cs typeface="Times New Roman" panose="02020603050405020304" pitchFamily="18" charset="0"/>
            </a:endParaRPr>
          </a:p>
          <a:p>
            <a:pPr marL="571500" indent="-571500"/>
            <a:r>
              <a:rPr lang="vi-VN"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3200" b="1" dirty="0">
                <a:solidFill>
                  <a:srgbClr val="FF0000"/>
                </a:solidFill>
                <a:latin typeface="Times New Roman" panose="02020603050405020304" pitchFamily="18" charset="0"/>
                <a:cs typeface="Times New Roman" panose="02020603050405020304" pitchFamily="18" charset="0"/>
              </a:rPr>
              <a:t>II. </a:t>
            </a:r>
            <a:r>
              <a:rPr lang="en-US" sz="3200" b="1" u="sng" dirty="0" err="1">
                <a:solidFill>
                  <a:srgbClr val="FF0000"/>
                </a:solidFill>
                <a:latin typeface="Times New Roman" panose="02020603050405020304" pitchFamily="18" charset="0"/>
                <a:cs typeface="Times New Roman" panose="02020603050405020304" pitchFamily="18" charset="0"/>
              </a:rPr>
              <a:t>Luyện</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tập</a:t>
            </a:r>
            <a:r>
              <a:rPr lang="en-US" sz="3200" b="1" u="sng" dirty="0">
                <a:solidFill>
                  <a:srgbClr val="FF0000"/>
                </a:solidFill>
                <a:latin typeface="Times New Roman" panose="02020603050405020304" pitchFamily="18" charset="0"/>
                <a:cs typeface="Times New Roman" panose="02020603050405020304" pitchFamily="18" charset="0"/>
              </a:rPr>
              <a:t>:</a:t>
            </a:r>
            <a:endParaRPr lang="en-US" sz="3200" b="1" u="sng" dirty="0">
              <a:solidFill>
                <a:srgbClr val="FF0000"/>
              </a:solidFill>
              <a:latin typeface="Times New Roman" panose="02020603050405020304" pitchFamily="18" charset="0"/>
              <a:cs typeface="Times New Roman" panose="02020603050405020304" pitchFamily="18" charset="0"/>
            </a:endParaRPr>
          </a:p>
          <a:p>
            <a:pPr marL="571500" indent="-571500"/>
            <a:endParaRPr lang="en-US" sz="3000" b="1"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animEffect transition="in" filter="fade">
                                      <p:cBhvr>
                                        <p:cTn id="7" dur="1000"/>
                                        <p:tgtEl>
                                          <p:spTgt spid="16387">
                                            <p:txEl>
                                              <p:pRg st="1" end="1"/>
                                            </p:txEl>
                                          </p:spTgt>
                                        </p:tgtEl>
                                      </p:cBhvr>
                                    </p:animEffect>
                                    <p:anim calcmode="lin" valueType="num">
                                      <p:cBhvr>
                                        <p:cTn id="8" dur="10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638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00200"/>
            <a:ext cx="8839200" cy="1568450"/>
          </a:xfrm>
          <a:prstGeom prst="rect">
            <a:avLst/>
          </a:prstGeom>
        </p:spPr>
        <p:txBody>
          <a:bodyPr wrap="square">
            <a:spAutoFit/>
          </a:bodyPr>
          <a:lstStyle/>
          <a:p>
            <a:pPr>
              <a:spcBef>
                <a:spcPct val="50000"/>
              </a:spcBef>
            </a:pP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4:  </a:t>
            </a:r>
            <a:r>
              <a:rPr lang="en-US" sz="3200" b="1" dirty="0" err="1">
                <a:solidFill>
                  <a:srgbClr val="FF0000"/>
                </a:solidFill>
                <a:latin typeface="Times New Roman" panose="02020603050405020304" pitchFamily="18" charset="0"/>
                <a:cs typeface="Times New Roman" panose="02020603050405020304" pitchFamily="18" charset="0"/>
              </a:rPr>
              <a:t>Xếp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mũi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cs typeface="Times New Roman" panose="02020603050405020304" pitchFamily="18" charset="0"/>
              </a:rPr>
              <a:t>, tai, </a:t>
            </a:r>
            <a:r>
              <a:rPr lang="en-US" sz="3200" b="1" dirty="0" err="1">
                <a:latin typeface="Times New Roman" panose="02020603050405020304" pitchFamily="18" charset="0"/>
                <a:cs typeface="Times New Roman" panose="02020603050405020304" pitchFamily="18" charset="0"/>
              </a:rPr>
              <a:t>thính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điếc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rõ</a:t>
            </a:r>
            <a:r>
              <a:rPr lang="en-US" sz="3200" b="1" dirty="0">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đúng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theo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sau</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nvGraphicFramePr>
        <p:xfrm>
          <a:off x="152400" y="3505200"/>
          <a:ext cx="8991600" cy="1616076"/>
        </p:xfrm>
        <a:graphic>
          <a:graphicData uri="http://schemas.openxmlformats.org/drawingml/2006/table">
            <a:tbl>
              <a:tblPr firstRow="1" bandRow="1">
                <a:tableStyleId>{5C22544A-7EE6-4342-B048-85BDC9FD1C3A}</a:tableStyleId>
              </a:tblPr>
              <a:tblGrid>
                <a:gridCol w="4495800"/>
                <a:gridCol w="4495800"/>
              </a:tblGrid>
              <a:tr h="834794">
                <a:tc>
                  <a:txBody>
                    <a:bodyPr/>
                    <a:lstStyle/>
                    <a:p>
                      <a:pPr algn="ctr"/>
                      <a:r>
                        <a:rPr lang="en-US" sz="3200" dirty="0" err="1">
                          <a:solidFill>
                            <a:srgbClr val="FF0000"/>
                          </a:solidFill>
                          <a:latin typeface="Times New Roman" panose="02020603050405020304" pitchFamily="18" charset="0"/>
                          <a:cs typeface="Times New Roman" panose="02020603050405020304" pitchFamily="18" charset="0"/>
                        </a:rPr>
                        <a:t>Khứu</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giác</a:t>
                      </a:r>
                      <a:endParaRPr lang="en-US" sz="32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US" sz="3200" dirty="0" err="1">
                          <a:solidFill>
                            <a:srgbClr val="FF0000"/>
                          </a:solidFill>
                          <a:latin typeface="Times New Roman" panose="02020603050405020304" pitchFamily="18" charset="0"/>
                          <a:cs typeface="Times New Roman" panose="02020603050405020304" pitchFamily="18" charset="0"/>
                        </a:rPr>
                        <a:t>Thính</a:t>
                      </a:r>
                      <a:r>
                        <a:rPr lang="en-US" sz="3200" baseline="0" dirty="0">
                          <a:solidFill>
                            <a:srgbClr val="FF0000"/>
                          </a:solidFill>
                          <a:latin typeface="Times New Roman" panose="02020603050405020304" pitchFamily="18" charset="0"/>
                          <a:cs typeface="Times New Roman" panose="02020603050405020304" pitchFamily="18" charset="0"/>
                        </a:rPr>
                        <a:t> </a:t>
                      </a:r>
                      <a:r>
                        <a:rPr lang="en-US" sz="3200" baseline="0" dirty="0" err="1">
                          <a:solidFill>
                            <a:srgbClr val="FF0000"/>
                          </a:solidFill>
                          <a:latin typeface="Times New Roman" panose="02020603050405020304" pitchFamily="18" charset="0"/>
                          <a:cs typeface="Times New Roman" panose="02020603050405020304" pitchFamily="18" charset="0"/>
                        </a:rPr>
                        <a:t>giác</a:t>
                      </a:r>
                      <a:endParaRPr lang="en-US" sz="32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781282">
                <a:tc>
                  <a:txBody>
                    <a:bodyPr/>
                    <a:lstStyle/>
                    <a:p>
                      <a:endParaRPr lang="en-US" sz="3200" dirty="0">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US" sz="3200" b="1" i="1" dirty="0">
                          <a:solidFill>
                            <a:srgbClr val="0070C0"/>
                          </a:solidFill>
                          <a:latin typeface="Times New Roman" panose="02020603050405020304" pitchFamily="18" charset="0"/>
                          <a:cs typeface="Times New Roman" panose="02020603050405020304" pitchFamily="18" charset="0"/>
                        </a:rPr>
                        <a:t> </a:t>
                      </a:r>
                      <a:endParaRPr lang="en-US" sz="3200" b="1" i="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bl>
          </a:graphicData>
        </a:graphic>
      </p:graphicFrame>
      <p:sp>
        <p:nvSpPr>
          <p:cNvPr id="7" name="TextBox 6"/>
          <p:cNvSpPr txBox="1">
            <a:spLocks noChangeArrowheads="1"/>
          </p:cNvSpPr>
          <p:nvPr/>
        </p:nvSpPr>
        <p:spPr bwMode="auto">
          <a:xfrm>
            <a:off x="228600" y="4267200"/>
            <a:ext cx="4343400" cy="584775"/>
          </a:xfrm>
          <a:prstGeom prst="rect">
            <a:avLst/>
          </a:prstGeom>
          <a:noFill/>
          <a:ln w="9525">
            <a:noFill/>
            <a:miter lim="800000"/>
          </a:ln>
        </p:spPr>
        <p:txBody>
          <a:bodyPr wrap="square">
            <a:spAutoFit/>
          </a:bodyPr>
          <a:lstStyle/>
          <a:p>
            <a:r>
              <a:rPr lang="en-US" sz="3200" b="1" dirty="0" err="1">
                <a:latin typeface="Times New Roman" panose="02020603050405020304" pitchFamily="18" charset="0"/>
                <a:cs typeface="Times New Roman" panose="02020603050405020304" pitchFamily="18" charset="0"/>
              </a:rPr>
              <a:t>mũi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thơm</a:t>
            </a:r>
            <a:endParaRPr lang="en-US" sz="3200" dirty="0">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4648200" y="4267200"/>
            <a:ext cx="4876800" cy="584775"/>
          </a:xfrm>
          <a:prstGeom prst="rect">
            <a:avLst/>
          </a:prstGeom>
          <a:noFill/>
          <a:ln w="9525">
            <a:noFill/>
            <a:miter lim="800000"/>
          </a:ln>
        </p:spPr>
        <p:txBody>
          <a:bodyPr wrap="square">
            <a:spAutoFit/>
          </a:bodyPr>
          <a:lstStyle/>
          <a:p>
            <a:r>
              <a:rPr lang="en-US" sz="3200" b="1" dirty="0" err="1">
                <a:latin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cs typeface="Times New Roman" panose="02020603050405020304" pitchFamily="18" charset="0"/>
              </a:rPr>
              <a:t>, tai, </a:t>
            </a:r>
            <a:r>
              <a:rPr lang="en-US" sz="3200" b="1" dirty="0" err="1">
                <a:latin typeface="Times New Roman" panose="02020603050405020304" pitchFamily="18" charset="0"/>
                <a:cs typeface="Times New Roman" panose="02020603050405020304" pitchFamily="18" charset="0"/>
              </a:rPr>
              <a:t>thính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điếc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rõ</a:t>
            </a:r>
            <a:r>
              <a:rPr lang="en-US" sz="3200" b="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9" name="Rectangle 11"/>
          <p:cNvSpPr>
            <a:spLocks noChangeArrowheads="1"/>
          </p:cNvSpPr>
          <p:nvPr/>
        </p:nvSpPr>
        <p:spPr bwMode="auto">
          <a:xfrm>
            <a:off x="0" y="1066800"/>
            <a:ext cx="5486400" cy="409575"/>
          </a:xfrm>
          <a:prstGeom prst="rect">
            <a:avLst/>
          </a:prstGeom>
          <a:noFill/>
          <a:ln w="9525">
            <a:noFill/>
            <a:miter lim="800000"/>
          </a:ln>
        </p:spPr>
        <p:txBody>
          <a:bodyPr anchor="ctr"/>
          <a:lstStyle/>
          <a:p>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3000" b="1" u="sng" dirty="0">
                <a:solidFill>
                  <a:srgbClr val="FF0000"/>
                </a:solidFill>
                <a:latin typeface="Times New Roman" panose="02020603050405020304" pitchFamily="18" charset="0"/>
                <a:cs typeface="Times New Roman" panose="02020603050405020304" pitchFamily="18" charset="0"/>
              </a:rPr>
              <a:t>I. </a:t>
            </a:r>
            <a:r>
              <a:rPr lang="en-US" sz="3000" b="1" u="sng" dirty="0" err="1">
                <a:solidFill>
                  <a:srgbClr val="FF0000"/>
                </a:solidFill>
                <a:latin typeface="Times New Roman" panose="02020603050405020304" pitchFamily="18" charset="0"/>
                <a:cs typeface="Times New Roman" panose="02020603050405020304" pitchFamily="18" charset="0"/>
              </a:rPr>
              <a:t>Thế</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nào</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là</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trường</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từ</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vựng</a:t>
            </a:r>
            <a:r>
              <a:rPr lang="en-US" sz="3000" b="1" u="sng" dirty="0">
                <a:solidFill>
                  <a:srgbClr val="FF0000"/>
                </a:solidFill>
                <a:latin typeface="Times New Roman" panose="02020603050405020304" pitchFamily="18" charset="0"/>
                <a:cs typeface="Times New Roman" panose="02020603050405020304" pitchFamily="18" charset="0"/>
              </a:rPr>
              <a:t>:</a:t>
            </a:r>
            <a:endParaRPr lang="en-US" sz="3000" b="1" u="sng" dirty="0">
              <a:solidFill>
                <a:srgbClr val="FF0000"/>
              </a:solidFill>
              <a:latin typeface="Times New Roman" panose="02020603050405020304" pitchFamily="18" charset="0"/>
              <a:cs typeface="Times New Roman" panose="02020603050405020304" pitchFamily="18" charset="0"/>
            </a:endParaRPr>
          </a:p>
          <a:p>
            <a:pPr marL="571500" indent="-571500"/>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a:solidFill>
                  <a:srgbClr val="FF0000"/>
                </a:solidFill>
                <a:latin typeface="Times New Roman" panose="02020603050405020304" pitchFamily="18" charset="0"/>
                <a:cs typeface="Times New Roman" panose="02020603050405020304" pitchFamily="18" charset="0"/>
              </a:rPr>
              <a:t>II. </a:t>
            </a:r>
            <a:r>
              <a:rPr lang="en-US" sz="3200" b="1" u="sng" dirty="0" err="1">
                <a:solidFill>
                  <a:srgbClr val="FF0000"/>
                </a:solidFill>
                <a:latin typeface="Times New Roman" panose="02020603050405020304" pitchFamily="18" charset="0"/>
                <a:cs typeface="Times New Roman" panose="02020603050405020304" pitchFamily="18" charset="0"/>
              </a:rPr>
              <a:t>Luyện</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tập</a:t>
            </a:r>
            <a:r>
              <a:rPr lang="en-US" sz="3200" b="1" u="sng" dirty="0">
                <a:solidFill>
                  <a:srgbClr val="FF0000"/>
                </a:solidFill>
                <a:latin typeface="Times New Roman" panose="02020603050405020304" pitchFamily="18" charset="0"/>
                <a:cs typeface="Times New Roman" panose="02020603050405020304" pitchFamily="18" charset="0"/>
              </a:rPr>
              <a:t>:</a:t>
            </a:r>
            <a:endParaRPr lang="en-US" sz="3200" b="1" u="sng" dirty="0">
              <a:solidFill>
                <a:srgbClr val="FF0000"/>
              </a:solidFill>
              <a:latin typeface="Times New Roman" panose="02020603050405020304" pitchFamily="18" charset="0"/>
              <a:cs typeface="Times New Roman" panose="02020603050405020304" pitchFamily="18" charset="0"/>
            </a:endParaRPr>
          </a:p>
          <a:p>
            <a:pPr marL="571500" indent="-571500"/>
            <a:r>
              <a:rPr lang="vi-VN" sz="3000" b="1" u="sng" dirty="0">
                <a:solidFill>
                  <a:srgbClr val="FF0000"/>
                </a:solidFill>
                <a:latin typeface="Times New Roman" panose="02020603050405020304" pitchFamily="18" charset="0"/>
                <a:cs typeface="Times New Roman" panose="02020603050405020304" pitchFamily="18" charset="0"/>
              </a:rPr>
              <a:t>        </a:t>
            </a:r>
            <a:endParaRPr lang="en-US" sz="3000" b="1" u="sng" dirty="0">
              <a:solidFill>
                <a:srgbClr val="FF0000"/>
              </a:solidFill>
              <a:latin typeface="Times New Roman" panose="02020603050405020304" pitchFamily="18" charset="0"/>
              <a:cs typeface="Times New Roman" panose="02020603050405020304" pitchFamily="18" charset="0"/>
            </a:endParaRPr>
          </a:p>
        </p:txBody>
      </p:sp>
      <p:sp>
        <p:nvSpPr>
          <p:cNvPr id="10" name="Text Box 4"/>
          <p:cNvSpPr txBox="1">
            <a:spLocks noChangeArrowheads="1"/>
          </p:cNvSpPr>
          <p:nvPr/>
        </p:nvSpPr>
        <p:spPr bwMode="auto">
          <a:xfrm>
            <a:off x="1371600" y="0"/>
            <a:ext cx="6934200" cy="646331"/>
          </a:xfrm>
          <a:prstGeom prst="rect">
            <a:avLst/>
          </a:prstGeom>
          <a:noFill/>
          <a:ln w="9525">
            <a:noFill/>
            <a:miter lim="800000"/>
          </a:ln>
        </p:spPr>
        <p:txBody>
          <a:bodyPr wrap="square">
            <a:spAutoFit/>
          </a:bodyPr>
          <a:lstStyle/>
          <a:p>
            <a:pPr>
              <a:spcBef>
                <a:spcPct val="50000"/>
              </a:spcBef>
            </a:pPr>
            <a:r>
              <a:rPr lang="en-US" sz="2800" b="1" u="sng" dirty="0">
                <a:solidFill>
                  <a:srgbClr val="FF0000"/>
                </a:solidFill>
                <a:latin typeface="Times New Roman" panose="02020603050405020304" pitchFamily="18" charset="0"/>
                <a:cs typeface="Times New Roman" panose="02020603050405020304" pitchFamily="18" charset="0"/>
              </a:rPr>
              <a:t>TIẾT </a:t>
            </a:r>
            <a:r>
              <a:rPr lang="vi-VN" sz="2800" b="1" u="sng" dirty="0">
                <a:solidFill>
                  <a:srgbClr val="FF0000"/>
                </a:solidFill>
                <a:latin typeface="Times New Roman" panose="02020603050405020304" pitchFamily="18" charset="0"/>
                <a:cs typeface="Times New Roman" panose="02020603050405020304" pitchFamily="18" charset="0"/>
              </a:rPr>
              <a:t>5:</a:t>
            </a:r>
            <a:r>
              <a:rPr lang="en-US" sz="2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TRƯỜNG TỪ VỰNG</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2133600"/>
            <a:ext cx="9144000" cy="4030980"/>
          </a:xfrm>
          <a:prstGeom prst="rect">
            <a:avLst/>
          </a:prstGeom>
          <a:noFill/>
          <a:ln w="9525">
            <a:noFill/>
            <a:miter lim="800000"/>
          </a:ln>
        </p:spPr>
        <p:txBody>
          <a:bodyPr>
            <a:spAutoFit/>
          </a:bodyPr>
          <a:lstStyle/>
          <a:p>
            <a:r>
              <a:rPr lang="vi-VN"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nl-NL" sz="3200" b="1" u="sng" dirty="0">
                <a:solidFill>
                  <a:srgbClr val="FF0000"/>
                </a:solidFill>
                <a:latin typeface="Times New Roman" panose="02020603050405020304" pitchFamily="18" charset="0"/>
                <a:cs typeface="Times New Roman" panose="02020603050405020304" pitchFamily="18" charset="0"/>
              </a:rPr>
              <a:t>Bài 5</a:t>
            </a:r>
            <a:r>
              <a:rPr lang="nl-NL" sz="3200" b="1" dirty="0">
                <a:solidFill>
                  <a:srgbClr val="FF0000"/>
                </a:solidFill>
                <a:latin typeface="Times New Roman" panose="02020603050405020304" pitchFamily="18" charset="0"/>
                <a:cs typeface="Times New Roman" panose="02020603050405020304" pitchFamily="18" charset="0"/>
              </a:rPr>
              <a:t>. Tìm các trường từ vựng của mỗi từ sau đây: lưới, lạnh, tấn công</a:t>
            </a:r>
            <a:endParaRPr lang="nl-NL" sz="3200" b="1" dirty="0">
              <a:solidFill>
                <a:srgbClr val="FF0000"/>
              </a:solidFill>
              <a:latin typeface="Times New Roman" panose="02020603050405020304" pitchFamily="18" charset="0"/>
              <a:cs typeface="Times New Roman" panose="02020603050405020304" pitchFamily="18" charset="0"/>
            </a:endParaRPr>
          </a:p>
          <a:p>
            <a:r>
              <a:rPr lang="nl-NL" sz="3200" b="1" dirty="0">
                <a:latin typeface="Times New Roman" panose="02020603050405020304" pitchFamily="18"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 Lưới :</a:t>
            </a:r>
            <a:endParaRPr lang="en-US" sz="3200" b="1" dirty="0">
              <a:solidFill>
                <a:srgbClr val="FF0000"/>
              </a:solidFill>
              <a:latin typeface="Times New Roman" panose="02020603050405020304" pitchFamily="18" charset="0"/>
              <a:cs typeface="Times New Roman" panose="02020603050405020304" pitchFamily="18" charset="0"/>
            </a:endParaRPr>
          </a:p>
          <a:p>
            <a:r>
              <a:rPr lang="nl-NL" sz="3200" b="1" dirty="0">
                <a:latin typeface="Times New Roman" panose="02020603050405020304" pitchFamily="18" charset="0"/>
                <a:cs typeface="Times New Roman" panose="02020603050405020304" pitchFamily="18" charset="0"/>
              </a:rPr>
              <a:t> </a:t>
            </a:r>
            <a:r>
              <a:rPr lang="nl-NL" sz="3200" b="1" dirty="0">
                <a:solidFill>
                  <a:schemeClr val="tx1">
                    <a:lumMod val="95000"/>
                    <a:lumOff val="5000"/>
                  </a:schemeClr>
                </a:solidFill>
                <a:latin typeface="Times New Roman" panose="02020603050405020304" pitchFamily="18" charset="0"/>
                <a:cs typeface="Times New Roman" panose="02020603050405020304" pitchFamily="18" charset="0"/>
              </a:rPr>
              <a:t>- Dụng cụ đánh bắt thuỷ sản:</a:t>
            </a:r>
            <a:r>
              <a:rPr lang="nl-NL"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nl-NL" sz="3200" b="1" i="1" dirty="0">
                <a:solidFill>
                  <a:srgbClr val="FF0000"/>
                </a:solidFill>
                <a:latin typeface="Times New Roman" panose="02020603050405020304" pitchFamily="18" charset="0"/>
                <a:cs typeface="Times New Roman" panose="02020603050405020304" pitchFamily="18" charset="0"/>
              </a:rPr>
              <a:t>lưới, nơm, câu, vó …</a:t>
            </a:r>
            <a:endParaRPr lang="en-US" sz="3200" b="1" dirty="0">
              <a:solidFill>
                <a:srgbClr val="FF0000"/>
              </a:solidFill>
              <a:latin typeface="Times New Roman" panose="02020603050405020304" pitchFamily="18" charset="0"/>
              <a:cs typeface="Times New Roman" panose="02020603050405020304" pitchFamily="18" charset="0"/>
            </a:endParaRPr>
          </a:p>
          <a:p>
            <a:r>
              <a:rPr lang="nl-NL" sz="3200" b="1" dirty="0">
                <a:solidFill>
                  <a:srgbClr val="003399"/>
                </a:solidFill>
                <a:latin typeface="Times New Roman" panose="02020603050405020304" pitchFamily="18" charset="0"/>
                <a:cs typeface="Times New Roman" panose="02020603050405020304" pitchFamily="18" charset="0"/>
              </a:rPr>
              <a:t> </a:t>
            </a:r>
            <a:r>
              <a:rPr lang="nl-NL" sz="3200" b="1" dirty="0">
                <a:solidFill>
                  <a:schemeClr val="tx1">
                    <a:lumMod val="95000"/>
                    <a:lumOff val="5000"/>
                  </a:schemeClr>
                </a:solidFill>
                <a:latin typeface="Times New Roman" panose="02020603050405020304" pitchFamily="18" charset="0"/>
                <a:cs typeface="Times New Roman" panose="02020603050405020304" pitchFamily="18" charset="0"/>
              </a:rPr>
              <a:t>- Dụng cụ thể thao: </a:t>
            </a:r>
            <a:r>
              <a:rPr lang="nl-NL" sz="3200" b="1" i="1" dirty="0">
                <a:solidFill>
                  <a:srgbClr val="FF0000"/>
                </a:solidFill>
                <a:latin typeface="Times New Roman" panose="02020603050405020304" pitchFamily="18" charset="0"/>
                <a:cs typeface="Times New Roman" panose="02020603050405020304" pitchFamily="18" charset="0"/>
              </a:rPr>
              <a:t>lưới, vợt, bóng</a:t>
            </a:r>
            <a:r>
              <a:rPr lang="nl-NL" sz="3200" b="1" dirty="0">
                <a:solidFill>
                  <a:srgbClr val="FF0000"/>
                </a:solidFill>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a:p>
            <a:endParaRPr lang="en-US" sz="3200" b="1" dirty="0">
              <a:solidFill>
                <a:srgbClr val="0070C0"/>
              </a:solidFill>
              <a:latin typeface="Times New Roman" panose="02020603050405020304" pitchFamily="18" charset="0"/>
              <a:cs typeface="Times New Roman" panose="02020603050405020304" pitchFamily="18" charset="0"/>
            </a:endParaRPr>
          </a:p>
          <a:p>
            <a:pPr eaLnBrk="1" hangingPunct="1"/>
            <a:endParaRPr lang="en-US" sz="3200" dirty="0">
              <a:solidFill>
                <a:srgbClr val="000000"/>
              </a:solidFill>
              <a:latin typeface="Times New Roman" panose="02020603050405020304" pitchFamily="18" charset="0"/>
              <a:cs typeface="Times New Roman" panose="02020603050405020304" pitchFamily="18" charset="0"/>
            </a:endParaRPr>
          </a:p>
          <a:p>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4" name="Text Box 4"/>
          <p:cNvSpPr txBox="1">
            <a:spLocks noChangeArrowheads="1"/>
          </p:cNvSpPr>
          <p:nvPr/>
        </p:nvSpPr>
        <p:spPr bwMode="auto">
          <a:xfrm>
            <a:off x="1371600" y="0"/>
            <a:ext cx="6934200" cy="646331"/>
          </a:xfrm>
          <a:prstGeom prst="rect">
            <a:avLst/>
          </a:prstGeom>
          <a:noFill/>
          <a:ln w="9525">
            <a:noFill/>
            <a:miter lim="800000"/>
          </a:ln>
        </p:spPr>
        <p:txBody>
          <a:bodyPr wrap="square">
            <a:spAutoFit/>
          </a:bodyPr>
          <a:lstStyle/>
          <a:p>
            <a:pPr>
              <a:spcBef>
                <a:spcPct val="50000"/>
              </a:spcBef>
            </a:pPr>
            <a:r>
              <a:rPr lang="en-US" sz="2800" b="1" u="sng" dirty="0">
                <a:solidFill>
                  <a:srgbClr val="FF0000"/>
                </a:solidFill>
                <a:latin typeface="Times New Roman" panose="02020603050405020304" pitchFamily="18" charset="0"/>
                <a:cs typeface="Times New Roman" panose="02020603050405020304" pitchFamily="18" charset="0"/>
              </a:rPr>
              <a:t>TIẾT </a:t>
            </a:r>
            <a:r>
              <a:rPr lang="vi-VN" sz="2800" b="1" u="sng" dirty="0">
                <a:solidFill>
                  <a:srgbClr val="FF0000"/>
                </a:solidFill>
                <a:latin typeface="Times New Roman" panose="02020603050405020304" pitchFamily="18" charset="0"/>
                <a:cs typeface="Times New Roman" panose="02020603050405020304" pitchFamily="18" charset="0"/>
              </a:rPr>
              <a:t>5:</a:t>
            </a:r>
            <a:r>
              <a:rPr lang="en-US" sz="2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TRƯỜNG TỪ VỰNG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11"/>
          <p:cNvSpPr>
            <a:spLocks noChangeArrowheads="1"/>
          </p:cNvSpPr>
          <p:nvPr/>
        </p:nvSpPr>
        <p:spPr bwMode="auto">
          <a:xfrm>
            <a:off x="0" y="1219200"/>
            <a:ext cx="5486400" cy="409575"/>
          </a:xfrm>
          <a:prstGeom prst="rect">
            <a:avLst/>
          </a:prstGeom>
          <a:noFill/>
          <a:ln w="9525">
            <a:noFill/>
            <a:miter lim="800000"/>
          </a:ln>
        </p:spPr>
        <p:txBody>
          <a:bodyPr anchor="ctr"/>
          <a:lstStyle/>
          <a:p>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3000" b="1" u="sng" dirty="0">
                <a:solidFill>
                  <a:srgbClr val="FF0000"/>
                </a:solidFill>
                <a:latin typeface="Times New Roman" panose="02020603050405020304" pitchFamily="18" charset="0"/>
                <a:cs typeface="Times New Roman" panose="02020603050405020304" pitchFamily="18" charset="0"/>
              </a:rPr>
              <a:t>I.</a:t>
            </a:r>
            <a:r>
              <a:rPr lang="en-US" sz="3000" b="1" u="sng" dirty="0" err="1">
                <a:solidFill>
                  <a:srgbClr val="FF0000"/>
                </a:solidFill>
                <a:latin typeface="Times New Roman" panose="02020603050405020304" pitchFamily="18" charset="0"/>
                <a:cs typeface="Times New Roman" panose="02020603050405020304" pitchFamily="18" charset="0"/>
              </a:rPr>
              <a:t>Thế</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nào</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là</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trường</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từ</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vựng</a:t>
            </a:r>
            <a:r>
              <a:rPr lang="en-US" sz="3000" b="1" u="sng" dirty="0">
                <a:solidFill>
                  <a:srgbClr val="FF0000"/>
                </a:solidFill>
                <a:latin typeface="Times New Roman" panose="02020603050405020304" pitchFamily="18" charset="0"/>
                <a:cs typeface="Times New Roman" panose="02020603050405020304" pitchFamily="18" charset="0"/>
              </a:rPr>
              <a:t>:</a:t>
            </a:r>
            <a:endParaRPr lang="en-US" sz="3000" b="1" u="sng" dirty="0">
              <a:solidFill>
                <a:srgbClr val="FF0000"/>
              </a:solidFill>
              <a:latin typeface="Times New Roman" panose="02020603050405020304" pitchFamily="18" charset="0"/>
              <a:cs typeface="Times New Roman" panose="02020603050405020304" pitchFamily="18" charset="0"/>
            </a:endParaRPr>
          </a:p>
          <a:p>
            <a:pPr marL="571500" indent="-571500"/>
            <a:r>
              <a:rPr lang="vi-VN"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3200" b="1" dirty="0">
                <a:solidFill>
                  <a:srgbClr val="FF0000"/>
                </a:solidFill>
                <a:latin typeface="Times New Roman" panose="02020603050405020304" pitchFamily="18" charset="0"/>
                <a:cs typeface="Times New Roman" panose="02020603050405020304" pitchFamily="18" charset="0"/>
              </a:rPr>
              <a:t>II. </a:t>
            </a:r>
            <a:r>
              <a:rPr lang="en-US" sz="3200" b="1" u="sng" dirty="0" err="1">
                <a:solidFill>
                  <a:srgbClr val="FF0000"/>
                </a:solidFill>
                <a:latin typeface="Times New Roman" panose="02020603050405020304" pitchFamily="18" charset="0"/>
                <a:cs typeface="Times New Roman" panose="02020603050405020304" pitchFamily="18" charset="0"/>
              </a:rPr>
              <a:t>Luyện</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tập</a:t>
            </a:r>
            <a:r>
              <a:rPr lang="en-US" sz="3200" b="1" u="sng" dirty="0">
                <a:solidFill>
                  <a:srgbClr val="FF0000"/>
                </a:solidFill>
                <a:latin typeface="Times New Roman" panose="02020603050405020304" pitchFamily="18" charset="0"/>
                <a:cs typeface="Times New Roman" panose="02020603050405020304" pitchFamily="18" charset="0"/>
              </a:rPr>
              <a:t>:</a:t>
            </a:r>
            <a:endParaRPr lang="en-US" sz="3200" b="1" u="sng" dirty="0">
              <a:solidFill>
                <a:srgbClr val="FF0000"/>
              </a:solidFill>
              <a:latin typeface="Times New Roman" panose="02020603050405020304" pitchFamily="18" charset="0"/>
              <a:cs typeface="Times New Roman" panose="02020603050405020304" pitchFamily="18" charset="0"/>
            </a:endParaRPr>
          </a:p>
          <a:p>
            <a:pPr marL="571500" indent="-571500"/>
            <a:endParaRPr lang="en-US" sz="3000" b="1"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676400"/>
            <a:ext cx="9144000" cy="5877560"/>
          </a:xfrm>
          <a:prstGeom prst="rect">
            <a:avLst/>
          </a:prstGeom>
          <a:noFill/>
          <a:ln w="9525">
            <a:noFill/>
            <a:miter lim="800000"/>
          </a:ln>
        </p:spPr>
        <p:txBody>
          <a:bodyPr>
            <a:spAutoFit/>
          </a:bodyPr>
          <a:lstStyle/>
          <a:p>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nl-NL" sz="3200" b="1" u="sng" dirty="0">
                <a:solidFill>
                  <a:srgbClr val="FF0000"/>
                </a:solidFill>
                <a:latin typeface="Times New Roman" panose="02020603050405020304" pitchFamily="18" charset="0"/>
                <a:cs typeface="Times New Roman" panose="02020603050405020304" pitchFamily="18" charset="0"/>
              </a:rPr>
              <a:t>Bài 6</a:t>
            </a:r>
            <a:r>
              <a:rPr lang="nl-NL" sz="3200" b="1" dirty="0">
                <a:solidFill>
                  <a:srgbClr val="FF0000"/>
                </a:solidFill>
                <a:latin typeface="Times New Roman" panose="02020603050405020304" pitchFamily="18" charset="0"/>
                <a:cs typeface="Times New Roman" panose="02020603050405020304" pitchFamily="18" charset="0"/>
              </a:rPr>
              <a:t>. Trong đoạn thơ sau, các từ in đậm được chuyển từ trường từ vựng nào sang trường từ vựng nào?</a:t>
            </a:r>
            <a:endParaRPr lang="nl-NL" sz="3200" b="1" dirty="0">
              <a:solidFill>
                <a:srgbClr val="FF0000"/>
              </a:solidFill>
              <a:latin typeface="Times New Roman" panose="02020603050405020304" pitchFamily="18" charset="0"/>
              <a:cs typeface="Times New Roman" panose="02020603050405020304" pitchFamily="18" charset="0"/>
            </a:endParaRPr>
          </a:p>
          <a:p>
            <a:pPr eaLnBrk="1" hangingPunct="1"/>
            <a:r>
              <a:rPr lang="en-US" sz="3200" dirty="0">
                <a:solidFill>
                  <a:srgbClr val="000000"/>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Ruộng</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rẫy</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chiến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trường</a:t>
            </a:r>
            <a:r>
              <a:rPr lang="en-US" sz="3200" b="1" i="1" dirty="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a:p>
            <a:pPr eaLnBrk="1" hangingPunct="1"/>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Cuốc</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cày</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vũ</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khí</a:t>
            </a:r>
            <a:r>
              <a:rPr lang="en-US" sz="3200" b="1" i="1" dirty="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a:p>
            <a:pPr eaLnBrk="1" hangingPunct="1"/>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Nhà</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nông</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chiến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sĩ</a:t>
            </a:r>
            <a:r>
              <a:rPr lang="en-US" sz="3200" b="1" i="1" dirty="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a:p>
            <a:pPr eaLnBrk="1" hangingPunct="1"/>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Hậu</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thi</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đua</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tiền</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a:solidFill>
                  <a:srgbClr val="0070C0"/>
                </a:solidFill>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cs typeface="Times New Roman" panose="02020603050405020304" pitchFamily="18" charset="0"/>
              </a:rPr>
              <a:t>(</a:t>
            </a:r>
            <a:r>
              <a:rPr lang="en-US" sz="2400" dirty="0" err="1">
                <a:solidFill>
                  <a:srgbClr val="000000"/>
                </a:solidFill>
                <a:latin typeface="Times New Roman" panose="02020603050405020304" pitchFamily="18" charset="0"/>
                <a:cs typeface="Times New Roman" panose="02020603050405020304" pitchFamily="18" charset="0"/>
              </a:rPr>
              <a:t>Hồ</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Chí</a:t>
            </a:r>
            <a:r>
              <a:rPr lang="en-US" sz="2400" dirty="0">
                <a:solidFill>
                  <a:srgbClr val="000000"/>
                </a:solidFill>
                <a:latin typeface="Times New Roman" panose="02020603050405020304" pitchFamily="18" charset="0"/>
                <a:cs typeface="Times New Roman" panose="02020603050405020304" pitchFamily="18" charset="0"/>
              </a:rPr>
              <a:t> Minh)</a:t>
            </a:r>
            <a:endParaRPr lang="en-US" sz="2400" dirty="0">
              <a:solidFill>
                <a:srgbClr val="000000"/>
              </a:solidFill>
              <a:latin typeface="Times New Roman" panose="02020603050405020304" pitchFamily="18" charset="0"/>
              <a:cs typeface="Times New Roman" panose="02020603050405020304" pitchFamily="18" charset="0"/>
            </a:endParaRPr>
          </a:p>
          <a:p>
            <a:pPr eaLnBrk="1" hangingPunct="1"/>
            <a:r>
              <a:rPr lang="nl-NL" sz="3200" dirty="0">
                <a:solidFill>
                  <a:schemeClr val="tx1">
                    <a:lumMod val="95000"/>
                    <a:lumOff val="5000"/>
                  </a:schemeClr>
                </a:solidFill>
                <a:latin typeface="Times New Roman" panose="02020603050405020304" pitchFamily="18" charset="0"/>
                <a:cs typeface="Times New Roman" panose="02020603050405020304" pitchFamily="18" charset="0"/>
              </a:rPr>
              <a:t>=&gt; Chuyển từ trường từ vựng </a:t>
            </a:r>
            <a:r>
              <a:rPr lang="nl-NL" sz="3200" b="1" dirty="0">
                <a:solidFill>
                  <a:srgbClr val="FF0000"/>
                </a:solidFill>
                <a:latin typeface="Times New Roman" panose="02020603050405020304" pitchFamily="18" charset="0"/>
                <a:cs typeface="Times New Roman" panose="02020603050405020304" pitchFamily="18" charset="0"/>
              </a:rPr>
              <a:t>quân sự </a:t>
            </a:r>
            <a:r>
              <a:rPr lang="nl-NL" sz="3200" dirty="0">
                <a:solidFill>
                  <a:schemeClr val="tx1">
                    <a:lumMod val="95000"/>
                    <a:lumOff val="5000"/>
                  </a:schemeClr>
                </a:solidFill>
                <a:latin typeface="Times New Roman" panose="02020603050405020304" pitchFamily="18" charset="0"/>
                <a:cs typeface="Times New Roman" panose="02020603050405020304" pitchFamily="18" charset="0"/>
              </a:rPr>
              <a:t>sang trường từ vựng </a:t>
            </a:r>
            <a:r>
              <a:rPr lang="nl-NL" sz="3200" b="1" dirty="0">
                <a:solidFill>
                  <a:srgbClr val="FF0000"/>
                </a:solidFill>
                <a:latin typeface="Times New Roman" panose="02020603050405020304" pitchFamily="18" charset="0"/>
                <a:cs typeface="Times New Roman" panose="02020603050405020304" pitchFamily="18" charset="0"/>
              </a:rPr>
              <a:t>nông nghiệp.</a:t>
            </a:r>
            <a:endParaRPr lang="en-US" sz="3200" b="1" dirty="0">
              <a:solidFill>
                <a:srgbClr val="FF0000"/>
              </a:solidFill>
              <a:latin typeface="Times New Roman" panose="02020603050405020304" pitchFamily="18" charset="0"/>
              <a:cs typeface="Times New Roman" panose="02020603050405020304" pitchFamily="18" charset="0"/>
            </a:endParaRPr>
          </a:p>
          <a:p>
            <a:pPr eaLnBrk="1" hangingPunct="1"/>
            <a:endParaRPr lang="en-US" sz="3200" dirty="0">
              <a:solidFill>
                <a:srgbClr val="000000"/>
              </a:solidFill>
              <a:latin typeface="Times New Roman" panose="02020603050405020304" pitchFamily="18" charset="0"/>
              <a:cs typeface="Times New Roman" panose="02020603050405020304" pitchFamily="18" charset="0"/>
            </a:endParaRPr>
          </a:p>
          <a:p>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4" name="Text Box 4"/>
          <p:cNvSpPr txBox="1">
            <a:spLocks noChangeArrowheads="1"/>
          </p:cNvSpPr>
          <p:nvPr/>
        </p:nvSpPr>
        <p:spPr bwMode="auto">
          <a:xfrm>
            <a:off x="1371600" y="0"/>
            <a:ext cx="6934200" cy="646331"/>
          </a:xfrm>
          <a:prstGeom prst="rect">
            <a:avLst/>
          </a:prstGeom>
          <a:noFill/>
          <a:ln w="9525">
            <a:noFill/>
            <a:miter lim="800000"/>
          </a:ln>
        </p:spPr>
        <p:txBody>
          <a:bodyPr wrap="square">
            <a:spAutoFit/>
          </a:bodyPr>
          <a:lstStyle/>
          <a:p>
            <a:pPr>
              <a:spcBef>
                <a:spcPct val="50000"/>
              </a:spcBef>
            </a:pPr>
            <a:r>
              <a:rPr lang="en-US" sz="2800" b="1" u="sng" dirty="0">
                <a:solidFill>
                  <a:srgbClr val="FF0000"/>
                </a:solidFill>
                <a:latin typeface="Times New Roman" panose="02020603050405020304" pitchFamily="18" charset="0"/>
                <a:cs typeface="Times New Roman" panose="02020603050405020304" pitchFamily="18" charset="0"/>
              </a:rPr>
              <a:t>TIẾT </a:t>
            </a:r>
            <a:r>
              <a:rPr lang="vi-VN" sz="2800" b="1" u="sng" dirty="0">
                <a:solidFill>
                  <a:srgbClr val="FF0000"/>
                </a:solidFill>
                <a:latin typeface="Times New Roman" panose="02020603050405020304" pitchFamily="18" charset="0"/>
                <a:cs typeface="Times New Roman" panose="02020603050405020304" pitchFamily="18" charset="0"/>
              </a:rPr>
              <a:t>5:</a:t>
            </a:r>
            <a:r>
              <a:rPr lang="en-US" sz="2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TRƯỜNG TỪ VỰNG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11"/>
          <p:cNvSpPr>
            <a:spLocks noChangeArrowheads="1"/>
          </p:cNvSpPr>
          <p:nvPr/>
        </p:nvSpPr>
        <p:spPr bwMode="auto">
          <a:xfrm>
            <a:off x="0" y="1219200"/>
            <a:ext cx="5486400" cy="409575"/>
          </a:xfrm>
          <a:prstGeom prst="rect">
            <a:avLst/>
          </a:prstGeom>
          <a:noFill/>
          <a:ln w="9525">
            <a:noFill/>
            <a:miter lim="800000"/>
          </a:ln>
        </p:spPr>
        <p:txBody>
          <a:bodyPr anchor="ctr"/>
          <a:lstStyle/>
          <a:p>
            <a:pPr marL="571500" indent="-571500"/>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a:solidFill>
                  <a:srgbClr val="FF0000"/>
                </a:solidFill>
                <a:latin typeface="Times New Roman" panose="02020603050405020304" pitchFamily="18" charset="0"/>
                <a:cs typeface="Times New Roman" panose="02020603050405020304" pitchFamily="18" charset="0"/>
              </a:rPr>
              <a:t>II. </a:t>
            </a:r>
            <a:r>
              <a:rPr lang="en-US" sz="3200" b="1" u="sng" dirty="0" err="1">
                <a:solidFill>
                  <a:srgbClr val="FF0000"/>
                </a:solidFill>
                <a:latin typeface="Times New Roman" panose="02020603050405020304" pitchFamily="18" charset="0"/>
                <a:cs typeface="Times New Roman" panose="02020603050405020304" pitchFamily="18" charset="0"/>
              </a:rPr>
              <a:t>Luyện</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tập</a:t>
            </a:r>
            <a:r>
              <a:rPr lang="en-US" sz="3200" b="1" u="sng" dirty="0">
                <a:solidFill>
                  <a:srgbClr val="FF0000"/>
                </a:solidFill>
                <a:latin typeface="Times New Roman" panose="02020603050405020304" pitchFamily="18" charset="0"/>
                <a:cs typeface="Times New Roman" panose="02020603050405020304" pitchFamily="18" charset="0"/>
              </a:rPr>
              <a:t>:</a:t>
            </a:r>
            <a:endParaRPr lang="en-US" sz="3200" b="1" u="sng"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0" y="628065"/>
            <a:ext cx="6705600"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I. </a:t>
            </a:r>
            <a:r>
              <a:rPr lang="en-US" sz="3200" b="1" u="sng" dirty="0" err="1">
                <a:solidFill>
                  <a:srgbClr val="FF0000"/>
                </a:solidFill>
                <a:latin typeface="Times New Roman" panose="02020603050405020304" pitchFamily="18" charset="0"/>
                <a:cs typeface="Times New Roman" panose="02020603050405020304" pitchFamily="18" charset="0"/>
              </a:rPr>
              <a:t>Thế</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nào</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là</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trường</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từ</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vựng</a:t>
            </a:r>
            <a:r>
              <a:rPr lang="en-US" sz="3200" b="1" u="sng" dirty="0">
                <a:solidFill>
                  <a:srgbClr val="FF0000"/>
                </a:solidFill>
                <a:latin typeface="Times New Roman" panose="02020603050405020304" pitchFamily="18" charset="0"/>
                <a:cs typeface="Times New Roman" panose="02020603050405020304" pitchFamily="18" charset="0"/>
              </a:rPr>
              <a:t>:</a:t>
            </a:r>
            <a:endParaRPr lang="en-US" sz="3200" b="1" u="sng" dirty="0">
              <a:solidFill>
                <a:srgbClr val="FF0000"/>
              </a:solidFill>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checkerboard(across)">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1676400"/>
            <a:ext cx="9144000" cy="2061210"/>
          </a:xfrm>
          <a:prstGeom prst="rect">
            <a:avLst/>
          </a:prstGeom>
          <a:noFill/>
          <a:ln w="9525">
            <a:noFill/>
            <a:miter lim="800000"/>
          </a:ln>
        </p:spPr>
        <p:txBody>
          <a:bodyPr>
            <a:spAutoFit/>
          </a:bodyPr>
          <a:lstStyle/>
          <a:p>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nl-NL" sz="3200" b="1" u="sng" dirty="0">
                <a:solidFill>
                  <a:srgbClr val="FF0000"/>
                </a:solidFill>
                <a:latin typeface="Times New Roman" panose="02020603050405020304" pitchFamily="18" charset="0"/>
                <a:cs typeface="Times New Roman" panose="02020603050405020304" pitchFamily="18" charset="0"/>
              </a:rPr>
              <a:t>Bài </a:t>
            </a:r>
            <a:r>
              <a:rPr lang="vi-VN" sz="3200" b="1" u="sng" dirty="0">
                <a:solidFill>
                  <a:srgbClr val="FF0000"/>
                </a:solidFill>
                <a:latin typeface="Times New Roman" panose="02020603050405020304" pitchFamily="18" charset="0"/>
                <a:cs typeface="Times New Roman" panose="02020603050405020304" pitchFamily="18" charset="0"/>
              </a:rPr>
              <a:t>7</a:t>
            </a:r>
            <a:r>
              <a:rPr lang="nl-NL" sz="3200" b="1" dirty="0">
                <a:solidFill>
                  <a:srgbClr val="FF0000"/>
                </a:solidFill>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 Viết đoạn văn có ít nhất năm từ cùng trường từ vựng “trường học” hoặc trường từ vựng “môn bóng đá”</a:t>
            </a:r>
            <a:endParaRPr lang="en-US" sz="3200" dirty="0">
              <a:solidFill>
                <a:srgbClr val="000000"/>
              </a:solidFill>
              <a:latin typeface="Times New Roman" panose="02020603050405020304" pitchFamily="18" charset="0"/>
              <a:cs typeface="Times New Roman" panose="02020603050405020304" pitchFamily="18" charset="0"/>
            </a:endParaRPr>
          </a:p>
          <a:p>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4" name="Text Box 4"/>
          <p:cNvSpPr txBox="1">
            <a:spLocks noChangeArrowheads="1"/>
          </p:cNvSpPr>
          <p:nvPr/>
        </p:nvSpPr>
        <p:spPr bwMode="auto">
          <a:xfrm>
            <a:off x="1371600" y="0"/>
            <a:ext cx="6934200" cy="646331"/>
          </a:xfrm>
          <a:prstGeom prst="rect">
            <a:avLst/>
          </a:prstGeom>
          <a:noFill/>
          <a:ln w="9525">
            <a:noFill/>
            <a:miter lim="800000"/>
          </a:ln>
        </p:spPr>
        <p:txBody>
          <a:bodyPr wrap="square">
            <a:spAutoFit/>
          </a:bodyPr>
          <a:lstStyle/>
          <a:p>
            <a:pPr>
              <a:spcBef>
                <a:spcPct val="50000"/>
              </a:spcBef>
            </a:pPr>
            <a:r>
              <a:rPr lang="en-US" sz="2800" b="1" u="sng" dirty="0">
                <a:solidFill>
                  <a:srgbClr val="FF0000"/>
                </a:solidFill>
                <a:latin typeface="Times New Roman" panose="02020603050405020304" pitchFamily="18" charset="0"/>
                <a:cs typeface="Times New Roman" panose="02020603050405020304" pitchFamily="18" charset="0"/>
              </a:rPr>
              <a:t>TIẾT </a:t>
            </a:r>
            <a:r>
              <a:rPr lang="vi-VN" sz="2800" b="1" u="sng" dirty="0">
                <a:solidFill>
                  <a:srgbClr val="FF0000"/>
                </a:solidFill>
                <a:latin typeface="Times New Roman" panose="02020603050405020304" pitchFamily="18" charset="0"/>
                <a:cs typeface="Times New Roman" panose="02020603050405020304" pitchFamily="18" charset="0"/>
              </a:rPr>
              <a:t>5:</a:t>
            </a:r>
            <a:r>
              <a:rPr lang="en-US" sz="2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TRƯỜNG TỪ VỰNG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11"/>
          <p:cNvSpPr>
            <a:spLocks noChangeArrowheads="1"/>
          </p:cNvSpPr>
          <p:nvPr/>
        </p:nvSpPr>
        <p:spPr bwMode="auto">
          <a:xfrm>
            <a:off x="-27495" y="970476"/>
            <a:ext cx="5486400" cy="477324"/>
          </a:xfrm>
          <a:prstGeom prst="rect">
            <a:avLst/>
          </a:prstGeom>
          <a:noFill/>
          <a:ln w="9525">
            <a:noFill/>
            <a:miter lim="800000"/>
          </a:ln>
        </p:spPr>
        <p:txBody>
          <a:bodyPr anchor="ctr"/>
          <a:lstStyle/>
          <a:p>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I. </a:t>
            </a:r>
            <a:r>
              <a:rPr lang="en-US" sz="3000" b="1" u="sng" dirty="0" err="1">
                <a:solidFill>
                  <a:srgbClr val="FF0000"/>
                </a:solidFill>
                <a:latin typeface="Times New Roman" panose="02020603050405020304" pitchFamily="18" charset="0"/>
                <a:cs typeface="Times New Roman" panose="02020603050405020304" pitchFamily="18" charset="0"/>
              </a:rPr>
              <a:t>Thế</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nào</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là</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trường</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từ</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vựng</a:t>
            </a:r>
            <a:r>
              <a:rPr lang="en-US" sz="3000" b="1" u="sng" dirty="0">
                <a:solidFill>
                  <a:srgbClr val="FF0000"/>
                </a:solidFill>
                <a:latin typeface="Times New Roman" panose="02020603050405020304" pitchFamily="18" charset="0"/>
                <a:cs typeface="Times New Roman" panose="02020603050405020304" pitchFamily="18" charset="0"/>
              </a:rPr>
              <a:t>:</a:t>
            </a:r>
            <a:endParaRPr lang="en-US" sz="3000" b="1" u="sng" dirty="0">
              <a:solidFill>
                <a:srgbClr val="FF0000"/>
              </a:solidFill>
              <a:latin typeface="Times New Roman" panose="02020603050405020304" pitchFamily="18" charset="0"/>
              <a:cs typeface="Times New Roman" panose="02020603050405020304" pitchFamily="18" charset="0"/>
            </a:endParaRPr>
          </a:p>
          <a:p>
            <a:pPr marL="571500" indent="-571500"/>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a:solidFill>
                  <a:srgbClr val="FF0000"/>
                </a:solidFill>
                <a:latin typeface="Times New Roman" panose="02020603050405020304" pitchFamily="18" charset="0"/>
                <a:cs typeface="Times New Roman" panose="02020603050405020304" pitchFamily="18" charset="0"/>
              </a:rPr>
              <a:t>II. </a:t>
            </a:r>
            <a:r>
              <a:rPr lang="en-US" sz="3200" b="1" u="sng" dirty="0" err="1">
                <a:solidFill>
                  <a:srgbClr val="FF0000"/>
                </a:solidFill>
                <a:latin typeface="Times New Roman" panose="02020603050405020304" pitchFamily="18" charset="0"/>
                <a:cs typeface="Times New Roman" panose="02020603050405020304" pitchFamily="18" charset="0"/>
              </a:rPr>
              <a:t>Luyện</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tập</a:t>
            </a:r>
            <a:r>
              <a:rPr lang="en-US" sz="3200" b="1" u="sng" dirty="0">
                <a:solidFill>
                  <a:srgbClr val="FF0000"/>
                </a:solidFill>
                <a:latin typeface="Times New Roman" panose="02020603050405020304" pitchFamily="18" charset="0"/>
                <a:cs typeface="Times New Roman" panose="02020603050405020304" pitchFamily="18" charset="0"/>
              </a:rPr>
              <a:t>:</a:t>
            </a:r>
            <a:endParaRPr lang="en-US" sz="3200" b="1"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4523105"/>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Đoạn văn tham khảo thuộc trường từ vựng "trường học"</a:t>
            </a:r>
            <a:endParaRPr lang="vi-VN"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N</a:t>
            </a:r>
            <a:r>
              <a:rPr lang="vi-VN" sz="3200" dirty="0">
                <a:latin typeface="Times New Roman" panose="02020603050405020304" pitchFamily="18" charset="0"/>
                <a:cs typeface="Times New Roman" panose="02020603050405020304" pitchFamily="18" charset="0"/>
              </a:rPr>
              <a:t>hững ngày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năm 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vi-VN" sz="3200" dirty="0">
                <a:latin typeface="Times New Roman" panose="02020603050405020304" pitchFamily="18" charset="0"/>
                <a:cs typeface="Times New Roman" panose="02020603050405020304" pitchFamily="18" charset="0"/>
              </a:rPr>
              <a:t>, quang cảnh </a:t>
            </a:r>
            <a:r>
              <a:rPr lang="vi-VN" sz="3200" b="1" dirty="0">
                <a:latin typeface="Times New Roman" panose="02020603050405020304" pitchFamily="18" charset="0"/>
                <a:cs typeface="Times New Roman" panose="02020603050405020304" pitchFamily="18" charset="0"/>
              </a:rPr>
              <a:t>sân trường</a:t>
            </a:r>
            <a:r>
              <a:rPr lang="vi-VN" sz="3200" dirty="0">
                <a:latin typeface="Times New Roman" panose="02020603050405020304" pitchFamily="18" charset="0"/>
                <a:cs typeface="Times New Roman" panose="02020603050405020304" pitchFamily="18" charset="0"/>
              </a:rPr>
              <a:t> trở nên </a:t>
            </a:r>
            <a:r>
              <a:rPr lang="en-US" sz="3200" dirty="0" err="1">
                <a:latin typeface="Times New Roman" panose="02020603050405020304" pitchFamily="18" charset="0"/>
                <a:cs typeface="Times New Roman" panose="02020603050405020304" pitchFamily="18" charset="0"/>
              </a:rPr>
              <a:t>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a:t>
            </a:r>
            <a:r>
              <a:rPr lang="vi-VN" sz="3200" dirty="0">
                <a:latin typeface="Times New Roman" panose="02020603050405020304" pitchFamily="18" charset="0"/>
                <a:cs typeface="Times New Roman" panose="02020603050405020304" pitchFamily="18" charset="0"/>
              </a:rPr>
              <a:t>. Trong </a:t>
            </a:r>
            <a:r>
              <a:rPr lang="vi-VN" sz="3200" b="1" dirty="0">
                <a:latin typeface="Times New Roman" panose="02020603050405020304" pitchFamily="18" charset="0"/>
                <a:cs typeface="Times New Roman" panose="02020603050405020304" pitchFamily="18" charset="0"/>
              </a:rPr>
              <a:t>lớp học</a:t>
            </a:r>
            <a:r>
              <a:rPr lang="vi-VN" sz="3200" dirty="0">
                <a:latin typeface="Times New Roman" panose="02020603050405020304" pitchFamily="18" charset="0"/>
                <a:cs typeface="Times New Roman" panose="02020603050405020304" pitchFamily="18" charset="0"/>
              </a:rPr>
              <a:t>, tiếng</a:t>
            </a:r>
            <a:r>
              <a:rPr lang="en-US" sz="3200" dirty="0">
                <a:latin typeface="Times New Roman" panose="02020603050405020304" pitchFamily="18" charset="0"/>
                <a:cs typeface="Times New Roman" panose="02020603050405020304" pitchFamily="18" charset="0"/>
              </a:rPr>
              <a:t> m</a:t>
            </a:r>
            <a:r>
              <a:rPr lang="vi-VN" sz="3200" dirty="0">
                <a:latin typeface="Times New Roman" panose="02020603050405020304" pitchFamily="18" charset="0"/>
                <a:cs typeface="Times New Roman" panose="02020603050405020304" pitchFamily="18" charset="0"/>
              </a:rPr>
              <a:t>ở  </a:t>
            </a:r>
            <a:r>
              <a:rPr lang="vi-VN" sz="3200" b="1" dirty="0">
                <a:latin typeface="Times New Roman" panose="02020603050405020304" pitchFamily="18" charset="0"/>
                <a:cs typeface="Times New Roman" panose="02020603050405020304" pitchFamily="18" charset="0"/>
              </a:rPr>
              <a:t>sách vở</a:t>
            </a:r>
            <a:r>
              <a:rPr lang="vi-VN" sz="3200" dirty="0">
                <a:latin typeface="Times New Roman" panose="02020603050405020304" pitchFamily="18" charset="0"/>
                <a:cs typeface="Times New Roman" panose="02020603050405020304" pitchFamily="18" charset="0"/>
              </a:rPr>
              <a:t> khe khẽ những bạn </a:t>
            </a:r>
            <a:r>
              <a:rPr lang="vi-VN" sz="3200" b="1" dirty="0">
                <a:latin typeface="Times New Roman" panose="02020603050405020304" pitchFamily="18" charset="0"/>
                <a:cs typeface="Times New Roman" panose="02020603050405020304" pitchFamily="18" charset="0"/>
              </a:rPr>
              <a:t>học sinh</a:t>
            </a:r>
            <a:r>
              <a:rPr lang="vi-VN" sz="3200" dirty="0">
                <a:latin typeface="Times New Roman" panose="02020603050405020304" pitchFamily="18" charset="0"/>
                <a:cs typeface="Times New Roman" panose="02020603050405020304" pitchFamily="18" charset="0"/>
              </a:rPr>
              <a:t> đang tập trung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vi-VN" sz="3200" dirty="0">
                <a:latin typeface="Times New Roman" panose="02020603050405020304" pitchFamily="18" charset="0"/>
                <a:cs typeface="Times New Roman" panose="02020603050405020304" pitchFamily="18" charset="0"/>
              </a:rPr>
              <a:t>. Tiếng t</a:t>
            </a:r>
            <a:r>
              <a:rPr lang="vi-VN" sz="3200" b="1" dirty="0">
                <a:latin typeface="Times New Roman" panose="02020603050405020304" pitchFamily="18" charset="0"/>
                <a:cs typeface="Times New Roman" panose="02020603050405020304" pitchFamily="18" charset="0"/>
              </a:rPr>
              <a:t>hầy cô</a:t>
            </a:r>
            <a:r>
              <a:rPr lang="vi-VN" sz="3200" dirty="0">
                <a:latin typeface="Times New Roman" panose="02020603050405020304" pitchFamily="18" charset="0"/>
                <a:cs typeface="Times New Roman" panose="02020603050405020304" pitchFamily="18" charset="0"/>
              </a:rPr>
              <a:t> giảng bài đầy nhiệt huyết vẫn vang vọng khắp trong các </a:t>
            </a:r>
            <a:r>
              <a:rPr lang="vi-VN" sz="3200" b="1" dirty="0">
                <a:latin typeface="Times New Roman" panose="02020603050405020304" pitchFamily="18" charset="0"/>
                <a:cs typeface="Times New Roman" panose="02020603050405020304" pitchFamily="18" charset="0"/>
              </a:rPr>
              <a:t>phòng học</a:t>
            </a:r>
            <a:r>
              <a:rPr lang="vi-VN" sz="3200" dirty="0">
                <a:latin typeface="Times New Roman" panose="02020603050405020304" pitchFamily="18" charset="0"/>
                <a:cs typeface="Times New Roman" panose="02020603050405020304" pitchFamily="18" charset="0"/>
              </a:rPr>
              <a:t>. Một bầu không khí rộn ràng, khẩn trương</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để chuẩn bị cho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năm học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diễn ra đạt kết quả cao.</a:t>
            </a:r>
            <a:endParaRPr lang="vi-VN" sz="3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85635"/>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Đoạn văn tham khảo thuộc trường từ vựng "môn bóng đá"</a:t>
            </a:r>
            <a:endParaRPr lang="vi-VN" sz="2800"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Bóng đá</a:t>
            </a:r>
            <a:r>
              <a:rPr lang="vi-VN" sz="2800" dirty="0">
                <a:latin typeface="Times New Roman" panose="02020603050405020304" pitchFamily="18" charset="0"/>
                <a:cs typeface="Times New Roman" panose="02020603050405020304" pitchFamily="18" charset="0"/>
              </a:rPr>
              <a:t> là môn thể thao được nhiều bạn đều ưa thích. Chiều thứ 7 vừa qua, trường em đã tổ chức trận đấu giao lưu giữa các lớp. Trận đấu giữa lớp em và lớp 8A diễn ra vô cùng gây cấn và hấp dẫn. Mỗi đội gồm có 10 </a:t>
            </a:r>
            <a:r>
              <a:rPr lang="vi-VN" sz="2800" b="1" dirty="0">
                <a:latin typeface="Times New Roman" panose="02020603050405020304" pitchFamily="18" charset="0"/>
                <a:cs typeface="Times New Roman" panose="02020603050405020304" pitchFamily="18" charset="0"/>
              </a:rPr>
              <a:t>cầu thủ </a:t>
            </a:r>
            <a:r>
              <a:rPr lang="vi-VN" sz="2800" dirty="0">
                <a:latin typeface="Times New Roman" panose="02020603050405020304" pitchFamily="18" charset="0"/>
                <a:cs typeface="Times New Roman" panose="02020603050405020304" pitchFamily="18" charset="0"/>
              </a:rPr>
              <a:t>và </a:t>
            </a:r>
            <a:r>
              <a:rPr lang="vi-VN" sz="2800" b="1" dirty="0">
                <a:latin typeface="Times New Roman" panose="02020603050405020304" pitchFamily="18" charset="0"/>
                <a:cs typeface="Times New Roman" panose="02020603050405020304" pitchFamily="18" charset="0"/>
              </a:rPr>
              <a:t>trọng tài</a:t>
            </a:r>
            <a:r>
              <a:rPr lang="vi-VN" sz="2800" dirty="0">
                <a:latin typeface="Times New Roman" panose="02020603050405020304" pitchFamily="18" charset="0"/>
                <a:cs typeface="Times New Roman" panose="02020603050405020304" pitchFamily="18" charset="0"/>
              </a:rPr>
              <a:t> thổi còi bắt đầu 90 phút thi đấu. </a:t>
            </a:r>
            <a:r>
              <a:rPr lang="vi-VN" sz="2800" b="1" dirty="0">
                <a:latin typeface="Times New Roman" panose="02020603050405020304" pitchFamily="18" charset="0"/>
                <a:cs typeface="Times New Roman" panose="02020603050405020304" pitchFamily="18" charset="0"/>
              </a:rPr>
              <a:t>Trái bóng</a:t>
            </a:r>
            <a:r>
              <a:rPr lang="vi-VN" sz="2800" dirty="0">
                <a:latin typeface="Times New Roman" panose="02020603050405020304" pitchFamily="18" charset="0"/>
                <a:cs typeface="Times New Roman" panose="02020603050405020304" pitchFamily="18" charset="0"/>
              </a:rPr>
              <a:t> lăn nhanh qua đôi chân các </a:t>
            </a:r>
            <a:r>
              <a:rPr lang="vi-VN" sz="2800" b="1" dirty="0">
                <a:latin typeface="Times New Roman" panose="02020603050405020304" pitchFamily="18" charset="0"/>
                <a:cs typeface="Times New Roman" panose="02020603050405020304" pitchFamily="18" charset="0"/>
              </a:rPr>
              <a:t>cầu thủ</a:t>
            </a:r>
            <a:r>
              <a:rPr lang="vi-VN" sz="2800" dirty="0">
                <a:latin typeface="Times New Roman" panose="02020603050405020304" pitchFamily="18" charset="0"/>
                <a:cs typeface="Times New Roman" panose="02020603050405020304" pitchFamily="18" charset="0"/>
              </a:rPr>
              <a:t> và tiến sát về khung thành của </a:t>
            </a:r>
            <a:r>
              <a:rPr lang="vi-VN" sz="2800" b="1" dirty="0">
                <a:latin typeface="Times New Roman" panose="02020603050405020304" pitchFamily="18" charset="0"/>
                <a:cs typeface="Times New Roman" panose="02020603050405020304" pitchFamily="18" charset="0"/>
              </a:rPr>
              <a:t>thủ môn</a:t>
            </a:r>
            <a:r>
              <a:rPr lang="vi-VN" sz="2800" dirty="0">
                <a:latin typeface="Times New Roman" panose="02020603050405020304" pitchFamily="18" charset="0"/>
                <a:cs typeface="Times New Roman" panose="02020603050405020304" pitchFamily="18" charset="0"/>
              </a:rPr>
              <a:t>. Những giây phút đó khiến chúng em cảm thấy thật hồi hộp chờ đợi kết quả.  Tiếng hò reo, cổ vũ trên khán đài của khán giả khiến các </a:t>
            </a:r>
            <a:r>
              <a:rPr lang="vi-VN" sz="2800" b="1" dirty="0">
                <a:latin typeface="Times New Roman" panose="02020603050405020304" pitchFamily="18" charset="0"/>
                <a:cs typeface="Times New Roman" panose="02020603050405020304" pitchFamily="18" charset="0"/>
              </a:rPr>
              <a:t>cầu thủ</a:t>
            </a:r>
            <a:r>
              <a:rPr lang="vi-VN" sz="2800" dirty="0">
                <a:latin typeface="Times New Roman" panose="02020603050405020304" pitchFamily="18" charset="0"/>
                <a:cs typeface="Times New Roman" panose="02020603050405020304" pitchFamily="18" charset="0"/>
              </a:rPr>
              <a:t> hăng hái thi đấu hơn. Và không phụ lòng tin của các bạn, đội tuyển của lớp em đã dành chiến thắng vang dội với </a:t>
            </a:r>
            <a:r>
              <a:rPr lang="vi-VN" sz="2800" b="1" dirty="0">
                <a:latin typeface="Times New Roman" panose="02020603050405020304" pitchFamily="18" charset="0"/>
                <a:cs typeface="Times New Roman" panose="02020603050405020304" pitchFamily="18" charset="0"/>
              </a:rPr>
              <a:t>tỉ số</a:t>
            </a:r>
            <a:r>
              <a:rPr lang="vi-VN" sz="2800" dirty="0">
                <a:latin typeface="Times New Roman" panose="02020603050405020304" pitchFamily="18" charset="0"/>
                <a:cs typeface="Times New Roman" panose="02020603050405020304" pitchFamily="18" charset="0"/>
              </a:rPr>
              <a:t> 2-0. Qua trận đấu, chúng em cảm thấy yêu hơn môn “thể thao vua” này, vì không chỉ giúp chúng ta rèn luyện sức khỏe mà còn tăng thêm tinh thần giao lưu, đoàn kết  giữa các bạn học sinh trong trường.</a:t>
            </a:r>
            <a:endParaRPr lang="vi-VN"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áº¿t quáº£ hÃ¬nh áº£nh cho trÆ°á»ng tá»« vá»±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210" y="-685800"/>
            <a:ext cx="9351390" cy="822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extBox 8"/>
          <p:cNvSpPr txBox="1">
            <a:spLocks noChangeArrowheads="1"/>
          </p:cNvSpPr>
          <p:nvPr/>
        </p:nvSpPr>
        <p:spPr bwMode="auto">
          <a:xfrm>
            <a:off x="2971800" y="2590800"/>
            <a:ext cx="3048000"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Tr</a:t>
            </a:r>
            <a:r>
              <a:rPr lang="vi-VN" sz="3200" b="1" dirty="0">
                <a:solidFill>
                  <a:srgbClr val="FF0000"/>
                </a:solidFill>
                <a:latin typeface="Times New Roman" panose="02020603050405020304" pitchFamily="18" charset="0"/>
                <a:cs typeface="Times New Roman" panose="02020603050405020304" pitchFamily="18" charset="0"/>
              </a:rPr>
              <a:t>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vựng</a:t>
            </a:r>
            <a:endParaRPr lang="en-US" sz="3200" b="1" dirty="0">
              <a:solidFill>
                <a:srgbClr val="FF0000"/>
              </a:solidFill>
              <a:latin typeface="Times New Roman" panose="02020603050405020304" pitchFamily="18" charset="0"/>
              <a:cs typeface="Times New Roman" panose="02020603050405020304" pitchFamily="18" charset="0"/>
            </a:endParaRPr>
          </a:p>
          <a:p>
            <a:pPr algn="ct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chỉ</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a:t>
            </a:r>
            <a:r>
              <a:rPr lang="vi-VN" sz="3200" b="1" dirty="0">
                <a:solidFill>
                  <a:srgbClr val="FF0000"/>
                </a:solidFill>
                <a:latin typeface="Times New Roman" panose="02020603050405020304" pitchFamily="18" charset="0"/>
                <a:cs typeface="Times New Roman" panose="02020603050405020304" pitchFamily="18" charset="0"/>
              </a:rPr>
              <a:t>ười</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8439" name="TextBox 12"/>
          <p:cNvSpPr txBox="1">
            <a:spLocks noChangeArrowheads="1"/>
          </p:cNvSpPr>
          <p:nvPr/>
        </p:nvSpPr>
        <p:spPr bwMode="auto">
          <a:xfrm>
            <a:off x="228600" y="609600"/>
            <a:ext cx="3505200"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200" b="1" dirty="0" err="1">
                <a:latin typeface="Times New Roman" panose="02020603050405020304" pitchFamily="18" charset="0"/>
                <a:cs typeface="Times New Roman" panose="02020603050405020304" pitchFamily="18" charset="0"/>
              </a:rPr>
              <a:t>Tr</a:t>
            </a:r>
            <a:r>
              <a:rPr lang="vi-VN" sz="3200" b="1" dirty="0">
                <a:latin typeface="Times New Roman" panose="02020603050405020304" pitchFamily="18" charset="0"/>
                <a:cs typeface="Times New Roman" panose="02020603050405020304" pitchFamily="18" charset="0"/>
              </a:rPr>
              <a:t>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bộ</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phận</a:t>
            </a:r>
            <a:r>
              <a:rPr lang="en-US" sz="3200" b="1" dirty="0">
                <a:latin typeface="Times New Roman" panose="02020603050405020304" pitchFamily="18" charset="0"/>
                <a:cs typeface="Times New Roman" panose="02020603050405020304" pitchFamily="18" charset="0"/>
              </a:rPr>
              <a:t> c</a:t>
            </a:r>
            <a:r>
              <a:rPr lang="vi-VN" sz="3200" b="1" dirty="0">
                <a:latin typeface="Times New Roman" panose="02020603050405020304" pitchFamily="18" charset="0"/>
                <a:cs typeface="Times New Roman" panose="02020603050405020304" pitchFamily="18" charset="0"/>
              </a:rPr>
              <a:t>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endParaRPr lang="en-US" sz="3200" b="1" dirty="0">
              <a:latin typeface="Times New Roman" panose="02020603050405020304" pitchFamily="18" charset="0"/>
              <a:cs typeface="Times New Roman" panose="02020603050405020304" pitchFamily="18" charset="0"/>
            </a:endParaRPr>
          </a:p>
        </p:txBody>
      </p:sp>
      <p:sp>
        <p:nvSpPr>
          <p:cNvPr id="18440" name="TextBox 13"/>
          <p:cNvSpPr txBox="1">
            <a:spLocks noChangeArrowheads="1"/>
          </p:cNvSpPr>
          <p:nvPr/>
        </p:nvSpPr>
        <p:spPr bwMode="auto">
          <a:xfrm>
            <a:off x="5753100" y="501855"/>
            <a:ext cx="3048000"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err="1">
                <a:latin typeface="Times New Roman" panose="02020603050405020304" pitchFamily="18" charset="0"/>
                <a:cs typeface="Times New Roman" panose="02020603050405020304" pitchFamily="18" charset="0"/>
              </a:rPr>
              <a:t>Tr</a:t>
            </a:r>
            <a:r>
              <a:rPr lang="vi-VN" sz="3200" b="1" dirty="0">
                <a:latin typeface="Times New Roman" panose="02020603050405020304" pitchFamily="18" charset="0"/>
                <a:cs typeface="Times New Roman" panose="02020603050405020304" pitchFamily="18" charset="0"/>
              </a:rPr>
              <a:t>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dáng</a:t>
            </a:r>
            <a:endParaRPr lang="en-US" sz="3200" b="1" dirty="0">
              <a:latin typeface="Times New Roman" panose="02020603050405020304" pitchFamily="18" charset="0"/>
              <a:cs typeface="Times New Roman" panose="02020603050405020304" pitchFamily="18" charset="0"/>
            </a:endParaRPr>
          </a:p>
        </p:txBody>
      </p:sp>
      <p:sp>
        <p:nvSpPr>
          <p:cNvPr id="18441" name="TextBox 14"/>
          <p:cNvSpPr txBox="1">
            <a:spLocks noChangeArrowheads="1"/>
          </p:cNvSpPr>
          <p:nvPr/>
        </p:nvSpPr>
        <p:spPr bwMode="auto">
          <a:xfrm>
            <a:off x="228600" y="4495800"/>
            <a:ext cx="3352800" cy="107721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3200" b="1" dirty="0" err="1">
                <a:latin typeface="Times New Roman" panose="02020603050405020304" pitchFamily="18" charset="0"/>
                <a:cs typeface="Times New Roman" panose="02020603050405020304" pitchFamily="18" charset="0"/>
              </a:rPr>
              <a:t>Tr</a:t>
            </a:r>
            <a:r>
              <a:rPr lang="vi-VN" sz="3200" b="1" dirty="0">
                <a:latin typeface="Times New Roman" panose="02020603050405020304" pitchFamily="18" charset="0"/>
                <a:cs typeface="Times New Roman" panose="02020603050405020304" pitchFamily="18" charset="0"/>
              </a:rPr>
              <a:t>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endParaRPr lang="en-US" sz="3200" b="1" dirty="0">
              <a:latin typeface="Times New Roman" panose="02020603050405020304" pitchFamily="18" charset="0"/>
              <a:cs typeface="Times New Roman" panose="02020603050405020304" pitchFamily="18" charset="0"/>
            </a:endParaRPr>
          </a:p>
        </p:txBody>
      </p:sp>
      <p:sp>
        <p:nvSpPr>
          <p:cNvPr id="18442" name="TextBox 15"/>
          <p:cNvSpPr txBox="1">
            <a:spLocks noChangeArrowheads="1"/>
          </p:cNvSpPr>
          <p:nvPr/>
        </p:nvSpPr>
        <p:spPr bwMode="auto">
          <a:xfrm>
            <a:off x="5638800" y="4343400"/>
            <a:ext cx="3276600"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200" b="1" dirty="0" err="1">
                <a:latin typeface="Times New Roman" panose="02020603050405020304" pitchFamily="18" charset="0"/>
                <a:cs typeface="Times New Roman" panose="02020603050405020304" pitchFamily="18" charset="0"/>
              </a:rPr>
              <a:t>Tr</a:t>
            </a:r>
            <a:r>
              <a:rPr lang="vi-VN" sz="3200" b="1" dirty="0">
                <a:latin typeface="Times New Roman" panose="02020603050405020304" pitchFamily="18" charset="0"/>
                <a:cs typeface="Times New Roman" panose="02020603050405020304" pitchFamily="18" charset="0"/>
              </a:rPr>
              <a:t>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động</a:t>
            </a:r>
            <a:endParaRPr lang="en-US" sz="3200" b="1" dirty="0">
              <a:latin typeface="Times New Roman" panose="02020603050405020304" pitchFamily="18" charset="0"/>
              <a:cs typeface="Times New Roman" panose="02020603050405020304" pitchFamily="18" charset="0"/>
            </a:endParaRPr>
          </a:p>
        </p:txBody>
      </p:sp>
      <p:cxnSp>
        <p:nvCxnSpPr>
          <p:cNvPr id="18" name="Straight Arrow Connector 17"/>
          <p:cNvCxnSpPr>
            <a:stCxn id="18438" idx="0"/>
            <a:endCxn id="18440" idx="2"/>
          </p:cNvCxnSpPr>
          <p:nvPr/>
        </p:nvCxnSpPr>
        <p:spPr>
          <a:xfrm flipV="1">
            <a:off x="4495800" y="1579073"/>
            <a:ext cx="2781300" cy="10117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438" idx="0"/>
            <a:endCxn id="18439" idx="2"/>
          </p:cNvCxnSpPr>
          <p:nvPr/>
        </p:nvCxnSpPr>
        <p:spPr>
          <a:xfrm flipH="1" flipV="1">
            <a:off x="1981200" y="1686818"/>
            <a:ext cx="2514600" cy="9039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438" idx="2"/>
            <a:endCxn id="18441" idx="0"/>
          </p:cNvCxnSpPr>
          <p:nvPr/>
        </p:nvCxnSpPr>
        <p:spPr>
          <a:xfrm flipH="1">
            <a:off x="1905000" y="3668018"/>
            <a:ext cx="2590800" cy="8277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438" idx="2"/>
            <a:endCxn id="18442" idx="0"/>
          </p:cNvCxnSpPr>
          <p:nvPr/>
        </p:nvCxnSpPr>
        <p:spPr>
          <a:xfrm>
            <a:off x="4495800" y="3668018"/>
            <a:ext cx="2781300" cy="6753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 name="Rectangle 5"/>
          <p:cNvSpPr>
            <a:spLocks noChangeArrowheads="1"/>
          </p:cNvSpPr>
          <p:nvPr/>
        </p:nvSpPr>
        <p:spPr bwMode="auto">
          <a:xfrm>
            <a:off x="3657600" y="-304800"/>
            <a:ext cx="3886200" cy="1219200"/>
          </a:xfrm>
          <a:prstGeom prst="rect">
            <a:avLst/>
          </a:prstGeom>
          <a:noFill/>
          <a:ln w="9525">
            <a:noFill/>
            <a:miter lim="800000"/>
          </a:ln>
        </p:spPr>
        <p:txBody>
          <a:bodyPr wrap="none" anchor="ctr"/>
          <a:lstStyle/>
          <a:p>
            <a:r>
              <a:rPr lang="en-US" sz="3200" b="1" dirty="0">
                <a:solidFill>
                  <a:srgbClr val="FF3300"/>
                </a:solidFill>
                <a:latin typeface="Times New Roman" panose="02020603050405020304" pitchFamily="18" charset="0"/>
              </a:rPr>
              <a:t>TỔNG KẾT</a:t>
            </a:r>
            <a:endParaRPr lang="en-US" sz="3200" b="1" dirty="0">
              <a:solidFill>
                <a:srgbClr val="FF33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4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4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ldLvl="0" animBg="1"/>
      <p:bldP spid="18439" grpId="0" bldLvl="0" animBg="1"/>
      <p:bldP spid="18440" grpId="0" bldLvl="0" animBg="1"/>
      <p:bldP spid="18441" grpId="0" bldLvl="0" animBg="1"/>
      <p:bldP spid="1844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动物, 软体动物&#10;&#10;已生成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286375"/>
            <a:ext cx="9144000" cy="714375"/>
          </a:xfrm>
          <a:prstGeom prst="rect">
            <a:avLst/>
          </a:prstGeom>
        </p:spPr>
      </p:pic>
      <p:pic>
        <p:nvPicPr>
          <p:cNvPr id="11" name="图片 10" descr="图片包含 植物, 餐桌, 室内, 鲜花&#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21" y="4258543"/>
            <a:ext cx="2130692" cy="2154055"/>
          </a:xfrm>
          <a:prstGeom prst="rect">
            <a:avLst/>
          </a:prstGeom>
        </p:spPr>
      </p:pic>
      <p:pic>
        <p:nvPicPr>
          <p:cNvPr id="15" name="图片 14" descr="图片包含 鲜花, 植物, 室内&#10;&#10;已生成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229" y="774123"/>
            <a:ext cx="1866650" cy="2662619"/>
          </a:xfrm>
          <a:prstGeom prst="rect">
            <a:avLst/>
          </a:prstGeom>
        </p:spPr>
      </p:pic>
      <p:pic>
        <p:nvPicPr>
          <p:cNvPr id="49" name="Crepe - 소녀의 고백">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4882793" y="-665519"/>
            <a:ext cx="457200" cy="457200"/>
          </a:xfrm>
          <a:prstGeom prst="rect">
            <a:avLst/>
          </a:prstGeom>
        </p:spPr>
      </p:pic>
      <p:sp>
        <p:nvSpPr>
          <p:cNvPr id="2" name="TextBox 1"/>
          <p:cNvSpPr txBox="1"/>
          <p:nvPr/>
        </p:nvSpPr>
        <p:spPr>
          <a:xfrm>
            <a:off x="685800" y="304800"/>
            <a:ext cx="4876800" cy="1599565"/>
          </a:xfrm>
          <a:prstGeom prst="rect">
            <a:avLst/>
          </a:prstGeom>
          <a:noFill/>
        </p:spPr>
        <p:txBody>
          <a:bodyPr wrap="square" rtlCol="0">
            <a:spAutoFit/>
          </a:bodyPr>
          <a:lstStyle/>
          <a:p>
            <a:pPr>
              <a:spcBef>
                <a:spcPct val="50000"/>
              </a:spcBef>
            </a:pPr>
            <a:r>
              <a:rPr lang="vi-VN"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 đề Sử dụng từ</a:t>
            </a:r>
            <a:endParaRPr lang="vi-VN"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50000"/>
              </a:spcBef>
            </a:pP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3200" b="1" i="1" u="sng" dirty="0">
                <a:solidFill>
                  <a:srgbClr val="FF0066"/>
                </a:solidFill>
                <a:latin typeface="Times New Roman" panose="02020603050405020304" pitchFamily="18" charset="0"/>
                <a:cs typeface="Times New Roman" panose="02020603050405020304" pitchFamily="18" charset="0"/>
              </a:rPr>
              <a:t>TIẾT</a:t>
            </a:r>
            <a:r>
              <a:rPr lang="en-US" sz="3200" b="1" i="1" u="sng" dirty="0">
                <a:solidFill>
                  <a:schemeClr val="bg1"/>
                </a:solidFill>
                <a:latin typeface="Times New Roman" panose="02020603050405020304" pitchFamily="18" charset="0"/>
                <a:cs typeface="Times New Roman" panose="02020603050405020304" pitchFamily="18" charset="0"/>
              </a:rPr>
              <a:t> </a:t>
            </a:r>
            <a:r>
              <a:rPr lang="vi-VN" sz="3200" b="1" i="1" u="sng" dirty="0">
                <a:solidFill>
                  <a:srgbClr val="FF0066"/>
                </a:solidFill>
                <a:latin typeface="Times New Roman" panose="02020603050405020304" pitchFamily="18" charset="0"/>
                <a:cs typeface="Times New Roman" panose="02020603050405020304" pitchFamily="18" charset="0"/>
              </a:rPr>
              <a:t>5. </a:t>
            </a:r>
            <a:endParaRPr lang="en-US" sz="3200" b="1" i="1" u="sng" dirty="0">
              <a:solidFill>
                <a:srgbClr val="FF0066"/>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57810" y="2057400"/>
            <a:ext cx="8392160" cy="1106805"/>
          </a:xfrm>
          <a:prstGeom prst="rect">
            <a:avLst/>
          </a:prstGeom>
          <a:noFill/>
          <a:ln>
            <a:noFill/>
          </a:ln>
        </p:spPr>
        <p:txBody>
          <a:bodyPr wrap="square"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TRƯỜNG TỪ</a:t>
            </a:r>
            <a:r>
              <a:rPr lang="vi-VN" altLang="en-US" sz="6600" b="1" dirty="0">
                <a:solidFill>
                  <a:srgbClr val="FF0000"/>
                </a:solidFill>
                <a:latin typeface="Times New Roman" panose="02020603050405020304" pitchFamily="18" charset="0"/>
                <a:cs typeface="Times New Roman" panose="02020603050405020304" pitchFamily="18" charset="0"/>
              </a:rPr>
              <a:t> </a:t>
            </a:r>
            <a:r>
              <a:rPr lang="en-US" sz="6600" b="1" dirty="0">
                <a:solidFill>
                  <a:srgbClr val="FF0000"/>
                </a:solidFill>
                <a:latin typeface="Times New Roman" panose="02020603050405020304" pitchFamily="18" charset="0"/>
                <a:cs typeface="Times New Roman" panose="02020603050405020304" pitchFamily="18" charset="0"/>
              </a:rPr>
              <a:t>VỰNG</a:t>
            </a:r>
            <a:endParaRPr lang="en-US" sz="6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4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2438400" y="0"/>
            <a:ext cx="3886200" cy="838200"/>
          </a:xfrm>
          <a:prstGeom prst="rect">
            <a:avLst/>
          </a:prstGeom>
          <a:noFill/>
          <a:ln w="9525">
            <a:noFill/>
            <a:miter lim="800000"/>
          </a:ln>
        </p:spPr>
        <p:txBody>
          <a:bodyPr wrap="none" anchor="ctr"/>
          <a:lstStyle/>
          <a:p>
            <a:r>
              <a:rPr lang="en-US" sz="3200" b="1" dirty="0">
                <a:solidFill>
                  <a:srgbClr val="FF3300"/>
                </a:solidFill>
                <a:latin typeface="Times New Roman" panose="02020603050405020304" pitchFamily="18" charset="0"/>
              </a:rPr>
              <a:t>HƯỚNG DẪN HỌC TẬP:</a:t>
            </a:r>
            <a:endParaRPr lang="en-US" sz="3200" b="1" dirty="0">
              <a:solidFill>
                <a:srgbClr val="FF3300"/>
              </a:solidFill>
              <a:latin typeface="Times New Roman" panose="02020603050405020304" pitchFamily="18" charset="0"/>
            </a:endParaRPr>
          </a:p>
        </p:txBody>
      </p:sp>
      <p:sp>
        <p:nvSpPr>
          <p:cNvPr id="2049" name="Rectangle 1"/>
          <p:cNvSpPr>
            <a:spLocks noChangeArrowheads="1"/>
          </p:cNvSpPr>
          <p:nvPr/>
        </p:nvSpPr>
        <p:spPr bwMode="auto">
          <a:xfrm>
            <a:off x="0" y="1269087"/>
            <a:ext cx="9144000" cy="353943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457200" algn="l" defTabSz="914400" rtl="0" eaLnBrk="1" fontAlgn="base" latinLnBrk="0" hangingPunct="1">
              <a:lnSpc>
                <a:spcPct val="100000"/>
              </a:lnSpc>
              <a:spcBef>
                <a:spcPct val="0"/>
              </a:spcBef>
              <a:spcAft>
                <a:spcPct val="0"/>
              </a:spcAft>
              <a:buClrTx/>
              <a:buSzTx/>
              <a:buFontTx/>
              <a:buNone/>
            </a:pPr>
            <a:r>
              <a:rPr kumimoji="0" lang="en-US" sz="28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2800" b="1" i="1"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28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1"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28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28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pP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pP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SGK /21</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pP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5, 6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SGK / 23 </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pPr>
            <a:r>
              <a:rPr kumimoji="0" lang="en-US" sz="2800" b="1" i="1"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b.Đối</a:t>
            </a:r>
            <a:r>
              <a:rPr kumimoji="0" lang="en-US" sz="28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1"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28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28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1" i="1"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pP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 Cấp độ khái quát của nghĩa từ ngữ</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pP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sgk</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10.</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pP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sgk</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11</a:t>
            </a:r>
            <a:r>
              <a:rPr kumimoji="0" 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h"/>
          <p:cNvPicPr>
            <a:picLocks noChangeAspect="1" noChangeArrowheads="1"/>
          </p:cNvPicPr>
          <p:nvPr/>
        </p:nvPicPr>
        <p:blipFill>
          <a:blip r:embed="rId1" cstate="print"/>
          <a:srcRect/>
          <a:stretch>
            <a:fillRect/>
          </a:stretch>
        </p:blipFill>
        <p:spPr bwMode="auto">
          <a:xfrm>
            <a:off x="0" y="0"/>
            <a:ext cx="9144000" cy="6858000"/>
          </a:xfrm>
          <a:prstGeom prst="rect">
            <a:avLst/>
          </a:prstGeom>
          <a:noFill/>
          <a:ln w="9525">
            <a:noFill/>
            <a:miter lim="800000"/>
            <a:headEnd/>
            <a:tailEnd/>
          </a:ln>
        </p:spPr>
      </p:pic>
      <p:sp>
        <p:nvSpPr>
          <p:cNvPr id="5" name="WordArt 20"/>
          <p:cNvSpPr>
            <a:spLocks noChangeArrowheads="1" noChangeShapeType="1" noTextEdit="1"/>
          </p:cNvSpPr>
          <p:nvPr/>
        </p:nvSpPr>
        <p:spPr bwMode="auto">
          <a:xfrm>
            <a:off x="1295400" y="2514600"/>
            <a:ext cx="7010400" cy="2362200"/>
          </a:xfrm>
          <a:prstGeom prst="rect">
            <a:avLst/>
          </a:prstGeom>
        </p:spPr>
        <p:txBody>
          <a:bodyPr wrap="none" fromWordArt="1">
            <a:prstTxWarp prst="textPlain">
              <a:avLst>
                <a:gd name="adj" fmla="val 50000"/>
              </a:avLst>
            </a:prstTxWarp>
          </a:bodyPr>
          <a:lstStyle/>
          <a:p>
            <a:pPr algn="ctr">
              <a:defRPr/>
            </a:pPr>
            <a:r>
              <a:rPr lang="en-US" sz="3600" b="1" kern="1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a:cs typeface="Arial" panose="020B0604020202020204"/>
              </a:rPr>
              <a:t>Chào</a:t>
            </a:r>
            <a:r>
              <a:rPr lang="en-US" sz="3600" b="1"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a:cs typeface="Arial" panose="020B0604020202020204"/>
              </a:rPr>
              <a:t> </a:t>
            </a:r>
            <a:r>
              <a:rPr lang="en-US" sz="3600" b="1" kern="1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a:cs typeface="Arial" panose="020B0604020202020204"/>
              </a:rPr>
              <a:t>tạm</a:t>
            </a:r>
            <a:r>
              <a:rPr lang="en-US" sz="3600" b="1"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a:cs typeface="Arial" panose="020B0604020202020204"/>
              </a:rPr>
              <a:t> </a:t>
            </a:r>
            <a:r>
              <a:rPr lang="en-US" sz="3600" b="1" kern="1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a:cs typeface="Arial" panose="020B0604020202020204"/>
              </a:rPr>
              <a:t>biệt</a:t>
            </a:r>
            <a:r>
              <a:rPr lang="en-US" sz="3600" b="1"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a:cs typeface="Arial" panose="020B0604020202020204"/>
              </a:rPr>
              <a:t>!</a:t>
            </a:r>
            <a:endParaRPr lang="en-US" sz="3600" b="1"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a:cs typeface="Arial" panose="020B0604020202020204"/>
            </a:endParaRPr>
          </a:p>
        </p:txBody>
      </p:sp>
      <p:pic>
        <p:nvPicPr>
          <p:cNvPr id="25604" name="Picture 13" descr="gif_balloon"/>
          <p:cNvPicPr>
            <a:picLocks noChangeAspect="1" noChangeArrowheads="1" noCrop="1"/>
          </p:cNvPicPr>
          <p:nvPr/>
        </p:nvPicPr>
        <p:blipFill>
          <a:blip r:embed="rId2"/>
          <a:srcRect/>
          <a:stretch>
            <a:fillRect/>
          </a:stretch>
        </p:blipFill>
        <p:spPr bwMode="auto">
          <a:xfrm>
            <a:off x="0" y="1447800"/>
            <a:ext cx="1298575" cy="1390650"/>
          </a:xfrm>
          <a:prstGeom prst="rect">
            <a:avLst/>
          </a:prstGeom>
          <a:noFill/>
          <a:ln w="9525">
            <a:noFill/>
            <a:miter lim="800000"/>
            <a:headEnd/>
            <a:tailEnd/>
          </a:ln>
        </p:spPr>
      </p:pic>
      <p:pic>
        <p:nvPicPr>
          <p:cNvPr id="25605" name="Picture 14" descr="gif_balloon"/>
          <p:cNvPicPr>
            <a:picLocks noChangeAspect="1" noChangeArrowheads="1" noCrop="1"/>
          </p:cNvPicPr>
          <p:nvPr/>
        </p:nvPicPr>
        <p:blipFill>
          <a:blip r:embed="rId2"/>
          <a:srcRect/>
          <a:stretch>
            <a:fillRect/>
          </a:stretch>
        </p:blipFill>
        <p:spPr bwMode="auto">
          <a:xfrm>
            <a:off x="3886200" y="1143000"/>
            <a:ext cx="1298575" cy="1390650"/>
          </a:xfrm>
          <a:prstGeom prst="rect">
            <a:avLst/>
          </a:prstGeom>
          <a:noFill/>
          <a:ln w="9525">
            <a:noFill/>
            <a:miter lim="800000"/>
            <a:headEnd/>
            <a:tailEnd/>
          </a:ln>
        </p:spPr>
      </p:pic>
      <p:pic>
        <p:nvPicPr>
          <p:cNvPr id="25606" name="Picture 12" descr="gif_balloon"/>
          <p:cNvPicPr>
            <a:picLocks noChangeAspect="1" noChangeArrowheads="1" noCrop="1"/>
          </p:cNvPicPr>
          <p:nvPr/>
        </p:nvPicPr>
        <p:blipFill>
          <a:blip r:embed="rId2"/>
          <a:srcRect/>
          <a:stretch>
            <a:fillRect/>
          </a:stretch>
        </p:blipFill>
        <p:spPr bwMode="auto">
          <a:xfrm>
            <a:off x="7543800" y="1447800"/>
            <a:ext cx="1298575" cy="1390650"/>
          </a:xfrm>
          <a:prstGeom prst="rect">
            <a:avLst/>
          </a:prstGeom>
          <a:noFill/>
          <a:ln w="9525">
            <a:noFill/>
            <a:miter lim="800000"/>
            <a:headEnd/>
            <a:tailEnd/>
          </a:ln>
        </p:spPr>
      </p:pic>
      <p:pic>
        <p:nvPicPr>
          <p:cNvPr id="25607" name="Picture 10" descr="flower002"/>
          <p:cNvPicPr>
            <a:picLocks noChangeAspect="1" noChangeArrowheads="1" noCrop="1"/>
          </p:cNvPicPr>
          <p:nvPr/>
        </p:nvPicPr>
        <p:blipFill>
          <a:blip r:embed="rId3" cstate="print"/>
          <a:srcRect/>
          <a:stretch>
            <a:fillRect/>
          </a:stretch>
        </p:blipFill>
        <p:spPr bwMode="auto">
          <a:xfrm>
            <a:off x="8462963" y="0"/>
            <a:ext cx="681037" cy="627063"/>
          </a:xfrm>
          <a:prstGeom prst="rect">
            <a:avLst/>
          </a:prstGeom>
          <a:noFill/>
          <a:ln w="9525">
            <a:noFill/>
            <a:miter lim="800000"/>
            <a:headEnd/>
            <a:tailEnd/>
          </a:ln>
        </p:spPr>
      </p:pic>
      <p:pic>
        <p:nvPicPr>
          <p:cNvPr id="25608" name="Picture 11" descr="flower002"/>
          <p:cNvPicPr>
            <a:picLocks noChangeAspect="1" noChangeArrowheads="1" noCrop="1"/>
          </p:cNvPicPr>
          <p:nvPr/>
        </p:nvPicPr>
        <p:blipFill>
          <a:blip r:embed="rId4" cstate="print"/>
          <a:srcRect/>
          <a:stretch>
            <a:fillRect/>
          </a:stretch>
        </p:blipFill>
        <p:spPr bwMode="auto">
          <a:xfrm>
            <a:off x="0" y="0"/>
            <a:ext cx="725488" cy="666750"/>
          </a:xfrm>
          <a:prstGeom prst="rect">
            <a:avLst/>
          </a:prstGeom>
          <a:noFill/>
          <a:ln w="9525">
            <a:noFill/>
            <a:miter lim="800000"/>
            <a:headEnd/>
            <a:tailEnd/>
          </a:ln>
        </p:spPr>
      </p:pic>
      <p:grpSp>
        <p:nvGrpSpPr>
          <p:cNvPr id="2" name="Group 19"/>
          <p:cNvGrpSpPr/>
          <p:nvPr/>
        </p:nvGrpSpPr>
        <p:grpSpPr bwMode="auto">
          <a:xfrm>
            <a:off x="41275" y="6164263"/>
            <a:ext cx="9102725" cy="693737"/>
            <a:chOff x="26" y="3883"/>
            <a:chExt cx="5734" cy="437"/>
          </a:xfrm>
        </p:grpSpPr>
        <p:pic>
          <p:nvPicPr>
            <p:cNvPr id="25626" name="Picture 20" descr="B32"/>
            <p:cNvPicPr>
              <a:picLocks noChangeAspect="1" noChangeArrowheads="1" noCrop="1"/>
            </p:cNvPicPr>
            <p:nvPr/>
          </p:nvPicPr>
          <p:blipFill>
            <a:blip r:embed="rId5"/>
            <a:srcRect/>
            <a:stretch>
              <a:fillRect/>
            </a:stretch>
          </p:blipFill>
          <p:spPr bwMode="auto">
            <a:xfrm>
              <a:off x="26" y="3883"/>
              <a:ext cx="516" cy="437"/>
            </a:xfrm>
            <a:prstGeom prst="rect">
              <a:avLst/>
            </a:prstGeom>
            <a:noFill/>
            <a:ln w="9525">
              <a:noFill/>
              <a:miter lim="800000"/>
              <a:headEnd/>
              <a:tailEnd/>
            </a:ln>
          </p:spPr>
        </p:pic>
        <p:pic>
          <p:nvPicPr>
            <p:cNvPr id="25627" name="Picture 21" descr="B32"/>
            <p:cNvPicPr>
              <a:picLocks noChangeAspect="1" noChangeArrowheads="1" noCrop="1"/>
            </p:cNvPicPr>
            <p:nvPr/>
          </p:nvPicPr>
          <p:blipFill>
            <a:blip r:embed="rId5"/>
            <a:srcRect/>
            <a:stretch>
              <a:fillRect/>
            </a:stretch>
          </p:blipFill>
          <p:spPr bwMode="auto">
            <a:xfrm>
              <a:off x="5244" y="3883"/>
              <a:ext cx="516" cy="437"/>
            </a:xfrm>
            <a:prstGeom prst="rect">
              <a:avLst/>
            </a:prstGeom>
            <a:noFill/>
            <a:ln w="9525">
              <a:noFill/>
              <a:miter lim="800000"/>
              <a:headEnd/>
              <a:tailEnd/>
            </a:ln>
          </p:spPr>
        </p:pic>
        <p:pic>
          <p:nvPicPr>
            <p:cNvPr id="25628" name="Picture 22" descr="B32"/>
            <p:cNvPicPr>
              <a:picLocks noChangeAspect="1" noChangeArrowheads="1" noCrop="1"/>
            </p:cNvPicPr>
            <p:nvPr/>
          </p:nvPicPr>
          <p:blipFill>
            <a:blip r:embed="rId5"/>
            <a:srcRect/>
            <a:stretch>
              <a:fillRect/>
            </a:stretch>
          </p:blipFill>
          <p:spPr bwMode="auto">
            <a:xfrm>
              <a:off x="3840" y="3883"/>
              <a:ext cx="515" cy="437"/>
            </a:xfrm>
            <a:prstGeom prst="rect">
              <a:avLst/>
            </a:prstGeom>
            <a:noFill/>
            <a:ln w="9525">
              <a:noFill/>
              <a:miter lim="800000"/>
              <a:headEnd/>
              <a:tailEnd/>
            </a:ln>
          </p:spPr>
        </p:pic>
        <p:pic>
          <p:nvPicPr>
            <p:cNvPr id="25629" name="Picture 23" descr="B32"/>
            <p:cNvPicPr>
              <a:picLocks noChangeAspect="1" noChangeArrowheads="1" noCrop="1"/>
            </p:cNvPicPr>
            <p:nvPr/>
          </p:nvPicPr>
          <p:blipFill>
            <a:blip r:embed="rId5"/>
            <a:srcRect/>
            <a:stretch>
              <a:fillRect/>
            </a:stretch>
          </p:blipFill>
          <p:spPr bwMode="auto">
            <a:xfrm>
              <a:off x="3024" y="3883"/>
              <a:ext cx="516" cy="437"/>
            </a:xfrm>
            <a:prstGeom prst="rect">
              <a:avLst/>
            </a:prstGeom>
            <a:noFill/>
            <a:ln w="9525">
              <a:noFill/>
              <a:miter lim="800000"/>
              <a:headEnd/>
              <a:tailEnd/>
            </a:ln>
          </p:spPr>
        </p:pic>
        <p:pic>
          <p:nvPicPr>
            <p:cNvPr id="25630" name="Picture 24" descr="B32"/>
            <p:cNvPicPr>
              <a:picLocks noChangeAspect="1" noChangeArrowheads="1" noCrop="1"/>
            </p:cNvPicPr>
            <p:nvPr/>
          </p:nvPicPr>
          <p:blipFill>
            <a:blip r:embed="rId5"/>
            <a:srcRect/>
            <a:stretch>
              <a:fillRect/>
            </a:stretch>
          </p:blipFill>
          <p:spPr bwMode="auto">
            <a:xfrm>
              <a:off x="1584" y="3883"/>
              <a:ext cx="515" cy="437"/>
            </a:xfrm>
            <a:prstGeom prst="rect">
              <a:avLst/>
            </a:prstGeom>
            <a:noFill/>
            <a:ln w="9525">
              <a:noFill/>
              <a:miter lim="800000"/>
              <a:headEnd/>
              <a:tailEnd/>
            </a:ln>
          </p:spPr>
        </p:pic>
        <p:pic>
          <p:nvPicPr>
            <p:cNvPr id="25631" name="Picture 25" descr="B32"/>
            <p:cNvPicPr>
              <a:picLocks noChangeAspect="1" noChangeArrowheads="1" noCrop="1"/>
            </p:cNvPicPr>
            <p:nvPr/>
          </p:nvPicPr>
          <p:blipFill>
            <a:blip r:embed="rId5"/>
            <a:srcRect/>
            <a:stretch>
              <a:fillRect/>
            </a:stretch>
          </p:blipFill>
          <p:spPr bwMode="auto">
            <a:xfrm>
              <a:off x="2256" y="3883"/>
              <a:ext cx="515" cy="437"/>
            </a:xfrm>
            <a:prstGeom prst="rect">
              <a:avLst/>
            </a:prstGeom>
            <a:noFill/>
            <a:ln w="9525">
              <a:noFill/>
              <a:miter lim="800000"/>
              <a:headEnd/>
              <a:tailEnd/>
            </a:ln>
          </p:spPr>
        </p:pic>
        <p:pic>
          <p:nvPicPr>
            <p:cNvPr id="25632" name="Picture 26" descr="B32"/>
            <p:cNvPicPr>
              <a:picLocks noChangeAspect="1" noChangeArrowheads="1" noCrop="1"/>
            </p:cNvPicPr>
            <p:nvPr/>
          </p:nvPicPr>
          <p:blipFill>
            <a:blip r:embed="rId5"/>
            <a:srcRect/>
            <a:stretch>
              <a:fillRect/>
            </a:stretch>
          </p:blipFill>
          <p:spPr bwMode="auto">
            <a:xfrm>
              <a:off x="816" y="3883"/>
              <a:ext cx="516" cy="437"/>
            </a:xfrm>
            <a:prstGeom prst="rect">
              <a:avLst/>
            </a:prstGeom>
            <a:noFill/>
            <a:ln w="9525">
              <a:noFill/>
              <a:miter lim="800000"/>
              <a:headEnd/>
              <a:tailEnd/>
            </a:ln>
          </p:spPr>
        </p:pic>
        <p:pic>
          <p:nvPicPr>
            <p:cNvPr id="25633" name="Picture 27" descr="B32"/>
            <p:cNvPicPr>
              <a:picLocks noChangeAspect="1" noChangeArrowheads="1" noCrop="1"/>
            </p:cNvPicPr>
            <p:nvPr/>
          </p:nvPicPr>
          <p:blipFill>
            <a:blip r:embed="rId5"/>
            <a:srcRect/>
            <a:stretch>
              <a:fillRect/>
            </a:stretch>
          </p:blipFill>
          <p:spPr bwMode="auto">
            <a:xfrm>
              <a:off x="4608" y="3883"/>
              <a:ext cx="516" cy="437"/>
            </a:xfrm>
            <a:prstGeom prst="rect">
              <a:avLst/>
            </a:prstGeom>
            <a:noFill/>
            <a:ln w="9525">
              <a:noFill/>
              <a:miter lim="800000"/>
              <a:headEnd/>
              <a:tailEnd/>
            </a:ln>
          </p:spPr>
        </p:pic>
      </p:grpSp>
      <p:pic>
        <p:nvPicPr>
          <p:cNvPr id="25610" name="Picture 16" descr="gif_balloon"/>
          <p:cNvPicPr>
            <a:picLocks noChangeAspect="1" noChangeArrowheads="1" noCrop="1"/>
          </p:cNvPicPr>
          <p:nvPr/>
        </p:nvPicPr>
        <p:blipFill>
          <a:blip r:embed="rId2"/>
          <a:srcRect/>
          <a:stretch>
            <a:fillRect/>
          </a:stretch>
        </p:blipFill>
        <p:spPr bwMode="auto">
          <a:xfrm>
            <a:off x="152400" y="6610350"/>
            <a:ext cx="1298575" cy="1390650"/>
          </a:xfrm>
          <a:prstGeom prst="rect">
            <a:avLst/>
          </a:prstGeom>
          <a:noFill/>
          <a:ln w="9525">
            <a:noFill/>
            <a:miter lim="800000"/>
            <a:headEnd/>
            <a:tailEnd/>
          </a:ln>
        </p:spPr>
      </p:pic>
      <p:pic>
        <p:nvPicPr>
          <p:cNvPr id="25611" name="Picture 17" descr="gif_balloon"/>
          <p:cNvPicPr>
            <a:picLocks noChangeAspect="1" noChangeArrowheads="1" noCrop="1"/>
          </p:cNvPicPr>
          <p:nvPr/>
        </p:nvPicPr>
        <p:blipFill>
          <a:blip r:embed="rId2"/>
          <a:srcRect/>
          <a:stretch>
            <a:fillRect/>
          </a:stretch>
        </p:blipFill>
        <p:spPr bwMode="auto">
          <a:xfrm>
            <a:off x="7235825" y="6477000"/>
            <a:ext cx="1298575" cy="1390650"/>
          </a:xfrm>
          <a:prstGeom prst="rect">
            <a:avLst/>
          </a:prstGeom>
          <a:noFill/>
          <a:ln w="9525">
            <a:noFill/>
            <a:miter lim="800000"/>
            <a:headEnd/>
            <a:tailEnd/>
          </a:ln>
        </p:spPr>
      </p:pic>
      <p:pic>
        <p:nvPicPr>
          <p:cNvPr id="25612" name="Picture 37" descr="Stars Glitters">
            <a:hlinkClick r:id="rId6"/>
          </p:cNvPr>
          <p:cNvPicPr>
            <a:picLocks noChangeAspect="1" noChangeArrowheads="1" noCrop="1"/>
          </p:cNvPicPr>
          <p:nvPr/>
        </p:nvPicPr>
        <p:blipFill>
          <a:blip r:embed="rId7" cstate="print"/>
          <a:srcRect/>
          <a:stretch>
            <a:fillRect/>
          </a:stretch>
        </p:blipFill>
        <p:spPr bwMode="auto">
          <a:xfrm>
            <a:off x="8429625" y="4267200"/>
            <a:ext cx="714375" cy="485775"/>
          </a:xfrm>
          <a:prstGeom prst="rect">
            <a:avLst/>
          </a:prstGeom>
          <a:noFill/>
          <a:ln w="9525">
            <a:noFill/>
            <a:miter lim="800000"/>
            <a:headEnd/>
            <a:tailEnd/>
          </a:ln>
        </p:spPr>
      </p:pic>
      <p:pic>
        <p:nvPicPr>
          <p:cNvPr id="25613" name="Picture 35" descr="Stars Glitters">
            <a:hlinkClick r:id="rId8"/>
          </p:cNvPr>
          <p:cNvPicPr>
            <a:picLocks noChangeAspect="1" noChangeArrowheads="1" noCrop="1"/>
          </p:cNvPicPr>
          <p:nvPr/>
        </p:nvPicPr>
        <p:blipFill>
          <a:blip r:embed="rId9" cstate="print"/>
          <a:srcRect/>
          <a:stretch>
            <a:fillRect/>
          </a:stretch>
        </p:blipFill>
        <p:spPr bwMode="auto">
          <a:xfrm>
            <a:off x="8429625" y="3581400"/>
            <a:ext cx="714375" cy="485775"/>
          </a:xfrm>
          <a:prstGeom prst="rect">
            <a:avLst/>
          </a:prstGeom>
          <a:noFill/>
          <a:ln w="9525">
            <a:noFill/>
            <a:miter lim="800000"/>
            <a:headEnd/>
            <a:tailEnd/>
          </a:ln>
        </p:spPr>
      </p:pic>
      <p:pic>
        <p:nvPicPr>
          <p:cNvPr id="25614" name="Picture 40" descr="Stars Glitters">
            <a:hlinkClick r:id="rId10"/>
          </p:cNvPr>
          <p:cNvPicPr>
            <a:picLocks noChangeAspect="1" noChangeArrowheads="1" noCrop="1"/>
          </p:cNvPicPr>
          <p:nvPr/>
        </p:nvPicPr>
        <p:blipFill>
          <a:blip r:embed="rId11" cstate="print"/>
          <a:srcRect/>
          <a:stretch>
            <a:fillRect/>
          </a:stretch>
        </p:blipFill>
        <p:spPr bwMode="auto">
          <a:xfrm>
            <a:off x="8429625" y="2895600"/>
            <a:ext cx="714375" cy="485775"/>
          </a:xfrm>
          <a:prstGeom prst="rect">
            <a:avLst/>
          </a:prstGeom>
          <a:noFill/>
          <a:ln w="9525">
            <a:noFill/>
            <a:miter lim="800000"/>
            <a:headEnd/>
            <a:tailEnd/>
          </a:ln>
        </p:spPr>
      </p:pic>
      <p:pic>
        <p:nvPicPr>
          <p:cNvPr id="25615" name="Picture 37" descr="Stars Glitters">
            <a:hlinkClick r:id="rId6"/>
          </p:cNvPr>
          <p:cNvPicPr>
            <a:picLocks noChangeAspect="1" noChangeArrowheads="1" noCrop="1"/>
          </p:cNvPicPr>
          <p:nvPr/>
        </p:nvPicPr>
        <p:blipFill>
          <a:blip r:embed="rId7" cstate="print"/>
          <a:srcRect/>
          <a:stretch>
            <a:fillRect/>
          </a:stretch>
        </p:blipFill>
        <p:spPr bwMode="auto">
          <a:xfrm>
            <a:off x="8429625" y="2209800"/>
            <a:ext cx="714375" cy="485775"/>
          </a:xfrm>
          <a:prstGeom prst="rect">
            <a:avLst/>
          </a:prstGeom>
          <a:noFill/>
          <a:ln w="9525">
            <a:noFill/>
            <a:miter lim="800000"/>
            <a:headEnd/>
            <a:tailEnd/>
          </a:ln>
        </p:spPr>
      </p:pic>
      <p:pic>
        <p:nvPicPr>
          <p:cNvPr id="25616" name="Picture 35" descr="Stars Glitters">
            <a:hlinkClick r:id="rId8"/>
          </p:cNvPr>
          <p:cNvPicPr>
            <a:picLocks noChangeAspect="1" noChangeArrowheads="1" noCrop="1"/>
          </p:cNvPicPr>
          <p:nvPr/>
        </p:nvPicPr>
        <p:blipFill>
          <a:blip r:embed="rId9" cstate="print"/>
          <a:srcRect/>
          <a:stretch>
            <a:fillRect/>
          </a:stretch>
        </p:blipFill>
        <p:spPr bwMode="auto">
          <a:xfrm>
            <a:off x="8429625" y="1524000"/>
            <a:ext cx="714375" cy="485775"/>
          </a:xfrm>
          <a:prstGeom prst="rect">
            <a:avLst/>
          </a:prstGeom>
          <a:noFill/>
          <a:ln w="9525">
            <a:noFill/>
            <a:miter lim="800000"/>
            <a:headEnd/>
            <a:tailEnd/>
          </a:ln>
        </p:spPr>
      </p:pic>
      <p:pic>
        <p:nvPicPr>
          <p:cNvPr id="25617" name="Picture 40" descr="Stars Glitters">
            <a:hlinkClick r:id="rId10"/>
          </p:cNvPr>
          <p:cNvPicPr>
            <a:picLocks noChangeAspect="1" noChangeArrowheads="1" noCrop="1"/>
          </p:cNvPicPr>
          <p:nvPr/>
        </p:nvPicPr>
        <p:blipFill>
          <a:blip r:embed="rId11" cstate="print"/>
          <a:srcRect/>
          <a:stretch>
            <a:fillRect/>
          </a:stretch>
        </p:blipFill>
        <p:spPr bwMode="auto">
          <a:xfrm>
            <a:off x="8429625" y="838200"/>
            <a:ext cx="714375" cy="485775"/>
          </a:xfrm>
          <a:prstGeom prst="rect">
            <a:avLst/>
          </a:prstGeom>
          <a:noFill/>
          <a:ln w="9525">
            <a:noFill/>
            <a:miter lim="800000"/>
            <a:headEnd/>
            <a:tailEnd/>
          </a:ln>
        </p:spPr>
      </p:pic>
      <p:pic>
        <p:nvPicPr>
          <p:cNvPr id="25618" name="Picture 30" descr="Stars Glitters">
            <a:hlinkClick r:id="rId12"/>
          </p:cNvPr>
          <p:cNvPicPr>
            <a:picLocks noChangeAspect="1" noChangeArrowheads="1" noCrop="1"/>
          </p:cNvPicPr>
          <p:nvPr/>
        </p:nvPicPr>
        <p:blipFill>
          <a:blip r:embed="rId13"/>
          <a:srcRect/>
          <a:stretch>
            <a:fillRect/>
          </a:stretch>
        </p:blipFill>
        <p:spPr bwMode="auto">
          <a:xfrm>
            <a:off x="6629400" y="533400"/>
            <a:ext cx="714375" cy="571500"/>
          </a:xfrm>
          <a:prstGeom prst="rect">
            <a:avLst/>
          </a:prstGeom>
          <a:noFill/>
          <a:ln w="9525">
            <a:noFill/>
            <a:miter lim="800000"/>
            <a:headEnd/>
            <a:tailEnd/>
          </a:ln>
        </p:spPr>
      </p:pic>
      <p:pic>
        <p:nvPicPr>
          <p:cNvPr id="25619" name="Picture 31" descr="A1"/>
          <p:cNvPicPr>
            <a:picLocks noChangeAspect="1" noChangeArrowheads="1"/>
          </p:cNvPicPr>
          <p:nvPr/>
        </p:nvPicPr>
        <p:blipFill>
          <a:blip r:embed="rId14" cstate="print"/>
          <a:srcRect/>
          <a:stretch>
            <a:fillRect/>
          </a:stretch>
        </p:blipFill>
        <p:spPr bwMode="auto">
          <a:xfrm>
            <a:off x="2438400" y="76200"/>
            <a:ext cx="4114800" cy="381000"/>
          </a:xfrm>
          <a:prstGeom prst="rect">
            <a:avLst/>
          </a:prstGeom>
          <a:noFill/>
          <a:ln w="9525">
            <a:noFill/>
            <a:miter lim="800000"/>
            <a:headEnd/>
            <a:tailEnd/>
          </a:ln>
        </p:spPr>
      </p:pic>
      <p:pic>
        <p:nvPicPr>
          <p:cNvPr id="25620" name="Picture 29" descr="Stars Glitters">
            <a:hlinkClick r:id="rId12"/>
          </p:cNvPr>
          <p:cNvPicPr>
            <a:picLocks noChangeAspect="1" noChangeArrowheads="1" noCrop="1"/>
          </p:cNvPicPr>
          <p:nvPr/>
        </p:nvPicPr>
        <p:blipFill>
          <a:blip r:embed="rId13"/>
          <a:srcRect/>
          <a:stretch>
            <a:fillRect/>
          </a:stretch>
        </p:blipFill>
        <p:spPr bwMode="auto">
          <a:xfrm>
            <a:off x="1905000" y="533400"/>
            <a:ext cx="714375" cy="571500"/>
          </a:xfrm>
          <a:prstGeom prst="rect">
            <a:avLst/>
          </a:prstGeom>
          <a:noFill/>
          <a:ln w="9525">
            <a:noFill/>
            <a:miter lim="800000"/>
            <a:headEnd/>
            <a:tailEnd/>
          </a:ln>
        </p:spPr>
      </p:pic>
      <p:pic>
        <p:nvPicPr>
          <p:cNvPr id="25621" name="Picture 39" descr="Stars Glitters">
            <a:hlinkClick r:id="rId8"/>
          </p:cNvPr>
          <p:cNvPicPr>
            <a:picLocks noChangeAspect="1" noChangeArrowheads="1" noCrop="1"/>
          </p:cNvPicPr>
          <p:nvPr/>
        </p:nvPicPr>
        <p:blipFill>
          <a:blip r:embed="rId9" cstate="print"/>
          <a:srcRect/>
          <a:stretch>
            <a:fillRect/>
          </a:stretch>
        </p:blipFill>
        <p:spPr bwMode="auto">
          <a:xfrm>
            <a:off x="0" y="762000"/>
            <a:ext cx="714375" cy="485775"/>
          </a:xfrm>
          <a:prstGeom prst="rect">
            <a:avLst/>
          </a:prstGeom>
          <a:noFill/>
          <a:ln w="9525">
            <a:noFill/>
            <a:miter lim="800000"/>
            <a:headEnd/>
            <a:tailEnd/>
          </a:ln>
        </p:spPr>
      </p:pic>
      <p:pic>
        <p:nvPicPr>
          <p:cNvPr id="25622" name="Picture 41" descr="Stars Glitters">
            <a:hlinkClick r:id="rId6"/>
          </p:cNvPr>
          <p:cNvPicPr>
            <a:picLocks noChangeAspect="1" noChangeArrowheads="1" noCrop="1"/>
          </p:cNvPicPr>
          <p:nvPr/>
        </p:nvPicPr>
        <p:blipFill>
          <a:blip r:embed="rId7" cstate="print"/>
          <a:srcRect/>
          <a:stretch>
            <a:fillRect/>
          </a:stretch>
        </p:blipFill>
        <p:spPr bwMode="auto">
          <a:xfrm>
            <a:off x="0" y="1460500"/>
            <a:ext cx="714375" cy="485775"/>
          </a:xfrm>
          <a:prstGeom prst="rect">
            <a:avLst/>
          </a:prstGeom>
          <a:noFill/>
          <a:ln w="9525">
            <a:noFill/>
            <a:miter lim="800000"/>
            <a:headEnd/>
            <a:tailEnd/>
          </a:ln>
        </p:spPr>
      </p:pic>
      <p:pic>
        <p:nvPicPr>
          <p:cNvPr id="25623" name="Picture 40" descr="Stars Glitters">
            <a:hlinkClick r:id="rId10"/>
          </p:cNvPr>
          <p:cNvPicPr>
            <a:picLocks noChangeAspect="1" noChangeArrowheads="1" noCrop="1"/>
          </p:cNvPicPr>
          <p:nvPr/>
        </p:nvPicPr>
        <p:blipFill>
          <a:blip r:embed="rId11" cstate="print"/>
          <a:srcRect/>
          <a:stretch>
            <a:fillRect/>
          </a:stretch>
        </p:blipFill>
        <p:spPr bwMode="auto">
          <a:xfrm>
            <a:off x="0" y="2743200"/>
            <a:ext cx="714375" cy="485775"/>
          </a:xfrm>
          <a:prstGeom prst="rect">
            <a:avLst/>
          </a:prstGeom>
          <a:noFill/>
          <a:ln w="9525">
            <a:noFill/>
            <a:miter lim="800000"/>
            <a:headEnd/>
            <a:tailEnd/>
          </a:ln>
        </p:spPr>
      </p:pic>
      <p:pic>
        <p:nvPicPr>
          <p:cNvPr id="25624" name="Picture 35" descr="Stars Glitters">
            <a:hlinkClick r:id="rId8"/>
          </p:cNvPr>
          <p:cNvPicPr>
            <a:picLocks noChangeAspect="1" noChangeArrowheads="1" noCrop="1"/>
          </p:cNvPicPr>
          <p:nvPr/>
        </p:nvPicPr>
        <p:blipFill>
          <a:blip r:embed="rId9" cstate="print"/>
          <a:srcRect/>
          <a:stretch>
            <a:fillRect/>
          </a:stretch>
        </p:blipFill>
        <p:spPr bwMode="auto">
          <a:xfrm>
            <a:off x="0" y="3429000"/>
            <a:ext cx="714375" cy="485775"/>
          </a:xfrm>
          <a:prstGeom prst="rect">
            <a:avLst/>
          </a:prstGeom>
          <a:noFill/>
          <a:ln w="9525">
            <a:noFill/>
            <a:miter lim="800000"/>
            <a:headEnd/>
            <a:tailEnd/>
          </a:ln>
        </p:spPr>
      </p:pic>
      <p:pic>
        <p:nvPicPr>
          <p:cNvPr id="25625" name="Picture 37" descr="Stars Glitters">
            <a:hlinkClick r:id="rId6"/>
          </p:cNvPr>
          <p:cNvPicPr>
            <a:picLocks noChangeAspect="1" noChangeArrowheads="1" noCrop="1"/>
          </p:cNvPicPr>
          <p:nvPr/>
        </p:nvPicPr>
        <p:blipFill>
          <a:blip r:embed="rId7" cstate="print"/>
          <a:srcRect/>
          <a:stretch>
            <a:fillRect/>
          </a:stretch>
        </p:blipFill>
        <p:spPr bwMode="auto">
          <a:xfrm>
            <a:off x="0" y="4114800"/>
            <a:ext cx="714375" cy="485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3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914401" y="0"/>
            <a:ext cx="7391399" cy="645160"/>
          </a:xfrm>
          <a:prstGeom prst="rect">
            <a:avLst/>
          </a:prstGeom>
          <a:noFill/>
          <a:ln w="9525">
            <a:noFill/>
            <a:miter lim="800000"/>
          </a:ln>
        </p:spPr>
        <p:txBody>
          <a:bodyPr wrap="square">
            <a:spAutoFit/>
          </a:bodyPr>
          <a:lstStyle/>
          <a:p>
            <a:pPr>
              <a:spcBef>
                <a:spcPct val="50000"/>
              </a:spcBef>
            </a:pP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u="sng" dirty="0">
                <a:solidFill>
                  <a:srgbClr val="FF0000"/>
                </a:solidFill>
                <a:latin typeface="Times New Roman" panose="02020603050405020304" pitchFamily="18" charset="0"/>
                <a:cs typeface="Times New Roman" panose="02020603050405020304" pitchFamily="18" charset="0"/>
              </a:rPr>
              <a:t>TIẾT </a:t>
            </a:r>
            <a:r>
              <a:rPr lang="vi-VN" sz="2800" b="1" u="sng" dirty="0">
                <a:solidFill>
                  <a:srgbClr val="FF0000"/>
                </a:solidFill>
                <a:latin typeface="Times New Roman" panose="02020603050405020304" pitchFamily="18" charset="0"/>
                <a:cs typeface="Times New Roman" panose="02020603050405020304" pitchFamily="18" charset="0"/>
              </a:rPr>
              <a:t>5:</a:t>
            </a:r>
            <a:r>
              <a:rPr lang="en-US" sz="2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TRƯỜNG TỪ VỰNG</a:t>
            </a:r>
            <a:endParaRPr lang="en-US" sz="3600" b="1" dirty="0">
              <a:solidFill>
                <a:srgbClr val="FF0000"/>
              </a:solidFill>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5562600" y="838200"/>
            <a:ext cx="0" cy="6019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11"/>
          <p:cNvSpPr>
            <a:spLocks noChangeArrowheads="1"/>
          </p:cNvSpPr>
          <p:nvPr/>
        </p:nvSpPr>
        <p:spPr bwMode="auto">
          <a:xfrm>
            <a:off x="76443" y="1219200"/>
            <a:ext cx="5486399" cy="1636931"/>
          </a:xfrm>
          <a:prstGeom prst="rect">
            <a:avLst/>
          </a:prstGeom>
          <a:noFill/>
          <a:ln w="9525">
            <a:noFill/>
            <a:miter lim="800000"/>
          </a:ln>
        </p:spPr>
        <p:txBody>
          <a:bodyPr anchor="ctr"/>
          <a:lstStyle/>
          <a:p>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3000" b="1" u="sng" dirty="0">
                <a:solidFill>
                  <a:srgbClr val="FF0000"/>
                </a:solidFill>
                <a:latin typeface="Times New Roman" panose="02020603050405020304" pitchFamily="18" charset="0"/>
                <a:cs typeface="Times New Roman" panose="02020603050405020304" pitchFamily="18" charset="0"/>
              </a:rPr>
              <a:t> I. </a:t>
            </a:r>
            <a:r>
              <a:rPr lang="en-US" sz="3000" b="1" u="sng" dirty="0" err="1">
                <a:solidFill>
                  <a:srgbClr val="FF0000"/>
                </a:solidFill>
                <a:latin typeface="Times New Roman" panose="02020603050405020304" pitchFamily="18" charset="0"/>
                <a:cs typeface="Times New Roman" panose="02020603050405020304" pitchFamily="18" charset="0"/>
              </a:rPr>
              <a:t>Thế</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nào</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là</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trường</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từ</a:t>
            </a:r>
            <a:r>
              <a:rPr lang="en-US" sz="3000" b="1" u="sng" dirty="0">
                <a:solidFill>
                  <a:srgbClr val="FF0000"/>
                </a:solidFill>
                <a:latin typeface="Times New Roman" panose="02020603050405020304" pitchFamily="18" charset="0"/>
                <a:cs typeface="Times New Roman" panose="02020603050405020304" pitchFamily="18" charset="0"/>
              </a:rPr>
              <a:t> </a:t>
            </a:r>
            <a:r>
              <a:rPr lang="en-US" sz="3000" b="1" u="sng" dirty="0" err="1">
                <a:solidFill>
                  <a:srgbClr val="FF0000"/>
                </a:solidFill>
                <a:latin typeface="Times New Roman" panose="02020603050405020304" pitchFamily="18" charset="0"/>
                <a:cs typeface="Times New Roman" panose="02020603050405020304" pitchFamily="18" charset="0"/>
              </a:rPr>
              <a:t>vựng</a:t>
            </a:r>
            <a:r>
              <a:rPr lang="en-US" sz="3000" b="1" u="sng" dirty="0">
                <a:solidFill>
                  <a:srgbClr val="FF0000"/>
                </a:solidFill>
                <a:latin typeface="Times New Roman" panose="02020603050405020304" pitchFamily="18" charset="0"/>
                <a:cs typeface="Times New Roman" panose="02020603050405020304" pitchFamily="18" charset="0"/>
              </a:rPr>
              <a:t>:</a:t>
            </a:r>
            <a:endParaRPr lang="en-US" sz="3000" b="1" u="sng" dirty="0">
              <a:solidFill>
                <a:srgbClr val="FF0000"/>
              </a:solidFill>
              <a:latin typeface="Times New Roman" panose="02020603050405020304" pitchFamily="18" charset="0"/>
              <a:cs typeface="Times New Roman" panose="02020603050405020304" pitchFamily="18" charset="0"/>
            </a:endParaRPr>
          </a:p>
          <a:p>
            <a:pPr marL="571500" indent="-571500"/>
            <a:r>
              <a:rPr lang="vi-VN" sz="3200" i="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i="1" u="sng" dirty="0">
                <a:solidFill>
                  <a:srgbClr val="FF0000"/>
                </a:solidFill>
                <a:latin typeface="Times New Roman" panose="02020603050405020304" pitchFamily="18" charset="0"/>
                <a:cs typeface="Times New Roman" panose="02020603050405020304" pitchFamily="18" charset="0"/>
              </a:rPr>
              <a:t>1. </a:t>
            </a:r>
            <a:r>
              <a:rPr lang="en-US" sz="3200" b="1" i="1" u="sng" dirty="0" err="1">
                <a:solidFill>
                  <a:srgbClr val="FF0000"/>
                </a:solidFill>
                <a:latin typeface="Times New Roman" panose="02020603050405020304" pitchFamily="18" charset="0"/>
                <a:cs typeface="Times New Roman" panose="02020603050405020304" pitchFamily="18" charset="0"/>
              </a:rPr>
              <a:t>Ví</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dụ</a:t>
            </a:r>
            <a:r>
              <a:rPr lang="en-US" sz="3200" i="1" dirty="0">
                <a:solidFill>
                  <a:srgbClr val="FF0000"/>
                </a:solidFill>
                <a:latin typeface="Times New Roman" panose="02020603050405020304" pitchFamily="18" charset="0"/>
                <a:cs typeface="Times New Roman" panose="02020603050405020304" pitchFamily="18" charset="0"/>
              </a:rPr>
              <a:t>:</a:t>
            </a:r>
            <a:endParaRPr lang="en-US" sz="3200" i="1" dirty="0">
              <a:solidFill>
                <a:srgbClr val="FF0000"/>
              </a:solidFill>
              <a:latin typeface="Times New Roman" panose="02020603050405020304" pitchFamily="18" charset="0"/>
              <a:cs typeface="Times New Roman" panose="02020603050405020304" pitchFamily="18" charset="0"/>
            </a:endParaRPr>
          </a:p>
          <a:p>
            <a:pPr marL="571500" indent="-571500"/>
            <a:endParaRPr lang="en-US" sz="3000" b="1"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0"/>
            <a:ext cx="9144000" cy="6985635"/>
          </a:xfrm>
          <a:prstGeom prst="rect">
            <a:avLst/>
          </a:prstGeom>
          <a:noFill/>
          <a:ln w="9525">
            <a:noFill/>
            <a:miter lim="800000"/>
          </a:ln>
        </p:spPr>
        <p:txBody>
          <a:bodyPr>
            <a:spAutoFit/>
          </a:bodyPr>
          <a:lstStyle/>
          <a:p>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trích</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Mẹ</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tôi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lấy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vạt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áo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nâu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thấm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nước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mắt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tôi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rồi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xốc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tôi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lên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xe</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Đến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bấy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giờ</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tôi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mới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kịp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nhận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mẹ</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tôi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không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còm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cõi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quá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như</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cô</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tôi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nhắc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lời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người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họ</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nội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của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tôi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Gương</a:t>
            </a:r>
            <a:r>
              <a:rPr lang="en-US" sz="3200" b="1"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mặt</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mẹ</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vẫn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tươi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với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đôi</a:t>
            </a:r>
            <a:r>
              <a:rPr lang="en-US" sz="3200" b="1"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mắt</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trong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nước</a:t>
            </a:r>
            <a:r>
              <a:rPr lang="en-US" sz="3200" b="1"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da</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mịn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làm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nổi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màu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hồng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của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hai</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gò</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má</a:t>
            </a:r>
            <a:r>
              <a:rPr lang="vi-VN" altLang="en-US" sz="3200" b="1" i="1" dirty="0" err="1">
                <a:solidFill>
                  <a:schemeClr val="tx1"/>
                </a:solidFill>
                <a:latin typeface="Times New Roman" panose="02020603050405020304" pitchFamily="18" charset="0"/>
                <a:cs typeface="Times New Roman" panose="02020603050405020304" pitchFamily="18" charset="0"/>
              </a:rPr>
              <a:t>.</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a:latin typeface="Times New Roman" panose="02020603050405020304" pitchFamily="18" charset="0"/>
                <a:cs typeface="Times New Roman" panose="02020603050405020304" pitchFamily="18" charset="0"/>
              </a:rPr>
              <a:t>Hay </a:t>
            </a:r>
            <a:r>
              <a:rPr lang="en-US" sz="3200" b="1" i="1" dirty="0" err="1">
                <a:latin typeface="Times New Roman" panose="02020603050405020304" pitchFamily="18" charset="0"/>
                <a:cs typeface="Times New Roman" panose="02020603050405020304" pitchFamily="18" charset="0"/>
              </a:rPr>
              <a:t>tại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sự</a:t>
            </a:r>
            <a:r>
              <a:rPr lang="en-US" sz="3200" b="1" i="1" dirty="0">
                <a:latin typeface="Times New Roman" panose="02020603050405020304" pitchFamily="18" charset="0"/>
                <a:cs typeface="Times New Roman" panose="02020603050405020304" pitchFamily="18" charset="0"/>
              </a:rPr>
              <a:t> sung </a:t>
            </a:r>
            <a:r>
              <a:rPr lang="en-US" sz="3200" b="1" i="1" dirty="0" err="1">
                <a:latin typeface="Times New Roman" panose="02020603050405020304" pitchFamily="18" charset="0"/>
                <a:cs typeface="Times New Roman" panose="02020603050405020304" pitchFamily="18" charset="0"/>
              </a:rPr>
              <a:t>sướng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bỗng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được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trông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nhìn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ôm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ấp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hình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hài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máu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mủ</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của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mình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mẹ</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tôi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tươi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đẹp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như</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thuở</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còn</a:t>
            </a:r>
            <a:r>
              <a:rPr lang="en-US" sz="3200" b="1" i="1" dirty="0">
                <a:latin typeface="Times New Roman" panose="02020603050405020304" pitchFamily="18" charset="0"/>
                <a:cs typeface="Times New Roman" panose="02020603050405020304" pitchFamily="18" charset="0"/>
              </a:rPr>
              <a:t> sung </a:t>
            </a:r>
            <a:r>
              <a:rPr lang="en-US" sz="3200" b="1" i="1" dirty="0" err="1">
                <a:latin typeface="Times New Roman" panose="02020603050405020304" pitchFamily="18" charset="0"/>
                <a:cs typeface="Times New Roman" panose="02020603050405020304" pitchFamily="18" charset="0"/>
              </a:rPr>
              <a:t>túc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Tôi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ngồi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trên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đệm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xe</a:t>
            </a:r>
            <a:r>
              <a:rPr lang="en-US" sz="3200" b="1"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đùi</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áp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đùi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mẹ</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tôi</a:t>
            </a:r>
            <a:r>
              <a:rPr lang="en-US" sz="3200" b="1"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đầu</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ngả</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vào</a:t>
            </a:r>
            <a:r>
              <a:rPr lang="en-US" sz="3200" b="1"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cánh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tay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mẹ</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tôi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tôi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cảm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thấy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những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cảm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giác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ấm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áp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đã</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bao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lâu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mất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bỗng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mơn</a:t>
            </a:r>
            <a:r>
              <a:rPr lang="en-US" sz="3200" b="1" i="1" dirty="0">
                <a:latin typeface="Times New Roman" panose="02020603050405020304" pitchFamily="18" charset="0"/>
                <a:cs typeface="Times New Roman" panose="02020603050405020304" pitchFamily="18" charset="0"/>
              </a:rPr>
              <a:t> man </a:t>
            </a:r>
            <a:r>
              <a:rPr lang="en-US" sz="3200" b="1" i="1" dirty="0" err="1">
                <a:latin typeface="Times New Roman" panose="02020603050405020304" pitchFamily="18" charset="0"/>
                <a:cs typeface="Times New Roman" panose="02020603050405020304" pitchFamily="18" charset="0"/>
              </a:rPr>
              <a:t>khắp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thịt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quần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áo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mẹ</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tôi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những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thở</a:t>
            </a:r>
            <a:r>
              <a:rPr lang="en-US" sz="3200" b="1" i="1" dirty="0">
                <a:latin typeface="Times New Roman" panose="02020603050405020304" pitchFamily="18" charset="0"/>
                <a:cs typeface="Times New Roman" panose="02020603050405020304" pitchFamily="18" charset="0"/>
              </a:rPr>
              <a:t> ở </a:t>
            </a:r>
            <a:r>
              <a:rPr lang="en-US" sz="3200" b="1" i="1" dirty="0" err="1">
                <a:latin typeface="Times New Roman" panose="02020603050405020304" pitchFamily="18" charset="0"/>
                <a:cs typeface="Times New Roman" panose="02020603050405020304" pitchFamily="18" charset="0"/>
              </a:rPr>
              <a:t>khuôn</a:t>
            </a:r>
            <a:r>
              <a:rPr lang="en-US" sz="3200" b="1"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miệng</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xắn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nhai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trầu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phả</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lúc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thơm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thường</a:t>
            </a:r>
            <a:endParaRPr lang="en-US" sz="32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990600" y="0"/>
            <a:ext cx="7315200" cy="645160"/>
          </a:xfrm>
          <a:prstGeom prst="rect">
            <a:avLst/>
          </a:prstGeom>
          <a:noFill/>
          <a:ln w="9525">
            <a:noFill/>
            <a:miter lim="800000"/>
          </a:ln>
        </p:spPr>
        <p:txBody>
          <a:bodyPr wrap="square">
            <a:spAutoFit/>
          </a:bodyPr>
          <a:lstStyle/>
          <a:p>
            <a:pPr>
              <a:spcBef>
                <a:spcPct val="50000"/>
              </a:spcBef>
            </a:pP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u="sng" dirty="0">
                <a:solidFill>
                  <a:srgbClr val="FF0000"/>
                </a:solidFill>
                <a:latin typeface="Times New Roman" panose="02020603050405020304" pitchFamily="18" charset="0"/>
                <a:cs typeface="Times New Roman" panose="02020603050405020304" pitchFamily="18" charset="0"/>
              </a:rPr>
              <a:t>TIẾT </a:t>
            </a:r>
            <a:r>
              <a:rPr lang="vi-VN" sz="2800" b="1" u="sng" dirty="0">
                <a:solidFill>
                  <a:srgbClr val="FF0000"/>
                </a:solidFill>
                <a:latin typeface="Times New Roman" panose="02020603050405020304" pitchFamily="18" charset="0"/>
                <a:cs typeface="Times New Roman" panose="02020603050405020304" pitchFamily="18" charset="0"/>
              </a:rPr>
              <a:t>5:</a:t>
            </a:r>
            <a:r>
              <a:rPr lang="en-US" sz="2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TRƯỜNG TỪ VỰNG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Rectangle 11"/>
          <p:cNvSpPr>
            <a:spLocks noChangeArrowheads="1"/>
          </p:cNvSpPr>
          <p:nvPr/>
        </p:nvSpPr>
        <p:spPr bwMode="auto">
          <a:xfrm>
            <a:off x="227965" y="2162175"/>
            <a:ext cx="4953635" cy="657225"/>
          </a:xfrm>
          <a:prstGeom prst="rect">
            <a:avLst/>
          </a:prstGeom>
          <a:noFill/>
          <a:ln w="9525">
            <a:noFill/>
            <a:miter lim="800000"/>
          </a:ln>
        </p:spPr>
        <p:txBody>
          <a:bodyPr anchor="ctr"/>
          <a:lstStyle/>
          <a:p>
            <a:r>
              <a:rPr lang="en-US" sz="3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400" b="1" i="1" dirty="0">
                <a:solidFill>
                  <a:srgbClr val="FF0000"/>
                </a:solidFill>
                <a:latin typeface="Times New Roman" panose="02020603050405020304" pitchFamily="18" charset="0"/>
                <a:cs typeface="Times New Roman" panose="02020603050405020304" pitchFamily="18" charset="0"/>
              </a:rPr>
              <a:t>1. </a:t>
            </a:r>
            <a:r>
              <a:rPr lang="en-US" sz="3400" b="1" i="1" dirty="0" err="1">
                <a:solidFill>
                  <a:srgbClr val="FF0000"/>
                </a:solidFill>
                <a:latin typeface="Times New Roman" panose="02020603050405020304" pitchFamily="18" charset="0"/>
                <a:cs typeface="Times New Roman" panose="02020603050405020304" pitchFamily="18" charset="0"/>
              </a:rPr>
              <a:t>Ví</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dụ</a:t>
            </a:r>
            <a:r>
              <a:rPr lang="en-US" sz="3400" b="1" i="1" dirty="0">
                <a:solidFill>
                  <a:srgbClr val="FF0000"/>
                </a:solidFill>
                <a:latin typeface="Times New Roman" panose="02020603050405020304" pitchFamily="18" charset="0"/>
                <a:cs typeface="Times New Roman" panose="02020603050405020304" pitchFamily="18" charset="0"/>
              </a:rPr>
              <a:t>:</a:t>
            </a:r>
            <a:endParaRPr lang="en-US" sz="3400" b="1" i="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5715000" y="838200"/>
            <a:ext cx="0" cy="6019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2819399"/>
            <a:ext cx="5438195" cy="2707005"/>
          </a:xfrm>
          <a:prstGeom prst="rect">
            <a:avLst/>
          </a:prstGeom>
          <a:noFill/>
        </p:spPr>
        <p:txBody>
          <a:bodyPr wrap="square" rtlCol="0">
            <a:spAutoFit/>
          </a:bodyPr>
          <a:lstStyle/>
          <a:p>
            <a:pPr algn="just"/>
            <a:r>
              <a:rPr lang="vi-VN" sz="3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3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400" b="1" dirty="0" err="1">
                <a:latin typeface="Times New Roman" panose="02020603050405020304" pitchFamily="18" charset="0"/>
                <a:cs typeface="Times New Roman" panose="02020603050405020304" pitchFamily="18" charset="0"/>
              </a:rPr>
              <a:t>Các</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từ</a:t>
            </a:r>
            <a:r>
              <a:rPr lang="en-US" sz="3400" b="1" dirty="0">
                <a:latin typeface="Times New Roman" panose="02020603050405020304" pitchFamily="18" charset="0"/>
                <a:cs typeface="Times New Roman" panose="02020603050405020304" pitchFamily="18" charset="0"/>
              </a:rPr>
              <a:t> </a:t>
            </a:r>
            <a:r>
              <a:rPr lang="en-US" sz="3400" b="1" i="1" dirty="0">
                <a:solidFill>
                  <a:srgbClr val="FF0000"/>
                </a:solidFill>
                <a:latin typeface="Times New Roman" panose="02020603050405020304" pitchFamily="18" charset="0"/>
                <a:cs typeface="Times New Roman" panose="02020603050405020304" pitchFamily="18" charset="0"/>
              </a:rPr>
              <a:t>(</a:t>
            </a:r>
            <a:r>
              <a:rPr lang="en-US" sz="3400" b="1" i="1" dirty="0" err="1">
                <a:solidFill>
                  <a:srgbClr val="FF0000"/>
                </a:solidFill>
                <a:latin typeface="Times New Roman" panose="02020603050405020304" pitchFamily="18" charset="0"/>
                <a:cs typeface="Times New Roman" panose="02020603050405020304" pitchFamily="18" charset="0"/>
              </a:rPr>
              <a:t>mặt</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mắt</a:t>
            </a:r>
            <a:r>
              <a:rPr lang="en-US" sz="3400" b="1" i="1" dirty="0">
                <a:solidFill>
                  <a:srgbClr val="FF0000"/>
                </a:solidFill>
                <a:latin typeface="Times New Roman" panose="02020603050405020304" pitchFamily="18" charset="0"/>
                <a:cs typeface="Times New Roman" panose="02020603050405020304" pitchFamily="18" charset="0"/>
              </a:rPr>
              <a:t>, da, </a:t>
            </a:r>
            <a:r>
              <a:rPr lang="en-US" sz="3400" b="1" i="1" dirty="0" err="1">
                <a:solidFill>
                  <a:srgbClr val="FF0000"/>
                </a:solidFill>
                <a:latin typeface="Times New Roman" panose="02020603050405020304" pitchFamily="18" charset="0"/>
                <a:cs typeface="Times New Roman" panose="02020603050405020304" pitchFamily="18" charset="0"/>
              </a:rPr>
              <a:t>gò</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má</a:t>
            </a:r>
            <a:r>
              <a:rPr lang="en-US" sz="3400" b="1" i="1" dirty="0">
                <a:solidFill>
                  <a:srgbClr val="FF0000"/>
                </a:solidFill>
                <a:latin typeface="Times New Roman" panose="02020603050405020304" pitchFamily="18" charset="0"/>
                <a:cs typeface="Times New Roman" panose="02020603050405020304" pitchFamily="18" charset="0"/>
              </a:rPr>
              <a:t>,</a:t>
            </a:r>
            <a:r>
              <a:rPr lang="vi-VN" alt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đùi</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đầu</a:t>
            </a:r>
            <a:r>
              <a:rPr lang="en-US" sz="3400" b="1" i="1" dirty="0">
                <a:solidFill>
                  <a:srgbClr val="FF0000"/>
                </a:solidFill>
                <a:latin typeface="Times New Roman" panose="02020603050405020304" pitchFamily="18" charset="0"/>
                <a:cs typeface="Times New Roman" panose="02020603050405020304" pitchFamily="18" charset="0"/>
              </a:rPr>
              <a:t>,</a:t>
            </a:r>
            <a:r>
              <a:rPr lang="en-US" sz="3400" b="1" i="1" dirty="0" err="1">
                <a:solidFill>
                  <a:srgbClr val="FF0000"/>
                </a:solidFill>
                <a:latin typeface="Times New Roman" panose="02020603050405020304" pitchFamily="18" charset="0"/>
                <a:cs typeface="Times New Roman" panose="02020603050405020304" pitchFamily="18" charset="0"/>
              </a:rPr>
              <a:t>cánh</a:t>
            </a:r>
            <a:r>
              <a:rPr lang="vi-VN" altLang="en-US" sz="3400" b="1" i="1" dirty="0" err="1">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tay</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i="1" dirty="0" err="1">
                <a:solidFill>
                  <a:srgbClr val="FF0000"/>
                </a:solidFill>
                <a:latin typeface="Times New Roman" panose="02020603050405020304" pitchFamily="18" charset="0"/>
                <a:cs typeface="Times New Roman" panose="02020603050405020304" pitchFamily="18" charset="0"/>
              </a:rPr>
              <a:t>miệng</a:t>
            </a:r>
            <a:r>
              <a:rPr lang="en-US" sz="3400" b="1" i="1" dirty="0">
                <a:solidFill>
                  <a:srgbClr val="FF0000"/>
                </a:solidFill>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có</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nét</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chung</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về</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nghĩa</a:t>
            </a:r>
            <a:r>
              <a:rPr lang="en-US" sz="3400" b="1" dirty="0">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chỉ</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bộ</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phận</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cơ</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thể</a:t>
            </a:r>
            <a:r>
              <a:rPr lang="en-US" sz="3400" b="1" dirty="0">
                <a:solidFill>
                  <a:srgbClr val="FF0000"/>
                </a:solidFill>
                <a:latin typeface="Times New Roman" panose="02020603050405020304" pitchFamily="18" charset="0"/>
                <a:cs typeface="Times New Roman" panose="02020603050405020304" pitchFamily="18" charset="0"/>
              </a:rPr>
              <a:t> con </a:t>
            </a:r>
            <a:r>
              <a:rPr lang="en-US" sz="3400" b="1" dirty="0" err="1">
                <a:solidFill>
                  <a:srgbClr val="FF0000"/>
                </a:solidFill>
                <a:latin typeface="Times New Roman" panose="02020603050405020304" pitchFamily="18" charset="0"/>
                <a:cs typeface="Times New Roman" panose="02020603050405020304" pitchFamily="18" charset="0"/>
              </a:rPr>
              <a:t>người</a:t>
            </a:r>
            <a:r>
              <a:rPr lang="en-US" sz="3400" b="1" dirty="0">
                <a:solidFill>
                  <a:srgbClr val="FF0000"/>
                </a:solidFill>
                <a:latin typeface="Times New Roman" panose="02020603050405020304" pitchFamily="18" charset="0"/>
                <a:cs typeface="Times New Roman" panose="02020603050405020304" pitchFamily="18" charset="0"/>
              </a:rPr>
              <a:t>.</a:t>
            </a:r>
            <a:endParaRPr lang="en-US" sz="3400" b="1" dirty="0">
              <a:solidFill>
                <a:srgbClr val="FF0000"/>
              </a:solidFill>
              <a:latin typeface="Times New Roman" panose="02020603050405020304" pitchFamily="18" charset="0"/>
              <a:cs typeface="Times New Roman" panose="02020603050405020304" pitchFamily="18" charset="0"/>
            </a:endParaRPr>
          </a:p>
        </p:txBody>
      </p:sp>
      <p:sp>
        <p:nvSpPr>
          <p:cNvPr id="16" name="Cloud 15"/>
          <p:cNvSpPr/>
          <p:nvPr/>
        </p:nvSpPr>
        <p:spPr>
          <a:xfrm>
            <a:off x="5791409" y="895526"/>
            <a:ext cx="3352800" cy="335280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TextBox 18"/>
          <p:cNvSpPr txBox="1"/>
          <p:nvPr/>
        </p:nvSpPr>
        <p:spPr>
          <a:xfrm>
            <a:off x="6019800" y="1295400"/>
            <a:ext cx="3398520" cy="2553335"/>
          </a:xfrm>
          <a:prstGeom prst="rect">
            <a:avLst/>
          </a:prstGeom>
          <a:noFill/>
        </p:spPr>
        <p:txBody>
          <a:bodyPr wrap="square" rtlCol="0">
            <a:spAutoFit/>
          </a:bodyPr>
          <a:lstStyle/>
          <a:p>
            <a:r>
              <a:rPr lang="en-US" sz="3200" b="1" i="1" dirty="0" err="1">
                <a:solidFill>
                  <a:srgbClr val="002060"/>
                </a:solidFill>
                <a:latin typeface="Times New Roman" panose="02020603050405020304" pitchFamily="18" charset="0"/>
                <a:cs typeface="Times New Roman" panose="02020603050405020304" pitchFamily="18" charset="0"/>
              </a:rPr>
              <a:t>Những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từ</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màu</a:t>
            </a:r>
            <a:endParaRPr lang="vi-VN" sz="3200" b="1" i="1" dirty="0">
              <a:solidFill>
                <a:srgbClr val="002060"/>
              </a:solidFill>
              <a:latin typeface="Times New Roman" panose="02020603050405020304" pitchFamily="18" charset="0"/>
              <a:cs typeface="Times New Roman" panose="02020603050405020304" pitchFamily="18" charset="0"/>
            </a:endParaRPr>
          </a:p>
          <a:p>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đỏ</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trong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đoạn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trích</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có</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nét</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nghĩa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chung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nào</a:t>
            </a:r>
            <a:r>
              <a:rPr lang="en-US" sz="3200" b="1" i="1" dirty="0">
                <a:solidFill>
                  <a:srgbClr val="002060"/>
                </a:solidFill>
                <a:latin typeface="Times New Roman" panose="02020603050405020304" pitchFamily="18" charset="0"/>
                <a:cs typeface="Times New Roman" panose="02020603050405020304" pitchFamily="18" charset="0"/>
              </a:rPr>
              <a:t>?</a:t>
            </a:r>
            <a:endParaRPr lang="en-US" sz="3200" b="1" i="1" dirty="0">
              <a:solidFill>
                <a:srgbClr val="002060"/>
              </a:solidFill>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endParaRPr>
          </a:p>
        </p:txBody>
      </p:sp>
      <p:sp>
        <p:nvSpPr>
          <p:cNvPr id="2" name="TextBox 1"/>
          <p:cNvSpPr txBox="1"/>
          <p:nvPr/>
        </p:nvSpPr>
        <p:spPr>
          <a:xfrm>
            <a:off x="152400" y="685800"/>
            <a:ext cx="5426075" cy="1568450"/>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3200" b="1" u="sng" dirty="0">
                <a:solidFill>
                  <a:srgbClr val="FF0000"/>
                </a:solidFill>
                <a:latin typeface="Times New Roman" panose="02020603050405020304" pitchFamily="18" charset="0"/>
                <a:cs typeface="Times New Roman" panose="02020603050405020304" pitchFamily="18" charset="0"/>
              </a:rPr>
              <a:t>I. </a:t>
            </a:r>
            <a:r>
              <a:rPr lang="en-US" sz="3200" b="1" u="sng" dirty="0" err="1">
                <a:solidFill>
                  <a:srgbClr val="FF0000"/>
                </a:solidFill>
                <a:latin typeface="Times New Roman" panose="02020603050405020304" pitchFamily="18" charset="0"/>
                <a:cs typeface="Times New Roman" panose="02020603050405020304" pitchFamily="18" charset="0"/>
              </a:rPr>
              <a:t>Thế</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nào</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là</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trường</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từ</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vựng</a:t>
            </a:r>
            <a:r>
              <a:rPr lang="en-US" sz="3200" b="1" u="sng" dirty="0">
                <a:solidFill>
                  <a:srgbClr val="FF0000"/>
                </a:solidFill>
                <a:latin typeface="Times New Roman" panose="02020603050405020304" pitchFamily="18" charset="0"/>
                <a:cs typeface="Times New Roman" panose="02020603050405020304" pitchFamily="18" charset="0"/>
              </a:rPr>
              <a:t>:</a:t>
            </a:r>
            <a:endParaRPr lang="en-US" sz="3200" b="1" u="sng" dirty="0">
              <a:solidFill>
                <a:srgbClr val="FF0000"/>
              </a:solidFill>
              <a:latin typeface="Times New Roman" panose="02020603050405020304" pitchFamily="18" charset="0"/>
              <a:cs typeface="Times New Roman" panose="02020603050405020304" pitchFamily="18" charset="0"/>
            </a:endParaRPr>
          </a:p>
          <a:p>
            <a:endParaRPr lang="en-US" sz="2800"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up)">
                                      <p:cBhvr>
                                        <p:cTn id="12" dur="500"/>
                                        <p:tgtEl>
                                          <p:spTgt spid="2"/>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par>
                                <p:cTn id="17" presetID="1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p:tgtEl>
                                          <p:spTgt spid="16"/>
                                        </p:tgtEl>
                                        <p:attrNameLst>
                                          <p:attrName>ppt_y</p:attrName>
                                        </p:attrNameLst>
                                      </p:cBhvr>
                                      <p:tavLst>
                                        <p:tav tm="0">
                                          <p:val>
                                            <p:strVal val="#ppt_y+#ppt_h*1.125000"/>
                                          </p:val>
                                        </p:tav>
                                        <p:tav tm="100000">
                                          <p:val>
                                            <p:strVal val="#ppt_y"/>
                                          </p:val>
                                        </p:tav>
                                      </p:tavLst>
                                    </p:anim>
                                    <p:animEffect transition="in" filter="wipe(up)">
                                      <p:cBhvr>
                                        <p:cTn id="26" dur="500"/>
                                        <p:tgtEl>
                                          <p:spTgt spid="16"/>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p:tgtEl>
                                          <p:spTgt spid="19"/>
                                        </p:tgtEl>
                                        <p:attrNameLst>
                                          <p:attrName>ppt_y</p:attrName>
                                        </p:attrNameLst>
                                      </p:cBhvr>
                                      <p:tavLst>
                                        <p:tav tm="0">
                                          <p:val>
                                            <p:strVal val="#ppt_y+#ppt_h*1.125000"/>
                                          </p:val>
                                        </p:tav>
                                        <p:tav tm="100000">
                                          <p:val>
                                            <p:strVal val="#ppt_y"/>
                                          </p:val>
                                        </p:tav>
                                      </p:tavLst>
                                    </p:anim>
                                    <p:animEffect transition="in" filter="wipe(up)">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p:tgtEl>
                                          <p:spTgt spid="12"/>
                                        </p:tgtEl>
                                        <p:attrNameLst>
                                          <p:attrName>ppt_y</p:attrName>
                                        </p:attrNameLst>
                                      </p:cBhvr>
                                      <p:tavLst>
                                        <p:tav tm="0">
                                          <p:val>
                                            <p:strVal val="#ppt_y+#ppt_h*1.125000"/>
                                          </p:val>
                                        </p:tav>
                                        <p:tav tm="100000">
                                          <p:val>
                                            <p:strVal val="#ppt_y"/>
                                          </p:val>
                                        </p:tav>
                                      </p:tavLst>
                                    </p:anim>
                                    <p:animEffect transition="in" filter="wipe(up)">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2" grpId="1"/>
      <p:bldP spid="4" grpId="0"/>
      <p:bldP spid="4" grpId="1"/>
      <p:bldP spid="12" grpId="0"/>
      <p:bldP spid="12" grpId="1"/>
      <p:bldP spid="16" grpId="0" bldLvl="0" animBg="1"/>
      <p:bldP spid="16" grpId="1" animBg="1"/>
      <p:bldP spid="19" grpId="0"/>
      <p:bldP spid="1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85115" y="2194560"/>
            <a:ext cx="6904990" cy="583565"/>
          </a:xfrm>
          <a:prstGeom prst="rect">
            <a:avLst/>
          </a:prstGeom>
          <a:noFill/>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a:solidFill>
                  <a:srgbClr val="FF0000"/>
                </a:solidFill>
                <a:latin typeface="Times New Roman" panose="02020603050405020304" pitchFamily="18" charset="0"/>
                <a:cs typeface="Times New Roman" panose="02020603050405020304" pitchFamily="18" charset="0"/>
              </a:rPr>
              <a:t>2. </a:t>
            </a:r>
            <a:r>
              <a:rPr lang="en-US" sz="3200" b="1" i="1" dirty="0" err="1">
                <a:solidFill>
                  <a:srgbClr val="FF0000"/>
                </a:solidFill>
                <a:latin typeface="Times New Roman" panose="02020603050405020304" pitchFamily="18" charset="0"/>
                <a:cs typeface="Times New Roman" panose="02020603050405020304" pitchFamily="18" charset="0"/>
              </a:rPr>
              <a:t>Kết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luận:</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Ghi</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nhớ</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 SGK tr </a:t>
            </a:r>
            <a:r>
              <a:rPr lang="vi-VN" sz="3200" b="1" i="1" dirty="0">
                <a:solidFill>
                  <a:schemeClr val="tx1">
                    <a:lumMod val="95000"/>
                    <a:lumOff val="5000"/>
                  </a:schemeClr>
                </a:solidFill>
                <a:latin typeface="Times New Roman" panose="02020603050405020304" pitchFamily="18" charset="0"/>
                <a:cs typeface="Times New Roman" panose="02020603050405020304" pitchFamily="18" charset="0"/>
              </a:rPr>
              <a:t>21.</a:t>
            </a:r>
            <a:endParaRPr lang="en-US" sz="3200" dirty="0">
              <a:latin typeface="Times New Roman" panose="02020603050405020304" pitchFamily="18" charset="0"/>
            </a:endParaRPr>
          </a:p>
        </p:txBody>
      </p:sp>
      <p:sp>
        <p:nvSpPr>
          <p:cNvPr id="15" name="TextBox 14"/>
          <p:cNvSpPr txBox="1"/>
          <p:nvPr/>
        </p:nvSpPr>
        <p:spPr>
          <a:xfrm>
            <a:off x="296158" y="3030579"/>
            <a:ext cx="8847842" cy="1077218"/>
          </a:xfrm>
          <a:prstGeom prst="rect">
            <a:avLst/>
          </a:prstGeom>
          <a:noFill/>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Trường</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vựng</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tập</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ít</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nhất</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nét</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chung</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2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i="1" dirty="0" err="1">
                <a:solidFill>
                  <a:schemeClr val="tx1">
                    <a:lumMod val="95000"/>
                    <a:lumOff val="5000"/>
                  </a:schemeClr>
                </a:solidFill>
                <a:latin typeface="Times New Roman" panose="02020603050405020304" pitchFamily="18" charset="0"/>
                <a:cs typeface="Times New Roman" panose="02020603050405020304" pitchFamily="18" charset="0"/>
              </a:rPr>
              <a:t>nghĩa</a:t>
            </a:r>
            <a:endParaRPr lang="en-US" sz="3200" dirty="0">
              <a:latin typeface="Times New Roman" panose="02020603050405020304" pitchFamily="18" charset="0"/>
            </a:endParaRPr>
          </a:p>
        </p:txBody>
      </p:sp>
      <p:sp>
        <p:nvSpPr>
          <p:cNvPr id="26" name="Cloud 25"/>
          <p:cNvSpPr/>
          <p:nvPr/>
        </p:nvSpPr>
        <p:spPr>
          <a:xfrm>
            <a:off x="4162425" y="94615"/>
            <a:ext cx="4648200" cy="1933575"/>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7" name="TextBox 26"/>
          <p:cNvSpPr txBox="1"/>
          <p:nvPr/>
        </p:nvSpPr>
        <p:spPr>
          <a:xfrm>
            <a:off x="4800822" y="304484"/>
            <a:ext cx="3695309" cy="1568450"/>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Hãy cho biết thế nào là trường từ vựng?</a:t>
            </a:r>
            <a:endParaRPr lang="vi-VN"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6" grpId="0" bldLvl="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p:cNvSpPr/>
          <p:nvPr/>
        </p:nvSpPr>
        <p:spPr>
          <a:xfrm>
            <a:off x="2286000" y="675640"/>
            <a:ext cx="5334000" cy="3854450"/>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atin typeface="Time s New Roman"/>
            </a:endParaRPr>
          </a:p>
        </p:txBody>
      </p:sp>
      <p:sp>
        <p:nvSpPr>
          <p:cNvPr id="9" name="TextBox 8"/>
          <p:cNvSpPr txBox="1"/>
          <p:nvPr/>
        </p:nvSpPr>
        <p:spPr>
          <a:xfrm>
            <a:off x="2667000" y="1295400"/>
            <a:ext cx="5020310" cy="3784600"/>
          </a:xfrm>
          <a:prstGeom prst="rect">
            <a:avLst/>
          </a:prstGeom>
          <a:noFill/>
        </p:spPr>
        <p:txBody>
          <a:bodyPr wrap="square" rtlCol="0">
            <a:spAutoFit/>
          </a:bodyPr>
          <a:lstStyle/>
          <a:p>
            <a:r>
              <a:rPr lang="nl-NL" sz="4000" dirty="0">
                <a:effectLst/>
                <a:latin typeface="Times New Roman" panose="02020603050405020304" pitchFamily="18" charset="0"/>
                <a:ea typeface="Times New Roman" panose="02020603050405020304" pitchFamily="18" charset="0"/>
                <a:cs typeface="Times New Roman" panose="02020603050405020304" pitchFamily="18" charset="0"/>
              </a:rPr>
              <a:t>Một trường từ vựng về </a:t>
            </a:r>
            <a:r>
              <a:rPr lang="vi-VN" sz="4000" dirty="0">
                <a:effectLst/>
                <a:latin typeface="Times New Roman" panose="02020603050405020304" pitchFamily="18" charset="0"/>
                <a:ea typeface="Times New Roman" panose="02020603050405020304" pitchFamily="18" charset="0"/>
                <a:cs typeface="Times New Roman" panose="02020603050405020304" pitchFamily="18" charset="0"/>
              </a:rPr>
              <a:t>“mắt”</a:t>
            </a:r>
            <a:r>
              <a:rPr lang="nl-NL" sz="4000" dirty="0">
                <a:effectLst/>
                <a:latin typeface="Times New Roman" panose="02020603050405020304" pitchFamily="18" charset="0"/>
                <a:ea typeface="Times New Roman" panose="02020603050405020304" pitchFamily="18" charset="0"/>
                <a:cs typeface="Times New Roman" panose="02020603050405020304" pitchFamily="18" charset="0"/>
              </a:rPr>
              <a:t> có thể bao gồm nhiều trường từ vựng nhỏ nào?</a:t>
            </a:r>
            <a:br>
              <a:rPr lang="en-US" sz="4000" dirty="0">
                <a:effectLst/>
                <a:latin typeface="Times New Roman" panose="02020603050405020304" pitchFamily="18" charset="0"/>
                <a:ea typeface="Calibri" panose="020F0502020204030204" pitchFamily="34" charset="0"/>
                <a:cs typeface="Times New Roman" panose="02020603050405020304" pitchFamily="18" charset="0"/>
              </a:rPr>
            </a:br>
            <a:br>
              <a:rPr lang="en-US" sz="4000" b="1" i="1" dirty="0">
                <a:solidFill>
                  <a:srgbClr val="FF0000"/>
                </a:solidFill>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514600"/>
            <a:ext cx="990600" cy="889000"/>
          </a:xfrm>
          <a:prstGeom prst="rect">
            <a:avLst/>
          </a:prstGeom>
          <a:noFill/>
          <a:ln w="38100" algn="ctr">
            <a:solidFill>
              <a:srgbClr val="FF0000"/>
            </a:solidFill>
            <a:round/>
          </a:ln>
        </p:spPr>
        <p:txBody>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Mắt</a:t>
            </a:r>
            <a:r>
              <a:rPr lang="en-US" sz="3200" b="1" dirty="0">
                <a:solidFill>
                  <a:srgbClr val="FF0000"/>
                </a:solidFill>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1295400" y="685800"/>
            <a:ext cx="3394075" cy="590550"/>
          </a:xfrm>
          <a:prstGeom prst="rect">
            <a:avLst/>
          </a:prstGeom>
          <a:noFill/>
          <a:ln w="38100" algn="ctr">
            <a:solidFill>
              <a:srgbClr val="FF0000"/>
            </a:solidFill>
            <a:round/>
          </a:ln>
        </p:spPr>
        <p:txBody>
          <a:bodyPr/>
          <a:lstStyle/>
          <a:p>
            <a:r>
              <a:rPr lang="en-US" sz="3200" b="1" dirty="0" err="1">
                <a:solidFill>
                  <a:srgbClr val="003FBC"/>
                </a:solidFill>
                <a:latin typeface="Times New Roman" panose="02020603050405020304" pitchFamily="18" charset="0"/>
                <a:cs typeface="Times New Roman" panose="02020603050405020304" pitchFamily="18" charset="0"/>
              </a:rPr>
              <a:t>Bộ</a:t>
            </a:r>
            <a:r>
              <a:rPr lang="en-US" sz="3200" b="1" dirty="0">
                <a:solidFill>
                  <a:srgbClr val="003FBC"/>
                </a:solidFill>
                <a:latin typeface="Times New Roman" panose="02020603050405020304" pitchFamily="18" charset="0"/>
                <a:cs typeface="Times New Roman" panose="02020603050405020304" pitchFamily="18" charset="0"/>
              </a:rPr>
              <a:t> </a:t>
            </a:r>
            <a:r>
              <a:rPr lang="en-US" sz="3200" b="1" dirty="0" err="1">
                <a:solidFill>
                  <a:srgbClr val="003FBC"/>
                </a:solidFill>
                <a:latin typeface="Times New Roman" panose="02020603050405020304" pitchFamily="18" charset="0"/>
                <a:cs typeface="Times New Roman" panose="02020603050405020304" pitchFamily="18" charset="0"/>
              </a:rPr>
              <a:t>phận</a:t>
            </a:r>
            <a:r>
              <a:rPr lang="en-US" sz="3200" b="1" dirty="0">
                <a:solidFill>
                  <a:srgbClr val="003FBC"/>
                </a:solidFill>
                <a:latin typeface="Times New Roman" panose="02020603050405020304" pitchFamily="18" charset="0"/>
                <a:cs typeface="Times New Roman" panose="02020603050405020304" pitchFamily="18" charset="0"/>
              </a:rPr>
              <a:t> </a:t>
            </a:r>
            <a:r>
              <a:rPr lang="en-US" sz="3200" b="1" dirty="0" err="1">
                <a:solidFill>
                  <a:srgbClr val="003FBC"/>
                </a:solidFill>
                <a:latin typeface="Times New Roman" panose="02020603050405020304" pitchFamily="18" charset="0"/>
                <a:cs typeface="Times New Roman" panose="02020603050405020304" pitchFamily="18" charset="0"/>
              </a:rPr>
              <a:t>của</a:t>
            </a:r>
            <a:r>
              <a:rPr lang="en-US" sz="3200" b="1" dirty="0">
                <a:solidFill>
                  <a:srgbClr val="003FBC"/>
                </a:solidFill>
                <a:latin typeface="Times New Roman" panose="02020603050405020304" pitchFamily="18" charset="0"/>
                <a:cs typeface="Times New Roman" panose="02020603050405020304" pitchFamily="18" charset="0"/>
              </a:rPr>
              <a:t> </a:t>
            </a:r>
            <a:r>
              <a:rPr lang="en-US" sz="3200" b="1" dirty="0" err="1">
                <a:solidFill>
                  <a:srgbClr val="003FBC"/>
                </a:solidFill>
                <a:latin typeface="Times New Roman" panose="02020603050405020304" pitchFamily="18" charset="0"/>
                <a:cs typeface="Times New Roman" panose="02020603050405020304" pitchFamily="18" charset="0"/>
              </a:rPr>
              <a:t>mắt</a:t>
            </a:r>
            <a:endParaRPr lang="en-US" sz="3200" b="1" dirty="0">
              <a:solidFill>
                <a:srgbClr val="003FBC"/>
              </a:solidFill>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1447800" y="5715000"/>
            <a:ext cx="3505200" cy="590550"/>
          </a:xfrm>
          <a:prstGeom prst="rect">
            <a:avLst/>
          </a:prstGeom>
          <a:noFill/>
          <a:ln w="38100" algn="ctr">
            <a:solidFill>
              <a:srgbClr val="FF0000"/>
            </a:solidFill>
            <a:round/>
          </a:ln>
        </p:spPr>
        <p:txBody>
          <a:bodyPr/>
          <a:lstStyle/>
          <a:p>
            <a:r>
              <a:rPr lang="en-US" sz="3200" b="1" dirty="0" err="1">
                <a:solidFill>
                  <a:srgbClr val="003FBC"/>
                </a:solidFill>
                <a:latin typeface="Times New Roman" panose="02020603050405020304" pitchFamily="18" charset="0"/>
                <a:cs typeface="Times New Roman" panose="02020603050405020304" pitchFamily="18" charset="0"/>
              </a:rPr>
              <a:t>Hoạt</a:t>
            </a:r>
            <a:r>
              <a:rPr lang="en-US" sz="3200" b="1" dirty="0">
                <a:solidFill>
                  <a:srgbClr val="003FBC"/>
                </a:solidFill>
                <a:latin typeface="Times New Roman" panose="02020603050405020304" pitchFamily="18" charset="0"/>
                <a:cs typeface="Times New Roman" panose="02020603050405020304" pitchFamily="18" charset="0"/>
              </a:rPr>
              <a:t> </a:t>
            </a:r>
            <a:r>
              <a:rPr lang="en-US" sz="3200" b="1" dirty="0" err="1">
                <a:solidFill>
                  <a:srgbClr val="003FBC"/>
                </a:solidFill>
                <a:latin typeface="Times New Roman" panose="02020603050405020304" pitchFamily="18" charset="0"/>
                <a:cs typeface="Times New Roman" panose="02020603050405020304" pitchFamily="18" charset="0"/>
              </a:rPr>
              <a:t>động</a:t>
            </a:r>
            <a:r>
              <a:rPr lang="en-US" sz="3200" b="1" dirty="0">
                <a:solidFill>
                  <a:srgbClr val="003FBC"/>
                </a:solidFill>
                <a:latin typeface="Times New Roman" panose="02020603050405020304" pitchFamily="18" charset="0"/>
                <a:cs typeface="Times New Roman" panose="02020603050405020304" pitchFamily="18" charset="0"/>
              </a:rPr>
              <a:t> </a:t>
            </a:r>
            <a:r>
              <a:rPr lang="en-US" sz="3200" b="1" dirty="0" err="1">
                <a:solidFill>
                  <a:srgbClr val="003FBC"/>
                </a:solidFill>
                <a:latin typeface="Times New Roman" panose="02020603050405020304" pitchFamily="18" charset="0"/>
                <a:cs typeface="Times New Roman" panose="02020603050405020304" pitchFamily="18" charset="0"/>
              </a:rPr>
              <a:t>của</a:t>
            </a:r>
            <a:r>
              <a:rPr lang="en-US" sz="3200" b="1" dirty="0">
                <a:solidFill>
                  <a:srgbClr val="003FBC"/>
                </a:solidFill>
                <a:latin typeface="Times New Roman" panose="02020603050405020304" pitchFamily="18" charset="0"/>
                <a:cs typeface="Times New Roman" panose="02020603050405020304" pitchFamily="18" charset="0"/>
              </a:rPr>
              <a:t> </a:t>
            </a:r>
            <a:r>
              <a:rPr lang="en-US" sz="3200" b="1" dirty="0" err="1">
                <a:solidFill>
                  <a:srgbClr val="003FBC"/>
                </a:solidFill>
                <a:latin typeface="Times New Roman" panose="02020603050405020304" pitchFamily="18" charset="0"/>
                <a:cs typeface="Times New Roman" panose="02020603050405020304" pitchFamily="18" charset="0"/>
              </a:rPr>
              <a:t>mắt</a:t>
            </a:r>
            <a:endParaRPr lang="en-US" sz="3200" b="1" dirty="0">
              <a:solidFill>
                <a:srgbClr val="003FBC"/>
              </a:solidFill>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1524000" y="4343400"/>
            <a:ext cx="3417888" cy="590550"/>
          </a:xfrm>
          <a:prstGeom prst="rect">
            <a:avLst/>
          </a:prstGeom>
          <a:noFill/>
          <a:ln w="38100" algn="ctr">
            <a:solidFill>
              <a:srgbClr val="FF0000"/>
            </a:solidFill>
            <a:round/>
          </a:ln>
        </p:spPr>
        <p:txBody>
          <a:bodyPr/>
          <a:lstStyle/>
          <a:p>
            <a:r>
              <a:rPr lang="en-US" sz="3200" b="1" dirty="0" err="1">
                <a:solidFill>
                  <a:srgbClr val="003FBC"/>
                </a:solidFill>
                <a:latin typeface="Times New Roman" panose="02020603050405020304" pitchFamily="18" charset="0"/>
                <a:cs typeface="Times New Roman" panose="02020603050405020304" pitchFamily="18" charset="0"/>
              </a:rPr>
              <a:t>Bệnh</a:t>
            </a:r>
            <a:r>
              <a:rPr lang="en-US" sz="3200" b="1" dirty="0">
                <a:solidFill>
                  <a:srgbClr val="003FBC"/>
                </a:solidFill>
                <a:latin typeface="Times New Roman" panose="02020603050405020304" pitchFamily="18" charset="0"/>
                <a:cs typeface="Times New Roman" panose="02020603050405020304" pitchFamily="18" charset="0"/>
              </a:rPr>
              <a:t> </a:t>
            </a:r>
            <a:r>
              <a:rPr lang="en-US" sz="3200" b="1" dirty="0" err="1">
                <a:solidFill>
                  <a:srgbClr val="003FBC"/>
                </a:solidFill>
                <a:latin typeface="Times New Roman" panose="02020603050405020304" pitchFamily="18" charset="0"/>
                <a:cs typeface="Times New Roman" panose="02020603050405020304" pitchFamily="18" charset="0"/>
              </a:rPr>
              <a:t>về</a:t>
            </a:r>
            <a:r>
              <a:rPr lang="en-US" sz="3200" b="1" dirty="0">
                <a:solidFill>
                  <a:srgbClr val="003FBC"/>
                </a:solidFill>
                <a:latin typeface="Times New Roman" panose="02020603050405020304" pitchFamily="18" charset="0"/>
                <a:cs typeface="Times New Roman" panose="02020603050405020304" pitchFamily="18" charset="0"/>
              </a:rPr>
              <a:t> </a:t>
            </a:r>
            <a:r>
              <a:rPr lang="en-US" sz="3200" b="1" dirty="0" err="1">
                <a:solidFill>
                  <a:srgbClr val="003FBC"/>
                </a:solidFill>
                <a:latin typeface="Times New Roman" panose="02020603050405020304" pitchFamily="18" charset="0"/>
                <a:cs typeface="Times New Roman" panose="02020603050405020304" pitchFamily="18" charset="0"/>
              </a:rPr>
              <a:t>mắt</a:t>
            </a:r>
            <a:endParaRPr lang="en-US" sz="3200" b="1" dirty="0">
              <a:solidFill>
                <a:srgbClr val="003FBC"/>
              </a:solidFill>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1524000" y="3124200"/>
            <a:ext cx="3395663" cy="590550"/>
          </a:xfrm>
          <a:prstGeom prst="rect">
            <a:avLst/>
          </a:prstGeom>
          <a:noFill/>
          <a:ln w="38100" algn="ctr">
            <a:solidFill>
              <a:srgbClr val="FF0000"/>
            </a:solidFill>
            <a:round/>
          </a:ln>
        </p:spPr>
        <p:txBody>
          <a:bodyPr/>
          <a:lstStyle/>
          <a:p>
            <a:r>
              <a:rPr lang="en-US" sz="3200" b="1" dirty="0" err="1">
                <a:solidFill>
                  <a:srgbClr val="003FBC"/>
                </a:solidFill>
                <a:latin typeface="Times New Roman" panose="02020603050405020304" pitchFamily="18" charset="0"/>
                <a:cs typeface="Times New Roman" panose="02020603050405020304" pitchFamily="18" charset="0"/>
              </a:rPr>
              <a:t>Cảm</a:t>
            </a:r>
            <a:r>
              <a:rPr lang="en-US" sz="3200" b="1" dirty="0">
                <a:solidFill>
                  <a:srgbClr val="003FBC"/>
                </a:solidFill>
                <a:latin typeface="Times New Roman" panose="02020603050405020304" pitchFamily="18" charset="0"/>
                <a:cs typeface="Times New Roman" panose="02020603050405020304" pitchFamily="18" charset="0"/>
              </a:rPr>
              <a:t> </a:t>
            </a:r>
            <a:r>
              <a:rPr lang="en-US" sz="3200" b="1" dirty="0" err="1">
                <a:solidFill>
                  <a:srgbClr val="003FBC"/>
                </a:solidFill>
                <a:latin typeface="Times New Roman" panose="02020603050405020304" pitchFamily="18" charset="0"/>
                <a:cs typeface="Times New Roman" panose="02020603050405020304" pitchFamily="18" charset="0"/>
              </a:rPr>
              <a:t>giác</a:t>
            </a:r>
            <a:r>
              <a:rPr lang="en-US" sz="3200" b="1" dirty="0">
                <a:solidFill>
                  <a:srgbClr val="003FBC"/>
                </a:solidFill>
                <a:latin typeface="Times New Roman" panose="02020603050405020304" pitchFamily="18" charset="0"/>
                <a:cs typeface="Times New Roman" panose="02020603050405020304" pitchFamily="18" charset="0"/>
              </a:rPr>
              <a:t> </a:t>
            </a:r>
            <a:r>
              <a:rPr lang="en-US" sz="3200" b="1" dirty="0" err="1">
                <a:solidFill>
                  <a:srgbClr val="003FBC"/>
                </a:solidFill>
                <a:latin typeface="Times New Roman" panose="02020603050405020304" pitchFamily="18" charset="0"/>
                <a:cs typeface="Times New Roman" panose="02020603050405020304" pitchFamily="18" charset="0"/>
              </a:rPr>
              <a:t>của</a:t>
            </a:r>
            <a:r>
              <a:rPr lang="en-US" sz="3200" b="1" dirty="0">
                <a:solidFill>
                  <a:srgbClr val="003FBC"/>
                </a:solidFill>
                <a:latin typeface="Times New Roman" panose="02020603050405020304" pitchFamily="18" charset="0"/>
                <a:cs typeface="Times New Roman" panose="02020603050405020304" pitchFamily="18" charset="0"/>
              </a:rPr>
              <a:t> </a:t>
            </a:r>
            <a:r>
              <a:rPr lang="en-US" sz="3200" b="1" dirty="0" err="1">
                <a:solidFill>
                  <a:srgbClr val="003FBC"/>
                </a:solidFill>
                <a:latin typeface="Times New Roman" panose="02020603050405020304" pitchFamily="18" charset="0"/>
                <a:cs typeface="Times New Roman" panose="02020603050405020304" pitchFamily="18" charset="0"/>
              </a:rPr>
              <a:t>mắt</a:t>
            </a:r>
            <a:endParaRPr lang="en-US" sz="3200" b="1" dirty="0">
              <a:solidFill>
                <a:srgbClr val="003FBC"/>
              </a:solidFill>
              <a:latin typeface="Times New Roman" panose="02020603050405020304" pitchFamily="18" charset="0"/>
              <a:cs typeface="Times New Roman" panose="02020603050405020304" pitchFamily="18" charset="0"/>
            </a:endParaRPr>
          </a:p>
        </p:txBody>
      </p:sp>
      <p:sp>
        <p:nvSpPr>
          <p:cNvPr id="7" name="Rectangle 6"/>
          <p:cNvSpPr>
            <a:spLocks noChangeArrowheads="1"/>
          </p:cNvSpPr>
          <p:nvPr/>
        </p:nvSpPr>
        <p:spPr bwMode="auto">
          <a:xfrm>
            <a:off x="1371600" y="2057400"/>
            <a:ext cx="3394075" cy="590550"/>
          </a:xfrm>
          <a:prstGeom prst="rect">
            <a:avLst/>
          </a:prstGeom>
          <a:noFill/>
          <a:ln w="38100" algn="ctr">
            <a:solidFill>
              <a:srgbClr val="FF0000"/>
            </a:solidFill>
            <a:round/>
          </a:ln>
        </p:spPr>
        <p:txBody>
          <a:bodyPr/>
          <a:lstStyle/>
          <a:p>
            <a:r>
              <a:rPr lang="en-US" sz="3200" b="1" dirty="0" err="1">
                <a:solidFill>
                  <a:srgbClr val="003FBC"/>
                </a:solidFill>
                <a:latin typeface="Times New Roman" panose="02020603050405020304" pitchFamily="18" charset="0"/>
                <a:cs typeface="Times New Roman" panose="02020603050405020304" pitchFamily="18" charset="0"/>
              </a:rPr>
              <a:t>Đặc</a:t>
            </a:r>
            <a:r>
              <a:rPr lang="en-US" sz="3200" b="1" dirty="0">
                <a:solidFill>
                  <a:srgbClr val="003FBC"/>
                </a:solidFill>
                <a:latin typeface="Times New Roman" panose="02020603050405020304" pitchFamily="18" charset="0"/>
                <a:cs typeface="Times New Roman" panose="02020603050405020304" pitchFamily="18" charset="0"/>
              </a:rPr>
              <a:t> </a:t>
            </a:r>
            <a:r>
              <a:rPr lang="en-US" sz="3200" b="1" dirty="0" err="1">
                <a:solidFill>
                  <a:srgbClr val="003FBC"/>
                </a:solidFill>
                <a:latin typeface="Times New Roman" panose="02020603050405020304" pitchFamily="18" charset="0"/>
                <a:cs typeface="Times New Roman" panose="02020603050405020304" pitchFamily="18" charset="0"/>
              </a:rPr>
              <a:t>điểm</a:t>
            </a:r>
            <a:r>
              <a:rPr lang="en-US" sz="3200" b="1" dirty="0">
                <a:solidFill>
                  <a:srgbClr val="003FBC"/>
                </a:solidFill>
                <a:latin typeface="Times New Roman" panose="02020603050405020304" pitchFamily="18" charset="0"/>
                <a:cs typeface="Times New Roman" panose="02020603050405020304" pitchFamily="18" charset="0"/>
              </a:rPr>
              <a:t> </a:t>
            </a:r>
            <a:r>
              <a:rPr lang="en-US" sz="3200" b="1" dirty="0" err="1">
                <a:solidFill>
                  <a:srgbClr val="003FBC"/>
                </a:solidFill>
                <a:latin typeface="Times New Roman" panose="02020603050405020304" pitchFamily="18" charset="0"/>
                <a:cs typeface="Times New Roman" panose="02020603050405020304" pitchFamily="18" charset="0"/>
              </a:rPr>
              <a:t>của</a:t>
            </a:r>
            <a:r>
              <a:rPr lang="en-US" sz="3200" b="1" dirty="0">
                <a:solidFill>
                  <a:srgbClr val="003FBC"/>
                </a:solidFill>
                <a:latin typeface="Times New Roman" panose="02020603050405020304" pitchFamily="18" charset="0"/>
                <a:cs typeface="Times New Roman" panose="02020603050405020304" pitchFamily="18" charset="0"/>
              </a:rPr>
              <a:t> </a:t>
            </a:r>
            <a:r>
              <a:rPr lang="en-US" sz="3200" b="1" dirty="0" err="1">
                <a:solidFill>
                  <a:srgbClr val="003FBC"/>
                </a:solidFill>
                <a:latin typeface="Times New Roman" panose="02020603050405020304" pitchFamily="18" charset="0"/>
                <a:cs typeface="Times New Roman" panose="02020603050405020304" pitchFamily="18" charset="0"/>
              </a:rPr>
              <a:t>mắt</a:t>
            </a:r>
            <a:endParaRPr lang="en-US" sz="3200" b="1" dirty="0">
              <a:solidFill>
                <a:srgbClr val="003FBC"/>
              </a:solidFill>
              <a:latin typeface="Times New Roman" panose="02020603050405020304" pitchFamily="18" charset="0"/>
              <a:cs typeface="Times New Roman" panose="02020603050405020304" pitchFamily="18" charset="0"/>
            </a:endParaRPr>
          </a:p>
        </p:txBody>
      </p:sp>
      <p:cxnSp>
        <p:nvCxnSpPr>
          <p:cNvPr id="9" name="Straight Arrow Connector 8"/>
          <p:cNvCxnSpPr>
            <a:cxnSpLocks noChangeShapeType="1"/>
            <a:stCxn id="2" idx="3"/>
            <a:endCxn id="3" idx="1"/>
          </p:cNvCxnSpPr>
          <p:nvPr/>
        </p:nvCxnSpPr>
        <p:spPr bwMode="auto">
          <a:xfrm flipV="1">
            <a:off x="990600" y="981075"/>
            <a:ext cx="304800" cy="1978025"/>
          </a:xfrm>
          <a:prstGeom prst="straightConnector1">
            <a:avLst/>
          </a:prstGeom>
          <a:noFill/>
          <a:ln w="38100" algn="ctr">
            <a:solidFill>
              <a:schemeClr val="tx1"/>
            </a:solidFill>
            <a:round/>
            <a:tailEnd type="triangle" w="med" len="med"/>
          </a:ln>
          <a:effectLst/>
        </p:spPr>
      </p:cxnSp>
      <p:cxnSp>
        <p:nvCxnSpPr>
          <p:cNvPr id="14" name="Straight Arrow Connector 13"/>
          <p:cNvCxnSpPr>
            <a:cxnSpLocks noChangeShapeType="1"/>
            <a:stCxn id="2" idx="3"/>
            <a:endCxn id="7" idx="1"/>
          </p:cNvCxnSpPr>
          <p:nvPr/>
        </p:nvCxnSpPr>
        <p:spPr bwMode="auto">
          <a:xfrm flipV="1">
            <a:off x="990600" y="2352675"/>
            <a:ext cx="381000" cy="606425"/>
          </a:xfrm>
          <a:prstGeom prst="straightConnector1">
            <a:avLst/>
          </a:prstGeom>
          <a:noFill/>
          <a:ln w="38100" algn="ctr">
            <a:solidFill>
              <a:schemeClr val="tx1"/>
            </a:solidFill>
            <a:round/>
            <a:tailEnd type="triangle" w="med" len="med"/>
          </a:ln>
          <a:effectLst/>
        </p:spPr>
      </p:cxnSp>
      <p:cxnSp>
        <p:nvCxnSpPr>
          <p:cNvPr id="15" name="Straight Arrow Connector 14"/>
          <p:cNvCxnSpPr>
            <a:cxnSpLocks noChangeShapeType="1"/>
            <a:stCxn id="2" idx="3"/>
            <a:endCxn id="6" idx="1"/>
          </p:cNvCxnSpPr>
          <p:nvPr/>
        </p:nvCxnSpPr>
        <p:spPr bwMode="auto">
          <a:xfrm>
            <a:off x="990600" y="2959100"/>
            <a:ext cx="533400" cy="460375"/>
          </a:xfrm>
          <a:prstGeom prst="straightConnector1">
            <a:avLst/>
          </a:prstGeom>
          <a:noFill/>
          <a:ln w="38100" algn="ctr">
            <a:solidFill>
              <a:schemeClr val="tx1"/>
            </a:solidFill>
            <a:round/>
            <a:tailEnd type="triangle" w="med" len="med"/>
          </a:ln>
          <a:effectLst/>
        </p:spPr>
      </p:cxnSp>
      <p:cxnSp>
        <p:nvCxnSpPr>
          <p:cNvPr id="16" name="Straight Arrow Connector 15"/>
          <p:cNvCxnSpPr>
            <a:cxnSpLocks noChangeShapeType="1"/>
            <a:stCxn id="2" idx="3"/>
            <a:endCxn id="5" idx="1"/>
          </p:cNvCxnSpPr>
          <p:nvPr/>
        </p:nvCxnSpPr>
        <p:spPr bwMode="auto">
          <a:xfrm>
            <a:off x="990600" y="2959100"/>
            <a:ext cx="533400" cy="1679575"/>
          </a:xfrm>
          <a:prstGeom prst="straightConnector1">
            <a:avLst/>
          </a:prstGeom>
          <a:noFill/>
          <a:ln w="38100" algn="ctr">
            <a:solidFill>
              <a:schemeClr val="tx1"/>
            </a:solidFill>
            <a:round/>
            <a:tailEnd type="triangle" w="med" len="med"/>
          </a:ln>
          <a:effectLst/>
        </p:spPr>
      </p:cxnSp>
      <p:cxnSp>
        <p:nvCxnSpPr>
          <p:cNvPr id="17" name="Straight Arrow Connector 16"/>
          <p:cNvCxnSpPr>
            <a:cxnSpLocks noChangeShapeType="1"/>
            <a:stCxn id="2" idx="3"/>
            <a:endCxn id="4" idx="1"/>
          </p:cNvCxnSpPr>
          <p:nvPr/>
        </p:nvCxnSpPr>
        <p:spPr bwMode="auto">
          <a:xfrm>
            <a:off x="990600" y="2959100"/>
            <a:ext cx="457200" cy="3051175"/>
          </a:xfrm>
          <a:prstGeom prst="straightConnector1">
            <a:avLst/>
          </a:prstGeom>
          <a:noFill/>
          <a:ln w="38100" algn="ctr">
            <a:solidFill>
              <a:schemeClr val="tx1"/>
            </a:solidFill>
            <a:round/>
            <a:tailEnd type="triangle" w="med" len="med"/>
          </a:ln>
          <a:effectLst/>
        </p:spPr>
      </p:cxnSp>
      <p:sp>
        <p:nvSpPr>
          <p:cNvPr id="28" name="Rectangle 27"/>
          <p:cNvSpPr>
            <a:spLocks noChangeArrowheads="1"/>
          </p:cNvSpPr>
          <p:nvPr/>
        </p:nvSpPr>
        <p:spPr bwMode="auto">
          <a:xfrm>
            <a:off x="5029200" y="381000"/>
            <a:ext cx="4267200" cy="1219200"/>
          </a:xfrm>
          <a:prstGeom prst="rect">
            <a:avLst/>
          </a:prstGeom>
          <a:noFill/>
          <a:ln w="38100" algn="ctr">
            <a:solidFill>
              <a:srgbClr val="FF0000"/>
            </a:solidFill>
            <a:round/>
          </a:ln>
        </p:spPr>
        <p:txBody>
          <a:bodyPr/>
          <a:lstStyle/>
          <a:p>
            <a:r>
              <a:rPr lang="en-US" sz="2800" b="1" i="1" dirty="0" err="1">
                <a:latin typeface="Times New Roman" panose="02020603050405020304" pitchFamily="18" charset="0"/>
                <a:cs typeface="Times New Roman" panose="02020603050405020304" pitchFamily="18" charset="0"/>
              </a:rPr>
              <a:t>Lòng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đen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lòng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trắng</a:t>
            </a:r>
            <a:r>
              <a:rPr lang="en-US" sz="2800" b="1" i="1" dirty="0">
                <a:latin typeface="Times New Roman" panose="02020603050405020304" pitchFamily="18" charset="0"/>
                <a:cs typeface="Times New Roman" panose="02020603050405020304" pitchFamily="18" charset="0"/>
              </a:rPr>
              <a:t>, con </a:t>
            </a:r>
            <a:r>
              <a:rPr lang="en-US" sz="2800" b="1" i="1" dirty="0" err="1">
                <a:latin typeface="Times New Roman" panose="02020603050405020304" pitchFamily="18" charset="0"/>
                <a:cs typeface="Times New Roman" panose="02020603050405020304" pitchFamily="18" charset="0"/>
              </a:rPr>
              <a:t>ngươi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lông</a:t>
            </a:r>
            <a:r>
              <a:rPr lang="en-US" sz="2800" b="1" i="1" dirty="0">
                <a:latin typeface="Times New Roman" panose="02020603050405020304" pitchFamily="18" charset="0"/>
                <a:cs typeface="Times New Roman" panose="02020603050405020304" pitchFamily="18" charset="0"/>
              </a:rPr>
              <a:t> mi, </a:t>
            </a:r>
            <a:r>
              <a:rPr lang="en-US" sz="2800" b="1" i="1" dirty="0" err="1">
                <a:latin typeface="Times New Roman" panose="02020603050405020304" pitchFamily="18" charset="0"/>
                <a:cs typeface="Times New Roman" panose="02020603050405020304" pitchFamily="18" charset="0"/>
              </a:rPr>
              <a:t>lông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mày</a:t>
            </a:r>
            <a:r>
              <a:rPr lang="en-US" sz="2800" b="1" i="1" dirty="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
        <p:nvSpPr>
          <p:cNvPr id="29" name="Rectangle 28"/>
          <p:cNvSpPr>
            <a:spLocks noChangeArrowheads="1"/>
          </p:cNvSpPr>
          <p:nvPr/>
        </p:nvSpPr>
        <p:spPr bwMode="auto">
          <a:xfrm>
            <a:off x="5334000" y="1828800"/>
            <a:ext cx="3810000" cy="990600"/>
          </a:xfrm>
          <a:prstGeom prst="rect">
            <a:avLst/>
          </a:prstGeom>
          <a:noFill/>
          <a:ln w="38100" algn="ctr">
            <a:solidFill>
              <a:srgbClr val="FF0000"/>
            </a:solidFill>
            <a:round/>
          </a:ln>
        </p:spPr>
        <p:txBody>
          <a:bodyPr/>
          <a:lstStyle/>
          <a:p>
            <a:r>
              <a:rPr lang="en-US" sz="2800" b="1" i="1" dirty="0" err="1">
                <a:latin typeface="Times New Roman" panose="02020603050405020304" pitchFamily="18" charset="0"/>
                <a:cs typeface="Times New Roman" panose="02020603050405020304" pitchFamily="18" charset="0"/>
              </a:rPr>
              <a:t>Tinh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anh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đờ</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đẫn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lờ</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đờ</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mù</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lòa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hấp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háy</a:t>
            </a:r>
            <a:r>
              <a:rPr lang="en-US" sz="2800" b="1" i="1" dirty="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
        <p:nvSpPr>
          <p:cNvPr id="30" name="Rectangle 29"/>
          <p:cNvSpPr>
            <a:spLocks noChangeArrowheads="1"/>
          </p:cNvSpPr>
          <p:nvPr/>
        </p:nvSpPr>
        <p:spPr bwMode="auto">
          <a:xfrm>
            <a:off x="5486400" y="3048000"/>
            <a:ext cx="3429000" cy="914400"/>
          </a:xfrm>
          <a:prstGeom prst="rect">
            <a:avLst/>
          </a:prstGeom>
          <a:noFill/>
          <a:ln w="38100" algn="ctr">
            <a:solidFill>
              <a:srgbClr val="FF0000"/>
            </a:solidFill>
            <a:round/>
          </a:ln>
        </p:spPr>
        <p:txBody>
          <a:bodyPr/>
          <a:lstStyle/>
          <a:p>
            <a:r>
              <a:rPr lang="en-US" sz="2800" b="1" i="1" dirty="0" err="1">
                <a:latin typeface="Times New Roman" panose="02020603050405020304" pitchFamily="18" charset="0"/>
                <a:cs typeface="Times New Roman" panose="02020603050405020304" pitchFamily="18" charset="0"/>
              </a:rPr>
              <a:t>Chói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hoa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cộm</a:t>
            </a:r>
            <a:r>
              <a:rPr lang="en-US" sz="2800" b="1" i="1" dirty="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
        <p:nvSpPr>
          <p:cNvPr id="31" name="Rectangle 30"/>
          <p:cNvSpPr>
            <a:spLocks noChangeArrowheads="1"/>
          </p:cNvSpPr>
          <p:nvPr/>
        </p:nvSpPr>
        <p:spPr bwMode="auto">
          <a:xfrm>
            <a:off x="5334000" y="4114800"/>
            <a:ext cx="3810000" cy="969962"/>
          </a:xfrm>
          <a:prstGeom prst="rect">
            <a:avLst/>
          </a:prstGeom>
          <a:noFill/>
          <a:ln w="38100" algn="ctr">
            <a:solidFill>
              <a:srgbClr val="FF0000"/>
            </a:solidFill>
            <a:round/>
          </a:ln>
        </p:spPr>
        <p:txBody>
          <a:bodyPr/>
          <a:lstStyle/>
          <a:p>
            <a:r>
              <a:rPr lang="en-US" sz="2800" b="1" i="1" dirty="0" err="1">
                <a:latin typeface="Times New Roman" panose="02020603050405020304" pitchFamily="18" charset="0"/>
                <a:cs typeface="Times New Roman" panose="02020603050405020304" pitchFamily="18" charset="0"/>
              </a:rPr>
              <a:t>Quáng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cận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thị</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viễn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thị</a:t>
            </a:r>
            <a:r>
              <a:rPr lang="en-US" sz="2800" b="1" i="1" dirty="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
        <p:nvSpPr>
          <p:cNvPr id="32" name="Rectangle 31"/>
          <p:cNvSpPr>
            <a:spLocks noChangeArrowheads="1"/>
          </p:cNvSpPr>
          <p:nvPr/>
        </p:nvSpPr>
        <p:spPr bwMode="auto">
          <a:xfrm>
            <a:off x="5410200" y="5410200"/>
            <a:ext cx="3546475" cy="1066800"/>
          </a:xfrm>
          <a:prstGeom prst="rect">
            <a:avLst/>
          </a:prstGeom>
          <a:noFill/>
          <a:ln w="38100" algn="ctr">
            <a:solidFill>
              <a:srgbClr val="FF0000"/>
            </a:solidFill>
            <a:round/>
          </a:ln>
        </p:spPr>
        <p:txBody>
          <a:bodyPr/>
          <a:lstStyle/>
          <a:p>
            <a:r>
              <a:rPr lang="en-US" sz="2800" b="1" i="1" dirty="0" err="1">
                <a:latin typeface="Times New Roman" panose="02020603050405020304" pitchFamily="18" charset="0"/>
                <a:cs typeface="Times New Roman" panose="02020603050405020304" pitchFamily="18" charset="0"/>
              </a:rPr>
              <a:t>Nhìn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trông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liếc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nhòm</a:t>
            </a:r>
            <a:r>
              <a:rPr lang="en-US" sz="2800" b="1" i="1" dirty="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cxnSp>
        <p:nvCxnSpPr>
          <p:cNvPr id="34" name="Straight Arrow Connector 33"/>
          <p:cNvCxnSpPr>
            <a:cxnSpLocks noChangeShapeType="1"/>
            <a:stCxn id="3" idx="3"/>
            <a:endCxn id="28" idx="1"/>
          </p:cNvCxnSpPr>
          <p:nvPr/>
        </p:nvCxnSpPr>
        <p:spPr bwMode="auto">
          <a:xfrm>
            <a:off x="4689475" y="981075"/>
            <a:ext cx="339725" cy="9525"/>
          </a:xfrm>
          <a:prstGeom prst="straightConnector1">
            <a:avLst/>
          </a:prstGeom>
          <a:noFill/>
          <a:ln w="38100" algn="ctr">
            <a:solidFill>
              <a:schemeClr val="tx1"/>
            </a:solidFill>
            <a:round/>
            <a:tailEnd type="triangle" w="med" len="med"/>
          </a:ln>
          <a:effectLst/>
        </p:spPr>
      </p:cxnSp>
      <p:cxnSp>
        <p:nvCxnSpPr>
          <p:cNvPr id="36" name="Straight Arrow Connector 35"/>
          <p:cNvCxnSpPr>
            <a:cxnSpLocks noChangeShapeType="1"/>
            <a:endCxn id="29" idx="1"/>
          </p:cNvCxnSpPr>
          <p:nvPr/>
        </p:nvCxnSpPr>
        <p:spPr bwMode="auto">
          <a:xfrm flipV="1">
            <a:off x="4724400" y="2324100"/>
            <a:ext cx="609600" cy="68262"/>
          </a:xfrm>
          <a:prstGeom prst="straightConnector1">
            <a:avLst/>
          </a:prstGeom>
          <a:noFill/>
          <a:ln w="38100" algn="ctr">
            <a:solidFill>
              <a:schemeClr val="tx1"/>
            </a:solidFill>
            <a:round/>
            <a:tailEnd type="triangle" w="med" len="med"/>
          </a:ln>
          <a:effectLst/>
        </p:spPr>
      </p:cxnSp>
      <p:cxnSp>
        <p:nvCxnSpPr>
          <p:cNvPr id="37" name="Straight Arrow Connector 36"/>
          <p:cNvCxnSpPr>
            <a:cxnSpLocks noChangeShapeType="1"/>
          </p:cNvCxnSpPr>
          <p:nvPr/>
        </p:nvCxnSpPr>
        <p:spPr bwMode="auto">
          <a:xfrm flipV="1">
            <a:off x="4953000" y="3429000"/>
            <a:ext cx="544513" cy="30163"/>
          </a:xfrm>
          <a:prstGeom prst="straightConnector1">
            <a:avLst/>
          </a:prstGeom>
          <a:noFill/>
          <a:ln w="38100" algn="ctr">
            <a:solidFill>
              <a:schemeClr val="tx1"/>
            </a:solidFill>
            <a:round/>
            <a:tailEnd type="triangle" w="med" len="med"/>
          </a:ln>
          <a:effectLst/>
        </p:spPr>
      </p:cxnSp>
      <p:cxnSp>
        <p:nvCxnSpPr>
          <p:cNvPr id="38" name="Straight Arrow Connector 37"/>
          <p:cNvCxnSpPr>
            <a:cxnSpLocks noChangeShapeType="1"/>
            <a:endCxn id="31" idx="1"/>
          </p:cNvCxnSpPr>
          <p:nvPr/>
        </p:nvCxnSpPr>
        <p:spPr bwMode="auto">
          <a:xfrm flipV="1">
            <a:off x="4953000" y="4599781"/>
            <a:ext cx="381000" cy="48420"/>
          </a:xfrm>
          <a:prstGeom prst="straightConnector1">
            <a:avLst/>
          </a:prstGeom>
          <a:noFill/>
          <a:ln w="38100" algn="ctr">
            <a:solidFill>
              <a:schemeClr val="tx1"/>
            </a:solidFill>
            <a:round/>
            <a:tailEnd type="triangle" w="med" len="med"/>
          </a:ln>
          <a:effectLst/>
        </p:spPr>
      </p:cxnSp>
      <p:cxnSp>
        <p:nvCxnSpPr>
          <p:cNvPr id="39" name="Straight Arrow Connector 38"/>
          <p:cNvCxnSpPr>
            <a:cxnSpLocks noChangeShapeType="1"/>
          </p:cNvCxnSpPr>
          <p:nvPr/>
        </p:nvCxnSpPr>
        <p:spPr bwMode="auto">
          <a:xfrm flipV="1">
            <a:off x="4953000" y="6019800"/>
            <a:ext cx="457200" cy="30162"/>
          </a:xfrm>
          <a:prstGeom prst="straightConnector1">
            <a:avLst/>
          </a:prstGeom>
          <a:noFill/>
          <a:ln w="38100" algn="ctr">
            <a:solidFill>
              <a:schemeClr val="tx1"/>
            </a:solidFill>
            <a:round/>
            <a:tailEnd type="triangle" w="med" len="med"/>
          </a:ln>
          <a:effectLst/>
        </p:spPr>
      </p:cxnSp>
      <p:sp>
        <p:nvSpPr>
          <p:cNvPr id="41" name="TextBox 40"/>
          <p:cNvSpPr txBox="1">
            <a:spLocks noChangeArrowheads="1"/>
          </p:cNvSpPr>
          <p:nvPr/>
        </p:nvSpPr>
        <p:spPr bwMode="auto">
          <a:xfrm>
            <a:off x="0" y="76200"/>
            <a:ext cx="3200400" cy="461963"/>
          </a:xfrm>
          <a:prstGeom prst="rect">
            <a:avLst/>
          </a:prstGeom>
          <a:noFill/>
          <a:ln w="9525">
            <a:noFill/>
            <a:miter lim="800000"/>
          </a:ln>
        </p:spPr>
        <p:txBody>
          <a:bodyPr>
            <a:spAutoFit/>
          </a:bodyPr>
          <a:lstStyle/>
          <a:p>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wipe(down)">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par>
                                <p:cTn id="22" presetID="5"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par>
                                <p:cTn id="28" presetID="5" presetClass="entr" presetSubtype="1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heckerboard(across)">
                                      <p:cBhvr>
                                        <p:cTn id="30" dur="500"/>
                                        <p:tgtEl>
                                          <p:spTgt spid="15"/>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heckerboard(across)">
                                      <p:cBhvr>
                                        <p:cTn id="33" dur="500"/>
                                        <p:tgtEl>
                                          <p:spTgt spid="6"/>
                                        </p:tgtEl>
                                      </p:cBhvr>
                                    </p:animEffect>
                                  </p:childTnLst>
                                </p:cTn>
                              </p:par>
                              <p:par>
                                <p:cTn id="34" presetID="5" presetClass="entr" presetSubtype="1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heckerboard(across)">
                                      <p:cBhvr>
                                        <p:cTn id="36" dur="500"/>
                                        <p:tgtEl>
                                          <p:spTgt spid="16"/>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heckerboard(across)">
                                      <p:cBhvr>
                                        <p:cTn id="39" dur="500"/>
                                        <p:tgtEl>
                                          <p:spTgt spid="5"/>
                                        </p:tgtEl>
                                      </p:cBhvr>
                                    </p:animEffect>
                                  </p:childTnLst>
                                </p:cTn>
                              </p:par>
                              <p:par>
                                <p:cTn id="40" presetID="5" presetClass="entr" presetSubtype="1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heckerboard(across)">
                                      <p:cBhvr>
                                        <p:cTn id="42" dur="500"/>
                                        <p:tgtEl>
                                          <p:spTgt spid="17"/>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checkerboard(across)">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checkerboard(across)">
                                      <p:cBhvr>
                                        <p:cTn id="50" dur="500"/>
                                        <p:tgtEl>
                                          <p:spTgt spid="34"/>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checkerboard(across)">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nodeType="click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checkerboard(across)">
                                      <p:cBhvr>
                                        <p:cTn id="58" dur="500"/>
                                        <p:tgtEl>
                                          <p:spTgt spid="36"/>
                                        </p:tgtEl>
                                      </p:cBhvr>
                                    </p:animEffect>
                                  </p:childTnLst>
                                </p:cTn>
                              </p:par>
                              <p:par>
                                <p:cTn id="59" presetID="5" presetClass="entr" presetSubtype="1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checkerboard(across)">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checkerboard(across)">
                                      <p:cBhvr>
                                        <p:cTn id="66" dur="500"/>
                                        <p:tgtEl>
                                          <p:spTgt spid="37"/>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checkerboard(across)">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checkerboard(across)">
                                      <p:cBhvr>
                                        <p:cTn id="74" dur="500"/>
                                        <p:tgtEl>
                                          <p:spTgt spid="38"/>
                                        </p:tgtEl>
                                      </p:cBhvr>
                                    </p:animEffect>
                                  </p:childTnLst>
                                </p:cTn>
                              </p:par>
                              <p:par>
                                <p:cTn id="75" presetID="5" presetClass="entr" presetSubtype="1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checkerboard(across)">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checkerboard(across)">
                                      <p:cBhvr>
                                        <p:cTn id="82" dur="500"/>
                                        <p:tgtEl>
                                          <p:spTgt spid="39"/>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checkerboard(across)">
                                      <p:cBhvr>
                                        <p:cTn id="8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28" grpId="0" animBg="1"/>
      <p:bldP spid="29" grpId="0" animBg="1"/>
      <p:bldP spid="30" grpId="0" animBg="1"/>
      <p:bldP spid="31" grpId="0" animBg="1"/>
      <p:bldP spid="32" grpId="0" animBg="1"/>
    </p:bldLst>
  </p:timing>
</p:sld>
</file>

<file path=ppt/tags/tag1.xml><?xml version="1.0" encoding="utf-8"?>
<p:tagLst xmlns:p="http://schemas.openxmlformats.org/presentationml/2006/main">
  <p:tag name="MMPROD_NEXTUNIQUEID" val="10010"/>
  <p:tag name="MMPROD_UIDATA" val="&lt;database version=&quot;7.0&quot;&gt;&lt;object type=&quot;1&quot; unique_id=&quot;10001&quot;&gt;&lt;object type=&quot;2&quot; unique_id=&quot;10059&quot;&gt;&lt;object type=&quot;3&quot; unique_id=&quot;10062&quot;&gt;&lt;property id=&quot;20148&quot; value=&quot;5&quot;/&gt;&lt;property id=&quot;20300&quot; value=&quot;Slide 5&quot;/&gt;&lt;property id=&quot;20307&quot; value=&quot;258&quot;/&gt;&lt;/object&gt;&lt;object type=&quot;3&quot; unique_id=&quot;10063&quot;&gt;&lt;property id=&quot;20148&quot; value=&quot;5&quot;/&gt;&lt;property id=&quot;20300&quot; value=&quot;Slide 6&quot;/&gt;&lt;property id=&quot;20307&quot; value=&quot;259&quot;/&gt;&lt;/object&gt;&lt;object type=&quot;3&quot; unique_id=&quot;10100&quot;&gt;&lt;property id=&quot;20148&quot; value=&quot;5&quot;/&gt;&lt;property id=&quot;20300&quot; value=&quot;Slide 4&quot;/&gt;&lt;property id=&quot;20307&quot; value=&quot;260&quot;/&gt;&lt;/object&gt;&lt;object type=&quot;3&quot; unique_id=&quot;10169&quot;&gt;&lt;property id=&quot;20148&quot; value=&quot;5&quot;/&gt;&lt;property id=&quot;20300&quot; value=&quot;Slide 7&quot;/&gt;&lt;property id=&quot;20307&quot; value=&quot;261&quot;/&gt;&lt;/object&gt;&lt;object type=&quot;3&quot; unique_id=&quot;10171&quot;&gt;&lt;property id=&quot;20148&quot; value=&quot;5&quot;/&gt;&lt;property id=&quot;20300&quot; value=&quot;Slide 9&quot;/&gt;&lt;property id=&quot;20307&quot; value=&quot;263&quot;/&gt;&lt;/object&gt;&lt;object type=&quot;3&quot; unique_id=&quot;10173&quot;&gt;&lt;property id=&quot;20148&quot; value=&quot;5&quot;/&gt;&lt;property id=&quot;20300&quot; value=&quot;Slide 11&quot;/&gt;&lt;property id=&quot;20307&quot; value=&quot;265&quot;/&gt;&lt;/object&gt;&lt;object type=&quot;3&quot; unique_id=&quot;10174&quot;&gt;&lt;property id=&quot;20148&quot; value=&quot;5&quot;/&gt;&lt;property id=&quot;20300&quot; value=&quot;Slide 15&quot;/&gt;&lt;property id=&quot;20307&quot; value=&quot;266&quot;/&gt;&lt;/object&gt;&lt;object type=&quot;3&quot; unique_id=&quot;10176&quot;&gt;&lt;property id=&quot;20148&quot; value=&quot;5&quot;/&gt;&lt;property id=&quot;20300&quot; value=&quot;Slide 20&quot;/&gt;&lt;property id=&quot;20307&quot; value=&quot;268&quot;/&gt;&lt;/object&gt;&lt;object type=&quot;3&quot; unique_id=&quot;10289&quot;&gt;&lt;property id=&quot;20148&quot; value=&quot;5&quot;/&gt;&lt;property id=&quot;20300&quot; value=&quot;Slide 8&quot;/&gt;&lt;property id=&quot;20307&quot; value=&quot;269&quot;/&gt;&lt;/object&gt;&lt;object type=&quot;3&quot; unique_id=&quot;10380&quot;&gt;&lt;property id=&quot;20148&quot; value=&quot;5&quot;/&gt;&lt;property id=&quot;20300&quot; value=&quot;Slide 10&quot;/&gt;&lt;property id=&quot;20307&quot; value=&quot;270&quot;/&gt;&lt;/object&gt;&lt;object type=&quot;3&quot; unique_id=&quot;10381&quot;&gt;&lt;property id=&quot;20148&quot; value=&quot;5&quot;/&gt;&lt;property id=&quot;20300&quot; value=&quot;Slide 12&quot;/&gt;&lt;property id=&quot;20307&quot; value=&quot;271&quot;/&gt;&lt;/object&gt;&lt;object type=&quot;3&quot; unique_id=&quot;10568&quot;&gt;&lt;property id=&quot;20148&quot; value=&quot;5&quot;/&gt;&lt;property id=&quot;20300&quot; value=&quot;Slide 18&quot;/&gt;&lt;property id=&quot;20307&quot; value=&quot;273&quot;/&gt;&lt;/object&gt;&lt;object type=&quot;3&quot; unique_id=&quot;10569&quot;&gt;&lt;property id=&quot;20148&quot; value=&quot;5&quot;/&gt;&lt;property id=&quot;20300&quot; value=&quot;Slide 19&quot;/&gt;&lt;property id=&quot;20307&quot; value=&quot;274&quot;/&gt;&lt;/object&gt;&lt;object type=&quot;3&quot; unique_id=&quot;10570&quot;&gt;&lt;property id=&quot;20148&quot; value=&quot;5&quot;/&gt;&lt;property id=&quot;20300&quot; value=&quot;Slide 21&quot;/&gt;&lt;property id=&quot;20307&quot; value=&quot;275&quot;/&gt;&lt;/object&gt;&lt;object type=&quot;3&quot; unique_id=&quot;10572&quot;&gt;&lt;property id=&quot;20148&quot; value=&quot;5&quot;/&gt;&lt;property id=&quot;20300&quot; value=&quot;Slide 24&quot;/&gt;&lt;property id=&quot;20307&quot; value=&quot;277&quot;/&gt;&lt;/object&gt;&lt;object type=&quot;3&quot; unique_id=&quot;10573&quot;&gt;&lt;property id=&quot;20148&quot; value=&quot;5&quot;/&gt;&lt;property id=&quot;20300&quot; value=&quot;Slide 27&quot;/&gt;&lt;property id=&quot;20307&quot; value=&quot;278&quot;/&gt;&lt;/object&gt;&lt;object type=&quot;3&quot; unique_id=&quot;10598&quot;&gt;&lt;property id=&quot;20148&quot; value=&quot;5&quot;/&gt;&lt;property id=&quot;20300&quot; value=&quot;Slide 2&quot;/&gt;&lt;property id=&quot;20307&quot; value=&quot;279&quot;/&gt;&lt;/object&gt;&lt;object type=&quot;3&quot; unique_id=&quot;10649&quot;&gt;&lt;property id=&quot;20148&quot; value=&quot;5&quot;/&gt;&lt;property id=&quot;20300&quot; value=&quot;Slide 23&quot;/&gt;&lt;property id=&quot;20307&quot; value=&quot;281&quot;/&gt;&lt;/object&gt;&lt;object type=&quot;3&quot; unique_id=&quot;10754&quot;&gt;&lt;property id=&quot;20148&quot; value=&quot;5&quot;/&gt;&lt;property id=&quot;20300&quot; value=&quot;Slide 25&quot;/&gt;&lt;property id=&quot;20307&quot; value=&quot;282&quot;/&gt;&lt;/object&gt;&lt;object type=&quot;3&quot; unique_id=&quot;10918&quot;&gt;&lt;property id=&quot;20148&quot; value=&quot;5&quot;/&gt;&lt;property id=&quot;20300&quot; value=&quot;Slide 1&quot;/&gt;&lt;property id=&quot;20307&quot; value=&quot;285&quot;/&gt;&lt;/object&gt;&lt;object type=&quot;3&quot; unique_id=&quot;10919&quot;&gt;&lt;property id=&quot;20148&quot; value=&quot;5&quot;/&gt;&lt;property id=&quot;20300&quot; value=&quot;Slide 28&quot;/&gt;&lt;property id=&quot;20307&quot; value=&quot;284&quot;/&gt;&lt;/object&gt;&lt;object type=&quot;3&quot; unique_id=&quot;11146&quot;&gt;&lt;property id=&quot;20148&quot; value=&quot;5&quot;/&gt;&lt;property id=&quot;20300&quot; value=&quot;Slide 3&quot;/&gt;&lt;property id=&quot;20307&quot; value=&quot;286&quot;/&gt;&lt;/object&gt;&lt;object type=&quot;3&quot; unique_id=&quot;12587&quot;&gt;&lt;property id=&quot;20148&quot; value=&quot;5&quot;/&gt;&lt;property id=&quot;20300&quot; value=&quot;Slide 13&quot;/&gt;&lt;property id=&quot;20307&quot; value=&quot;289&quot;/&gt;&lt;/object&gt;&lt;object type=&quot;3&quot; unique_id=&quot;12588&quot;&gt;&lt;property id=&quot;20148&quot; value=&quot;5&quot;/&gt;&lt;property id=&quot;20300&quot; value=&quot;Slide 14&quot;/&gt;&lt;property id=&quot;20307&quot; value=&quot;288&quot;/&gt;&lt;/object&gt;&lt;object type=&quot;3&quot; unique_id=&quot;12677&quot;&gt;&lt;property id=&quot;20148&quot; value=&quot;5&quot;/&gt;&lt;property id=&quot;20300&quot; value=&quot;Slide 16&quot;/&gt;&lt;property id=&quot;20307&quot; value=&quot;290&quot;/&gt;&lt;/object&gt;&lt;object type=&quot;3&quot; unique_id=&quot;12913&quot;&gt;&lt;property id=&quot;20148&quot; value=&quot;5&quot;/&gt;&lt;property id=&quot;20300&quot; value=&quot;Slide 17&quot;/&gt;&lt;property id=&quot;20307&quot; value=&quot;292&quot;/&gt;&lt;/object&gt;&lt;object type=&quot;3&quot; unique_id=&quot;13118&quot;&gt;&lt;property id=&quot;20148&quot; value=&quot;5&quot;/&gt;&lt;property id=&quot;20300&quot; value=&quot;Slide 22&quot;/&gt;&lt;property id=&quot;20307&quot; value=&quot;293&quot;/&gt;&lt;/object&gt;&lt;object type=&quot;3&quot; unique_id=&quot;13323&quot;&gt;&lt;property id=&quot;20148&quot; value=&quot;5&quot;/&gt;&lt;property id=&quot;20300&quot; value=&quot;Slide 26&quot;/&gt;&lt;property id=&quot;20307&quot; value=&quot;294&quot;/&gt;&lt;/object&gt;&lt;/object&gt;&lt;object type=&quot;8&quot; unique_id=&quot;10069&quot;&gt;&lt;/object&gt;&lt;/object&gt;&lt;/database&gt;"/>
  <p:tag name="ISPRING_RESOURCE_PATHS_HASH_2" val="8e81dcbe07833174fd4ab947f6172b5699462e"/>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sng"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sng"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7443</Words>
  <Application>WPS Presentation</Application>
  <PresentationFormat>On-screen Show (4:3)</PresentationFormat>
  <Paragraphs>301</Paragraphs>
  <Slides>31</Slides>
  <Notes>2</Notes>
  <HiddenSlides>0</HiddenSlides>
  <MMClips>1</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31</vt:i4>
      </vt:variant>
    </vt:vector>
  </HeadingPairs>
  <TitlesOfParts>
    <vt:vector size="43" baseType="lpstr">
      <vt:lpstr>Arial</vt:lpstr>
      <vt:lpstr>SimSun</vt:lpstr>
      <vt:lpstr>Wingdings</vt:lpstr>
      <vt:lpstr>Times New Roman</vt:lpstr>
      <vt:lpstr>Time s New Roman</vt:lpstr>
      <vt:lpstr>Calibri</vt:lpstr>
      <vt:lpstr>Microsoft YaHei</vt:lpstr>
      <vt:lpstr>Arial Unicode MS</vt:lpstr>
      <vt:lpstr>Arial</vt:lpstr>
      <vt:lpstr>Segoe Print</vt:lpstr>
      <vt:lpstr>Office Theme</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sony</dc:creator>
  <cp:lastModifiedBy>User</cp:lastModifiedBy>
  <cp:revision>141</cp:revision>
  <dcterms:created xsi:type="dcterms:W3CDTF">2017-08-24T12:42:00Z</dcterms:created>
  <dcterms:modified xsi:type="dcterms:W3CDTF">2021-09-10T13:39:45Z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32F7B3F26D8F4738980E5B7EF646F380</vt:lpwstr>
  </property>
  <property fmtid="{D5CDD505-2E9C-101B-9397-08002B2CF9AE}" pid="3" name="KSOProductBuildVer">
    <vt:lpwstr>1033-11.2.0.10265</vt:lpwstr>
  </property>
</Properties>
</file>