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2" r:id="rId2"/>
    <p:sldId id="343" r:id="rId3"/>
    <p:sldId id="295" r:id="rId4"/>
    <p:sldId id="345" r:id="rId5"/>
    <p:sldId id="271" r:id="rId6"/>
    <p:sldId id="296" r:id="rId7"/>
    <p:sldId id="276" r:id="rId8"/>
    <p:sldId id="297" r:id="rId9"/>
    <p:sldId id="325" r:id="rId10"/>
    <p:sldId id="341" r:id="rId11"/>
    <p:sldId id="330" r:id="rId12"/>
    <p:sldId id="298" r:id="rId13"/>
    <p:sldId id="334" r:id="rId14"/>
    <p:sldId id="331" r:id="rId15"/>
    <p:sldId id="324" r:id="rId16"/>
    <p:sldId id="332" r:id="rId17"/>
    <p:sldId id="342" r:id="rId18"/>
    <p:sldId id="339" r:id="rId19"/>
    <p:sldId id="326" r:id="rId20"/>
    <p:sldId id="315" r:id="rId21"/>
    <p:sldId id="304" r:id="rId22"/>
    <p:sldId id="306" r:id="rId23"/>
    <p:sldId id="336" r:id="rId24"/>
    <p:sldId id="337" r:id="rId25"/>
    <p:sldId id="328" r:id="rId26"/>
    <p:sldId id="33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00"/>
    <a:srgbClr val="006600"/>
    <a:srgbClr val="B9E8FE"/>
    <a:srgbClr val="4F81BD"/>
    <a:srgbClr val="103F10"/>
    <a:srgbClr val="003300"/>
    <a:srgbClr val="0000FF"/>
    <a:srgbClr val="30F039"/>
    <a:srgbClr val="B92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snapToGrid="0">
      <p:cViewPr varScale="1">
        <p:scale>
          <a:sx n="68" d="100"/>
          <a:sy n="68" d="100"/>
        </p:scale>
        <p:origin x="1446" y="60"/>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67BAC-84A7-4F3E-8E1C-7263F6446143}" type="datetimeFigureOut">
              <a:rPr lang="en-US" smtClean="0"/>
              <a:pPr/>
              <a:t>9/18/2021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B9721-0371-4248-8925-69F12C2254D0}" type="slidenum">
              <a:rPr lang="en-US" smtClean="0"/>
              <a:pPr/>
              <a:t>‹#›</a:t>
            </a:fld>
            <a:endParaRPr lang="en-US"/>
          </a:p>
        </p:txBody>
      </p:sp>
    </p:spTree>
    <p:extLst>
      <p:ext uri="{BB962C8B-B14F-4D97-AF65-F5344CB8AC3E}">
        <p14:creationId xmlns:p14="http://schemas.microsoft.com/office/powerpoint/2010/main" val="320704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64D34339-7856-4708-9B7F-DC285D4A520F}" type="slidenum">
              <a:rPr lang="en-US" altLang="en-US" smtClean="0">
                <a:latin typeface="Arial" charset="0"/>
              </a:rPr>
              <a:pPr eaLnBrk="1" hangingPunct="1"/>
              <a:t>1</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B9721-0371-4248-8925-69F12C2254D0}" type="slidenum">
              <a:rPr lang="en-US" smtClean="0"/>
              <a:pPr/>
              <a:t>25</a:t>
            </a:fld>
            <a:endParaRPr lang="en-US"/>
          </a:p>
        </p:txBody>
      </p:sp>
    </p:spTree>
    <p:extLst>
      <p:ext uri="{BB962C8B-B14F-4D97-AF65-F5344CB8AC3E}">
        <p14:creationId xmlns:p14="http://schemas.microsoft.com/office/powerpoint/2010/main" val="190021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B9721-0371-4248-8925-69F12C2254D0}" type="slidenum">
              <a:rPr lang="en-US" smtClean="0"/>
              <a:pPr/>
              <a:t>26</a:t>
            </a:fld>
            <a:endParaRPr lang="en-US"/>
          </a:p>
        </p:txBody>
      </p:sp>
    </p:spTree>
    <p:extLst>
      <p:ext uri="{BB962C8B-B14F-4D97-AF65-F5344CB8AC3E}">
        <p14:creationId xmlns:p14="http://schemas.microsoft.com/office/powerpoint/2010/main" val="290716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B1EAAB-AF27-4CFD-8229-DE3C40601F53}"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286979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1EAAB-AF27-4CFD-8229-DE3C40601F53}"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207917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1EAAB-AF27-4CFD-8229-DE3C40601F53}"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321182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1EAAB-AF27-4CFD-8229-DE3C40601F53}"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407851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1EAAB-AF27-4CFD-8229-DE3C40601F53}"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403099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B1EAAB-AF27-4CFD-8229-DE3C40601F53}"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418849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B1EAAB-AF27-4CFD-8229-DE3C40601F53}" type="datetimeFigureOut">
              <a:rPr lang="en-US" smtClean="0"/>
              <a:pPr/>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4977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1EAAB-AF27-4CFD-8229-DE3C40601F53}" type="datetimeFigureOut">
              <a:rPr lang="en-US" smtClean="0"/>
              <a:pPr/>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138951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1EAAB-AF27-4CFD-8229-DE3C40601F53}" type="datetimeFigureOut">
              <a:rPr lang="en-US" smtClean="0"/>
              <a:pPr/>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255464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1EAAB-AF27-4CFD-8229-DE3C40601F53}"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171760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1EAAB-AF27-4CFD-8229-DE3C40601F53}"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F0546-2FD1-4D56-962F-356DA36E3198}" type="slidenum">
              <a:rPr lang="en-US" smtClean="0"/>
              <a:pPr/>
              <a:t>‹#›</a:t>
            </a:fld>
            <a:endParaRPr lang="en-US"/>
          </a:p>
        </p:txBody>
      </p:sp>
    </p:spTree>
    <p:extLst>
      <p:ext uri="{BB962C8B-B14F-4D97-AF65-F5344CB8AC3E}">
        <p14:creationId xmlns:p14="http://schemas.microsoft.com/office/powerpoint/2010/main" val="310399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alpha val="9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1EAAB-AF27-4CFD-8229-DE3C40601F53}" type="datetimeFigureOut">
              <a:rPr lang="en-US" smtClean="0"/>
              <a:pPr/>
              <a:t>9/18/2021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F0546-2FD1-4D56-962F-356DA36E3198}" type="slidenum">
              <a:rPr lang="en-US" smtClean="0"/>
              <a:pPr/>
              <a:t>‹#›</a:t>
            </a:fld>
            <a:endParaRPr lang="en-US"/>
          </a:p>
        </p:txBody>
      </p:sp>
    </p:spTree>
    <p:extLst>
      <p:ext uri="{BB962C8B-B14F-4D97-AF65-F5344CB8AC3E}">
        <p14:creationId xmlns:p14="http://schemas.microsoft.com/office/powerpoint/2010/main" val="106070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Rh0YwVGADVg?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audio" Target="file:///D:\gi&#7919;%20ch&#7919;%20t&#237;n\doan1.mp3"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9863"/>
            <a:ext cx="8382000" cy="6551612"/>
          </a:xfrm>
          <a:prstGeom prst="rect">
            <a:avLst/>
          </a:prstGeom>
          <a:noFill/>
          <a:ln>
            <a:noFill/>
          </a:ln>
          <a:effectLst>
            <a:outerShdw blurRad="50800" dist="50800" dir="5400000" algn="ctr" rotWithShape="0">
              <a:srgbClr val="FFC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768350" y="2284413"/>
            <a:ext cx="1043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en-US">
              <a:latin typeface="Arial" charset="0"/>
            </a:endParaRPr>
          </a:p>
        </p:txBody>
      </p:sp>
      <p:sp>
        <p:nvSpPr>
          <p:cNvPr id="9220" name="WordArt 4"/>
          <p:cNvSpPr>
            <a:spLocks noChangeArrowheads="1" noChangeShapeType="1" noTextEdit="1"/>
          </p:cNvSpPr>
          <p:nvPr/>
        </p:nvSpPr>
        <p:spPr bwMode="auto">
          <a:xfrm>
            <a:off x="914401" y="711200"/>
            <a:ext cx="7391400" cy="3327400"/>
          </a:xfrm>
          <a:prstGeom prst="rect">
            <a:avLst/>
          </a:prstGeom>
        </p:spPr>
        <p:txBody>
          <a:bodyPr wrap="none" fromWordArt="1">
            <a:prstTxWarp prst="textSlantUp">
              <a:avLst>
                <a:gd name="adj" fmla="val 5796"/>
              </a:avLst>
            </a:prstTxWarp>
          </a:bodyPr>
          <a:lstStyle/>
          <a:p>
            <a:pPr algn="ctr"/>
            <a:r>
              <a:rPr lang="en-US" sz="2800" b="1" kern="10" dirty="0">
                <a:ln w="9525">
                  <a:solidFill>
                    <a:srgbClr val="000000"/>
                  </a:solidFill>
                  <a:round/>
                  <a:headEnd/>
                  <a:tailEnd/>
                </a:ln>
                <a:solidFill>
                  <a:srgbClr val="0000FF"/>
                </a:solidFill>
                <a:latin typeface="Times New Roman"/>
                <a:cs typeface="Times New Roman"/>
              </a:rPr>
              <a:t>TIẾT 2-BÀI 2: </a:t>
            </a:r>
          </a:p>
          <a:p>
            <a:pPr algn="ctr"/>
            <a:r>
              <a:rPr lang="en-US" sz="2800" b="1" kern="10" dirty="0">
                <a:ln w="9525">
                  <a:solidFill>
                    <a:srgbClr val="000000"/>
                  </a:solidFill>
                  <a:round/>
                  <a:headEnd/>
                  <a:tailEnd/>
                </a:ln>
                <a:solidFill>
                  <a:srgbClr val="0000FF"/>
                </a:solidFill>
                <a:latin typeface="Times New Roman"/>
                <a:cs typeface="Times New Roman"/>
              </a:rPr>
              <a:t>LIÊM KHIẾT</a:t>
            </a:r>
          </a:p>
        </p:txBody>
      </p:sp>
      <p:sp>
        <p:nvSpPr>
          <p:cNvPr id="922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1200">
                <a:latin typeface="Arial" charset="0"/>
              </a:rPr>
              <a:t>3</a:t>
            </a:r>
          </a:p>
        </p:txBody>
      </p:sp>
    </p:spTree>
    <p:extLst>
      <p:ext uri="{BB962C8B-B14F-4D97-AF65-F5344CB8AC3E}">
        <p14:creationId xmlns:p14="http://schemas.microsoft.com/office/powerpoint/2010/main" val="4726831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ương tiện Trực tuyến 1" title="Cần, Kiệm, Liêm, Chính, Chí công vô tư">
            <a:hlinkClick r:id="" action="ppaction://media"/>
            <a:extLst>
              <a:ext uri="{FF2B5EF4-FFF2-40B4-BE49-F238E27FC236}">
                <a16:creationId xmlns:a16="http://schemas.microsoft.com/office/drawing/2014/main" id="{8E471DAB-6C65-4247-A078-154B2E64B023}"/>
              </a:ext>
            </a:extLst>
          </p:cNvPr>
          <p:cNvPicPr>
            <a:picLocks noRot="1" noChangeAspect="1"/>
          </p:cNvPicPr>
          <p:nvPr>
            <a:videoFile r:link="rId1"/>
          </p:nvPr>
        </p:nvPicPr>
        <p:blipFill>
          <a:blip r:embed="rId3"/>
          <a:stretch>
            <a:fillRect/>
          </a:stretch>
        </p:blipFill>
        <p:spPr>
          <a:xfrm>
            <a:off x="267286" y="168812"/>
            <a:ext cx="8595360" cy="6386733"/>
          </a:xfrm>
          <a:prstGeom prst="rect">
            <a:avLst/>
          </a:prstGeom>
        </p:spPr>
      </p:pic>
    </p:spTree>
    <p:extLst>
      <p:ext uri="{BB962C8B-B14F-4D97-AF65-F5344CB8AC3E}">
        <p14:creationId xmlns:p14="http://schemas.microsoft.com/office/powerpoint/2010/main" val="36207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344" y="1222493"/>
            <a:ext cx="8915400" cy="3495822"/>
          </a:xfrm>
        </p:spPr>
        <p:txBody>
          <a:bodyPr>
            <a:noAutofit/>
          </a:bodyPr>
          <a:lstStyle/>
          <a:p>
            <a:pPr marL="0" indent="0">
              <a:buNone/>
            </a:pPr>
            <a:r>
              <a:rPr lang="vi-VN" b="1" dirty="0">
                <a:solidFill>
                  <a:srgbClr val="FFFF00"/>
                </a:solidFill>
                <a:latin typeface="Times New Roman" pitchFamily="18" charset="0"/>
                <a:cs typeface="Times New Roman" pitchFamily="18" charset="0"/>
              </a:rPr>
              <a:t>1. </a:t>
            </a:r>
            <a:r>
              <a:rPr lang="vi-VN" b="1" dirty="0" err="1">
                <a:solidFill>
                  <a:srgbClr val="FFFF00"/>
                </a:solidFill>
                <a:latin typeface="Times New Roman" pitchFamily="18" charset="0"/>
                <a:cs typeface="Times New Roman" pitchFamily="18" charset="0"/>
              </a:rPr>
              <a:t>Khái</a:t>
            </a:r>
            <a:r>
              <a:rPr lang="vi-VN" b="1" dirty="0">
                <a:solidFill>
                  <a:srgbClr val="FFFF00"/>
                </a:solidFill>
                <a:latin typeface="Times New Roman" pitchFamily="18" charset="0"/>
                <a:cs typeface="Times New Roman" pitchFamily="18" charset="0"/>
              </a:rPr>
              <a:t> </a:t>
            </a:r>
            <a:r>
              <a:rPr lang="vi-VN" b="1" dirty="0" err="1">
                <a:solidFill>
                  <a:srgbClr val="FFFF00"/>
                </a:solidFill>
                <a:latin typeface="Times New Roman" pitchFamily="18" charset="0"/>
                <a:cs typeface="Times New Roman" pitchFamily="18" charset="0"/>
              </a:rPr>
              <a:t>niệm</a:t>
            </a:r>
            <a:r>
              <a:rPr lang="vi-VN" b="1" dirty="0">
                <a:solidFill>
                  <a:srgbClr val="FFFF00"/>
                </a:solidFill>
                <a:latin typeface="Times New Roman" pitchFamily="18" charset="0"/>
                <a:cs typeface="Times New Roman" pitchFamily="18" charset="0"/>
              </a:rPr>
              <a:t>: </a:t>
            </a:r>
            <a:r>
              <a:rPr lang="en-US" b="1" dirty="0">
                <a:solidFill>
                  <a:srgbClr val="FFFF00"/>
                </a:solidFill>
                <a:latin typeface="Times New Roman" pitchFamily="18" charset="0"/>
                <a:cs typeface="Times New Roman" pitchFamily="18" charset="0"/>
              </a:rPr>
              <a:t> </a:t>
            </a:r>
          </a:p>
          <a:p>
            <a:pPr marL="514350" indent="-514350">
              <a:buFontTx/>
              <a:buChar char="-"/>
            </a:pPr>
            <a:r>
              <a:rPr lang="en-US" b="1" dirty="0">
                <a:solidFill>
                  <a:schemeClr val="bg1"/>
                </a:solidFill>
                <a:latin typeface="Times New Roman" pitchFamily="18" charset="0"/>
                <a:cs typeface="Times New Roman" pitchFamily="18" charset="0"/>
              </a:rPr>
              <a:t>Là phẩm chất đạo đức của con </a:t>
            </a:r>
            <a:r>
              <a:rPr lang="en-US" b="1" dirty="0" err="1">
                <a:solidFill>
                  <a:schemeClr val="bg1"/>
                </a:solidFill>
                <a:latin typeface="Times New Roman" pitchFamily="18" charset="0"/>
                <a:cs typeface="Times New Roman" pitchFamily="18" charset="0"/>
              </a:rPr>
              <a:t>người</a:t>
            </a:r>
            <a:r>
              <a:rPr lang="en-US" b="1" dirty="0">
                <a:solidFill>
                  <a:schemeClr val="bg1"/>
                </a:solidFill>
                <a:latin typeface="Times New Roman" pitchFamily="18" charset="0"/>
                <a:cs typeface="Times New Roman" pitchFamily="18" charset="0"/>
              </a:rPr>
              <a:t>.</a:t>
            </a:r>
          </a:p>
          <a:p>
            <a:pPr marL="514350" indent="-514350">
              <a:buFontTx/>
              <a:buChar char="-"/>
            </a:pPr>
            <a:r>
              <a:rPr lang="en-US" b="1" dirty="0">
                <a:solidFill>
                  <a:schemeClr val="bg1"/>
                </a:solidFill>
                <a:latin typeface="Times New Roman" pitchFamily="18" charset="0"/>
                <a:cs typeface="Times New Roman" pitchFamily="18" charset="0"/>
              </a:rPr>
              <a:t>Thể hiện lối sống trong sạch, không hám danh, hám lợi , không bận tâm những toan tính nhỏ nhen, </a:t>
            </a:r>
            <a:r>
              <a:rPr lang="en-US" b="1" dirty="0" err="1">
                <a:solidFill>
                  <a:schemeClr val="bg1"/>
                </a:solidFill>
                <a:latin typeface="Times New Roman" pitchFamily="18" charset="0"/>
                <a:cs typeface="Times New Roman" pitchFamily="18" charset="0"/>
              </a:rPr>
              <a:t>ích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kỉ</a:t>
            </a:r>
            <a:r>
              <a:rPr lang="en-US" b="1" dirty="0">
                <a:solidFill>
                  <a:schemeClr val="bg1"/>
                </a:solidFill>
                <a:latin typeface="Times New Roman" pitchFamily="18" charset="0"/>
                <a:cs typeface="Times New Roman" pitchFamily="18" charset="0"/>
              </a:rPr>
              <a:t>.</a:t>
            </a:r>
            <a:r>
              <a:rPr lang="vi-VN" b="1" dirty="0">
                <a:solidFill>
                  <a:srgbClr val="FFFF00"/>
                </a:solidFill>
                <a:latin typeface="Times New Roman" pitchFamily="18" charset="0"/>
                <a:cs typeface="Times New Roman" pitchFamily="18" charset="0"/>
              </a:rPr>
              <a:t> </a:t>
            </a:r>
            <a:endParaRPr lang="en-US" b="1" dirty="0">
              <a:solidFill>
                <a:srgbClr val="FFFF00"/>
              </a:solidFill>
              <a:latin typeface="Times New Roman" pitchFamily="18" charset="0"/>
              <a:cs typeface="Times New Roman" pitchFamily="18" charset="0"/>
            </a:endParaRPr>
          </a:p>
          <a:p>
            <a:pPr marL="0" indent="0">
              <a:buNone/>
            </a:pPr>
            <a:r>
              <a:rPr lang="vi-VN" b="1" dirty="0">
                <a:solidFill>
                  <a:srgbClr val="FFFF00"/>
                </a:solidFill>
                <a:latin typeface="Times New Roman" pitchFamily="18" charset="0"/>
                <a:cs typeface="Times New Roman" pitchFamily="18" charset="0"/>
              </a:rPr>
              <a:t>2. </a:t>
            </a:r>
            <a:r>
              <a:rPr lang="vi-VN" b="1" dirty="0" err="1">
                <a:solidFill>
                  <a:srgbClr val="FFFF00"/>
                </a:solidFill>
                <a:latin typeface="Times New Roman" pitchFamily="18" charset="0"/>
                <a:cs typeface="Times New Roman" pitchFamily="18" charset="0"/>
              </a:rPr>
              <a:t>Biểu</a:t>
            </a:r>
            <a:r>
              <a:rPr lang="vi-VN" b="1" dirty="0">
                <a:solidFill>
                  <a:srgbClr val="FFFF00"/>
                </a:solidFill>
                <a:latin typeface="Times New Roman" pitchFamily="18" charset="0"/>
                <a:cs typeface="Times New Roman" pitchFamily="18" charset="0"/>
              </a:rPr>
              <a:t> </a:t>
            </a:r>
            <a:r>
              <a:rPr lang="vi-VN" b="1" dirty="0" err="1">
                <a:solidFill>
                  <a:srgbClr val="FFFF00"/>
                </a:solidFill>
                <a:latin typeface="Times New Roman" pitchFamily="18" charset="0"/>
                <a:cs typeface="Times New Roman" pitchFamily="18" charset="0"/>
              </a:rPr>
              <a:t>hiện</a:t>
            </a:r>
            <a:r>
              <a:rPr lang="vi-VN" b="1" dirty="0">
                <a:solidFill>
                  <a:srgbClr val="FFFF00"/>
                </a:solidFill>
                <a:latin typeface="Times New Roman" pitchFamily="18" charset="0"/>
                <a:cs typeface="Times New Roman" pitchFamily="18" charset="0"/>
              </a:rPr>
              <a:t>: </a:t>
            </a:r>
            <a:r>
              <a:rPr lang="en-US" b="1" dirty="0">
                <a:solidFill>
                  <a:srgbClr val="FFFF00"/>
                </a:solidFill>
                <a:latin typeface="Times New Roman" pitchFamily="18" charset="0"/>
                <a:cs typeface="Times New Roman" pitchFamily="18" charset="0"/>
              </a:rPr>
              <a:t> </a:t>
            </a:r>
          </a:p>
        </p:txBody>
      </p:sp>
      <p:sp>
        <p:nvSpPr>
          <p:cNvPr id="4" name="TextBox 4">
            <a:extLst>
              <a:ext uri="{FF2B5EF4-FFF2-40B4-BE49-F238E27FC236}">
                <a16:creationId xmlns:a16="http://schemas.microsoft.com/office/drawing/2014/main" id="{2B3DDF12-ED53-426C-9DCB-2AF82CECC113}"/>
              </a:ext>
            </a:extLst>
          </p:cNvPr>
          <p:cNvSpPr txBox="1"/>
          <p:nvPr/>
        </p:nvSpPr>
        <p:spPr>
          <a:xfrm>
            <a:off x="504092" y="648286"/>
            <a:ext cx="3962400" cy="461665"/>
          </a:xfrm>
          <a:prstGeom prst="rect">
            <a:avLst/>
          </a:prstGeom>
          <a:noFill/>
        </p:spPr>
        <p:txBody>
          <a:bodyPr wrap="square" rtlCol="0">
            <a:spAutoFit/>
          </a:bodyPr>
          <a:lstStyle/>
          <a:p>
            <a:r>
              <a:rPr lang="en-US" sz="2400" b="1" dirty="0">
                <a:solidFill>
                  <a:srgbClr val="FFFF00"/>
                </a:solidFill>
                <a:latin typeface="Times New Roman" pitchFamily="18" charset="0"/>
                <a:cs typeface="Times New Roman" pitchFamily="18" charset="0"/>
              </a:rPr>
              <a:t>II. NỘI DUNG BÀI HỌC</a:t>
            </a:r>
          </a:p>
        </p:txBody>
      </p:sp>
      <p:sp>
        <p:nvSpPr>
          <p:cNvPr id="5" name="TextBox 4">
            <a:extLst>
              <a:ext uri="{FF2B5EF4-FFF2-40B4-BE49-F238E27FC236}">
                <a16:creationId xmlns:a16="http://schemas.microsoft.com/office/drawing/2014/main" id="{2D6EFF5B-7881-49B2-B0BC-4377BDAD2FEF}"/>
              </a:ext>
            </a:extLst>
          </p:cNvPr>
          <p:cNvSpPr txBox="1"/>
          <p:nvPr/>
        </p:nvSpPr>
        <p:spPr>
          <a:xfrm>
            <a:off x="3019863" y="1833042"/>
            <a:ext cx="4900247" cy="584775"/>
          </a:xfrm>
          <a:prstGeom prst="rect">
            <a:avLst/>
          </a:prstGeom>
          <a:noFill/>
        </p:spPr>
        <p:txBody>
          <a:bodyPr wrap="square" rtlCol="0">
            <a:spAutoFit/>
          </a:bodyPr>
          <a:lstStyle/>
          <a:p>
            <a:r>
              <a:rPr lang="en-US" sz="3200" b="1" dirty="0" err="1">
                <a:solidFill>
                  <a:srgbClr val="FFFF00"/>
                </a:solidFill>
                <a:latin typeface="Times New Roman" pitchFamily="18" charset="0"/>
                <a:cs typeface="Times New Roman" pitchFamily="18" charset="0"/>
              </a:rPr>
              <a:t>Thế</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nào</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là</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liêm</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khiết</a:t>
            </a:r>
            <a:r>
              <a:rPr lang="en-US" sz="3200" b="1" dirty="0">
                <a:solidFill>
                  <a:srgbClr val="FFFF00"/>
                </a:solidFill>
                <a:latin typeface="Times New Roman" pitchFamily="18" charset="0"/>
                <a:cs typeface="Times New Roman" pitchFamily="18" charset="0"/>
              </a:rPr>
              <a:t>? </a:t>
            </a:r>
          </a:p>
        </p:txBody>
      </p:sp>
    </p:spTree>
    <p:extLst>
      <p:ext uri="{BB962C8B-B14F-4D97-AF65-F5344CB8AC3E}">
        <p14:creationId xmlns:p14="http://schemas.microsoft.com/office/powerpoint/2010/main" val="41140831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5085" name="WordArt 29"/>
          <p:cNvSpPr>
            <a:spLocks noChangeArrowheads="1" noChangeShapeType="1" noTextEdit="1"/>
          </p:cNvSpPr>
          <p:nvPr/>
        </p:nvSpPr>
        <p:spPr bwMode="auto">
          <a:xfrm>
            <a:off x="1676400" y="152400"/>
            <a:ext cx="5715000" cy="914400"/>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FFFF00">
                    <a:alpha val="50195"/>
                  </a:srgbClr>
                </a:solidFill>
                <a:effectLst>
                  <a:outerShdw dist="45791" dir="2021404" algn="ctr" rotWithShape="0">
                    <a:srgbClr val="9999FF"/>
                  </a:outerShdw>
                </a:effectLst>
                <a:latin typeface="Arial"/>
                <a:cs typeface="Arial"/>
              </a:rPr>
              <a:t>TRÒ CHƠI:  TIẾP SỨC</a:t>
            </a:r>
          </a:p>
        </p:txBody>
      </p:sp>
      <p:pic>
        <p:nvPicPr>
          <p:cNvPr id="45126" name="doan1.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20 khung hình đẹp nhất dùng để ghép 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268760"/>
            <a:ext cx="8712968" cy="5465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4653136"/>
            <a:ext cx="3744416" cy="1015663"/>
          </a:xfrm>
          <a:prstGeom prst="rect">
            <a:avLst/>
          </a:prstGeom>
          <a:noFill/>
        </p:spPr>
        <p:txBody>
          <a:bodyPr wrap="square" rtlCol="0">
            <a:spAutoFit/>
          </a:bodyPr>
          <a:lstStyle/>
          <a:p>
            <a:pPr algn="ctr"/>
            <a:r>
              <a:rPr lang="vi-VN" sz="3000">
                <a:latin typeface="Tahoma" panose="020B0604030504040204" pitchFamily="34" charset="0"/>
                <a:ea typeface="Tahoma" panose="020B0604030504040204" pitchFamily="34" charset="0"/>
                <a:cs typeface="Tahoma" panose="020B0604030504040204" pitchFamily="34" charset="0"/>
              </a:rPr>
              <a:t>Biểu hiện trái với liêm khiết</a:t>
            </a:r>
            <a:endParaRPr lang="en-US" sz="30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1340024" y="2573288"/>
            <a:ext cx="3744416" cy="553998"/>
          </a:xfrm>
          <a:prstGeom prst="rect">
            <a:avLst/>
          </a:prstGeom>
          <a:noFill/>
        </p:spPr>
        <p:txBody>
          <a:bodyPr wrap="square" rtlCol="0">
            <a:spAutoFit/>
          </a:bodyPr>
          <a:lstStyle/>
          <a:p>
            <a:r>
              <a:rPr lang="vi-VN" sz="3000">
                <a:latin typeface="Tahoma" panose="020B0604030504040204" pitchFamily="34" charset="0"/>
                <a:ea typeface="Tahoma" panose="020B0604030504040204" pitchFamily="34" charset="0"/>
                <a:cs typeface="Tahoma" panose="020B0604030504040204" pitchFamily="34" charset="0"/>
              </a:rPr>
              <a:t>Biểu hiện liêm khiết</a:t>
            </a:r>
            <a:endParaRPr lang="en-US" sz="3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46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085"/>
                                        </p:tgtEl>
                                        <p:attrNameLst>
                                          <p:attrName>style.visibility</p:attrName>
                                        </p:attrNameLst>
                                      </p:cBhvr>
                                      <p:to>
                                        <p:strVal val="visible"/>
                                      </p:to>
                                    </p:set>
                                    <p:anim calcmode="lin" valueType="num">
                                      <p:cBhvr>
                                        <p:cTn id="7" dur="1000" fill="hold"/>
                                        <p:tgtEl>
                                          <p:spTgt spid="45085"/>
                                        </p:tgtEl>
                                        <p:attrNameLst>
                                          <p:attrName>ppt_x</p:attrName>
                                        </p:attrNameLst>
                                      </p:cBhvr>
                                      <p:tavLst>
                                        <p:tav tm="0">
                                          <p:val>
                                            <p:strVal val="#ppt_x-.2"/>
                                          </p:val>
                                        </p:tav>
                                        <p:tav tm="100000">
                                          <p:val>
                                            <p:strVal val="#ppt_x"/>
                                          </p:val>
                                        </p:tav>
                                      </p:tavLst>
                                    </p:anim>
                                    <p:anim calcmode="lin" valueType="num">
                                      <p:cBhvr>
                                        <p:cTn id="8" dur="1000" fill="hold"/>
                                        <p:tgtEl>
                                          <p:spTgt spid="450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8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nodeType="afterGroup">
                            <p:stCondLst>
                              <p:cond delay="1000"/>
                            </p:stCondLst>
                            <p:childTnLst>
                              <p:par>
                                <p:cTn id="11" presetID="1" presetClass="mediacall" presetSubtype="0" fill="hold" nodeType="afterEffect">
                                  <p:stCondLst>
                                    <p:cond delay="3000"/>
                                  </p:stCondLst>
                                  <p:childTnLst>
                                    <p:cmd type="call" cmd="playFrom(0.0)">
                                      <p:cBhvr>
                                        <p:cTn id="12" dur="1" fill="hold"/>
                                        <p:tgtEl>
                                          <p:spTgt spid="45126"/>
                                        </p:tgtEl>
                                      </p:cBhvr>
                                    </p:cmd>
                                  </p:childTnLst>
                                </p:cTn>
                              </p:par>
                            </p:childTnLst>
                          </p:cTn>
                        </p:par>
                        <p:par>
                          <p:cTn id="13" fill="hold">
                            <p:stCondLst>
                              <p:cond delay="4001"/>
                            </p:stCondLst>
                            <p:childTnLst>
                              <p:par>
                                <p:cTn id="14" presetID="6"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ircle(in)">
                                      <p:cBhvr>
                                        <p:cTn id="16" dur="2000"/>
                                        <p:tgtEl>
                                          <p:spTgt spid="1026"/>
                                        </p:tgtEl>
                                      </p:cBhvr>
                                    </p:animEffect>
                                  </p:childTnLst>
                                </p:cTn>
                              </p:par>
                            </p:childTnLst>
                          </p:cTn>
                        </p:par>
                        <p:par>
                          <p:cTn id="17" fill="hold">
                            <p:stCondLst>
                              <p:cond delay="6001"/>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par>
                          <p:cTn id="21" fill="hold">
                            <p:stCondLst>
                              <p:cond delay="8001"/>
                            </p:stCondLst>
                            <p:childTnLst>
                              <p:par>
                                <p:cTn id="22" presetID="6"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Prev" delay="0">
                      <p:tgtEl>
                        <p:sldTgt/>
                      </p:tgtEl>
                    </p:cond>
                    <p:cond evt="onStopAudio" delay="0">
                      <p:tgtEl>
                        <p:sldTgt/>
                      </p:tgtEl>
                    </p:cond>
                  </p:endCondLst>
                </p:cTn>
                <p:tgtEl>
                  <p:spTgt spid="45126"/>
                </p:tgtEl>
              </p:cMediaNode>
            </p:audio>
          </p:childTnLst>
        </p:cTn>
      </p:par>
    </p:tnLst>
    <p:bldLst>
      <p:bldP spid="45085" grpId="0"/>
      <p:bldP spid="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5" name="Round Diagonal Corner Rectangle 4"/>
          <p:cNvSpPr/>
          <p:nvPr/>
        </p:nvSpPr>
        <p:spPr>
          <a:xfrm>
            <a:off x="0" y="692696"/>
            <a:ext cx="4716016" cy="6165304"/>
          </a:xfrm>
          <a:prstGeom prst="round2DiagRect">
            <a:avLst>
              <a:gd name="adj1" fmla="val 356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2" y="0"/>
            <a:ext cx="4716388" cy="72008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 LIÊM KHIẾT</a:t>
            </a:r>
          </a:p>
        </p:txBody>
      </p:sp>
      <p:sp>
        <p:nvSpPr>
          <p:cNvPr id="7" name="Rectangle 6"/>
          <p:cNvSpPr/>
          <p:nvPr/>
        </p:nvSpPr>
        <p:spPr>
          <a:xfrm>
            <a:off x="4716016" y="0"/>
            <a:ext cx="4427984" cy="764704"/>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TRÁI VỚI LIÊM KHIẾT</a:t>
            </a:r>
          </a:p>
        </p:txBody>
      </p:sp>
      <p:sp>
        <p:nvSpPr>
          <p:cNvPr id="8" name="Round Diagonal Corner Rectangle 7"/>
          <p:cNvSpPr/>
          <p:nvPr/>
        </p:nvSpPr>
        <p:spPr>
          <a:xfrm>
            <a:off x="4706910" y="644577"/>
            <a:ext cx="4437089" cy="6213423"/>
          </a:xfrm>
          <a:prstGeom prst="round2DiagRect">
            <a:avLst>
              <a:gd name="adj1" fmla="val 1683"/>
              <a:gd name="adj2" fmla="val 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4"/>
          <p:cNvSpPr txBox="1">
            <a:spLocks/>
          </p:cNvSpPr>
          <p:nvPr/>
        </p:nvSpPr>
        <p:spPr>
          <a:xfrm>
            <a:off x="5071471" y="885056"/>
            <a:ext cx="4211960" cy="532859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3400" b="1"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a:t>
            </a:r>
            <a:r>
              <a:rPr kumimoji="0" lang="en-US" sz="3400" b="1" i="0" u="none" strike="noStrike" kern="1200" cap="none" spc="0" normalizeH="0" baseline="0" noProof="0" dirty="0" err="1">
                <a:ln>
                  <a:noFill/>
                </a:ln>
                <a:solidFill>
                  <a:schemeClr val="bg1"/>
                </a:solidFill>
                <a:effectLst/>
                <a:uLnTx/>
                <a:uFillTx/>
                <a:latin typeface="Times New Roman" pitchFamily="18" charset="0"/>
                <a:cs typeface="Times New Roman" pitchFamily="18" charset="0"/>
              </a:rPr>
              <a:t>Tham</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lam,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tham</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nhũng</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a:t>
            </a:r>
          </a:p>
          <a:p>
            <a:pPr marR="0" lvl="0" algn="l" defTabSz="914400" rtl="0" eaLnBrk="1" fontAlgn="auto" latinLnBrk="0" hangingPunct="1">
              <a:lnSpc>
                <a:spcPct val="100000"/>
              </a:lnSpc>
              <a:spcBef>
                <a:spcPct val="20000"/>
              </a:spcBef>
              <a:spcAft>
                <a:spcPts val="0"/>
              </a:spcAft>
              <a:buClrTx/>
              <a:buSzTx/>
              <a:tabLst/>
              <a:defRPr/>
            </a:pP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Tính</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nhỏ</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nhen</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ích</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kỉ</a:t>
            </a:r>
            <a:r>
              <a:rPr lang="en-US" sz="3400" b="1" dirty="0">
                <a:solidFill>
                  <a:schemeClr val="bg1"/>
                </a:solidFill>
                <a:latin typeface="Times New Roman" pitchFamily="18" charset="0"/>
                <a:cs typeface="Times New Roman" pitchFamily="18" charset="0"/>
              </a:rPr>
              <a:t>.</a:t>
            </a:r>
            <a:b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b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Làm</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giàu</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bất</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chính</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sử</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dụng</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tiền</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của</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tài</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sản</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chung</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vào</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mục</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đích</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riêng</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của</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cá</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chemeClr val="bg1"/>
                </a:solidFill>
                <a:effectLst/>
                <a:uLnTx/>
                <a:uFillTx/>
                <a:latin typeface="Times New Roman" pitchFamily="18" charset="0"/>
                <a:cs typeface="Times New Roman" pitchFamily="18" charset="0"/>
              </a:rPr>
              <a:t>nhân</a:t>
            </a:r>
            <a:r>
              <a:rPr kumimoji="0" lang="en-US" sz="3400" b="1" i="0" u="none" strike="noStrike" kern="1200" cap="none" spc="0" normalizeH="0" noProof="0" dirty="0">
                <a:ln>
                  <a:noFill/>
                </a:ln>
                <a:solidFill>
                  <a:schemeClr val="bg1"/>
                </a:solidFill>
                <a:effectLst/>
                <a:uLnTx/>
                <a:uFillTx/>
                <a:latin typeface="Times New Roman" pitchFamily="18" charset="0"/>
                <a:cs typeface="Times New Roman" pitchFamily="18" charset="0"/>
              </a:rPr>
              <a:t>….</a:t>
            </a:r>
            <a:endParaRPr kumimoji="0" lang="en-US" sz="34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0" name="Content Placeholder 4"/>
          <p:cNvSpPr txBox="1">
            <a:spLocks/>
          </p:cNvSpPr>
          <p:nvPr/>
        </p:nvSpPr>
        <p:spPr>
          <a:xfrm>
            <a:off x="355455" y="885056"/>
            <a:ext cx="4081636" cy="5280248"/>
          </a:xfrm>
          <a:prstGeom prst="rect">
            <a:avLst/>
          </a:prstGeom>
        </p:spPr>
        <p:txBody>
          <a:bodyPr vert="horz" lIns="91440" tIns="45720" rIns="91440" bIns="45720" rtlCol="0">
            <a:noAutofit/>
          </a:bodyPr>
          <a:lstStyle/>
          <a:p>
            <a:pPr marR="0" lvl="0" algn="just" defTabSz="914400" rtl="0" eaLnBrk="1" fontAlgn="auto" latinLnBrk="0" hangingPunct="1">
              <a:lnSpc>
                <a:spcPct val="100000"/>
              </a:lnSpc>
              <a:spcBef>
                <a:spcPct val="20000"/>
              </a:spcBef>
              <a:spcAft>
                <a:spcPts val="0"/>
              </a:spcAft>
              <a:buClrTx/>
              <a:buSzTx/>
              <a:tabLst/>
              <a:defRPr/>
            </a:pPr>
            <a:r>
              <a:rPr kumimoji="0" lang="en-US" sz="3400" b="1" i="0" u="none" strike="noStrike" kern="1200" cap="none" spc="0" normalizeH="0" baseline="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baseline="0" noProof="0" dirty="0" err="1">
                <a:ln>
                  <a:noFill/>
                </a:ln>
                <a:solidFill>
                  <a:srgbClr val="FFFFFF"/>
                </a:solidFill>
                <a:effectLst/>
                <a:uLnTx/>
                <a:uFillTx/>
                <a:latin typeface="Times New Roman" pitchFamily="18" charset="0"/>
                <a:cs typeface="Times New Roman" pitchFamily="18" charset="0"/>
              </a:rPr>
              <a:t>Sống</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trong</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sạch</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không</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tham</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ô,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hối</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lộ</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lang="en-US" sz="3400" b="1" dirty="0">
                <a:solidFill>
                  <a:srgbClr val="FFFFFF"/>
                </a:solidFill>
                <a:latin typeface="Times New Roman" pitchFamily="18" charset="0"/>
                <a:cs typeface="Times New Roman" pitchFamily="18" charset="0"/>
              </a:rPr>
              <a:t>- </a:t>
            </a:r>
            <a:r>
              <a:rPr lang="en-US" sz="3400" b="1" dirty="0" err="1">
                <a:solidFill>
                  <a:srgbClr val="FFFFFF"/>
                </a:solidFill>
                <a:latin typeface="Times New Roman" pitchFamily="18" charset="0"/>
                <a:cs typeface="Times New Roman" pitchFamily="18" charset="0"/>
              </a:rPr>
              <a:t>Không</a:t>
            </a:r>
            <a:r>
              <a:rPr lang="en-US" sz="3400" b="1" dirty="0">
                <a:solidFill>
                  <a:srgbClr val="FFFFFF"/>
                </a:solidFill>
                <a:latin typeface="Times New Roman" pitchFamily="18" charset="0"/>
                <a:cs typeface="Times New Roman" pitchFamily="18" charset="0"/>
              </a:rPr>
              <a:t> </a:t>
            </a:r>
            <a:r>
              <a:rPr lang="en-US" sz="3400" b="1" dirty="0" err="1">
                <a:solidFill>
                  <a:srgbClr val="FFFFFF"/>
                </a:solidFill>
                <a:latin typeface="Times New Roman" pitchFamily="18" charset="0"/>
                <a:cs typeface="Times New Roman" pitchFamily="18" charset="0"/>
              </a:rPr>
              <a:t>trộm</a:t>
            </a:r>
            <a:r>
              <a:rPr lang="en-US" sz="3400" b="1" dirty="0">
                <a:solidFill>
                  <a:srgbClr val="FFFFFF"/>
                </a:solidFill>
                <a:latin typeface="Times New Roman" pitchFamily="18" charset="0"/>
                <a:cs typeface="Times New Roman" pitchFamily="18" charset="0"/>
              </a:rPr>
              <a:t> </a:t>
            </a:r>
            <a:r>
              <a:rPr lang="en-US" sz="3400" b="1" dirty="0" err="1">
                <a:solidFill>
                  <a:srgbClr val="FFFFFF"/>
                </a:solidFill>
                <a:latin typeface="Times New Roman" pitchFamily="18" charset="0"/>
                <a:cs typeface="Times New Roman" pitchFamily="18" charset="0"/>
              </a:rPr>
              <a:t>cắp</a:t>
            </a:r>
            <a:r>
              <a:rPr lang="en-US" sz="3400" b="1" dirty="0">
                <a:solidFill>
                  <a:srgbClr val="FFFFFF"/>
                </a:solidFill>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Làm</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việc</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bằng</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tài</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năng</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và</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sức</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lực</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của</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bản</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thân</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Không</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dựa</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dẫm</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vào</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người</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 </a:t>
            </a:r>
            <a:r>
              <a:rPr kumimoji="0" lang="en-US" sz="3400" b="1" i="0" u="none" strike="noStrike" kern="1200" cap="none" spc="0" normalizeH="0" noProof="0" dirty="0" err="1">
                <a:ln>
                  <a:noFill/>
                </a:ln>
                <a:solidFill>
                  <a:srgbClr val="FFFFFF"/>
                </a:solidFill>
                <a:effectLst/>
                <a:uLnTx/>
                <a:uFillTx/>
                <a:latin typeface="Times New Roman" pitchFamily="18" charset="0"/>
                <a:cs typeface="Times New Roman" pitchFamily="18" charset="0"/>
              </a:rPr>
              <a:t>khác</a:t>
            </a: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kumimoji="0" lang="en-US" sz="3400" b="1" i="0" u="none" strike="noStrike" kern="1200" cap="none" spc="0" normalizeH="0" noProof="0" dirty="0">
                <a:ln>
                  <a:noFill/>
                </a:ln>
                <a:solidFill>
                  <a:srgbClr val="FFFFFF"/>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146231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circle(in)">
                                      <p:cBhvr>
                                        <p:cTn id="11" dur="2000"/>
                                        <p:tgtEl>
                                          <p:spTgt spid="10">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circle(in)">
                                      <p:cBhvr>
                                        <p:cTn id="15" dur="2000"/>
                                        <p:tgtEl>
                                          <p:spTgt spid="10">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circle(in)">
                                      <p:cBhvr>
                                        <p:cTn id="19" dur="2000"/>
                                        <p:tgtEl>
                                          <p:spTgt spid="10">
                                            <p:txEl>
                                              <p:pRg st="3" end="3"/>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circle(in)">
                                      <p:cBhvr>
                                        <p:cTn id="23" dur="2000"/>
                                        <p:tgtEl>
                                          <p:spTgt spid="10">
                                            <p:txEl>
                                              <p:pRg st="4" end="4"/>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ircle(in)">
                                      <p:cBhvr>
                                        <p:cTn id="27" dur="2000"/>
                                        <p:tgtEl>
                                          <p:spTgt spid="9">
                                            <p:txEl>
                                              <p:pRg st="0" end="0"/>
                                            </p:txEl>
                                          </p:spTgt>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circle(in)">
                                      <p:cBhvr>
                                        <p:cTn id="3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776"/>
            <a:ext cx="8915400" cy="3960440"/>
          </a:xfrm>
        </p:spPr>
        <p:txBody>
          <a:bodyPr>
            <a:noAutofit/>
          </a:bodyPr>
          <a:lstStyle/>
          <a:p>
            <a:pPr>
              <a:buFontTx/>
              <a:buChar char="-"/>
            </a:pPr>
            <a:r>
              <a:rPr lang="vi-VN" sz="4000" b="1" dirty="0">
                <a:solidFill>
                  <a:schemeClr val="bg1"/>
                </a:solidFill>
                <a:latin typeface="Times New Roman" pitchFamily="18" charset="0"/>
                <a:cs typeface="Times New Roman" pitchFamily="18" charset="0"/>
              </a:rPr>
              <a:t>Không tham lam.</a:t>
            </a:r>
            <a:endParaRPr lang="vi-VN" sz="4800" b="1" u="sng" dirty="0">
              <a:solidFill>
                <a:schemeClr val="bg1"/>
              </a:solidFill>
              <a:latin typeface="Times New Roman" pitchFamily="18" charset="0"/>
              <a:cs typeface="Times New Roman" pitchFamily="18" charset="0"/>
            </a:endParaRPr>
          </a:p>
          <a:p>
            <a:pPr>
              <a:buFontTx/>
              <a:buChar char="-"/>
            </a:pPr>
            <a:r>
              <a:rPr lang="vi-VN" sz="4000" b="1" dirty="0">
                <a:solidFill>
                  <a:schemeClr val="bg1"/>
                </a:solidFill>
                <a:latin typeface="Times New Roman" pitchFamily="18" charset="0"/>
                <a:cs typeface="Times New Roman" pitchFamily="18" charset="0"/>
              </a:rPr>
              <a:t>Không tham ô </a:t>
            </a:r>
            <a:r>
              <a:rPr lang="vi-VN" sz="4000" b="1" dirty="0" err="1">
                <a:solidFill>
                  <a:schemeClr val="bg1"/>
                </a:solidFill>
                <a:latin typeface="Times New Roman" pitchFamily="18" charset="0"/>
                <a:cs typeface="Times New Roman" pitchFamily="18" charset="0"/>
              </a:rPr>
              <a:t>tiền</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bạc</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tài</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sản</a:t>
            </a:r>
            <a:r>
              <a:rPr lang="vi-VN" sz="4000" b="1" dirty="0">
                <a:solidFill>
                  <a:schemeClr val="bg1"/>
                </a:solidFill>
                <a:latin typeface="Times New Roman" pitchFamily="18" charset="0"/>
                <a:cs typeface="Times New Roman" pitchFamily="18" charset="0"/>
              </a:rPr>
              <a:t> chung.</a:t>
            </a:r>
          </a:p>
          <a:p>
            <a:pPr>
              <a:buFontTx/>
              <a:buChar char="-"/>
            </a:pPr>
            <a:r>
              <a:rPr lang="vi-VN" sz="4000" b="1" dirty="0">
                <a:solidFill>
                  <a:schemeClr val="bg1"/>
                </a:solidFill>
                <a:latin typeface="Times New Roman" pitchFamily="18" charset="0"/>
                <a:cs typeface="Times New Roman" pitchFamily="18" charset="0"/>
              </a:rPr>
              <a:t>Không </a:t>
            </a:r>
            <a:r>
              <a:rPr lang="vi-VN" sz="4000" b="1" dirty="0" err="1">
                <a:solidFill>
                  <a:schemeClr val="bg1"/>
                </a:solidFill>
                <a:latin typeface="Times New Roman" pitchFamily="18" charset="0"/>
                <a:cs typeface="Times New Roman" pitchFamily="18" charset="0"/>
              </a:rPr>
              <a:t>nhận</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hối</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lộ</a:t>
            </a:r>
            <a:r>
              <a:rPr lang="vi-VN" sz="4000" b="1" dirty="0">
                <a:solidFill>
                  <a:schemeClr val="bg1"/>
                </a:solidFill>
                <a:latin typeface="Times New Roman" pitchFamily="18" charset="0"/>
                <a:cs typeface="Times New Roman" pitchFamily="18" charset="0"/>
              </a:rPr>
              <a:t>.</a:t>
            </a:r>
          </a:p>
          <a:p>
            <a:pPr>
              <a:buFontTx/>
              <a:buChar char="-"/>
            </a:pPr>
            <a:r>
              <a:rPr lang="vi-VN" sz="4000" b="1" dirty="0">
                <a:solidFill>
                  <a:schemeClr val="bg1"/>
                </a:solidFill>
                <a:latin typeface="Times New Roman" pitchFamily="18" charset="0"/>
                <a:cs typeface="Times New Roman" pitchFamily="18" charset="0"/>
              </a:rPr>
              <a:t>Không </a:t>
            </a:r>
            <a:r>
              <a:rPr lang="vi-VN" sz="4000" b="1" dirty="0" err="1">
                <a:solidFill>
                  <a:schemeClr val="bg1"/>
                </a:solidFill>
                <a:latin typeface="Times New Roman" pitchFamily="18" charset="0"/>
                <a:cs typeface="Times New Roman" pitchFamily="18" charset="0"/>
              </a:rPr>
              <a:t>lợi</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dụng</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chức</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vụ</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quyền</a:t>
            </a:r>
            <a:r>
              <a:rPr lang="vi-VN" sz="4000" b="1" dirty="0">
                <a:solidFill>
                  <a:schemeClr val="bg1"/>
                </a:solidFill>
                <a:latin typeface="Times New Roman" pitchFamily="18" charset="0"/>
                <a:cs typeface="Times New Roman" pitchFamily="18" charset="0"/>
              </a:rPr>
              <a:t> </a:t>
            </a:r>
            <a:r>
              <a:rPr lang="vi-VN" sz="4000" b="1" dirty="0" err="1">
                <a:solidFill>
                  <a:schemeClr val="bg1"/>
                </a:solidFill>
                <a:latin typeface="Times New Roman" pitchFamily="18" charset="0"/>
                <a:cs typeface="Times New Roman" pitchFamily="18" charset="0"/>
              </a:rPr>
              <a:t>để</a:t>
            </a:r>
            <a:r>
              <a:rPr lang="vi-VN" sz="4000" b="1" dirty="0">
                <a:solidFill>
                  <a:schemeClr val="bg1"/>
                </a:solidFill>
                <a:latin typeface="Times New Roman" pitchFamily="18" charset="0"/>
                <a:cs typeface="Times New Roman" pitchFamily="18" charset="0"/>
              </a:rPr>
              <a:t> mưu </a:t>
            </a:r>
            <a:r>
              <a:rPr lang="vi-VN" sz="4000" b="1" dirty="0" err="1">
                <a:solidFill>
                  <a:schemeClr val="bg1"/>
                </a:solidFill>
                <a:latin typeface="Times New Roman" pitchFamily="18" charset="0"/>
                <a:cs typeface="Times New Roman" pitchFamily="18" charset="0"/>
              </a:rPr>
              <a:t>lợi</a:t>
            </a:r>
            <a:r>
              <a:rPr lang="vi-VN" sz="4000" b="1" dirty="0">
                <a:solidFill>
                  <a:schemeClr val="bg1"/>
                </a:solidFill>
                <a:latin typeface="Times New Roman" pitchFamily="18" charset="0"/>
                <a:cs typeface="Times New Roman" pitchFamily="18" charset="0"/>
              </a:rPr>
              <a:t> cho </a:t>
            </a:r>
            <a:r>
              <a:rPr lang="vi-VN" sz="4000" b="1" dirty="0" err="1">
                <a:solidFill>
                  <a:schemeClr val="bg1"/>
                </a:solidFill>
                <a:latin typeface="Times New Roman" pitchFamily="18" charset="0"/>
                <a:cs typeface="Times New Roman" pitchFamily="18" charset="0"/>
              </a:rPr>
              <a:t>bản</a:t>
            </a:r>
            <a:r>
              <a:rPr lang="vi-VN" sz="4000" b="1" dirty="0">
                <a:solidFill>
                  <a:schemeClr val="bg1"/>
                </a:solidFill>
                <a:latin typeface="Times New Roman" pitchFamily="18" charset="0"/>
                <a:cs typeface="Times New Roman" pitchFamily="18" charset="0"/>
              </a:rPr>
              <a:t> thân.</a:t>
            </a:r>
          </a:p>
        </p:txBody>
      </p:sp>
      <p:sp>
        <p:nvSpPr>
          <p:cNvPr id="4" name="Content Placeholder 2"/>
          <p:cNvSpPr txBox="1">
            <a:spLocks/>
          </p:cNvSpPr>
          <p:nvPr/>
        </p:nvSpPr>
        <p:spPr>
          <a:xfrm>
            <a:off x="304800" y="609600"/>
            <a:ext cx="8915400" cy="955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4800" b="1" dirty="0">
                <a:solidFill>
                  <a:srgbClr val="FFFF00"/>
                </a:solidFill>
                <a:latin typeface="Times New Roman" pitchFamily="18" charset="0"/>
                <a:cs typeface="Times New Roman" pitchFamily="18" charset="0"/>
              </a:rPr>
              <a:t>2. </a:t>
            </a:r>
            <a:r>
              <a:rPr lang="vi-VN" sz="4800" b="1" dirty="0" err="1">
                <a:solidFill>
                  <a:srgbClr val="FFFF00"/>
                </a:solidFill>
                <a:latin typeface="Times New Roman" pitchFamily="18" charset="0"/>
                <a:cs typeface="Times New Roman" pitchFamily="18" charset="0"/>
              </a:rPr>
              <a:t>Biểu</a:t>
            </a:r>
            <a:r>
              <a:rPr lang="vi-VN" sz="4800" b="1" dirty="0">
                <a:solidFill>
                  <a:srgbClr val="FFFF00"/>
                </a:solidFill>
                <a:latin typeface="Times New Roman" pitchFamily="18" charset="0"/>
                <a:cs typeface="Times New Roman" pitchFamily="18" charset="0"/>
              </a:rPr>
              <a:t> </a:t>
            </a:r>
            <a:r>
              <a:rPr lang="vi-VN" sz="4800" b="1" dirty="0" err="1">
                <a:solidFill>
                  <a:srgbClr val="FFFF00"/>
                </a:solidFill>
                <a:latin typeface="Times New Roman" pitchFamily="18" charset="0"/>
                <a:cs typeface="Times New Roman" pitchFamily="18" charset="0"/>
              </a:rPr>
              <a:t>hiện</a:t>
            </a:r>
            <a:r>
              <a:rPr lang="vi-VN" sz="4800" b="1" dirty="0">
                <a:solidFill>
                  <a:srgbClr val="FFFF00"/>
                </a:solidFill>
                <a:latin typeface="Times New Roman" pitchFamily="18" charset="0"/>
                <a:cs typeface="Times New Roman" pitchFamily="18" charset="0"/>
              </a:rPr>
              <a:t>: </a:t>
            </a:r>
            <a:r>
              <a:rPr lang="en-US" sz="4800" b="1" dirty="0">
                <a:solidFill>
                  <a:srgbClr val="FFFF00"/>
                </a:solidFill>
                <a:latin typeface="Times New Roman" pitchFamily="18" charset="0"/>
                <a:cs typeface="Times New Roman" pitchFamily="18" charset="0"/>
              </a:rPr>
              <a:t> </a:t>
            </a:r>
          </a:p>
        </p:txBody>
      </p:sp>
      <p:sp>
        <p:nvSpPr>
          <p:cNvPr id="5" name="Content Placeholder 2"/>
          <p:cNvSpPr txBox="1">
            <a:spLocks/>
          </p:cNvSpPr>
          <p:nvPr/>
        </p:nvSpPr>
        <p:spPr>
          <a:xfrm>
            <a:off x="228600" y="5085184"/>
            <a:ext cx="8915400" cy="955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4800" b="1" dirty="0">
                <a:solidFill>
                  <a:srgbClr val="FFFF00"/>
                </a:solidFill>
                <a:latin typeface="Times New Roman" pitchFamily="18" charset="0"/>
                <a:cs typeface="Times New Roman" pitchFamily="18" charset="0"/>
              </a:rPr>
              <a:t>3. Ý </a:t>
            </a:r>
            <a:r>
              <a:rPr lang="vi-VN" sz="4800" b="1" dirty="0" err="1">
                <a:solidFill>
                  <a:srgbClr val="FFFF00"/>
                </a:solidFill>
                <a:latin typeface="Times New Roman" pitchFamily="18" charset="0"/>
                <a:cs typeface="Times New Roman" pitchFamily="18" charset="0"/>
              </a:rPr>
              <a:t>nghĩa</a:t>
            </a:r>
            <a:r>
              <a:rPr lang="vi-VN" sz="4800" b="1" dirty="0">
                <a:solidFill>
                  <a:srgbClr val="FFFF00"/>
                </a:solidFill>
                <a:latin typeface="Times New Roman" pitchFamily="18" charset="0"/>
                <a:cs typeface="Times New Roman" pitchFamily="18" charset="0"/>
              </a:rPr>
              <a:t> </a:t>
            </a:r>
            <a:r>
              <a:rPr lang="en-US" sz="4800" b="1" dirty="0">
                <a:solidFill>
                  <a:srgbClr val="FFFF00"/>
                </a:solidFill>
                <a:latin typeface="Times New Roman" pitchFamily="18" charset="0"/>
                <a:cs typeface="Times New Roman" pitchFamily="18" charset="0"/>
              </a:rPr>
              <a:t> </a:t>
            </a:r>
          </a:p>
        </p:txBody>
      </p:sp>
    </p:spTree>
    <p:extLst>
      <p:ext uri="{BB962C8B-B14F-4D97-AF65-F5344CB8AC3E}">
        <p14:creationId xmlns:p14="http://schemas.microsoft.com/office/powerpoint/2010/main" val="288361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heel(1)">
                                      <p:cBhvr>
                                        <p:cTn id="2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566225"/>
            <a:ext cx="8915400" cy="5486400"/>
          </a:xfrm>
        </p:spPr>
        <p:txBody>
          <a:bodyPr>
            <a:noAutofit/>
          </a:bodyPr>
          <a:lstStyle/>
          <a:p>
            <a:pPr marL="514350" indent="-514350">
              <a:lnSpc>
                <a:spcPct val="150000"/>
              </a:lnSpc>
              <a:buNone/>
            </a:pPr>
            <a:r>
              <a:rPr lang="vi-VN" b="1" dirty="0">
                <a:solidFill>
                  <a:srgbClr val="FFFF00"/>
                </a:solidFill>
                <a:latin typeface="Times New Roman" pitchFamily="18" charset="0"/>
                <a:cs typeface="Times New Roman" pitchFamily="18" charset="0"/>
              </a:rPr>
              <a:t>3</a:t>
            </a:r>
            <a:r>
              <a:rPr lang="en-US" b="1" dirty="0">
                <a:solidFill>
                  <a:srgbClr val="FFFF00"/>
                </a:solidFill>
                <a:latin typeface="Times New Roman" pitchFamily="18" charset="0"/>
                <a:cs typeface="Times New Roman" pitchFamily="18" charset="0"/>
              </a:rPr>
              <a:t>. Ý </a:t>
            </a:r>
            <a:r>
              <a:rPr lang="en-US" b="1" dirty="0" err="1">
                <a:solidFill>
                  <a:srgbClr val="FFFF00"/>
                </a:solidFill>
                <a:latin typeface="Times New Roman" pitchFamily="18" charset="0"/>
                <a:cs typeface="Times New Roman" pitchFamily="18" charset="0"/>
              </a:rPr>
              <a:t>nghĩa</a:t>
            </a:r>
            <a:r>
              <a:rPr lang="en-US" b="1" dirty="0">
                <a:solidFill>
                  <a:srgbClr val="FFFF00"/>
                </a:solidFill>
                <a:latin typeface="Times New Roman" pitchFamily="18" charset="0"/>
                <a:cs typeface="Times New Roman" pitchFamily="18" charset="0"/>
              </a:rPr>
              <a:t>:</a:t>
            </a:r>
          </a:p>
          <a:p>
            <a:pPr marL="514350" indent="-514350">
              <a:lnSpc>
                <a:spcPct val="150000"/>
              </a:lnSpc>
              <a:buFontTx/>
              <a:buChar char="-"/>
            </a:pPr>
            <a:r>
              <a:rPr lang="en-US" b="1" dirty="0">
                <a:solidFill>
                  <a:schemeClr val="bg1"/>
                </a:solidFill>
                <a:latin typeface="Times New Roman" pitchFamily="18" charset="0"/>
                <a:cs typeface="Times New Roman" pitchFamily="18" charset="0"/>
              </a:rPr>
              <a:t>Làm cho con </a:t>
            </a:r>
            <a:r>
              <a:rPr lang="en-US" b="1" dirty="0" err="1">
                <a:solidFill>
                  <a:schemeClr val="bg1"/>
                </a:solidFill>
                <a:latin typeface="Times New Roman" pitchFamily="18" charset="0"/>
                <a:cs typeface="Times New Roman" pitchFamily="18" charset="0"/>
              </a:rPr>
              <a:t>người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sống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thanh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thản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sống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có</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trách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nhiệm</a:t>
            </a:r>
            <a:r>
              <a:rPr lang="en-US" b="1" dirty="0">
                <a:solidFill>
                  <a:schemeClr val="bg1"/>
                </a:solidFill>
                <a:latin typeface="Times New Roman" pitchFamily="18" charset="0"/>
                <a:cs typeface="Times New Roman" pitchFamily="18" charset="0"/>
              </a:rPr>
              <a:t>.</a:t>
            </a:r>
          </a:p>
          <a:p>
            <a:pPr marL="514350" indent="-514350">
              <a:lnSpc>
                <a:spcPct val="150000"/>
              </a:lnSpc>
              <a:buFontTx/>
              <a:buChar char="-"/>
            </a:pPr>
            <a:r>
              <a:rPr lang="en-US" b="1" dirty="0" err="1">
                <a:solidFill>
                  <a:schemeClr val="bg1"/>
                </a:solidFill>
                <a:latin typeface="Times New Roman" pitchFamily="18" charset="0"/>
                <a:cs typeface="Times New Roman" pitchFamily="18" charset="0"/>
              </a:rPr>
              <a:t>Nhận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được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sự</a:t>
            </a:r>
            <a:r>
              <a:rPr lang="en-US" b="1" dirty="0">
                <a:solidFill>
                  <a:schemeClr val="bg1"/>
                </a:solidFill>
                <a:latin typeface="Times New Roman" pitchFamily="18" charset="0"/>
                <a:cs typeface="Times New Roman" pitchFamily="18" charset="0"/>
              </a:rPr>
              <a:t> quý trọng, tin </a:t>
            </a:r>
            <a:r>
              <a:rPr lang="en-US" b="1" dirty="0" err="1">
                <a:solidFill>
                  <a:schemeClr val="bg1"/>
                </a:solidFill>
                <a:latin typeface="Times New Roman" pitchFamily="18" charset="0"/>
                <a:cs typeface="Times New Roman" pitchFamily="18" charset="0"/>
              </a:rPr>
              <a:t>cậy</a:t>
            </a:r>
            <a:r>
              <a:rPr lang="en-US" b="1" dirty="0">
                <a:solidFill>
                  <a:schemeClr val="bg1"/>
                </a:solidFill>
                <a:latin typeface="Times New Roman" pitchFamily="18" charset="0"/>
                <a:cs typeface="Times New Roman" pitchFamily="18" charset="0"/>
              </a:rPr>
              <a:t>.</a:t>
            </a:r>
          </a:p>
          <a:p>
            <a:pPr marL="514350" indent="-514350">
              <a:lnSpc>
                <a:spcPct val="150000"/>
              </a:lnSpc>
              <a:buFontTx/>
              <a:buChar char="-"/>
            </a:pPr>
            <a:r>
              <a:rPr lang="en-US" b="1" dirty="0" err="1">
                <a:solidFill>
                  <a:schemeClr val="bg1"/>
                </a:solidFill>
                <a:latin typeface="Times New Roman" pitchFamily="18" charset="0"/>
                <a:cs typeface="Times New Roman" pitchFamily="18" charset="0"/>
              </a:rPr>
              <a:t>Làm</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cho</a:t>
            </a:r>
            <a:r>
              <a:rPr lang="en-US" b="1" dirty="0">
                <a:solidFill>
                  <a:schemeClr val="bg1"/>
                </a:solidFill>
                <a:latin typeface="Times New Roman" pitchFamily="18" charset="0"/>
                <a:cs typeface="Times New Roman" pitchFamily="18" charset="0"/>
              </a:rPr>
              <a:t> xã hội trong </a:t>
            </a:r>
            <a:r>
              <a:rPr lang="en-US" b="1" dirty="0" err="1">
                <a:solidFill>
                  <a:schemeClr val="bg1"/>
                </a:solidFill>
                <a:latin typeface="Times New Roman" pitchFamily="18" charset="0"/>
                <a:cs typeface="Times New Roman" pitchFamily="18" charset="0"/>
              </a:rPr>
              <a:t>sạch</a:t>
            </a:r>
            <a:r>
              <a:rPr lang="en-US" b="1" dirty="0">
                <a:solidFill>
                  <a:schemeClr val="bg1"/>
                </a:solidFill>
                <a:latin typeface="Times New Roman" pitchFamily="18" charset="0"/>
                <a:cs typeface="Times New Roman" pitchFamily="18" charset="0"/>
              </a:rPr>
              <a:t>,</a:t>
            </a:r>
            <a:r>
              <a:rPr lang="vi-VN"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tốt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đẹp</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hơn</a:t>
            </a:r>
            <a:r>
              <a:rPr lang="en-US"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2171462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Trang trí lớp học ý tưởng | hình ảnh, trang trí, quả địa cầ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50"/>
            <a:ext cx="9144000" cy="6844889"/>
          </a:xfrm>
          <a:prstGeom prst="rect">
            <a:avLst/>
          </a:prstGeom>
          <a:noFill/>
          <a:ln>
            <a:noFill/>
          </a:ln>
        </p:spPr>
      </p:pic>
      <p:sp>
        <p:nvSpPr>
          <p:cNvPr id="6" name="Rectangle 5"/>
          <p:cNvSpPr/>
          <p:nvPr/>
        </p:nvSpPr>
        <p:spPr>
          <a:xfrm>
            <a:off x="971599" y="1700808"/>
            <a:ext cx="7416825" cy="2585323"/>
          </a:xfrm>
          <a:prstGeom prst="rect">
            <a:avLst/>
          </a:prstGeom>
          <a:noFill/>
        </p:spPr>
        <p:txBody>
          <a:bodyPr wrap="square" lIns="91440" tIns="45720" rIns="91440" bIns="45720">
            <a:spAutoFit/>
          </a:bodyPr>
          <a:lstStyle/>
          <a:p>
            <a:pPr algn="ctr"/>
            <a:r>
              <a:rPr lang="vi-VN"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NHỮNG MẪU CHUYỆN HAY </a:t>
            </a:r>
          </a:p>
          <a:p>
            <a:pPr algn="ctr"/>
            <a:r>
              <a:rPr lang="vi-VN"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VỀ LIÊM KHIẾT </a:t>
            </a:r>
            <a:endParaRPr 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364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C380F525-BE2B-4E58-BAAE-549E21B43625}"/>
              </a:ext>
            </a:extLst>
          </p:cNvPr>
          <p:cNvSpPr txBox="1"/>
          <p:nvPr/>
        </p:nvSpPr>
        <p:spPr>
          <a:xfrm>
            <a:off x="534572" y="162171"/>
            <a:ext cx="8398413" cy="830997"/>
          </a:xfrm>
          <a:prstGeom prst="rect">
            <a:avLst/>
          </a:prstGeom>
          <a:noFill/>
        </p:spPr>
        <p:txBody>
          <a:bodyPr wrap="square">
            <a:spAutoFit/>
          </a:bodyPr>
          <a:lstStyle/>
          <a:p>
            <a:pPr algn="ctr" fontAlgn="base"/>
            <a:r>
              <a:rPr lang="vi-VN" sz="2400" b="1" dirty="0" err="1">
                <a:solidFill>
                  <a:srgbClr val="FFFF00"/>
                </a:solidFill>
                <a:effectLst/>
                <a:latin typeface="+mj-lt"/>
              </a:rPr>
              <a:t>Nhặt</a:t>
            </a:r>
            <a:r>
              <a:rPr lang="vi-VN" sz="2400" b="1" dirty="0">
                <a:solidFill>
                  <a:srgbClr val="FFFF00"/>
                </a:solidFill>
                <a:effectLst/>
                <a:latin typeface="+mj-lt"/>
              </a:rPr>
              <a:t> </a:t>
            </a:r>
            <a:r>
              <a:rPr lang="vi-VN" sz="2400" b="1" dirty="0" err="1">
                <a:solidFill>
                  <a:srgbClr val="FFFF00"/>
                </a:solidFill>
                <a:effectLst/>
                <a:latin typeface="+mj-lt"/>
              </a:rPr>
              <a:t>được</a:t>
            </a:r>
            <a:r>
              <a:rPr lang="vi-VN" sz="2400" b="1" dirty="0">
                <a:solidFill>
                  <a:srgbClr val="FFFF00"/>
                </a:solidFill>
                <a:effectLst/>
                <a:latin typeface="+mj-lt"/>
              </a:rPr>
              <a:t> 200 </a:t>
            </a:r>
            <a:r>
              <a:rPr lang="vi-VN" sz="2400" b="1" dirty="0" err="1">
                <a:solidFill>
                  <a:srgbClr val="FFFF00"/>
                </a:solidFill>
                <a:effectLst/>
                <a:latin typeface="+mj-lt"/>
              </a:rPr>
              <a:t>triệu</a:t>
            </a:r>
            <a:r>
              <a:rPr lang="vi-VN" sz="2400" b="1" dirty="0">
                <a:solidFill>
                  <a:srgbClr val="FFFF00"/>
                </a:solidFill>
                <a:effectLst/>
                <a:latin typeface="+mj-lt"/>
              </a:rPr>
              <a:t> </a:t>
            </a:r>
            <a:r>
              <a:rPr lang="vi-VN" sz="2400" b="1" dirty="0" err="1">
                <a:solidFill>
                  <a:srgbClr val="FFFF00"/>
                </a:solidFill>
                <a:effectLst/>
                <a:latin typeface="+mj-lt"/>
              </a:rPr>
              <a:t>đồng</a:t>
            </a:r>
            <a:r>
              <a:rPr lang="en-US" sz="2400" b="1" dirty="0">
                <a:solidFill>
                  <a:srgbClr val="FFFF00"/>
                </a:solidFill>
                <a:latin typeface="+mj-lt"/>
              </a:rPr>
              <a:t> </a:t>
            </a:r>
            <a:r>
              <a:rPr lang="en-US" sz="2400" b="1" dirty="0" err="1">
                <a:solidFill>
                  <a:srgbClr val="FFFF00"/>
                </a:solidFill>
                <a:latin typeface="+mj-lt"/>
              </a:rPr>
              <a:t>ngày</a:t>
            </a:r>
            <a:r>
              <a:rPr lang="en-US" sz="2400" b="1" dirty="0">
                <a:solidFill>
                  <a:srgbClr val="FFFF00"/>
                </a:solidFill>
                <a:latin typeface="+mj-lt"/>
              </a:rPr>
              <a:t> </a:t>
            </a:r>
            <a:r>
              <a:rPr lang="en-US" sz="2400" b="1" dirty="0">
                <a:solidFill>
                  <a:srgbClr val="FFFF00"/>
                </a:solidFill>
                <a:latin typeface="Times" panose="02020603050405020304" pitchFamily="18" charset="0"/>
                <a:cs typeface="Times" panose="02020603050405020304" pitchFamily="18" charset="0"/>
              </a:rPr>
              <a:t>6/9/21</a:t>
            </a:r>
            <a:r>
              <a:rPr lang="en-US" sz="2400" b="1" dirty="0">
                <a:solidFill>
                  <a:srgbClr val="FFFF00"/>
                </a:solidFill>
                <a:latin typeface="+mj-lt"/>
              </a:rPr>
              <a:t> </a:t>
            </a:r>
            <a:r>
              <a:rPr lang="vi-VN" sz="2400" b="1" dirty="0" err="1">
                <a:solidFill>
                  <a:srgbClr val="FFFF00"/>
                </a:solidFill>
                <a:effectLst/>
                <a:latin typeface="+mj-lt"/>
              </a:rPr>
              <a:t>điều</a:t>
            </a:r>
            <a:r>
              <a:rPr lang="vi-VN" sz="2400" b="1" dirty="0">
                <a:solidFill>
                  <a:srgbClr val="FFFF00"/>
                </a:solidFill>
                <a:effectLst/>
                <a:latin typeface="+mj-lt"/>
              </a:rPr>
              <a:t> </a:t>
            </a:r>
            <a:r>
              <a:rPr lang="en-US" sz="2400" b="1" dirty="0">
                <a:solidFill>
                  <a:srgbClr val="FFFF00"/>
                </a:solidFill>
                <a:latin typeface="+mj-lt"/>
              </a:rPr>
              <a:t> </a:t>
            </a:r>
            <a:r>
              <a:rPr lang="vi-VN" sz="2400" b="1" dirty="0" err="1">
                <a:solidFill>
                  <a:srgbClr val="FFFF00"/>
                </a:solidFill>
                <a:effectLst/>
                <a:latin typeface="+mj-lt"/>
              </a:rPr>
              <a:t>dưỡng</a:t>
            </a:r>
            <a:r>
              <a:rPr lang="vi-VN" sz="2400" b="1" dirty="0">
                <a:solidFill>
                  <a:srgbClr val="FFFF00"/>
                </a:solidFill>
                <a:effectLst/>
                <a:latin typeface="+mj-lt"/>
              </a:rPr>
              <a:t> </a:t>
            </a:r>
            <a:r>
              <a:rPr lang="vi-VN" sz="2400" b="1" dirty="0" err="1">
                <a:solidFill>
                  <a:srgbClr val="FFFF00"/>
                </a:solidFill>
                <a:effectLst/>
                <a:latin typeface="+mj-lt"/>
              </a:rPr>
              <a:t>Nguyễn</a:t>
            </a:r>
            <a:r>
              <a:rPr lang="vi-VN" sz="2400" b="1" dirty="0">
                <a:solidFill>
                  <a:srgbClr val="FFFF00"/>
                </a:solidFill>
                <a:effectLst/>
                <a:latin typeface="+mj-lt"/>
              </a:rPr>
              <a:t> </a:t>
            </a:r>
            <a:r>
              <a:rPr lang="vi-VN" sz="2400" b="1" dirty="0" err="1">
                <a:solidFill>
                  <a:srgbClr val="FFFF00"/>
                </a:solidFill>
                <a:effectLst/>
                <a:latin typeface="+mj-lt"/>
              </a:rPr>
              <a:t>Bá</a:t>
            </a:r>
            <a:r>
              <a:rPr lang="vi-VN" sz="2400" b="1" dirty="0">
                <a:solidFill>
                  <a:srgbClr val="FFFF00"/>
                </a:solidFill>
                <a:effectLst/>
                <a:latin typeface="+mj-lt"/>
              </a:rPr>
              <a:t> </a:t>
            </a:r>
            <a:r>
              <a:rPr lang="vi-VN" sz="2400" b="1" dirty="0" err="1">
                <a:solidFill>
                  <a:srgbClr val="FFFF00"/>
                </a:solidFill>
                <a:effectLst/>
                <a:latin typeface="+mj-lt"/>
              </a:rPr>
              <a:t>Hải</a:t>
            </a:r>
            <a:r>
              <a:rPr lang="vi-VN" sz="2400" b="1" dirty="0">
                <a:solidFill>
                  <a:srgbClr val="FFFF00"/>
                </a:solidFill>
                <a:effectLst/>
                <a:latin typeface="+mj-lt"/>
              </a:rPr>
              <a:t>  </a:t>
            </a:r>
            <a:r>
              <a:rPr lang="vi-VN" sz="2400" b="1" dirty="0" err="1">
                <a:solidFill>
                  <a:srgbClr val="FFFF00"/>
                </a:solidFill>
                <a:effectLst/>
                <a:latin typeface="+mj-lt"/>
              </a:rPr>
              <a:t>tìm</a:t>
            </a:r>
            <a:r>
              <a:rPr lang="vi-VN" sz="2400" b="1" dirty="0">
                <a:solidFill>
                  <a:srgbClr val="FFFF00"/>
                </a:solidFill>
                <a:effectLst/>
                <a:latin typeface="+mj-lt"/>
              </a:rPr>
              <a:t> </a:t>
            </a:r>
            <a:r>
              <a:rPr lang="vi-VN" sz="2400" b="1" dirty="0" err="1">
                <a:solidFill>
                  <a:srgbClr val="FFFF00"/>
                </a:solidFill>
                <a:effectLst/>
                <a:latin typeface="+mj-lt"/>
              </a:rPr>
              <a:t>trả</a:t>
            </a:r>
            <a:r>
              <a:rPr lang="vi-VN" sz="2400" b="1" dirty="0">
                <a:solidFill>
                  <a:srgbClr val="FFFF00"/>
                </a:solidFill>
                <a:effectLst/>
                <a:latin typeface="+mj-lt"/>
              </a:rPr>
              <a:t> </a:t>
            </a:r>
            <a:r>
              <a:rPr lang="vi-VN" sz="2400" b="1" dirty="0" err="1">
                <a:solidFill>
                  <a:srgbClr val="FFFF00"/>
                </a:solidFill>
                <a:effectLst/>
                <a:latin typeface="+mj-lt"/>
              </a:rPr>
              <a:t>lại</a:t>
            </a:r>
            <a:r>
              <a:rPr lang="vi-VN" sz="2400" b="1" dirty="0">
                <a:solidFill>
                  <a:srgbClr val="FFFF00"/>
                </a:solidFill>
                <a:effectLst/>
                <a:latin typeface="+mj-lt"/>
              </a:rPr>
              <a:t> </a:t>
            </a:r>
            <a:r>
              <a:rPr lang="vi-VN" sz="2400" b="1" dirty="0" err="1">
                <a:solidFill>
                  <a:srgbClr val="FFFF00"/>
                </a:solidFill>
                <a:effectLst/>
                <a:latin typeface="+mj-lt"/>
              </a:rPr>
              <a:t>người</a:t>
            </a:r>
            <a:r>
              <a:rPr lang="vi-VN" sz="2400" b="1" dirty="0">
                <a:solidFill>
                  <a:srgbClr val="FFFF00"/>
                </a:solidFill>
                <a:effectLst/>
                <a:latin typeface="+mj-lt"/>
              </a:rPr>
              <a:t> </a:t>
            </a:r>
            <a:r>
              <a:rPr lang="vi-VN" sz="2400" b="1" dirty="0" err="1">
                <a:solidFill>
                  <a:srgbClr val="FFFF00"/>
                </a:solidFill>
                <a:effectLst/>
                <a:latin typeface="+mj-lt"/>
              </a:rPr>
              <a:t>bệnh</a:t>
            </a:r>
            <a:r>
              <a:rPr lang="en-US" sz="2400" b="1" dirty="0">
                <a:solidFill>
                  <a:srgbClr val="FFFF00"/>
                </a:solidFill>
                <a:effectLst/>
                <a:latin typeface="+mj-lt"/>
              </a:rPr>
              <a:t>.</a:t>
            </a:r>
            <a:endParaRPr lang="vi-VN" sz="2400" b="1" dirty="0">
              <a:solidFill>
                <a:srgbClr val="FFFF00"/>
              </a:solidFill>
              <a:effectLst/>
              <a:latin typeface="+mj-lt"/>
            </a:endParaRPr>
          </a:p>
        </p:txBody>
      </p:sp>
      <p:pic>
        <p:nvPicPr>
          <p:cNvPr id="1026" name="Picture 2" descr="Nhặt được 200 triệu đồng, điều dưỡng tìm trả lại người bệnh - Ảnh 2.">
            <a:extLst>
              <a:ext uri="{FF2B5EF4-FFF2-40B4-BE49-F238E27FC236}">
                <a16:creationId xmlns:a16="http://schemas.microsoft.com/office/drawing/2014/main" id="{C43C8520-47B5-46F9-B7AC-630AC23B7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2537"/>
            <a:ext cx="4923692" cy="5605463"/>
          </a:xfrm>
          <a:prstGeom prst="rect">
            <a:avLst/>
          </a:prstGeom>
          <a:noFill/>
          <a:extLst>
            <a:ext uri="{909E8E84-426E-40DD-AFC4-6F175D3DCCD1}">
              <a14:hiddenFill xmlns:a14="http://schemas.microsoft.com/office/drawing/2010/main">
                <a:solidFill>
                  <a:srgbClr val="FFFFFF"/>
                </a:solidFill>
              </a14:hiddenFill>
            </a:ext>
          </a:extLst>
        </p:spPr>
      </p:pic>
      <p:pic>
        <p:nvPicPr>
          <p:cNvPr id="7" name="Hình ảnh 6" descr="Ảnh có chứa văn bản&#10;&#10;Mô tả được tạo tự động">
            <a:extLst>
              <a:ext uri="{FF2B5EF4-FFF2-40B4-BE49-F238E27FC236}">
                <a16:creationId xmlns:a16="http://schemas.microsoft.com/office/drawing/2014/main" id="{F3A8FB21-8C1E-4F70-B5F3-81F30CBF9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092" y="1252536"/>
            <a:ext cx="4779908" cy="5605463"/>
          </a:xfrm>
          <a:prstGeom prst="rect">
            <a:avLst/>
          </a:prstGeom>
        </p:spPr>
      </p:pic>
    </p:spTree>
    <p:extLst>
      <p:ext uri="{BB962C8B-B14F-4D97-AF65-F5344CB8AC3E}">
        <p14:creationId xmlns:p14="http://schemas.microsoft.com/office/powerpoint/2010/main" val="401620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37A259A-169D-483D-84D9-C43459CC2E20}"/>
              </a:ext>
            </a:extLst>
          </p:cNvPr>
          <p:cNvSpPr txBox="1"/>
          <p:nvPr/>
        </p:nvSpPr>
        <p:spPr>
          <a:xfrm>
            <a:off x="168813" y="203983"/>
            <a:ext cx="8834510" cy="1569660"/>
          </a:xfrm>
          <a:prstGeom prst="rect">
            <a:avLst/>
          </a:prstGeom>
          <a:noFill/>
        </p:spPr>
        <p:txBody>
          <a:bodyPr wrap="square">
            <a:spAutoFit/>
          </a:bodyPr>
          <a:lstStyle/>
          <a:p>
            <a:pPr algn="just"/>
            <a:r>
              <a:rPr lang="vi-VN" sz="2400" b="1" i="0" dirty="0" err="1">
                <a:solidFill>
                  <a:srgbClr val="FFFF00"/>
                </a:solidFill>
                <a:effectLst/>
                <a:latin typeface="+mj-lt"/>
              </a:rPr>
              <a:t>Ngày</a:t>
            </a:r>
            <a:r>
              <a:rPr lang="vi-VN" sz="2400" b="1" i="0" dirty="0">
                <a:solidFill>
                  <a:srgbClr val="FFFF00"/>
                </a:solidFill>
                <a:effectLst/>
                <a:latin typeface="+mj-lt"/>
              </a:rPr>
              <a:t> 27/4, </a:t>
            </a:r>
            <a:r>
              <a:rPr lang="vi-VN" sz="2400" b="1" i="0" dirty="0" err="1">
                <a:solidFill>
                  <a:srgbClr val="FFFF00"/>
                </a:solidFill>
                <a:effectLst/>
                <a:latin typeface="+mj-lt"/>
              </a:rPr>
              <a:t>Trường</a:t>
            </a:r>
            <a:r>
              <a:rPr lang="vi-VN" sz="2400" b="1" i="0" dirty="0">
                <a:solidFill>
                  <a:srgbClr val="FFFF00"/>
                </a:solidFill>
                <a:effectLst/>
                <a:latin typeface="+mj-lt"/>
              </a:rPr>
              <a:t> THPT Hương Khê, </a:t>
            </a:r>
            <a:r>
              <a:rPr lang="vi-VN" sz="2400" b="1" i="0" dirty="0" err="1">
                <a:solidFill>
                  <a:srgbClr val="FFFF00"/>
                </a:solidFill>
                <a:effectLst/>
                <a:latin typeface="+mj-lt"/>
              </a:rPr>
              <a:t>tỉnh</a:t>
            </a:r>
            <a:r>
              <a:rPr lang="vi-VN" sz="2400" b="1" i="0" dirty="0">
                <a:solidFill>
                  <a:srgbClr val="FFFF00"/>
                </a:solidFill>
                <a:effectLst/>
                <a:latin typeface="+mj-lt"/>
              </a:rPr>
              <a:t> </a:t>
            </a:r>
            <a:r>
              <a:rPr lang="vi-VN" sz="2400" b="1" i="0" dirty="0" err="1">
                <a:solidFill>
                  <a:srgbClr val="FFFF00"/>
                </a:solidFill>
                <a:effectLst/>
                <a:latin typeface="+mj-lt"/>
              </a:rPr>
              <a:t>Hà</a:t>
            </a:r>
            <a:r>
              <a:rPr lang="vi-VN" sz="2400" b="1" i="0" dirty="0">
                <a:solidFill>
                  <a:srgbClr val="FFFF00"/>
                </a:solidFill>
                <a:effectLst/>
                <a:latin typeface="+mj-lt"/>
              </a:rPr>
              <a:t> </a:t>
            </a:r>
            <a:r>
              <a:rPr lang="vi-VN" sz="2400" b="1" i="0" dirty="0" err="1">
                <a:solidFill>
                  <a:srgbClr val="FFFF00"/>
                </a:solidFill>
                <a:effectLst/>
                <a:latin typeface="+mj-lt"/>
              </a:rPr>
              <a:t>Tĩnh</a:t>
            </a:r>
            <a:r>
              <a:rPr lang="vi-VN" sz="2400" b="1" i="0" dirty="0">
                <a:solidFill>
                  <a:srgbClr val="FFFF00"/>
                </a:solidFill>
                <a:effectLst/>
                <a:latin typeface="+mj-lt"/>
              </a:rPr>
              <a:t> </a:t>
            </a:r>
            <a:r>
              <a:rPr lang="vi-VN" sz="2400" b="1" i="0" dirty="0" err="1">
                <a:solidFill>
                  <a:srgbClr val="FFFF00"/>
                </a:solidFill>
                <a:effectLst/>
                <a:latin typeface="+mj-lt"/>
              </a:rPr>
              <a:t>đã</a:t>
            </a:r>
            <a:r>
              <a:rPr lang="vi-VN" sz="2400" b="1" i="0" dirty="0">
                <a:solidFill>
                  <a:srgbClr val="FFFF00"/>
                </a:solidFill>
                <a:effectLst/>
                <a:latin typeface="+mj-lt"/>
              </a:rPr>
              <a:t> tuyên dương, trao </a:t>
            </a:r>
            <a:r>
              <a:rPr lang="vi-VN" sz="2400" b="1" i="0" dirty="0" err="1">
                <a:solidFill>
                  <a:srgbClr val="FFFF00"/>
                </a:solidFill>
                <a:effectLst/>
                <a:latin typeface="+mj-lt"/>
              </a:rPr>
              <a:t>giấy</a:t>
            </a:r>
            <a:r>
              <a:rPr lang="vi-VN" sz="2400" b="1" i="0" dirty="0">
                <a:solidFill>
                  <a:srgbClr val="FFFF00"/>
                </a:solidFill>
                <a:effectLst/>
                <a:latin typeface="+mj-lt"/>
              </a:rPr>
              <a:t> khen cho em </a:t>
            </a:r>
            <a:r>
              <a:rPr lang="vi-VN" sz="2400" b="1" i="0" dirty="0" err="1">
                <a:solidFill>
                  <a:srgbClr val="FFFF00"/>
                </a:solidFill>
                <a:effectLst/>
                <a:latin typeface="+mj-lt"/>
              </a:rPr>
              <a:t>Bùi</a:t>
            </a:r>
            <a:r>
              <a:rPr lang="vi-VN" sz="2400" b="1" i="0" dirty="0">
                <a:solidFill>
                  <a:srgbClr val="FFFF00"/>
                </a:solidFill>
                <a:effectLst/>
                <a:latin typeface="+mj-lt"/>
              </a:rPr>
              <a:t> </a:t>
            </a:r>
            <a:r>
              <a:rPr lang="vi-VN" sz="2400" b="1" i="0" dirty="0" err="1">
                <a:solidFill>
                  <a:srgbClr val="FFFF00"/>
                </a:solidFill>
                <a:effectLst/>
                <a:latin typeface="+mj-lt"/>
              </a:rPr>
              <a:t>Thị</a:t>
            </a:r>
            <a:r>
              <a:rPr lang="vi-VN" sz="2400" b="1" i="0" dirty="0">
                <a:solidFill>
                  <a:srgbClr val="FFFF00"/>
                </a:solidFill>
                <a:effectLst/>
                <a:latin typeface="+mj-lt"/>
              </a:rPr>
              <a:t> </a:t>
            </a:r>
            <a:r>
              <a:rPr lang="vi-VN" sz="2400" b="1" i="0" dirty="0" err="1">
                <a:solidFill>
                  <a:srgbClr val="FFFF00"/>
                </a:solidFill>
                <a:effectLst/>
                <a:latin typeface="+mj-lt"/>
              </a:rPr>
              <a:t>Mỹ</a:t>
            </a:r>
            <a:r>
              <a:rPr lang="vi-VN" sz="2400" b="1" i="0" dirty="0">
                <a:solidFill>
                  <a:srgbClr val="FFFF00"/>
                </a:solidFill>
                <a:effectLst/>
                <a:latin typeface="+mj-lt"/>
              </a:rPr>
              <a:t> Dung, </a:t>
            </a:r>
            <a:r>
              <a:rPr lang="vi-VN" sz="2400" b="1" i="0" dirty="0" err="1">
                <a:solidFill>
                  <a:srgbClr val="FFFF00"/>
                </a:solidFill>
                <a:effectLst/>
                <a:latin typeface="+mj-lt"/>
              </a:rPr>
              <a:t>học</a:t>
            </a:r>
            <a:r>
              <a:rPr lang="vi-VN" sz="2400" b="1" i="0" dirty="0">
                <a:solidFill>
                  <a:srgbClr val="FFFF00"/>
                </a:solidFill>
                <a:effectLst/>
                <a:latin typeface="+mj-lt"/>
              </a:rPr>
              <a:t> sinh </a:t>
            </a:r>
            <a:r>
              <a:rPr lang="vi-VN" sz="2400" b="1" i="0" dirty="0" err="1">
                <a:solidFill>
                  <a:srgbClr val="FFFF00"/>
                </a:solidFill>
                <a:effectLst/>
                <a:latin typeface="+mj-lt"/>
              </a:rPr>
              <a:t>lớp</a:t>
            </a:r>
            <a:r>
              <a:rPr lang="vi-VN" sz="2400" b="1" i="0" dirty="0">
                <a:solidFill>
                  <a:srgbClr val="FFFF00"/>
                </a:solidFill>
                <a:effectLst/>
                <a:latin typeface="+mj-lt"/>
              </a:rPr>
              <a:t> 10A2 </a:t>
            </a:r>
            <a:r>
              <a:rPr lang="vi-VN" sz="2400" b="1" i="0" dirty="0" err="1">
                <a:solidFill>
                  <a:srgbClr val="FFFF00"/>
                </a:solidFill>
                <a:effectLst/>
                <a:latin typeface="+mj-lt"/>
              </a:rPr>
              <a:t>của</a:t>
            </a:r>
            <a:r>
              <a:rPr lang="vi-VN" sz="2400" b="1" i="0" dirty="0">
                <a:solidFill>
                  <a:srgbClr val="FFFF00"/>
                </a:solidFill>
                <a:effectLst/>
                <a:latin typeface="+mj-lt"/>
              </a:rPr>
              <a:t> </a:t>
            </a:r>
            <a:r>
              <a:rPr lang="vi-VN" sz="2400" b="1" i="0" dirty="0" err="1">
                <a:solidFill>
                  <a:srgbClr val="FFFF00"/>
                </a:solidFill>
                <a:effectLst/>
                <a:latin typeface="+mj-lt"/>
              </a:rPr>
              <a:t>trường</a:t>
            </a:r>
            <a:r>
              <a:rPr lang="vi-VN" sz="2400" b="1" i="0" dirty="0">
                <a:solidFill>
                  <a:srgbClr val="FFFF00"/>
                </a:solidFill>
                <a:effectLst/>
                <a:latin typeface="+mj-lt"/>
              </a:rPr>
              <a:t> </a:t>
            </a:r>
            <a:r>
              <a:rPr lang="vi-VN" sz="2400" b="1" i="0" dirty="0" err="1">
                <a:solidFill>
                  <a:srgbClr val="FFFF00"/>
                </a:solidFill>
                <a:effectLst/>
                <a:latin typeface="+mj-lt"/>
              </a:rPr>
              <a:t>vì</a:t>
            </a:r>
            <a:r>
              <a:rPr lang="vi-VN" sz="2400" b="1" i="0" dirty="0">
                <a:solidFill>
                  <a:srgbClr val="FFFF00"/>
                </a:solidFill>
                <a:effectLst/>
                <a:latin typeface="+mj-lt"/>
              </a:rPr>
              <a:t> </a:t>
            </a:r>
            <a:r>
              <a:rPr lang="vi-VN" sz="2400" b="1" i="0" dirty="0" err="1">
                <a:solidFill>
                  <a:srgbClr val="FFFF00"/>
                </a:solidFill>
                <a:effectLst/>
                <a:latin typeface="+mj-lt"/>
              </a:rPr>
              <a:t>đã</a:t>
            </a:r>
            <a:r>
              <a:rPr lang="vi-VN" sz="2400" b="1" i="0" dirty="0">
                <a:solidFill>
                  <a:srgbClr val="FFFF00"/>
                </a:solidFill>
                <a:effectLst/>
                <a:latin typeface="+mj-lt"/>
              </a:rPr>
              <a:t> </a:t>
            </a:r>
            <a:r>
              <a:rPr lang="vi-VN" sz="2400" b="1" i="0" dirty="0" err="1">
                <a:solidFill>
                  <a:srgbClr val="FFFF00"/>
                </a:solidFill>
                <a:effectLst/>
                <a:latin typeface="+mj-lt"/>
              </a:rPr>
              <a:t>có</a:t>
            </a:r>
            <a:r>
              <a:rPr lang="vi-VN" sz="2400" b="1" i="0" dirty="0">
                <a:solidFill>
                  <a:srgbClr val="FFFF00"/>
                </a:solidFill>
                <a:effectLst/>
                <a:latin typeface="+mj-lt"/>
              </a:rPr>
              <a:t> </a:t>
            </a:r>
            <a:r>
              <a:rPr lang="vi-VN" sz="2400" b="1" i="0" dirty="0" err="1">
                <a:solidFill>
                  <a:srgbClr val="FFFF00"/>
                </a:solidFill>
                <a:effectLst/>
                <a:latin typeface="+mj-lt"/>
              </a:rPr>
              <a:t>hành</a:t>
            </a:r>
            <a:r>
              <a:rPr lang="vi-VN" sz="2400" b="1" i="0" dirty="0">
                <a:solidFill>
                  <a:srgbClr val="FFFF00"/>
                </a:solidFill>
                <a:effectLst/>
                <a:latin typeface="+mj-lt"/>
              </a:rPr>
              <a:t> </a:t>
            </a:r>
            <a:r>
              <a:rPr lang="vi-VN" sz="2400" b="1" i="0" dirty="0" err="1">
                <a:solidFill>
                  <a:srgbClr val="FFFF00"/>
                </a:solidFill>
                <a:effectLst/>
                <a:latin typeface="+mj-lt"/>
              </a:rPr>
              <a:t>động</a:t>
            </a:r>
            <a:r>
              <a:rPr lang="vi-VN" sz="2400" b="1" i="0" dirty="0">
                <a:solidFill>
                  <a:srgbClr val="FFFF00"/>
                </a:solidFill>
                <a:effectLst/>
                <a:latin typeface="+mj-lt"/>
              </a:rPr>
              <a:t> </a:t>
            </a:r>
            <a:r>
              <a:rPr lang="vi-VN" sz="2400" b="1" i="0" dirty="0" err="1">
                <a:solidFill>
                  <a:srgbClr val="FFFF00"/>
                </a:solidFill>
                <a:effectLst/>
                <a:latin typeface="+mj-lt"/>
              </a:rPr>
              <a:t>nhặt</a:t>
            </a:r>
            <a:r>
              <a:rPr lang="vi-VN" sz="2400" b="1" i="0" dirty="0">
                <a:solidFill>
                  <a:srgbClr val="FFFF00"/>
                </a:solidFill>
                <a:effectLst/>
                <a:latin typeface="+mj-lt"/>
              </a:rPr>
              <a:t> </a:t>
            </a:r>
            <a:r>
              <a:rPr lang="vi-VN" sz="2400" b="1" i="0" dirty="0" err="1">
                <a:solidFill>
                  <a:srgbClr val="FFFF00"/>
                </a:solidFill>
                <a:effectLst/>
                <a:latin typeface="+mj-lt"/>
              </a:rPr>
              <a:t>được</a:t>
            </a:r>
            <a:r>
              <a:rPr lang="vi-VN" sz="2400" b="1" i="0" dirty="0">
                <a:solidFill>
                  <a:srgbClr val="FFFF00"/>
                </a:solidFill>
                <a:effectLst/>
                <a:latin typeface="+mj-lt"/>
              </a:rPr>
              <a:t> </a:t>
            </a:r>
            <a:r>
              <a:rPr lang="vi-VN" sz="2400" b="1" i="0" dirty="0" err="1">
                <a:solidFill>
                  <a:srgbClr val="FFFF00"/>
                </a:solidFill>
                <a:effectLst/>
                <a:latin typeface="+mj-lt"/>
              </a:rPr>
              <a:t>gần</a:t>
            </a:r>
            <a:r>
              <a:rPr lang="vi-VN" sz="2400" b="1" i="0" dirty="0">
                <a:solidFill>
                  <a:srgbClr val="FFFF00"/>
                </a:solidFill>
                <a:effectLst/>
                <a:latin typeface="+mj-lt"/>
              </a:rPr>
              <a:t> 500 </a:t>
            </a:r>
            <a:r>
              <a:rPr lang="vi-VN" sz="2400" b="1" i="0" dirty="0" err="1">
                <a:solidFill>
                  <a:srgbClr val="FFFF00"/>
                </a:solidFill>
                <a:effectLst/>
                <a:latin typeface="+mj-lt"/>
              </a:rPr>
              <a:t>triệu</a:t>
            </a:r>
            <a:r>
              <a:rPr lang="vi-VN" sz="2400" b="1" i="0" dirty="0">
                <a:solidFill>
                  <a:srgbClr val="FFFF00"/>
                </a:solidFill>
                <a:effectLst/>
                <a:latin typeface="+mj-lt"/>
              </a:rPr>
              <a:t> </a:t>
            </a:r>
            <a:r>
              <a:rPr lang="vi-VN" sz="2400" b="1" i="0" dirty="0" err="1">
                <a:solidFill>
                  <a:srgbClr val="FFFF00"/>
                </a:solidFill>
                <a:effectLst/>
                <a:latin typeface="+mj-lt"/>
              </a:rPr>
              <a:t>đồng</a:t>
            </a:r>
            <a:r>
              <a:rPr lang="vi-VN" sz="2400" b="1" i="0" dirty="0">
                <a:solidFill>
                  <a:srgbClr val="FFFF00"/>
                </a:solidFill>
                <a:effectLst/>
                <a:latin typeface="+mj-lt"/>
              </a:rPr>
              <a:t> </a:t>
            </a:r>
            <a:r>
              <a:rPr lang="vi-VN" sz="2400" b="1" i="0" dirty="0" err="1">
                <a:solidFill>
                  <a:srgbClr val="FFFF00"/>
                </a:solidFill>
                <a:effectLst/>
                <a:latin typeface="+mj-lt"/>
              </a:rPr>
              <a:t>và</a:t>
            </a:r>
            <a:r>
              <a:rPr lang="vi-VN" sz="2400" b="1" i="0" dirty="0">
                <a:solidFill>
                  <a:srgbClr val="FFFF00"/>
                </a:solidFill>
                <a:effectLst/>
                <a:latin typeface="+mj-lt"/>
              </a:rPr>
              <a:t> </a:t>
            </a:r>
            <a:r>
              <a:rPr lang="vi-VN" sz="2400" b="1" i="0" dirty="0" err="1">
                <a:solidFill>
                  <a:srgbClr val="FFFF00"/>
                </a:solidFill>
                <a:effectLst/>
                <a:latin typeface="+mj-lt"/>
              </a:rPr>
              <a:t>tìm</a:t>
            </a:r>
            <a:r>
              <a:rPr lang="vi-VN" sz="2400" b="1" i="0" dirty="0">
                <a:solidFill>
                  <a:srgbClr val="FFFF00"/>
                </a:solidFill>
                <a:effectLst/>
                <a:latin typeface="+mj-lt"/>
              </a:rPr>
              <a:t> </a:t>
            </a:r>
            <a:r>
              <a:rPr lang="vi-VN" sz="2400" b="1" i="0" dirty="0" err="1">
                <a:solidFill>
                  <a:srgbClr val="FFFF00"/>
                </a:solidFill>
                <a:effectLst/>
                <a:latin typeface="+mj-lt"/>
              </a:rPr>
              <a:t>cách</a:t>
            </a:r>
            <a:r>
              <a:rPr lang="vi-VN" sz="2400" b="1" i="0" dirty="0">
                <a:solidFill>
                  <a:srgbClr val="FFFF00"/>
                </a:solidFill>
                <a:effectLst/>
                <a:latin typeface="+mj-lt"/>
              </a:rPr>
              <a:t> </a:t>
            </a:r>
            <a:r>
              <a:rPr lang="vi-VN" sz="2400" b="1" i="0" dirty="0" err="1">
                <a:solidFill>
                  <a:srgbClr val="FFFF00"/>
                </a:solidFill>
                <a:effectLst/>
                <a:latin typeface="+mj-lt"/>
              </a:rPr>
              <a:t>trả</a:t>
            </a:r>
            <a:r>
              <a:rPr lang="vi-VN" sz="2400" b="1" i="0" dirty="0">
                <a:solidFill>
                  <a:srgbClr val="FFFF00"/>
                </a:solidFill>
                <a:effectLst/>
                <a:latin typeface="+mj-lt"/>
              </a:rPr>
              <a:t> </a:t>
            </a:r>
            <a:r>
              <a:rPr lang="vi-VN" sz="2400" b="1" i="0" dirty="0" err="1">
                <a:solidFill>
                  <a:srgbClr val="FFFF00"/>
                </a:solidFill>
                <a:effectLst/>
                <a:latin typeface="+mj-lt"/>
              </a:rPr>
              <a:t>lại</a:t>
            </a:r>
            <a:r>
              <a:rPr lang="vi-VN" sz="2400" b="1" i="0" dirty="0">
                <a:solidFill>
                  <a:srgbClr val="FFFF00"/>
                </a:solidFill>
                <a:effectLst/>
                <a:latin typeface="+mj-lt"/>
              </a:rPr>
              <a:t> cho </a:t>
            </a:r>
            <a:r>
              <a:rPr lang="vi-VN" sz="2400" b="1" i="0" dirty="0" err="1">
                <a:solidFill>
                  <a:srgbClr val="FFFF00"/>
                </a:solidFill>
                <a:effectLst/>
                <a:latin typeface="+mj-lt"/>
              </a:rPr>
              <a:t>người</a:t>
            </a:r>
            <a:r>
              <a:rPr lang="vi-VN" sz="2400" b="1" i="0" dirty="0">
                <a:solidFill>
                  <a:srgbClr val="FFFF00"/>
                </a:solidFill>
                <a:effectLst/>
                <a:latin typeface="+mj-lt"/>
              </a:rPr>
              <a:t> </a:t>
            </a:r>
            <a:r>
              <a:rPr lang="vi-VN" sz="2400" b="1" i="0" dirty="0" err="1">
                <a:solidFill>
                  <a:srgbClr val="FFFF00"/>
                </a:solidFill>
                <a:effectLst/>
                <a:latin typeface="+mj-lt"/>
              </a:rPr>
              <a:t>đánh</a:t>
            </a:r>
            <a:r>
              <a:rPr lang="vi-VN" sz="2400" b="1" i="0" dirty="0">
                <a:solidFill>
                  <a:srgbClr val="FFFF00"/>
                </a:solidFill>
                <a:effectLst/>
                <a:latin typeface="+mj-lt"/>
              </a:rPr>
              <a:t> </a:t>
            </a:r>
            <a:r>
              <a:rPr lang="vi-VN" sz="2400" b="1" i="0" dirty="0" err="1">
                <a:solidFill>
                  <a:srgbClr val="FFFF00"/>
                </a:solidFill>
                <a:effectLst/>
                <a:latin typeface="+mj-lt"/>
              </a:rPr>
              <a:t>mất</a:t>
            </a:r>
            <a:r>
              <a:rPr lang="vi-VN" sz="2400" b="1" i="0" dirty="0">
                <a:solidFill>
                  <a:srgbClr val="FFFF00"/>
                </a:solidFill>
                <a:effectLst/>
                <a:latin typeface="+mj-lt"/>
              </a:rPr>
              <a:t>.</a:t>
            </a:r>
            <a:endParaRPr lang="en-US" sz="2400" dirty="0">
              <a:solidFill>
                <a:srgbClr val="FFFF00"/>
              </a:solidFill>
              <a:latin typeface="+mj-lt"/>
            </a:endParaRPr>
          </a:p>
        </p:txBody>
      </p:sp>
      <p:pic>
        <p:nvPicPr>
          <p:cNvPr id="1026" name="Picture 2">
            <a:extLst>
              <a:ext uri="{FF2B5EF4-FFF2-40B4-BE49-F238E27FC236}">
                <a16:creationId xmlns:a16="http://schemas.microsoft.com/office/drawing/2014/main" id="{F238465D-B0E4-4753-90C5-98B52A44A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7354"/>
            <a:ext cx="4825218" cy="4862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học sinh nhặt được tiền và 3 cây vàng trả lại người mất - ảnh 2">
            <a:extLst>
              <a:ext uri="{FF2B5EF4-FFF2-40B4-BE49-F238E27FC236}">
                <a16:creationId xmlns:a16="http://schemas.microsoft.com/office/drawing/2014/main" id="{2691592B-850C-46B9-A415-555A3260A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219" y="1987354"/>
            <a:ext cx="4318780" cy="486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7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127C6-F419-8D46-B2F1-FCD1CA81C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1" y="271464"/>
            <a:ext cx="4203056" cy="6716289"/>
          </a:xfrm>
          <a:prstGeom prst="rect">
            <a:avLst/>
          </a:prstGeom>
        </p:spPr>
      </p:pic>
      <p:pic>
        <p:nvPicPr>
          <p:cNvPr id="7170" name="Picture 2" descr="Ghim trên Biếm họa.">
            <a:extLst>
              <a:ext uri="{FF2B5EF4-FFF2-40B4-BE49-F238E27FC236}">
                <a16:creationId xmlns:a16="http://schemas.microsoft.com/office/drawing/2014/main" id="{3B91B372-5865-3A4F-92DA-E72FD4D3D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167" y="284813"/>
            <a:ext cx="4742703" cy="6573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8854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2B3DDF12-ED53-426C-9DCB-2AF82CECC113}"/>
              </a:ext>
            </a:extLst>
          </p:cNvPr>
          <p:cNvSpPr txBox="1"/>
          <p:nvPr/>
        </p:nvSpPr>
        <p:spPr>
          <a:xfrm>
            <a:off x="1087900" y="1450145"/>
            <a:ext cx="5917810" cy="461665"/>
          </a:xfrm>
          <a:prstGeom prst="rect">
            <a:avLst/>
          </a:prstGeom>
          <a:noFill/>
        </p:spPr>
        <p:txBody>
          <a:bodyPr wrap="square" rtlCol="0">
            <a:spAutoFit/>
          </a:bodyPr>
          <a:lstStyle/>
          <a:p>
            <a:r>
              <a:rPr lang="en-US" sz="2400" b="1" dirty="0">
                <a:solidFill>
                  <a:srgbClr val="FFFF00"/>
                </a:solidFill>
                <a:latin typeface="Times New Roman" pitchFamily="18" charset="0"/>
                <a:cs typeface="Times New Roman" pitchFamily="18" charset="0"/>
              </a:rPr>
              <a:t>I. ĐẶT VẤN ĐỀ . ( HS </a:t>
            </a:r>
            <a:r>
              <a:rPr lang="en-US" sz="2400" b="1" dirty="0" err="1">
                <a:solidFill>
                  <a:srgbClr val="FFFF00"/>
                </a:solidFill>
                <a:latin typeface="Times New Roman" pitchFamily="18" charset="0"/>
                <a:cs typeface="Times New Roman" pitchFamily="18" charset="0"/>
              </a:rPr>
              <a:t>tự</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học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trong</a:t>
            </a:r>
            <a:r>
              <a:rPr lang="en-US" sz="2400" b="1" dirty="0">
                <a:solidFill>
                  <a:srgbClr val="FFFF00"/>
                </a:solidFill>
                <a:latin typeface="Times New Roman" pitchFamily="18" charset="0"/>
                <a:cs typeface="Times New Roman" pitchFamily="18" charset="0"/>
              </a:rPr>
              <a:t> SGK) </a:t>
            </a:r>
          </a:p>
        </p:txBody>
      </p:sp>
      <p:sp>
        <p:nvSpPr>
          <p:cNvPr id="8" name="TextBox 4">
            <a:extLst>
              <a:ext uri="{FF2B5EF4-FFF2-40B4-BE49-F238E27FC236}">
                <a16:creationId xmlns:a16="http://schemas.microsoft.com/office/drawing/2014/main" id="{F498C104-FF62-4740-B843-E949F8705F95}"/>
              </a:ext>
            </a:extLst>
          </p:cNvPr>
          <p:cNvSpPr txBox="1"/>
          <p:nvPr/>
        </p:nvSpPr>
        <p:spPr>
          <a:xfrm>
            <a:off x="1254368" y="491197"/>
            <a:ext cx="5917810" cy="58477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BÀI 2 : LIÊM KHIẾT  </a:t>
            </a:r>
          </a:p>
        </p:txBody>
      </p:sp>
    </p:spTree>
    <p:extLst>
      <p:ext uri="{BB962C8B-B14F-4D97-AF65-F5344CB8AC3E}">
        <p14:creationId xmlns:p14="http://schemas.microsoft.com/office/powerpoint/2010/main" val="361112564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52400" y="141436"/>
            <a:ext cx="8839200" cy="461665"/>
          </a:xfrm>
          <a:prstGeom prst="rect">
            <a:avLst/>
          </a:prstGeom>
          <a:noFill/>
          <a:ln>
            <a:noFill/>
          </a:ln>
        </p:spPr>
        <p:txBody>
          <a:bodyPr anchor="ctr">
            <a:spAutoFit/>
          </a:bodyPr>
          <a:lstStyle/>
          <a:p>
            <a:r>
              <a:rPr lang="en-US" sz="2400" b="1" dirty="0" err="1">
                <a:solidFill>
                  <a:srgbClr val="FFFF00"/>
                </a:solidFill>
                <a:latin typeface="Times New Roman" pitchFamily="18" charset="0"/>
              </a:rPr>
              <a:t>Bài</a:t>
            </a:r>
            <a:r>
              <a:rPr lang="en-US" sz="2400" b="1" dirty="0">
                <a:solidFill>
                  <a:srgbClr val="FFFF00"/>
                </a:solidFill>
                <a:latin typeface="Times New Roman" pitchFamily="18" charset="0"/>
              </a:rPr>
              <a:t> </a:t>
            </a:r>
            <a:r>
              <a:rPr lang="en-US" sz="2400" b="1" dirty="0" err="1">
                <a:solidFill>
                  <a:srgbClr val="FFFF00"/>
                </a:solidFill>
                <a:latin typeface="Times New Roman" pitchFamily="18" charset="0"/>
              </a:rPr>
              <a:t>tập</a:t>
            </a:r>
            <a:r>
              <a:rPr lang="en-US" sz="2400" b="1" dirty="0">
                <a:solidFill>
                  <a:srgbClr val="FFFF00"/>
                </a:solidFill>
                <a:latin typeface="Times New Roman" pitchFamily="18" charset="0"/>
              </a:rPr>
              <a:t> 1 /</a:t>
            </a:r>
            <a:r>
              <a:rPr lang="en-US" sz="2400" b="1" dirty="0" err="1">
                <a:solidFill>
                  <a:srgbClr val="FFFF00"/>
                </a:solidFill>
                <a:latin typeface="Times New Roman" pitchFamily="18" charset="0"/>
              </a:rPr>
              <a:t>sgk</a:t>
            </a:r>
            <a:r>
              <a:rPr lang="en-US" sz="2400" b="1" dirty="0">
                <a:solidFill>
                  <a:srgbClr val="FFFF00"/>
                </a:solidFill>
                <a:latin typeface="Times New Roman" pitchFamily="18" charset="0"/>
              </a:rPr>
              <a:t>: </a:t>
            </a:r>
            <a:r>
              <a:rPr lang="en-US" sz="2400" b="1" dirty="0" err="1">
                <a:solidFill>
                  <a:srgbClr val="FFFF00"/>
                </a:solidFill>
                <a:latin typeface="Times New Roman" pitchFamily="18" charset="0"/>
                <a:cs typeface="Times New Roman" pitchFamily="18" charset="0"/>
              </a:rPr>
              <a:t>Hành</a:t>
            </a:r>
            <a:r>
              <a:rPr lang="en-US" sz="2400" b="1" dirty="0">
                <a:solidFill>
                  <a:srgbClr val="FFFF00"/>
                </a:solidFill>
                <a:latin typeface="Times New Roman" pitchFamily="18" charset="0"/>
                <a:cs typeface="Times New Roman" pitchFamily="18" charset="0"/>
              </a:rPr>
              <a:t> vi </a:t>
            </a:r>
            <a:r>
              <a:rPr lang="en-US" sz="2400" b="1" dirty="0" err="1">
                <a:solidFill>
                  <a:srgbClr val="FFFF00"/>
                </a:solidFill>
                <a:latin typeface="Times New Roman" pitchFamily="18" charset="0"/>
                <a:cs typeface="Times New Roman" pitchFamily="18" charset="0"/>
              </a:rPr>
              <a:t>nào</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sau</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đây</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thể</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hiện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tính</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liêm</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khiết</a:t>
            </a:r>
            <a:r>
              <a:rPr lang="en-US" sz="2400" b="1" dirty="0">
                <a:solidFill>
                  <a:srgbClr val="FFFF00"/>
                </a:solidFill>
                <a:latin typeface="Times New Roman" pitchFamily="18" charset="0"/>
                <a:cs typeface="Times New Roman"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4286246552"/>
              </p:ext>
            </p:extLst>
          </p:nvPr>
        </p:nvGraphicFramePr>
        <p:xfrm>
          <a:off x="152400" y="779905"/>
          <a:ext cx="8839200" cy="6191048"/>
        </p:xfrm>
        <a:graphic>
          <a:graphicData uri="http://schemas.openxmlformats.org/drawingml/2006/table">
            <a:tbl>
              <a:tblPr firstRow="1" bandRow="1">
                <a:tableStyleId>{21E4AEA4-8DFA-4A89-87EB-49C32662AFE0}</a:tableStyleId>
              </a:tblPr>
              <a:tblGrid>
                <a:gridCol w="8839200">
                  <a:extLst>
                    <a:ext uri="{9D8B030D-6E8A-4147-A177-3AD203B41FA5}">
                      <a16:colId xmlns:a16="http://schemas.microsoft.com/office/drawing/2014/main" val="20000"/>
                    </a:ext>
                  </a:extLst>
                </a:gridCol>
              </a:tblGrid>
              <a:tr h="645636">
                <a:tc>
                  <a:txBody>
                    <a:bodyPr/>
                    <a:lstStyle/>
                    <a:p>
                      <a:r>
                        <a:rPr lang="en-US" sz="2600" b="1" dirty="0">
                          <a:solidFill>
                            <a:schemeClr val="bg1"/>
                          </a:solidFill>
                          <a:latin typeface="Times New Roman" pitchFamily="18" charset="0"/>
                          <a:cs typeface="Times New Roman" pitchFamily="18" charset="0"/>
                        </a:rPr>
                        <a:t>a) </a:t>
                      </a:r>
                      <a:r>
                        <a:rPr lang="en-US" sz="2600" b="1" dirty="0" err="1">
                          <a:solidFill>
                            <a:schemeClr val="bg1"/>
                          </a:solidFill>
                          <a:latin typeface="Times New Roman" pitchFamily="18" charset="0"/>
                          <a:cs typeface="Times New Roman" pitchFamily="18" charset="0"/>
                        </a:rPr>
                        <a:t>Luôn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mong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muốn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làm</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giàu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bằng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tài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năng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và</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sức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lực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của</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mình</a:t>
                      </a:r>
                      <a:r>
                        <a:rPr lang="en-US" sz="2600" b="1" dirty="0">
                          <a:solidFill>
                            <a:schemeClr val="bg1"/>
                          </a:solidFill>
                          <a:latin typeface="Times New Roman" pitchFamily="18" charset="0"/>
                          <a:cs typeface="Times New Roman" pitchFamily="18" charset="0"/>
                        </a:rPr>
                        <a:t>.</a:t>
                      </a:r>
                    </a:p>
                  </a:txBody>
                  <a:tcPr marT="45731" marB="45731">
                    <a:noFill/>
                  </a:tcPr>
                </a:tc>
                <a:extLst>
                  <a:ext uri="{0D108BD9-81ED-4DB2-BD59-A6C34878D82A}">
                    <a16:rowId xmlns:a16="http://schemas.microsoft.com/office/drawing/2014/main" val="10000"/>
                  </a:ext>
                </a:extLst>
              </a:tr>
              <a:tr h="880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latin typeface="Times New Roman" pitchFamily="18" charset="0"/>
                          <a:cs typeface="Times New Roman" pitchFamily="18" charset="0"/>
                        </a:rPr>
                        <a:t>b) </a:t>
                      </a:r>
                      <a:r>
                        <a:rPr lang="en-US" sz="2600" b="1" dirty="0" err="1">
                          <a:solidFill>
                            <a:schemeClr val="bg1"/>
                          </a:solidFill>
                          <a:latin typeface="Times New Roman" pitchFamily="18" charset="0"/>
                          <a:cs typeface="Times New Roman" pitchFamily="18" charset="0"/>
                        </a:rPr>
                        <a:t>Làm</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bất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cứ</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việc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gì</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để</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đạt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được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mục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đích</a:t>
                      </a:r>
                      <a:r>
                        <a:rPr lang="en-US" sz="2600" b="1" dirty="0">
                          <a:solidFill>
                            <a:schemeClr val="bg1"/>
                          </a:solidFill>
                          <a:latin typeface="Times New Roman" pitchFamily="18" charset="0"/>
                          <a:cs typeface="Times New Roman" pitchFamily="18" charset="0"/>
                        </a:rPr>
                        <a:t>.</a:t>
                      </a:r>
                    </a:p>
                  </a:txBody>
                  <a:tcPr marT="45731" marB="45731">
                    <a:noFill/>
                  </a:tcPr>
                </a:tc>
                <a:extLst>
                  <a:ext uri="{0D108BD9-81ED-4DB2-BD59-A6C34878D82A}">
                    <a16:rowId xmlns:a16="http://schemas.microsoft.com/office/drawing/2014/main" val="10001"/>
                  </a:ext>
                </a:extLst>
              </a:tr>
              <a:tr h="880006">
                <a:tc>
                  <a:txBody>
                    <a:bodyPr/>
                    <a:lstStyle/>
                    <a:p>
                      <a:r>
                        <a:rPr lang="en-US" sz="2600" b="1" dirty="0">
                          <a:solidFill>
                            <a:schemeClr val="bg1"/>
                          </a:solidFill>
                          <a:latin typeface="Times New Roman" pitchFamily="18" charset="0"/>
                          <a:cs typeface="Times New Roman" pitchFamily="18" charset="0"/>
                        </a:rPr>
                        <a:t>c) </a:t>
                      </a:r>
                      <a:r>
                        <a:rPr lang="en-US" sz="2600" b="1" dirty="0" err="1">
                          <a:solidFill>
                            <a:schemeClr val="bg1"/>
                          </a:solidFill>
                          <a:latin typeface="Times New Roman" pitchFamily="18" charset="0"/>
                          <a:cs typeface="Times New Roman" pitchFamily="18" charset="0"/>
                        </a:rPr>
                        <a:t>Luôn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kiên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trì</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phấn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đấu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vươn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lên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để</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đạt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kết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quả</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cao</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trong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công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việc</a:t>
                      </a:r>
                      <a:r>
                        <a:rPr lang="en-US" sz="2600" b="1" dirty="0">
                          <a:solidFill>
                            <a:schemeClr val="bg1"/>
                          </a:solidFill>
                          <a:latin typeface="Times New Roman" pitchFamily="18" charset="0"/>
                          <a:cs typeface="Times New Roman" pitchFamily="18" charset="0"/>
                        </a:rPr>
                        <a:t>.</a:t>
                      </a:r>
                    </a:p>
                  </a:txBody>
                  <a:tcPr marT="45731" marB="45731">
                    <a:noFill/>
                  </a:tcPr>
                </a:tc>
                <a:extLst>
                  <a:ext uri="{0D108BD9-81ED-4DB2-BD59-A6C34878D82A}">
                    <a16:rowId xmlns:a16="http://schemas.microsoft.com/office/drawing/2014/main" val="10002"/>
                  </a:ext>
                </a:extLst>
              </a:tr>
              <a:tr h="880006">
                <a:tc>
                  <a:txBody>
                    <a:bodyPr/>
                    <a:lstStyle/>
                    <a:p>
                      <a:r>
                        <a:rPr lang="en-US" sz="2600" b="1" dirty="0">
                          <a:solidFill>
                            <a:schemeClr val="bg1"/>
                          </a:solidFill>
                          <a:latin typeface="Times New Roman" pitchFamily="18" charset="0"/>
                          <a:cs typeface="Times New Roman" pitchFamily="18" charset="0"/>
                        </a:rPr>
                        <a:t>d) </a:t>
                      </a:r>
                      <a:r>
                        <a:rPr lang="en-US" sz="2600" b="1" dirty="0" err="1">
                          <a:solidFill>
                            <a:schemeClr val="bg1"/>
                          </a:solidFill>
                          <a:latin typeface="Times New Roman" pitchFamily="18" charset="0"/>
                          <a:cs typeface="Times New Roman" pitchFamily="18" charset="0"/>
                        </a:rPr>
                        <a:t>Sẵn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sàng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dùng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tiền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bạc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quà</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cáp</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biếu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xén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nhằm</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đạt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được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mục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đích</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của</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mình</a:t>
                      </a:r>
                      <a:r>
                        <a:rPr lang="en-US" sz="2600" b="1" dirty="0">
                          <a:solidFill>
                            <a:schemeClr val="bg1"/>
                          </a:solidFill>
                          <a:latin typeface="Times New Roman" pitchFamily="18" charset="0"/>
                          <a:cs typeface="Times New Roman" pitchFamily="18" charset="0"/>
                        </a:rPr>
                        <a:t>.</a:t>
                      </a:r>
                    </a:p>
                  </a:txBody>
                  <a:tcPr marT="45731" marB="45731">
                    <a:noFill/>
                  </a:tcPr>
                </a:tc>
                <a:extLst>
                  <a:ext uri="{0D108BD9-81ED-4DB2-BD59-A6C34878D82A}">
                    <a16:rowId xmlns:a16="http://schemas.microsoft.com/office/drawing/2014/main" val="10003"/>
                  </a:ext>
                </a:extLst>
              </a:tr>
              <a:tr h="629246">
                <a:tc>
                  <a:txBody>
                    <a:bodyPr/>
                    <a:lstStyle/>
                    <a:p>
                      <a:r>
                        <a:rPr lang="en-US" sz="2600" b="1" dirty="0">
                          <a:solidFill>
                            <a:schemeClr val="bg1"/>
                          </a:solidFill>
                          <a:latin typeface="Times New Roman" pitchFamily="18" charset="0"/>
                          <a:cs typeface="Times New Roman" pitchFamily="18" charset="0"/>
                        </a:rPr>
                        <a:t>đ)</a:t>
                      </a:r>
                      <a:r>
                        <a:rPr lang="en-US" sz="2600" b="1" baseline="0"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Sẵn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sàng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giúp</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đỡ</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người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khác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khi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họ</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gặp</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khó</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khăn</a:t>
                      </a:r>
                      <a:r>
                        <a:rPr lang="en-US" sz="2600" b="1" dirty="0">
                          <a:solidFill>
                            <a:schemeClr val="bg1"/>
                          </a:solidFill>
                          <a:latin typeface="Times New Roman" pitchFamily="18" charset="0"/>
                          <a:cs typeface="Times New Roman" pitchFamily="18" charset="0"/>
                        </a:rPr>
                        <a:t>.</a:t>
                      </a:r>
                    </a:p>
                  </a:txBody>
                  <a:tcPr marT="45731" marB="45731">
                    <a:noFill/>
                  </a:tcPr>
                </a:tc>
                <a:extLst>
                  <a:ext uri="{0D108BD9-81ED-4DB2-BD59-A6C34878D82A}">
                    <a16:rowId xmlns:a16="http://schemas.microsoft.com/office/drawing/2014/main" val="10004"/>
                  </a:ext>
                </a:extLst>
              </a:tr>
              <a:tr h="749788">
                <a:tc>
                  <a:txBody>
                    <a:bodyPr/>
                    <a:lstStyle/>
                    <a:p>
                      <a:r>
                        <a:rPr lang="en-US" sz="2600" b="1" dirty="0">
                          <a:solidFill>
                            <a:schemeClr val="bg1"/>
                          </a:solidFill>
                          <a:latin typeface="Times New Roman" pitchFamily="18" charset="0"/>
                          <a:cs typeface="Times New Roman" pitchFamily="18" charset="0"/>
                        </a:rPr>
                        <a:t>e) </a:t>
                      </a:r>
                      <a:r>
                        <a:rPr lang="en-US" sz="2600" b="1" dirty="0" err="1">
                          <a:solidFill>
                            <a:schemeClr val="bg1"/>
                          </a:solidFill>
                          <a:latin typeface="Times New Roman" pitchFamily="18" charset="0"/>
                          <a:cs typeface="Times New Roman" pitchFamily="18" charset="0"/>
                        </a:rPr>
                        <a:t>Chỉ</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làm</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việc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gì</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khi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thấy</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có</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lợi</a:t>
                      </a:r>
                      <a:r>
                        <a:rPr lang="en-US" sz="2600" b="1" dirty="0">
                          <a:solidFill>
                            <a:schemeClr val="bg1"/>
                          </a:solidFill>
                          <a:latin typeface="Times New Roman" pitchFamily="18" charset="0"/>
                          <a:cs typeface="Times New Roman" pitchFamily="18" charset="0"/>
                        </a:rPr>
                        <a:t>.</a:t>
                      </a:r>
                    </a:p>
                  </a:txBody>
                  <a:tcPr marT="45731" marB="45731">
                    <a:noFill/>
                  </a:tcPr>
                </a:tc>
                <a:extLst>
                  <a:ext uri="{0D108BD9-81ED-4DB2-BD59-A6C34878D82A}">
                    <a16:rowId xmlns:a16="http://schemas.microsoft.com/office/drawing/2014/main" val="10005"/>
                  </a:ext>
                </a:extLst>
              </a:tr>
              <a:tr h="880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latin typeface="Times New Roman" pitchFamily="18" charset="0"/>
                          <a:cs typeface="Times New Roman" pitchFamily="18" charset="0"/>
                        </a:rPr>
                        <a:t>g) </a:t>
                      </a:r>
                      <a:r>
                        <a:rPr lang="en-US" sz="2600" b="1" dirty="0" err="1">
                          <a:solidFill>
                            <a:schemeClr val="bg1"/>
                          </a:solidFill>
                          <a:latin typeface="Times New Roman" pitchFamily="18" charset="0"/>
                          <a:cs typeface="Times New Roman" pitchFamily="18" charset="0"/>
                        </a:rPr>
                        <a:t>Tính</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toán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cân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nhắc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kĩ</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lưỡng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trước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khi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quyết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định</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một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việc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gì</a:t>
                      </a:r>
                      <a:r>
                        <a:rPr lang="en-US" sz="2600" b="1" dirty="0">
                          <a:solidFill>
                            <a:schemeClr val="bg1"/>
                          </a:solidFill>
                          <a:latin typeface="Times New Roman" pitchFamily="18" charset="0"/>
                          <a:cs typeface="Times New Roman" pitchFamily="18" charset="0"/>
                        </a:rPr>
                        <a:t>.</a:t>
                      </a:r>
                    </a:p>
                    <a:p>
                      <a:endParaRPr lang="en-US" sz="2600" b="1" dirty="0">
                        <a:latin typeface="Times New Roman" pitchFamily="18" charset="0"/>
                        <a:cs typeface="Times New Roman" pitchFamily="18" charset="0"/>
                      </a:endParaRPr>
                    </a:p>
                  </a:txBody>
                  <a:tcPr marT="45731" marB="45731">
                    <a:noFill/>
                  </a:tcPr>
                </a:tc>
                <a:extLst>
                  <a:ext uri="{0D108BD9-81ED-4DB2-BD59-A6C34878D82A}">
                    <a16:rowId xmlns:a16="http://schemas.microsoft.com/office/drawing/2014/main" val="10006"/>
                  </a:ext>
                </a:extLst>
              </a:tr>
            </a:tbl>
          </a:graphicData>
        </a:graphic>
      </p:graphicFrame>
      <p:sp>
        <p:nvSpPr>
          <p:cNvPr id="3" name="Oval 2"/>
          <p:cNvSpPr/>
          <p:nvPr/>
        </p:nvSpPr>
        <p:spPr>
          <a:xfrm>
            <a:off x="76200" y="787400"/>
            <a:ext cx="533400" cy="58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095" y="4368800"/>
            <a:ext cx="533400" cy="58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200" y="2578100"/>
            <a:ext cx="533400" cy="58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00" y="5669876"/>
            <a:ext cx="533400" cy="58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11706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92308" y="130627"/>
            <a:ext cx="8839200" cy="954107"/>
          </a:xfrm>
          <a:prstGeom prst="rect">
            <a:avLst/>
          </a:prstGeom>
          <a:noFill/>
          <a:ln>
            <a:noFill/>
          </a:ln>
        </p:spPr>
        <p:txBody>
          <a:bodyPr anchor="ctr">
            <a:spAutoFit/>
          </a:bodyPr>
          <a:lstStyle/>
          <a:p>
            <a:r>
              <a:rPr lang="en-US" sz="2800" b="1" dirty="0" err="1">
                <a:solidFill>
                  <a:srgbClr val="FFFF00"/>
                </a:solidFill>
                <a:latin typeface="Times New Roman" pitchFamily="18" charset="0"/>
              </a:rPr>
              <a:t>Bài</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tập</a:t>
            </a:r>
            <a:r>
              <a:rPr lang="en-US" sz="2800" b="1" dirty="0">
                <a:solidFill>
                  <a:srgbClr val="FFFF00"/>
                </a:solidFill>
                <a:latin typeface="Times New Roman" pitchFamily="18" charset="0"/>
              </a:rPr>
              <a:t> 2 /</a:t>
            </a:r>
            <a:r>
              <a:rPr lang="en-US" sz="2800" b="1" dirty="0" err="1">
                <a:solidFill>
                  <a:srgbClr val="FFFF00"/>
                </a:solidFill>
                <a:latin typeface="Times New Roman" pitchFamily="18" charset="0"/>
              </a:rPr>
              <a:t>sgk</a:t>
            </a:r>
            <a:r>
              <a:rPr lang="en-US" sz="2800" b="1" dirty="0">
                <a:solidFill>
                  <a:srgbClr val="FFFF00"/>
                </a:solidFill>
                <a:latin typeface="Times New Roman" pitchFamily="18" charset="0"/>
              </a:rPr>
              <a:t>: </a:t>
            </a:r>
            <a:r>
              <a:rPr lang="en-US" sz="2800" b="1" dirty="0">
                <a:solidFill>
                  <a:srgbClr val="FFFF00"/>
                </a:solidFill>
              </a:rPr>
              <a:t>: </a:t>
            </a:r>
            <a:r>
              <a:rPr lang="en-US" sz="2800" b="1" dirty="0" err="1">
                <a:solidFill>
                  <a:srgbClr val="FFFF00"/>
                </a:solidFill>
                <a:latin typeface="Times New Roman" pitchFamily="18" charset="0"/>
                <a:cs typeface="Times New Roman" pitchFamily="18" charset="0"/>
              </a:rPr>
              <a:t>Em</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tán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thành</a:t>
            </a:r>
            <a:r>
              <a:rPr lang="en-US" sz="2800" b="1" dirty="0">
                <a:solidFill>
                  <a:srgbClr val="FFFF00"/>
                </a:solidFill>
                <a:latin typeface="Times New Roman" pitchFamily="18" charset="0"/>
                <a:cs typeface="Times New Roman" pitchFamily="18" charset="0"/>
              </a:rPr>
              <a:t> hay </a:t>
            </a:r>
            <a:r>
              <a:rPr lang="en-US" sz="2800" b="1" dirty="0" err="1">
                <a:solidFill>
                  <a:srgbClr val="FFFF00"/>
                </a:solidFill>
                <a:latin typeface="Times New Roman" pitchFamily="18" charset="0"/>
                <a:cs typeface="Times New Roman" pitchFamily="18" charset="0"/>
              </a:rPr>
              <a:t>không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tán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thành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với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những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việc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nào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sau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đây</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Vì</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sao</a:t>
            </a:r>
            <a:r>
              <a:rPr lang="en-US" sz="2800" b="1" dirty="0">
                <a:solidFill>
                  <a:srgbClr val="FFFF00"/>
                </a:solidFill>
                <a:latin typeface="Times New Roman" pitchFamily="18" charset="0"/>
                <a:cs typeface="Times New Roman"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552814419"/>
              </p:ext>
            </p:extLst>
          </p:nvPr>
        </p:nvGraphicFramePr>
        <p:xfrm>
          <a:off x="76200" y="1219200"/>
          <a:ext cx="9055308" cy="5151230"/>
        </p:xfrm>
        <a:graphic>
          <a:graphicData uri="http://schemas.openxmlformats.org/drawingml/2006/table">
            <a:tbl>
              <a:tblPr firstRow="1" bandRow="1">
                <a:tableStyleId>{21E4AEA4-8DFA-4A89-87EB-49C32662AFE0}</a:tableStyleId>
              </a:tblPr>
              <a:tblGrid>
                <a:gridCol w="7650174">
                  <a:extLst>
                    <a:ext uri="{9D8B030D-6E8A-4147-A177-3AD203B41FA5}">
                      <a16:colId xmlns:a16="http://schemas.microsoft.com/office/drawing/2014/main" val="20000"/>
                    </a:ext>
                  </a:extLst>
                </a:gridCol>
                <a:gridCol w="702567">
                  <a:extLst>
                    <a:ext uri="{9D8B030D-6E8A-4147-A177-3AD203B41FA5}">
                      <a16:colId xmlns:a16="http://schemas.microsoft.com/office/drawing/2014/main" val="20001"/>
                    </a:ext>
                  </a:extLst>
                </a:gridCol>
                <a:gridCol w="702567">
                  <a:extLst>
                    <a:ext uri="{9D8B030D-6E8A-4147-A177-3AD203B41FA5}">
                      <a16:colId xmlns:a16="http://schemas.microsoft.com/office/drawing/2014/main" val="20002"/>
                    </a:ext>
                  </a:extLst>
                </a:gridCol>
              </a:tblGrid>
              <a:tr h="370926">
                <a:tc>
                  <a:txBody>
                    <a:bodyPr/>
                    <a:lstStyle/>
                    <a:p>
                      <a:pPr algn="ctr"/>
                      <a:r>
                        <a:rPr lang="en-US" sz="2800" dirty="0" err="1">
                          <a:solidFill>
                            <a:srgbClr val="FF0000"/>
                          </a:solidFill>
                          <a:latin typeface="Times" panose="02020603050405020304" pitchFamily="18" charset="0"/>
                          <a:cs typeface="Times" panose="02020603050405020304" pitchFamily="18" charset="0"/>
                        </a:rPr>
                        <a:t>Việc</a:t>
                      </a:r>
                      <a:r>
                        <a:rPr lang="en-US" sz="2800" baseline="0" dirty="0">
                          <a:solidFill>
                            <a:srgbClr val="FF0000"/>
                          </a:solidFill>
                          <a:latin typeface="Times" panose="02020603050405020304" pitchFamily="18" charset="0"/>
                          <a:cs typeface="Times" panose="02020603050405020304" pitchFamily="18" charset="0"/>
                        </a:rPr>
                        <a:t> </a:t>
                      </a:r>
                      <a:r>
                        <a:rPr lang="en-US" sz="2800" baseline="0" dirty="0" err="1">
                          <a:solidFill>
                            <a:srgbClr val="FF0000"/>
                          </a:solidFill>
                          <a:latin typeface="Times" panose="02020603050405020304" pitchFamily="18" charset="0"/>
                          <a:cs typeface="Times" panose="02020603050405020304" pitchFamily="18" charset="0"/>
                        </a:rPr>
                        <a:t>làm</a:t>
                      </a:r>
                      <a:endParaRPr lang="en-US" sz="2800" dirty="0">
                        <a:solidFill>
                          <a:srgbClr val="FF0000"/>
                        </a:solidFill>
                        <a:latin typeface="Times" panose="02020603050405020304" pitchFamily="18" charset="0"/>
                        <a:cs typeface="Times" panose="02020603050405020304" pitchFamily="18" charset="0"/>
                      </a:endParaRPr>
                    </a:p>
                  </a:txBody>
                  <a:tcPr marT="45731" marB="4573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en-US" sz="1600" dirty="0">
                          <a:solidFill>
                            <a:schemeClr val="tx1"/>
                          </a:solidFill>
                          <a:latin typeface="Times New Roman" pitchFamily="18" charset="0"/>
                          <a:cs typeface="Times New Roman" pitchFamily="18" charset="0"/>
                        </a:rPr>
                        <a:t>TT</a:t>
                      </a:r>
                    </a:p>
                  </a:txBody>
                  <a:tcPr marT="45731" marB="4573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en-US" sz="1200" dirty="0" err="1">
                          <a:solidFill>
                            <a:schemeClr val="tx1"/>
                          </a:solidFill>
                          <a:latin typeface="Times New Roman" pitchFamily="18" charset="0"/>
                          <a:cs typeface="Times New Roman" pitchFamily="18" charset="0"/>
                        </a:rPr>
                        <a:t>Không</a:t>
                      </a:r>
                      <a:endParaRPr lang="en-US" sz="1200" dirty="0">
                        <a:solidFill>
                          <a:schemeClr val="tx1"/>
                        </a:solidFill>
                        <a:latin typeface="Times New Roman" pitchFamily="18" charset="0"/>
                        <a:cs typeface="Times New Roman" pitchFamily="18" charset="0"/>
                      </a:endParaRPr>
                    </a:p>
                    <a:p>
                      <a:pPr algn="ctr"/>
                      <a:r>
                        <a:rPr lang="en-US" sz="1200" dirty="0">
                          <a:solidFill>
                            <a:schemeClr val="tx1"/>
                          </a:solidFill>
                          <a:latin typeface="Times New Roman" pitchFamily="18" charset="0"/>
                          <a:cs typeface="Times New Roman" pitchFamily="18" charset="0"/>
                        </a:rPr>
                        <a:t>TT</a:t>
                      </a:r>
                    </a:p>
                  </a:txBody>
                  <a:tcPr marT="45731" marB="4573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0"/>
                  </a:ext>
                </a:extLst>
              </a:tr>
              <a:tr h="68577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p>
                  </a:txBody>
                  <a:tcPr marT="45731" marB="45731">
                    <a:solidFill>
                      <a:srgbClr val="00B0F0"/>
                    </a:solidFill>
                  </a:tcPr>
                </a:tc>
                <a:tc>
                  <a:txBody>
                    <a:bodyPr/>
                    <a:lstStyle/>
                    <a:p>
                      <a:pPr algn="just"/>
                      <a:endParaRPr lang="en-US" sz="1800" dirty="0"/>
                    </a:p>
                  </a:txBody>
                  <a:tcPr marT="45731" marB="45731">
                    <a:solidFill>
                      <a:srgbClr val="00B0F0"/>
                    </a:solidFill>
                  </a:tcPr>
                </a:tc>
                <a:tc>
                  <a:txBody>
                    <a:bodyPr/>
                    <a:lstStyle/>
                    <a:p>
                      <a:pPr algn="just"/>
                      <a:endParaRPr lang="en-US" sz="1800" dirty="0"/>
                    </a:p>
                  </a:txBody>
                  <a:tcPr marT="45731" marB="45731">
                    <a:solidFill>
                      <a:srgbClr val="00B0F0"/>
                    </a:solidFill>
                  </a:tcPr>
                </a:tc>
                <a:extLst>
                  <a:ext uri="{0D108BD9-81ED-4DB2-BD59-A6C34878D82A}">
                    <a16:rowId xmlns:a16="http://schemas.microsoft.com/office/drawing/2014/main" val="10001"/>
                  </a:ext>
                </a:extLst>
              </a:tr>
              <a:tr h="457200">
                <a:tc>
                  <a:txBody>
                    <a:bodyPr/>
                    <a:lstStyle/>
                    <a:p>
                      <a:pPr algn="just"/>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Sắp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đợt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đốc</a:t>
                      </a:r>
                      <a:r>
                        <a:rPr lang="en-US" sz="2800" dirty="0">
                          <a:latin typeface="Times New Roman" pitchFamily="18" charset="0"/>
                          <a:cs typeface="Times New Roman" pitchFamily="18" charset="0"/>
                        </a:rPr>
                        <a:t>. Ai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a:t>
                      </a:r>
                    </a:p>
                  </a:txBody>
                  <a:tcPr marT="45731" marB="45731">
                    <a:solidFill>
                      <a:srgbClr val="00B0F0"/>
                    </a:solidFill>
                  </a:tcPr>
                </a:tc>
                <a:tc>
                  <a:txBody>
                    <a:bodyPr/>
                    <a:lstStyle/>
                    <a:p>
                      <a:pPr algn="just"/>
                      <a:endParaRPr lang="en-US" sz="1800" dirty="0"/>
                    </a:p>
                  </a:txBody>
                  <a:tcPr marT="45731" marB="45731">
                    <a:solidFill>
                      <a:srgbClr val="00B0F0"/>
                    </a:solidFill>
                  </a:tcPr>
                </a:tc>
                <a:tc>
                  <a:txBody>
                    <a:bodyPr/>
                    <a:lstStyle/>
                    <a:p>
                      <a:pPr algn="just"/>
                      <a:endParaRPr lang="en-US" sz="1800" dirty="0"/>
                    </a:p>
                  </a:txBody>
                  <a:tcPr marT="45731" marB="45731">
                    <a:solidFill>
                      <a:srgbClr val="00B0F0"/>
                    </a:solidFill>
                  </a:tcPr>
                </a:tc>
                <a:extLst>
                  <a:ext uri="{0D108BD9-81ED-4DB2-BD59-A6C34878D82A}">
                    <a16:rowId xmlns:a16="http://schemas.microsoft.com/office/drawing/2014/main" val="10002"/>
                  </a:ext>
                </a:extLst>
              </a:tr>
              <a:tr h="701202">
                <a:tc>
                  <a:txBody>
                    <a:bodyPr/>
                    <a:lstStyle/>
                    <a:p>
                      <a:pPr algn="just"/>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Cán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nghèo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a:t>
                      </a:r>
                    </a:p>
                  </a:txBody>
                  <a:tcPr marT="45731" marB="45731">
                    <a:solidFill>
                      <a:srgbClr val="00B0F0"/>
                    </a:solidFill>
                  </a:tcPr>
                </a:tc>
                <a:tc>
                  <a:txBody>
                    <a:bodyPr/>
                    <a:lstStyle/>
                    <a:p>
                      <a:pPr algn="just"/>
                      <a:endParaRPr lang="en-US" sz="1800" dirty="0"/>
                    </a:p>
                  </a:txBody>
                  <a:tcPr marT="45731" marB="45731">
                    <a:solidFill>
                      <a:srgbClr val="00B0F0"/>
                    </a:solidFill>
                  </a:tcPr>
                </a:tc>
                <a:tc>
                  <a:txBody>
                    <a:bodyPr/>
                    <a:lstStyle/>
                    <a:p>
                      <a:pPr algn="just"/>
                      <a:endParaRPr lang="en-US" sz="1800" dirty="0"/>
                    </a:p>
                  </a:txBody>
                  <a:tcPr marT="45731" marB="45731">
                    <a:solidFill>
                      <a:srgbClr val="00B0F0"/>
                    </a:solidFill>
                  </a:tcPr>
                </a:tc>
                <a:extLst>
                  <a:ext uri="{0D108BD9-81ED-4DB2-BD59-A6C34878D82A}">
                    <a16:rowId xmlns:a16="http://schemas.microsoft.com/office/drawing/2014/main" val="10003"/>
                  </a:ext>
                </a:extLst>
              </a:tr>
              <a:tr h="807536">
                <a:tc>
                  <a:txBody>
                    <a:bodyPr/>
                    <a:lstStyle/>
                    <a:p>
                      <a:pPr algn="just"/>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a:t>
                      </a:r>
                    </a:p>
                  </a:txBody>
                  <a:tcPr marT="45731" marB="45731">
                    <a:solidFill>
                      <a:srgbClr val="00B0F0"/>
                    </a:solidFill>
                  </a:tcPr>
                </a:tc>
                <a:tc>
                  <a:txBody>
                    <a:bodyPr/>
                    <a:lstStyle/>
                    <a:p>
                      <a:pPr algn="just"/>
                      <a:endParaRPr lang="en-US" sz="1800" dirty="0"/>
                    </a:p>
                  </a:txBody>
                  <a:tcPr marT="45731" marB="45731">
                    <a:solidFill>
                      <a:srgbClr val="00B0F0"/>
                    </a:solidFill>
                  </a:tcPr>
                </a:tc>
                <a:tc>
                  <a:txBody>
                    <a:bodyPr/>
                    <a:lstStyle/>
                    <a:p>
                      <a:pPr algn="just"/>
                      <a:endParaRPr lang="en-US" sz="1800" dirty="0"/>
                    </a:p>
                  </a:txBody>
                  <a:tcPr marT="45731" marB="45731">
                    <a:solidFill>
                      <a:srgbClr val="00B0F0"/>
                    </a:solidFill>
                  </a:tcPr>
                </a:tc>
                <a:extLst>
                  <a:ext uri="{0D108BD9-81ED-4DB2-BD59-A6C34878D82A}">
                    <a16:rowId xmlns:a16="http://schemas.microsoft.com/office/drawing/2014/main" val="10004"/>
                  </a:ext>
                </a:extLst>
              </a:tr>
            </a:tbl>
          </a:graphicData>
        </a:graphic>
      </p:graphicFrame>
      <p:sp>
        <p:nvSpPr>
          <p:cNvPr id="5" name="5-Point Star 4"/>
          <p:cNvSpPr/>
          <p:nvPr/>
        </p:nvSpPr>
        <p:spPr>
          <a:xfrm>
            <a:off x="8711050" y="1904375"/>
            <a:ext cx="244475"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p:nvPr/>
        </p:nvSpPr>
        <p:spPr>
          <a:xfrm>
            <a:off x="8017721" y="3429000"/>
            <a:ext cx="244475"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p:nvSpPr>
        <p:spPr>
          <a:xfrm>
            <a:off x="8588813" y="4512664"/>
            <a:ext cx="244475"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5-Point Star 11"/>
          <p:cNvSpPr/>
          <p:nvPr/>
        </p:nvSpPr>
        <p:spPr>
          <a:xfrm>
            <a:off x="8040056" y="5486400"/>
            <a:ext cx="244475"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93731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152400" y="17620"/>
            <a:ext cx="8991600" cy="1200329"/>
          </a:xfrm>
          <a:prstGeom prst="rect">
            <a:avLst/>
          </a:prstGeom>
          <a:noFill/>
        </p:spPr>
        <p:txBody>
          <a:bodyPr wrap="square" rtlCol="0">
            <a:spAutoFit/>
          </a:bodyPr>
          <a:lstStyle/>
          <a:p>
            <a:pPr algn="ctr"/>
            <a:r>
              <a:rPr lang="en-US" sz="3600" b="1" dirty="0">
                <a:solidFill>
                  <a:srgbClr val="FF0000"/>
                </a:solidFill>
                <a:highlight>
                  <a:srgbClr val="FFFF00"/>
                </a:highlight>
                <a:latin typeface="Times New Roman" pitchFamily="18" charset="0"/>
                <a:cs typeface="Times New Roman" pitchFamily="18" charset="0"/>
              </a:rPr>
              <a:t>Ca </a:t>
            </a:r>
            <a:r>
              <a:rPr lang="en-US" sz="3600" b="1" dirty="0" err="1">
                <a:solidFill>
                  <a:srgbClr val="FF0000"/>
                </a:solidFill>
                <a:highlight>
                  <a:srgbClr val="FFFF00"/>
                </a:highlight>
                <a:latin typeface="Times New Roman" pitchFamily="18" charset="0"/>
                <a:cs typeface="Times New Roman" pitchFamily="18" charset="0"/>
              </a:rPr>
              <a:t>dao</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tục</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ngữ</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danh</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ngôn</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nói</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về</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chủ</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đề</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liêm</a:t>
            </a:r>
            <a:r>
              <a:rPr lang="en-US" sz="3600" b="1" dirty="0">
                <a:solidFill>
                  <a:srgbClr val="FF0000"/>
                </a:solidFill>
                <a:highlight>
                  <a:srgbClr val="FFFF00"/>
                </a:highlight>
                <a:latin typeface="Times New Roman" pitchFamily="18" charset="0"/>
                <a:cs typeface="Times New Roman" pitchFamily="18" charset="0"/>
              </a:rPr>
              <a:t> </a:t>
            </a:r>
            <a:r>
              <a:rPr lang="en-US" sz="3600" b="1" dirty="0" err="1">
                <a:solidFill>
                  <a:srgbClr val="FF0000"/>
                </a:solidFill>
                <a:highlight>
                  <a:srgbClr val="FFFF00"/>
                </a:highlight>
                <a:latin typeface="Times New Roman" pitchFamily="18" charset="0"/>
                <a:cs typeface="Times New Roman" pitchFamily="18" charset="0"/>
              </a:rPr>
              <a:t>khiết</a:t>
            </a:r>
            <a:r>
              <a:rPr lang="en-US" sz="3600" b="1" dirty="0">
                <a:solidFill>
                  <a:srgbClr val="FF0000"/>
                </a:solidFill>
                <a:highlight>
                  <a:srgbClr val="FFFF00"/>
                </a:highlight>
                <a:latin typeface="Times New Roman" pitchFamily="18" charset="0"/>
                <a:cs typeface="Times New Roman" pitchFamily="18" charset="0"/>
              </a:rPr>
              <a:t>.</a:t>
            </a:r>
          </a:p>
        </p:txBody>
      </p:sp>
      <p:sp>
        <p:nvSpPr>
          <p:cNvPr id="7" name="TextBox 6"/>
          <p:cNvSpPr txBox="1"/>
          <p:nvPr/>
        </p:nvSpPr>
        <p:spPr>
          <a:xfrm>
            <a:off x="647700" y="1066800"/>
            <a:ext cx="7848600" cy="707886"/>
          </a:xfrm>
          <a:prstGeom prst="rect">
            <a:avLst/>
          </a:prstGeom>
          <a:noFill/>
        </p:spPr>
        <p:txBody>
          <a:bodyPr wrap="square" rtlCol="0">
            <a:spAutoFit/>
          </a:bodyPr>
          <a:lstStyle/>
          <a:p>
            <a:r>
              <a:rPr lang="en-US" sz="4000" dirty="0">
                <a:solidFill>
                  <a:schemeClr val="bg1"/>
                </a:solidFill>
                <a:latin typeface="Times New Roman" pitchFamily="18" charset="0"/>
                <a:cs typeface="Times New Roman" pitchFamily="18" charset="0"/>
              </a:rPr>
              <a:t>1. </a:t>
            </a:r>
            <a:r>
              <a:rPr lang="en-US" sz="4000" dirty="0" err="1">
                <a:solidFill>
                  <a:schemeClr val="bg1"/>
                </a:solidFill>
                <a:latin typeface="Times New Roman" pitchFamily="18" charset="0"/>
                <a:cs typeface="Times New Roman" pitchFamily="18" charset="0"/>
              </a:rPr>
              <a:t>Đói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sạch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rách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thơm</a:t>
            </a:r>
            <a:r>
              <a:rPr lang="en-US" sz="4000" dirty="0">
                <a:solidFill>
                  <a:schemeClr val="bg1"/>
                </a:solidFill>
                <a:latin typeface="Times New Roman" pitchFamily="18" charset="0"/>
                <a:cs typeface="Times New Roman" pitchFamily="18" charset="0"/>
              </a:rPr>
              <a:t>.</a:t>
            </a:r>
          </a:p>
        </p:txBody>
      </p:sp>
      <p:sp>
        <p:nvSpPr>
          <p:cNvPr id="2" name="Rectangle 1"/>
          <p:cNvSpPr/>
          <p:nvPr/>
        </p:nvSpPr>
        <p:spPr>
          <a:xfrm>
            <a:off x="4047259" y="1153418"/>
            <a:ext cx="3200400" cy="534650"/>
          </a:xfrm>
          <a:prstGeom prst="rect">
            <a:avLst/>
          </a:prstGeom>
          <a:solidFill>
            <a:srgbClr val="30F0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a:extLst>
              <a:ext uri="{FF2B5EF4-FFF2-40B4-BE49-F238E27FC236}">
                <a16:creationId xmlns:a16="http://schemas.microsoft.com/office/drawing/2014/main" id="{BE3EE65A-6677-407D-8DE8-B6DB8CC1192E}"/>
              </a:ext>
            </a:extLst>
          </p:cNvPr>
          <p:cNvSpPr txBox="1"/>
          <p:nvPr/>
        </p:nvSpPr>
        <p:spPr>
          <a:xfrm>
            <a:off x="647700" y="1861304"/>
            <a:ext cx="7848600" cy="1323439"/>
          </a:xfrm>
          <a:prstGeom prst="rect">
            <a:avLst/>
          </a:prstGeom>
          <a:noFill/>
        </p:spPr>
        <p:txBody>
          <a:bodyPr wrap="square" rtlCol="0">
            <a:spAutoFit/>
          </a:bodyPr>
          <a:lstStyle/>
          <a:p>
            <a:r>
              <a:rPr lang="en-US" sz="4000" dirty="0">
                <a:solidFill>
                  <a:schemeClr val="bg1"/>
                </a:solidFill>
                <a:latin typeface="Times New Roman" pitchFamily="18" charset="0"/>
                <a:cs typeface="Times New Roman" pitchFamily="18" charset="0"/>
              </a:rPr>
              <a:t>2. </a:t>
            </a:r>
            <a:r>
              <a:rPr lang="en-US" sz="4000" dirty="0" err="1">
                <a:solidFill>
                  <a:schemeClr val="bg1"/>
                </a:solidFill>
                <a:latin typeface="Times New Roman" pitchFamily="18" charset="0"/>
                <a:cs typeface="Times New Roman" pitchFamily="18" charset="0"/>
              </a:rPr>
              <a:t>Cần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Kiệm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Liêm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Chính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vô</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tư</a:t>
            </a:r>
            <a:r>
              <a:rPr lang="en-US" sz="4000" dirty="0">
                <a:solidFill>
                  <a:schemeClr val="bg1"/>
                </a:solidFill>
                <a:latin typeface="Times New Roman" pitchFamily="18" charset="0"/>
                <a:cs typeface="Times New Roman" pitchFamily="18" charset="0"/>
              </a:rPr>
              <a:t>.</a:t>
            </a:r>
          </a:p>
        </p:txBody>
      </p:sp>
      <p:sp>
        <p:nvSpPr>
          <p:cNvPr id="8" name="Rectangle 2">
            <a:extLst>
              <a:ext uri="{FF2B5EF4-FFF2-40B4-BE49-F238E27FC236}">
                <a16:creationId xmlns:a16="http://schemas.microsoft.com/office/drawing/2014/main" id="{09055F33-58E6-4466-A7DB-A279C877ABAF}"/>
              </a:ext>
            </a:extLst>
          </p:cNvPr>
          <p:cNvSpPr/>
          <p:nvPr/>
        </p:nvSpPr>
        <p:spPr>
          <a:xfrm>
            <a:off x="2276007" y="2012453"/>
            <a:ext cx="2635146"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a:extLst>
              <a:ext uri="{FF2B5EF4-FFF2-40B4-BE49-F238E27FC236}">
                <a16:creationId xmlns:a16="http://schemas.microsoft.com/office/drawing/2014/main" id="{8580598A-6009-4524-B1CF-18404D6DD3B8}"/>
              </a:ext>
            </a:extLst>
          </p:cNvPr>
          <p:cNvSpPr txBox="1"/>
          <p:nvPr/>
        </p:nvSpPr>
        <p:spPr>
          <a:xfrm>
            <a:off x="647700" y="3184743"/>
            <a:ext cx="7848600" cy="707886"/>
          </a:xfrm>
          <a:prstGeom prst="rect">
            <a:avLst/>
          </a:prstGeom>
          <a:noFill/>
        </p:spPr>
        <p:txBody>
          <a:bodyPr wrap="square" rtlCol="0">
            <a:spAutoFit/>
          </a:bodyPr>
          <a:lstStyle/>
          <a:p>
            <a:r>
              <a:rPr lang="en-US" sz="4000" dirty="0">
                <a:solidFill>
                  <a:schemeClr val="bg1"/>
                </a:solidFill>
                <a:latin typeface="Times New Roman" pitchFamily="18" charset="0"/>
                <a:cs typeface="Times New Roman" pitchFamily="18" charset="0"/>
              </a:rPr>
              <a:t>3. </a:t>
            </a:r>
            <a:r>
              <a:rPr lang="en-US" sz="4000" dirty="0" err="1">
                <a:solidFill>
                  <a:schemeClr val="bg1"/>
                </a:solidFill>
                <a:latin typeface="Times New Roman" pitchFamily="18" charset="0"/>
                <a:cs typeface="Times New Roman" pitchFamily="18" charset="0"/>
              </a:rPr>
              <a:t>Cây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ngay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sợ</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chết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đứng</a:t>
            </a:r>
            <a:r>
              <a:rPr lang="en-US" sz="4000" dirty="0">
                <a:solidFill>
                  <a:schemeClr val="bg1"/>
                </a:solidFill>
                <a:latin typeface="Times New Roman" pitchFamily="18" charset="0"/>
                <a:cs typeface="Times New Roman" pitchFamily="18" charset="0"/>
              </a:rPr>
              <a:t>.</a:t>
            </a:r>
          </a:p>
        </p:txBody>
      </p:sp>
      <p:sp>
        <p:nvSpPr>
          <p:cNvPr id="10" name="Rectangle 3">
            <a:extLst>
              <a:ext uri="{FF2B5EF4-FFF2-40B4-BE49-F238E27FC236}">
                <a16:creationId xmlns:a16="http://schemas.microsoft.com/office/drawing/2014/main" id="{43C76A61-28F9-47F9-9B84-FE147524C701}"/>
              </a:ext>
            </a:extLst>
          </p:cNvPr>
          <p:cNvSpPr/>
          <p:nvPr/>
        </p:nvSpPr>
        <p:spPr>
          <a:xfrm>
            <a:off x="2151713" y="3289250"/>
            <a:ext cx="3048000" cy="6033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a:extLst>
              <a:ext uri="{FF2B5EF4-FFF2-40B4-BE49-F238E27FC236}">
                <a16:creationId xmlns:a16="http://schemas.microsoft.com/office/drawing/2014/main" id="{85E95442-304B-47B9-8B57-EF365223B0BC}"/>
              </a:ext>
            </a:extLst>
          </p:cNvPr>
          <p:cNvSpPr txBox="1"/>
          <p:nvPr/>
        </p:nvSpPr>
        <p:spPr>
          <a:xfrm>
            <a:off x="647700" y="3997136"/>
            <a:ext cx="7848600" cy="1323439"/>
          </a:xfrm>
          <a:prstGeom prst="rect">
            <a:avLst/>
          </a:prstGeom>
          <a:noFill/>
        </p:spPr>
        <p:txBody>
          <a:bodyPr wrap="square" rtlCol="0">
            <a:spAutoFit/>
          </a:bodyPr>
          <a:lstStyle/>
          <a:p>
            <a:r>
              <a:rPr lang="en-US" sz="4000" dirty="0">
                <a:solidFill>
                  <a:schemeClr val="bg1"/>
                </a:solidFill>
                <a:latin typeface="Times New Roman" pitchFamily="18" charset="0"/>
                <a:cs typeface="Times New Roman" pitchFamily="18" charset="0"/>
              </a:rPr>
              <a:t>4.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mình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thì</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giữ</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người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thì</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đớp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cho</a:t>
            </a:r>
            <a:r>
              <a:rPr lang="en-US" sz="4000" dirty="0">
                <a:solidFill>
                  <a:schemeClr val="bg1"/>
                </a:solidFill>
                <a:latin typeface="Times New Roman" pitchFamily="18" charset="0"/>
                <a:cs typeface="Times New Roman" pitchFamily="18" charset="0"/>
              </a:rPr>
              <a:t> no </a:t>
            </a:r>
            <a:r>
              <a:rPr lang="en-US" sz="4000" dirty="0" err="1">
                <a:solidFill>
                  <a:schemeClr val="bg1"/>
                </a:solidFill>
                <a:latin typeface="Times New Roman" pitchFamily="18" charset="0"/>
                <a:cs typeface="Times New Roman" pitchFamily="18" charset="0"/>
              </a:rPr>
              <a:t>mới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về</a:t>
            </a:r>
            <a:r>
              <a:rPr lang="en-US" sz="4000" dirty="0">
                <a:solidFill>
                  <a:schemeClr val="bg1"/>
                </a:solidFill>
                <a:latin typeface="Times New Roman" pitchFamily="18" charset="0"/>
                <a:cs typeface="Times New Roman" pitchFamily="18" charset="0"/>
              </a:rPr>
              <a:t>.</a:t>
            </a:r>
          </a:p>
        </p:txBody>
      </p:sp>
      <p:sp>
        <p:nvSpPr>
          <p:cNvPr id="12" name="Rectangle 7">
            <a:extLst>
              <a:ext uri="{FF2B5EF4-FFF2-40B4-BE49-F238E27FC236}">
                <a16:creationId xmlns:a16="http://schemas.microsoft.com/office/drawing/2014/main" id="{61AB05C6-FD0E-4AF2-916B-635BD8EB91A8}"/>
              </a:ext>
            </a:extLst>
          </p:cNvPr>
          <p:cNvSpPr/>
          <p:nvPr/>
        </p:nvSpPr>
        <p:spPr>
          <a:xfrm>
            <a:off x="647700" y="4610829"/>
            <a:ext cx="30861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6">
            <a:extLst>
              <a:ext uri="{FF2B5EF4-FFF2-40B4-BE49-F238E27FC236}">
                <a16:creationId xmlns:a16="http://schemas.microsoft.com/office/drawing/2014/main" id="{4046DF47-E1A2-4B31-9C38-E7235947C2AB}"/>
              </a:ext>
            </a:extLst>
          </p:cNvPr>
          <p:cNvSpPr txBox="1"/>
          <p:nvPr/>
        </p:nvSpPr>
        <p:spPr>
          <a:xfrm>
            <a:off x="478888" y="5425082"/>
            <a:ext cx="7848600" cy="1323439"/>
          </a:xfrm>
          <a:prstGeom prst="rect">
            <a:avLst/>
          </a:prstGeom>
          <a:noFill/>
        </p:spPr>
        <p:txBody>
          <a:bodyPr wrap="square" rtlCol="0">
            <a:spAutoFit/>
          </a:bodyPr>
          <a:lstStyle/>
          <a:p>
            <a:r>
              <a:rPr lang="en-US" sz="4000" dirty="0">
                <a:solidFill>
                  <a:schemeClr val="bg1"/>
                </a:solidFill>
                <a:latin typeface="Times New Roman" pitchFamily="18" charset="0"/>
                <a:cs typeface="Times New Roman" pitchFamily="18" charset="0"/>
              </a:rPr>
              <a:t>5. </a:t>
            </a:r>
            <a:r>
              <a:rPr lang="en-US" sz="4000" dirty="0" err="1">
                <a:solidFill>
                  <a:schemeClr val="bg1"/>
                </a:solidFill>
                <a:latin typeface="Times New Roman" pitchFamily="18" charset="0"/>
                <a:cs typeface="Times New Roman" pitchFamily="18" charset="0"/>
              </a:rPr>
              <a:t>Những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người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tính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nết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thật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thà</a:t>
            </a:r>
            <a:br>
              <a:rPr lang="en-US" sz="4000" dirty="0">
                <a:solidFill>
                  <a:schemeClr val="bg1"/>
                </a:solidFill>
                <a:latin typeface="Times New Roman" pitchFamily="18" charset="0"/>
                <a:cs typeface="Times New Roman" pitchFamily="18" charset="0"/>
              </a:rPr>
            </a:br>
            <a:r>
              <a:rPr lang="en-US" sz="4000" dirty="0" err="1">
                <a:solidFill>
                  <a:schemeClr val="bg1"/>
                </a:solidFill>
                <a:latin typeface="Times New Roman" pitchFamily="18" charset="0"/>
                <a:cs typeface="Times New Roman" pitchFamily="18" charset="0"/>
              </a:rPr>
              <a:t>Đi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đâu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cũng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được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người</a:t>
            </a:r>
            <a:r>
              <a:rPr lang="en-US" sz="4000" dirty="0">
                <a:solidFill>
                  <a:schemeClr val="bg1"/>
                </a:solidFill>
                <a:latin typeface="Times New Roman" pitchFamily="18" charset="0"/>
                <a:cs typeface="Times New Roman" pitchFamily="18" charset="0"/>
              </a:rPr>
              <a:t> ta tin </a:t>
            </a:r>
            <a:r>
              <a:rPr lang="en-US" sz="4000" dirty="0" err="1">
                <a:solidFill>
                  <a:schemeClr val="bg1"/>
                </a:solidFill>
                <a:latin typeface="Times New Roman" pitchFamily="18" charset="0"/>
                <a:cs typeface="Times New Roman" pitchFamily="18" charset="0"/>
              </a:rPr>
              <a:t>dùng</a:t>
            </a:r>
            <a:r>
              <a:rPr lang="en-US" sz="4000" dirty="0">
                <a:solidFill>
                  <a:schemeClr val="bg1"/>
                </a:solidFill>
                <a:latin typeface="Times New Roman" pitchFamily="18" charset="0"/>
                <a:cs typeface="Times New Roman" pitchFamily="18" charset="0"/>
              </a:rPr>
              <a:t>.</a:t>
            </a:r>
            <a:endParaRPr lang="en-US" sz="2000" dirty="0">
              <a:solidFill>
                <a:schemeClr val="bg1"/>
              </a:solidFill>
              <a:latin typeface="Times New Roman" pitchFamily="18" charset="0"/>
              <a:cs typeface="Times New Roman" pitchFamily="18" charset="0"/>
            </a:endParaRPr>
          </a:p>
        </p:txBody>
      </p:sp>
      <p:sp>
        <p:nvSpPr>
          <p:cNvPr id="14" name="Rectangle 8">
            <a:extLst>
              <a:ext uri="{FF2B5EF4-FFF2-40B4-BE49-F238E27FC236}">
                <a16:creationId xmlns:a16="http://schemas.microsoft.com/office/drawing/2014/main" id="{4F6DFAEC-86D5-4906-888F-A8E79D65738D}"/>
              </a:ext>
            </a:extLst>
          </p:cNvPr>
          <p:cNvSpPr/>
          <p:nvPr/>
        </p:nvSpPr>
        <p:spPr>
          <a:xfrm>
            <a:off x="3945988" y="5425082"/>
            <a:ext cx="3429000" cy="6858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27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0" nodeType="clickEffect">
                                  <p:stCondLst>
                                    <p:cond delay="0"/>
                                  </p:stCondLst>
                                  <p:childTnLst>
                                    <p:animEffect transition="out" filter="diamond(ou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grpId="0" nodeType="clickEffect">
                                  <p:stCondLst>
                                    <p:cond delay="0"/>
                                  </p:stCondLst>
                                  <p:childTnLst>
                                    <p:animEffect transition="out" filter="plus(out)">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xit" presetSubtype="12" fill="hold" grpId="0" nodeType="clickEffect">
                                  <p:stCondLst>
                                    <p:cond delay="0"/>
                                  </p:stCondLst>
                                  <p:childTnLst>
                                    <p:animEffect transition="out" filter="strips(downLeft)">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125728" y="72758"/>
            <a:ext cx="8849460" cy="6247864"/>
          </a:xfrm>
          <a:prstGeom prst="rect">
            <a:avLst/>
          </a:prstGeom>
          <a:noFill/>
        </p:spPr>
        <p:txBody>
          <a:bodyPr wrap="square" rtlCol="0">
            <a:spAutoFit/>
          </a:bodyPr>
          <a:lstStyle/>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tiền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cuả</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địa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vị</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danh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tiếng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ngủ</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ngon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sống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yên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đều</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bất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liêm.</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cán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bộ</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cậy</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thế</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khoét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dân, ăn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đút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trộm</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công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làm</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tư.</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buôn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bán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mua 1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bán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10, mua gian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bán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lẫn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chợ</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đen,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chở</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đỏ</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tích</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trữ</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đầu</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cơ.</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tiền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cho vay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cắt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cổ</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bốp</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hầu</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bóp</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họng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đồng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bào</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làm</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ruộng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không ra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đồng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đào</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mương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lấy</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cắp</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nước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ruộng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nhà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láng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giếng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làm</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nghề</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bất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kì</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nghề</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gì</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nhân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lúc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khó</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khăn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bắt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chẹt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đồng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bào</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buFontTx/>
              <a:buChar char="-"/>
            </a:pP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cờ</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bạc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chỉ</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mong xoay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thành</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mình</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buFont typeface="Symbol" panose="05050102010706020507" pitchFamily="18" charset="2"/>
              <a:buChar char="Þ"/>
            </a:pP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Đều</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là</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tham lam, </a:t>
            </a: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đều</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là</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bất</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liêm.</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Dìm</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giỏi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để</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dành</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địa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vị</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danh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tiếng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cho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bản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thân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mình</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danh,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địa</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vị</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Gặp</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việc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sợ</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khó</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nhọc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nguy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hiểm</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không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dám</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làm</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dật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úy</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lao( tham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việc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nhàn</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nhã</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tránh</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việc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khó</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nhọc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Gặp</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giặc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à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rụt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rè</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không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đánh</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sanh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úy</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tử</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sống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sợ</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chết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buFont typeface="Symbol" panose="05050102010706020507" pitchFamily="18" charset="2"/>
              <a:buChar char="Þ"/>
            </a:pP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Đều</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trái</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với</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rgbClr val="FFFF00"/>
                </a:solidFill>
                <a:latin typeface="Tahoma" panose="020B0604030504040204" pitchFamily="34" charset="0"/>
                <a:ea typeface="Tahoma" panose="020B0604030504040204" pitchFamily="34" charset="0"/>
                <a:cs typeface="Tahoma" panose="020B0604030504040204" pitchFamily="34" charset="0"/>
              </a:rPr>
              <a:t>chữ</a:t>
            </a:r>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Liêm.</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Cụ</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Khổng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Tử</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nói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người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mà</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không liêm,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thì</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không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bằng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súc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vật</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just"/>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Cụ</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mạnh</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tử</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nói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“ai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cũng</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tham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lợi</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thì</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nước</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dirty="0" err="1">
                <a:solidFill>
                  <a:schemeClr val="bg1"/>
                </a:solidFill>
                <a:latin typeface="Tahoma" panose="020B0604030504040204" pitchFamily="34" charset="0"/>
                <a:ea typeface="Tahoma" panose="020B0604030504040204" pitchFamily="34" charset="0"/>
                <a:cs typeface="Tahoma" panose="020B0604030504040204" pitchFamily="34" charset="0"/>
              </a:rPr>
              <a:t>sẽ</a:t>
            </a: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nguy”</a:t>
            </a:r>
          </a:p>
          <a:p>
            <a:pPr algn="just"/>
            <a:r>
              <a:rPr lang="vi-VN" sz="2000" dirty="0">
                <a:solidFill>
                  <a:srgbClr val="FFFF00"/>
                </a:solidFill>
                <a:latin typeface="Tahoma" panose="020B0604030504040204" pitchFamily="34" charset="0"/>
                <a:ea typeface="Tahoma" panose="020B0604030504040204" pitchFamily="34" charset="0"/>
                <a:cs typeface="Tahoma" panose="020B0604030504040204" pitchFamily="34" charset="0"/>
              </a:rPr>
              <a:t>                                                                   HỒ CHÍ MINH</a:t>
            </a:r>
            <a:endPar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044091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to-cms-giaoduc.zadn.vn/w700/Uploaded/2021/edxwpcqdh/2017_05_19/chu_tich_ho_chi_mi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2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Diagonal Corner Rectangle 3"/>
          <p:cNvSpPr/>
          <p:nvPr/>
        </p:nvSpPr>
        <p:spPr>
          <a:xfrm>
            <a:off x="5756222" y="2878111"/>
            <a:ext cx="3387778" cy="3762532"/>
          </a:xfrm>
          <a:prstGeom prst="round2DiagRect">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a:latin typeface="Tahoma" panose="020B0604030504040204" pitchFamily="34" charset="0"/>
                <a:ea typeface="Tahoma" panose="020B0604030504040204" pitchFamily="34" charset="0"/>
                <a:cs typeface="Tahoma" panose="020B0604030504040204" pitchFamily="34" charset="0"/>
              </a:rPr>
              <a:t>Câu nói của Bác” Trọn cuộc đời mình tôi chỉ có một ham muốn,ham muốn tột bậc. Đó là đồng bào ta ai cũng có cơm ăn áo mặc, ai cũng được học hành”</a:t>
            </a:r>
            <a:endParaRPr lang="en-US" sz="26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001476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4" name="Picture 2" descr="46 Background Powerpoint đẹp ý tưởng | hình nền, hình ảnh, power point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14688" y="-675456"/>
            <a:ext cx="9373376" cy="75334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605511" y="537148"/>
            <a:ext cx="685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dirty="0">
                <a:solidFill>
                  <a:srgbClr val="FF0000"/>
                </a:solidFill>
                <a:effectLst>
                  <a:outerShdw blurRad="38100" dist="38100" dir="2700000" algn="tl">
                    <a:srgbClr val="C0C0C0"/>
                  </a:outerShdw>
                </a:effectLst>
                <a:latin typeface="Times New Roman" pitchFamily="18" charset="0"/>
              </a:rPr>
              <a:t>HƯỚNG DẪN VỀ NHÀ</a:t>
            </a:r>
          </a:p>
        </p:txBody>
      </p:sp>
      <p:sp>
        <p:nvSpPr>
          <p:cNvPr id="15" name="TextBox 14"/>
          <p:cNvSpPr txBox="1"/>
          <p:nvPr/>
        </p:nvSpPr>
        <p:spPr>
          <a:xfrm>
            <a:off x="762000" y="1596452"/>
            <a:ext cx="8382000" cy="4524315"/>
          </a:xfrm>
          <a:prstGeom prst="rect">
            <a:avLst/>
          </a:prstGeom>
          <a:noFill/>
          <a:ln>
            <a:solidFill>
              <a:srgbClr val="0000FF"/>
            </a:solidFill>
          </a:ln>
        </p:spPr>
        <p:txBody>
          <a:bodyPr wrap="square" rtlCol="0">
            <a:spAutoFit/>
          </a:bodyPr>
          <a:lstStyle/>
          <a:p>
            <a:r>
              <a:rPr lang="vi-VN" sz="3200" b="1" dirty="0">
                <a:solidFill>
                  <a:srgbClr val="FFFF00"/>
                </a:solidFill>
                <a:latin typeface="+mj-lt"/>
              </a:rPr>
              <a:t>- </a:t>
            </a:r>
            <a:r>
              <a:rPr lang="vi-VN" sz="3200" b="1" dirty="0">
                <a:latin typeface="+mj-lt"/>
              </a:rPr>
              <a:t>Học bài, làm bài tập </a:t>
            </a:r>
            <a:r>
              <a:rPr lang="en-US" sz="3200" b="1" dirty="0">
                <a:latin typeface="+mj-lt"/>
              </a:rPr>
              <a:t>3,</a:t>
            </a:r>
            <a:r>
              <a:rPr lang="vi-VN" sz="3200" b="1" dirty="0">
                <a:latin typeface="+mj-lt"/>
              </a:rPr>
              <a:t>4 SGK.</a:t>
            </a:r>
            <a:endParaRPr lang="en-US" sz="3200" b="1" dirty="0">
              <a:latin typeface="+mj-lt"/>
            </a:endParaRPr>
          </a:p>
          <a:p>
            <a:r>
              <a:rPr lang="vi-VN" sz="3200" b="1" dirty="0">
                <a:latin typeface="+mj-lt"/>
              </a:rPr>
              <a:t>- Tìm một tấm gương sống liêm khiết và nêu phương hướng học tập, rèn luyện tính liêm khiết của bản thân em .</a:t>
            </a:r>
            <a:endParaRPr lang="en-US" sz="3200" b="1" dirty="0">
              <a:latin typeface="+mj-lt"/>
            </a:endParaRPr>
          </a:p>
          <a:p>
            <a:pPr marL="457200" indent="-457200">
              <a:buFontTx/>
              <a:buChar char="-"/>
            </a:pPr>
            <a:r>
              <a:rPr lang="en-US" sz="3200" b="1" dirty="0" err="1">
                <a:latin typeface="Times" panose="02020603050405020304" pitchFamily="18" charset="0"/>
                <a:cs typeface="Times" panose="02020603050405020304" pitchFamily="18" charset="0"/>
              </a:rPr>
              <a:t>Chuẩn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bị</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bài</a:t>
            </a:r>
            <a:r>
              <a:rPr lang="en-US" sz="3200" b="1">
                <a:latin typeface="Times" panose="02020603050405020304" pitchFamily="18" charset="0"/>
                <a:cs typeface="Times" panose="02020603050405020304" pitchFamily="18" charset="0"/>
              </a:rPr>
              <a:t>: Tôn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trọng</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người</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khác</a:t>
            </a:r>
            <a:r>
              <a:rPr lang="en-US" sz="3200" b="1" dirty="0">
                <a:latin typeface="Times" panose="02020603050405020304" pitchFamily="18" charset="0"/>
                <a:cs typeface="Times" panose="02020603050405020304" pitchFamily="18" charset="0"/>
              </a:rPr>
              <a:t>.</a:t>
            </a:r>
          </a:p>
          <a:p>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Đọc</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phần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Đặt</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vấn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đề</a:t>
            </a:r>
            <a:r>
              <a:rPr lang="en-US" sz="3200" b="1" dirty="0">
                <a:latin typeface="Times" panose="02020603050405020304" pitchFamily="18" charset="0"/>
                <a:cs typeface="Times" panose="02020603050405020304" pitchFamily="18" charset="0"/>
              </a:rPr>
              <a:t>.</a:t>
            </a:r>
          </a:p>
          <a:p>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Trả</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lời</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các</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câu</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hỏi</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phần</a:t>
            </a:r>
            <a:r>
              <a:rPr lang="en-US" sz="3200" b="1" dirty="0">
                <a:latin typeface="Times" panose="02020603050405020304" pitchFamily="18" charset="0"/>
                <a:cs typeface="Times" panose="02020603050405020304" pitchFamily="18" charset="0"/>
              </a:rPr>
              <a:t> </a:t>
            </a:r>
            <a:r>
              <a:rPr lang="en-US" sz="3200" b="1" dirty="0" err="1">
                <a:latin typeface="Times" panose="02020603050405020304" pitchFamily="18" charset="0"/>
                <a:cs typeface="Times" panose="02020603050405020304" pitchFamily="18" charset="0"/>
              </a:rPr>
              <a:t>Gợi</a:t>
            </a:r>
            <a:r>
              <a:rPr lang="en-US" sz="3200" b="1" dirty="0">
                <a:latin typeface="Times" panose="02020603050405020304" pitchFamily="18" charset="0"/>
                <a:cs typeface="Times" panose="02020603050405020304" pitchFamily="18" charset="0"/>
              </a:rPr>
              <a:t> </a:t>
            </a:r>
            <a:r>
              <a:rPr lang="en-US" sz="3200" b="1">
                <a:latin typeface="Times" panose="02020603050405020304" pitchFamily="18" charset="0"/>
                <a:cs typeface="Times" panose="02020603050405020304" pitchFamily="18" charset="0"/>
              </a:rPr>
              <a:t>ý.</a:t>
            </a:r>
            <a:endParaRPr lang="vi-VN" sz="3200" b="1">
              <a:latin typeface="Times" panose="02020603050405020304" pitchFamily="18" charset="0"/>
              <a:cs typeface="Times" panose="02020603050405020304" pitchFamily="18" charset="0"/>
            </a:endParaRPr>
          </a:p>
          <a:p>
            <a:r>
              <a:rPr lang="vi-VN" sz="3200" b="1">
                <a:latin typeface="Times" panose="02020603050405020304" pitchFamily="18" charset="0"/>
                <a:cs typeface="Times" panose="02020603050405020304" pitchFamily="18" charset="0"/>
              </a:rPr>
              <a:t>+ Tìm ca dao, tục ngữ nói về tôn trong người khác</a:t>
            </a:r>
            <a:endParaRPr lang="en-US" sz="32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60309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6 Background Powerpoint đẹp ý tưởng | hình nền, hình ảnh, power point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29376" y="-675456"/>
            <a:ext cx="9373376" cy="75334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0" y="2246027"/>
            <a:ext cx="914399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vi-VN" sz="3600" b="1" dirty="0">
                <a:solidFill>
                  <a:srgbClr val="FF0000"/>
                </a:solidFill>
                <a:latin typeface="Times New Roman" pitchFamily="18" charset="0"/>
              </a:rPr>
              <a:t>TIẾT HỌC KẾT THÚC!</a:t>
            </a:r>
          </a:p>
          <a:p>
            <a:pPr algn="ctr">
              <a:spcBef>
                <a:spcPct val="50000"/>
              </a:spcBef>
            </a:pPr>
            <a:r>
              <a:rPr lang="vi-VN" sz="3600" b="1" dirty="0">
                <a:solidFill>
                  <a:srgbClr val="FF0000"/>
                </a:solidFill>
                <a:latin typeface="Times New Roman" pitchFamily="18" charset="0"/>
              </a:rPr>
              <a:t>CẢM ƠN CÁC EM ĐÃ LẮNG NGHE</a:t>
            </a:r>
          </a:p>
          <a:p>
            <a:pPr algn="ctr">
              <a:spcBef>
                <a:spcPct val="50000"/>
              </a:spcBef>
            </a:pPr>
            <a:r>
              <a:rPr lang="vi-VN" sz="3600" b="1" dirty="0">
                <a:solidFill>
                  <a:srgbClr val="FF0000"/>
                </a:solidFill>
                <a:latin typeface="Times New Roman" pitchFamily="18" charset="0"/>
              </a:rPr>
              <a:t>CHÚC CÁC EM CÓ NGÀY HỌC VUI VẺ</a:t>
            </a:r>
            <a:endParaRPr lang="en-US" sz="3600" b="1" dirty="0">
              <a:solidFill>
                <a:srgbClr val="FF0000"/>
              </a:solidFill>
              <a:latin typeface="Times New Roman" pitchFamily="18" charset="0"/>
            </a:endParaRPr>
          </a:p>
        </p:txBody>
      </p:sp>
    </p:spTree>
    <p:extLst>
      <p:ext uri="{BB962C8B-B14F-4D97-AF65-F5344CB8AC3E}">
        <p14:creationId xmlns:p14="http://schemas.microsoft.com/office/powerpoint/2010/main" val="3336079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5" descr="bor27"/>
          <p:cNvPicPr>
            <a:picLocks noChangeAspect="1" noChangeArrowheads="1"/>
          </p:cNvPicPr>
          <p:nvPr/>
        </p:nvPicPr>
        <p:blipFill>
          <a:blip r:embed="rId2"/>
          <a:srcRect/>
          <a:stretch>
            <a:fillRect/>
          </a:stretch>
        </p:blipFill>
        <p:spPr bwMode="auto">
          <a:xfrm>
            <a:off x="0" y="-339436"/>
            <a:ext cx="9144000" cy="6858000"/>
          </a:xfrm>
          <a:prstGeom prst="rect">
            <a:avLst/>
          </a:prstGeom>
          <a:gradFill rotWithShape="1">
            <a:gsLst>
              <a:gs pos="0">
                <a:srgbClr val="CC9900"/>
              </a:gs>
              <a:gs pos="50000">
                <a:schemeClr val="bg1"/>
              </a:gs>
              <a:gs pos="100000">
                <a:srgbClr val="CC9900"/>
              </a:gs>
            </a:gsLst>
            <a:lin ang="2700000" scaled="1"/>
          </a:grad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33400"/>
            <a:ext cx="2743200" cy="5105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230" y="533400"/>
            <a:ext cx="2483370" cy="5105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33400"/>
            <a:ext cx="2438400" cy="5105401"/>
          </a:xfrm>
          <a:prstGeom prst="rect">
            <a:avLst/>
          </a:prstGeom>
        </p:spPr>
      </p:pic>
      <p:sp>
        <p:nvSpPr>
          <p:cNvPr id="10" name="TextBox 9"/>
          <p:cNvSpPr txBox="1"/>
          <p:nvPr/>
        </p:nvSpPr>
        <p:spPr>
          <a:xfrm>
            <a:off x="571500" y="5650308"/>
            <a:ext cx="80010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Bà</a:t>
            </a:r>
            <a:r>
              <a:rPr lang="en-US" sz="2400" b="1" dirty="0">
                <a:solidFill>
                  <a:srgbClr val="0000FF"/>
                </a:solidFill>
                <a:latin typeface="Times New Roman" pitchFamily="18" charset="0"/>
                <a:cs typeface="Times New Roman" pitchFamily="18" charset="0"/>
              </a:rPr>
              <a:t> Ma-</a:t>
            </a:r>
            <a:r>
              <a:rPr lang="en-US" sz="2400" b="1" dirty="0" err="1">
                <a:solidFill>
                  <a:srgbClr val="0000FF"/>
                </a:solidFill>
                <a:latin typeface="Times New Roman" pitchFamily="18" charset="0"/>
                <a:cs typeface="Times New Roman" pitchFamily="18" charset="0"/>
              </a:rPr>
              <a:t>ri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Quy-ri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Chấn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Hồ</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04324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2B3DDF12-ED53-426C-9DCB-2AF82CECC113}"/>
              </a:ext>
            </a:extLst>
          </p:cNvPr>
          <p:cNvSpPr txBox="1"/>
          <p:nvPr/>
        </p:nvSpPr>
        <p:spPr>
          <a:xfrm>
            <a:off x="1087900" y="1450145"/>
            <a:ext cx="5917810" cy="461665"/>
          </a:xfrm>
          <a:prstGeom prst="rect">
            <a:avLst/>
          </a:prstGeom>
          <a:noFill/>
        </p:spPr>
        <p:txBody>
          <a:bodyPr wrap="square" rtlCol="0">
            <a:spAutoFit/>
          </a:bodyPr>
          <a:lstStyle/>
          <a:p>
            <a:r>
              <a:rPr lang="en-US" sz="2400" b="1" dirty="0">
                <a:solidFill>
                  <a:srgbClr val="FFFF00"/>
                </a:solidFill>
                <a:latin typeface="Times New Roman" pitchFamily="18" charset="0"/>
                <a:cs typeface="Times New Roman" pitchFamily="18" charset="0"/>
              </a:rPr>
              <a:t>I. ĐẶT VẤN ĐỀ . ( HS </a:t>
            </a:r>
            <a:r>
              <a:rPr lang="en-US" sz="2400" b="1" dirty="0" err="1">
                <a:solidFill>
                  <a:srgbClr val="FFFF00"/>
                </a:solidFill>
                <a:latin typeface="Times New Roman" pitchFamily="18" charset="0"/>
                <a:cs typeface="Times New Roman" pitchFamily="18" charset="0"/>
              </a:rPr>
              <a:t>tự</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học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trong</a:t>
            </a:r>
            <a:r>
              <a:rPr lang="en-US" sz="2400" b="1" dirty="0">
                <a:solidFill>
                  <a:srgbClr val="FFFF00"/>
                </a:solidFill>
                <a:latin typeface="Times New Roman" pitchFamily="18" charset="0"/>
                <a:cs typeface="Times New Roman" pitchFamily="18" charset="0"/>
              </a:rPr>
              <a:t> SGK) </a:t>
            </a:r>
          </a:p>
        </p:txBody>
      </p:sp>
      <p:sp>
        <p:nvSpPr>
          <p:cNvPr id="8" name="TextBox 4">
            <a:extLst>
              <a:ext uri="{FF2B5EF4-FFF2-40B4-BE49-F238E27FC236}">
                <a16:creationId xmlns:a16="http://schemas.microsoft.com/office/drawing/2014/main" id="{F498C104-FF62-4740-B843-E949F8705F95}"/>
              </a:ext>
            </a:extLst>
          </p:cNvPr>
          <p:cNvSpPr txBox="1"/>
          <p:nvPr/>
        </p:nvSpPr>
        <p:spPr>
          <a:xfrm>
            <a:off x="1254368" y="491197"/>
            <a:ext cx="5917810" cy="58477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BÀI 2 : LIÊM KHIẾT  </a:t>
            </a:r>
          </a:p>
        </p:txBody>
      </p:sp>
      <p:sp>
        <p:nvSpPr>
          <p:cNvPr id="5" name="TextBox 9">
            <a:extLst>
              <a:ext uri="{FF2B5EF4-FFF2-40B4-BE49-F238E27FC236}">
                <a16:creationId xmlns:a16="http://schemas.microsoft.com/office/drawing/2014/main" id="{4F8150FB-E12F-4929-AD91-00B49439B84F}"/>
              </a:ext>
            </a:extLst>
          </p:cNvPr>
          <p:cNvSpPr txBox="1"/>
          <p:nvPr/>
        </p:nvSpPr>
        <p:spPr>
          <a:xfrm>
            <a:off x="977387" y="2018926"/>
            <a:ext cx="7521525" cy="11339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Ma-</a:t>
            </a:r>
            <a:r>
              <a:rPr lang="en-US" sz="2400" b="1" dirty="0" err="1">
                <a:solidFill>
                  <a:srgbClr val="FF0000"/>
                </a:solidFill>
                <a:latin typeface="Times New Roman" pitchFamily="18" charset="0"/>
                <a:cs typeface="Times New Roman" pitchFamily="18" charset="0"/>
              </a:rPr>
              <a:t>ri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Quy-ri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p>
        </p:txBody>
      </p:sp>
      <p:sp>
        <p:nvSpPr>
          <p:cNvPr id="6" name="TextBox 9">
            <a:extLst>
              <a:ext uri="{FF2B5EF4-FFF2-40B4-BE49-F238E27FC236}">
                <a16:creationId xmlns:a16="http://schemas.microsoft.com/office/drawing/2014/main" id="{826A339A-76BF-499F-A408-B56D77734C31}"/>
              </a:ext>
            </a:extLst>
          </p:cNvPr>
          <p:cNvSpPr txBox="1"/>
          <p:nvPr/>
        </p:nvSpPr>
        <p:spPr>
          <a:xfrm>
            <a:off x="977387" y="3152891"/>
            <a:ext cx="7521525" cy="11339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p>
        </p:txBody>
      </p:sp>
      <p:sp>
        <p:nvSpPr>
          <p:cNvPr id="7" name="TextBox 9">
            <a:extLst>
              <a:ext uri="{FF2B5EF4-FFF2-40B4-BE49-F238E27FC236}">
                <a16:creationId xmlns:a16="http://schemas.microsoft.com/office/drawing/2014/main" id="{5BAD8596-FA0D-46B4-A883-FB187C477E41}"/>
              </a:ext>
            </a:extLst>
          </p:cNvPr>
          <p:cNvSpPr txBox="1"/>
          <p:nvPr/>
        </p:nvSpPr>
        <p:spPr>
          <a:xfrm>
            <a:off x="977386" y="4286856"/>
            <a:ext cx="7521525" cy="11339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p>
        </p:txBody>
      </p:sp>
      <p:sp>
        <p:nvSpPr>
          <p:cNvPr id="9" name="TextBox 9">
            <a:extLst>
              <a:ext uri="{FF2B5EF4-FFF2-40B4-BE49-F238E27FC236}">
                <a16:creationId xmlns:a16="http://schemas.microsoft.com/office/drawing/2014/main" id="{C69A9FDB-4930-44EC-8BAB-2160BFC3D6BD}"/>
              </a:ext>
            </a:extLst>
          </p:cNvPr>
          <p:cNvSpPr txBox="1"/>
          <p:nvPr/>
        </p:nvSpPr>
        <p:spPr>
          <a:xfrm>
            <a:off x="713774" y="5599444"/>
            <a:ext cx="8048747" cy="5799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giữa</a:t>
            </a:r>
            <a:r>
              <a:rPr lang="en-US" sz="2400" b="1" dirty="0">
                <a:solidFill>
                  <a:srgbClr val="FF0000"/>
                </a:solidFill>
                <a:latin typeface="Times New Roman" pitchFamily="18" charset="0"/>
                <a:cs typeface="Times New Roman" pitchFamily="18" charset="0"/>
              </a:rPr>
              <a:t> 3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  </a:t>
            </a:r>
          </a:p>
        </p:txBody>
      </p:sp>
      <p:sp>
        <p:nvSpPr>
          <p:cNvPr id="2" name="Mũi tên: Phải 1">
            <a:hlinkClick r:id="rId2" action="ppaction://hlinksldjump"/>
            <a:extLst>
              <a:ext uri="{FF2B5EF4-FFF2-40B4-BE49-F238E27FC236}">
                <a16:creationId xmlns:a16="http://schemas.microsoft.com/office/drawing/2014/main" id="{99B806EF-1F5F-4358-AF9E-C2AFD1541BDC}"/>
              </a:ext>
            </a:extLst>
          </p:cNvPr>
          <p:cNvSpPr/>
          <p:nvPr/>
        </p:nvSpPr>
        <p:spPr>
          <a:xfrm>
            <a:off x="7891975" y="6288258"/>
            <a:ext cx="731520" cy="445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75088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6800"/>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3581400" y="1371600"/>
            <a:ext cx="2362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 Ma-</a:t>
            </a:r>
            <a:r>
              <a:rPr lang="en-US" sz="2400" b="1" dirty="0" err="1">
                <a:latin typeface="Times New Roman" pitchFamily="18" charset="0"/>
                <a:cs typeface="Times New Roman" pitchFamily="18" charset="0"/>
              </a:rPr>
              <a:t>ri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Quy-ri</a:t>
            </a:r>
            <a:r>
              <a:rPr lang="en-US" sz="2400" b="1" dirty="0">
                <a:latin typeface="Times New Roman" pitchFamily="18" charset="0"/>
                <a:cs typeface="Times New Roman" pitchFamily="18" charset="0"/>
              </a:rPr>
              <a:t>  </a:t>
            </a:r>
          </a:p>
        </p:txBody>
      </p:sp>
      <p:sp>
        <p:nvSpPr>
          <p:cNvPr id="12" name="TextBox 11"/>
          <p:cNvSpPr txBox="1"/>
          <p:nvPr/>
        </p:nvSpPr>
        <p:spPr>
          <a:xfrm>
            <a:off x="152400" y="2819400"/>
            <a:ext cx="32004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err="1">
                <a:latin typeface="Times New Roman" pitchFamily="18" charset="0"/>
                <a:cs typeface="Times New Roman" pitchFamily="18" charset="0"/>
              </a:rPr>
              <a:t>Gửi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gram </a:t>
            </a:r>
            <a:r>
              <a:rPr lang="en-US" sz="2400" b="1" dirty="0" err="1">
                <a:latin typeface="Times New Roman" pitchFamily="18" charset="0"/>
                <a:cs typeface="Times New Roman" pitchFamily="18" charset="0"/>
              </a:rPr>
              <a:t>ra-đi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cứu</a:t>
            </a:r>
            <a:r>
              <a:rPr lang="en-US" sz="2400" b="1" dirty="0">
                <a:latin typeface="Times New Roman" pitchFamily="18" charset="0"/>
                <a:cs typeface="Times New Roman" pitchFamily="18" charset="0"/>
              </a:rPr>
              <a:t>.</a:t>
            </a:r>
          </a:p>
        </p:txBody>
      </p:sp>
      <p:sp>
        <p:nvSpPr>
          <p:cNvPr id="15" name="TextBox 14"/>
          <p:cNvSpPr txBox="1"/>
          <p:nvPr/>
        </p:nvSpPr>
        <p:spPr>
          <a:xfrm>
            <a:off x="3894438" y="2773740"/>
            <a:ext cx="20574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err="1">
                <a:latin typeface="Times New Roman" pitchFamily="18" charset="0"/>
                <a:cs typeface="Times New Roman" pitchFamily="18" charset="0"/>
              </a:rPr>
              <a:t>Kiên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XH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phủ</a:t>
            </a:r>
            <a:r>
              <a:rPr lang="en-US" sz="2400" b="1" dirty="0">
                <a:latin typeface="Times New Roman" pitchFamily="18" charset="0"/>
                <a:cs typeface="Times New Roman" pitchFamily="18" charset="0"/>
              </a:rPr>
              <a:t>.</a:t>
            </a:r>
          </a:p>
        </p:txBody>
      </p:sp>
      <p:sp>
        <p:nvSpPr>
          <p:cNvPr id="18" name="TextBox 17"/>
          <p:cNvSpPr txBox="1"/>
          <p:nvPr/>
        </p:nvSpPr>
        <p:spPr>
          <a:xfrm>
            <a:off x="6400800" y="2743200"/>
            <a:ext cx="2514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tặng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a:t>
            </a:r>
          </a:p>
        </p:txBody>
      </p:sp>
      <p:sp>
        <p:nvSpPr>
          <p:cNvPr id="19" name="TextBox 18"/>
          <p:cNvSpPr txBox="1"/>
          <p:nvPr/>
        </p:nvSpPr>
        <p:spPr>
          <a:xfrm>
            <a:off x="228601" y="5105400"/>
            <a:ext cx="25908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err="1">
                <a:solidFill>
                  <a:srgbClr val="0000FF"/>
                </a:solidFill>
                <a:latin typeface="Times New Roman" pitchFamily="18" charset="0"/>
                <a:cs typeface="Times New Roman" pitchFamily="18" charset="0"/>
              </a:rPr>
              <a:t>Lòng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danh</a:t>
            </a:r>
            <a:r>
              <a:rPr lang="en-US" sz="2400" b="1" dirty="0">
                <a:solidFill>
                  <a:srgbClr val="0000FF"/>
                </a:solidFill>
                <a:latin typeface="Times New Roman" pitchFamily="18" charset="0"/>
                <a:cs typeface="Times New Roman" pitchFamily="18" charset="0"/>
              </a:rPr>
              <a:t>…</a:t>
            </a:r>
          </a:p>
        </p:txBody>
      </p:sp>
      <p:sp>
        <p:nvSpPr>
          <p:cNvPr id="20" name="TextBox 19"/>
          <p:cNvSpPr txBox="1"/>
          <p:nvPr/>
        </p:nvSpPr>
        <p:spPr>
          <a:xfrm>
            <a:off x="3124200" y="5029201"/>
            <a:ext cx="5410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err="1">
                <a:solidFill>
                  <a:srgbClr val="0000FF"/>
                </a:solidFill>
              </a:rPr>
              <a:t>Lòng</a:t>
            </a:r>
            <a:r>
              <a:rPr lang="en-US" sz="2400" b="1" dirty="0">
                <a:solidFill>
                  <a:srgbClr val="0000FF"/>
                </a:solidFill>
              </a:rPr>
              <a:t> </a:t>
            </a:r>
            <a:r>
              <a:rPr lang="en-US" sz="2400" b="1" dirty="0" err="1">
                <a:solidFill>
                  <a:srgbClr val="0000FF"/>
                </a:solidFill>
              </a:rPr>
              <a:t>tự</a:t>
            </a:r>
            <a:r>
              <a:rPr lang="en-US" sz="2400" b="1" dirty="0">
                <a:solidFill>
                  <a:srgbClr val="0000FF"/>
                </a:solidFill>
              </a:rPr>
              <a:t> </a:t>
            </a:r>
            <a:r>
              <a:rPr lang="en-US" sz="2400" b="1" dirty="0" err="1">
                <a:solidFill>
                  <a:srgbClr val="0000FF"/>
                </a:solidFill>
              </a:rPr>
              <a:t>trọng</a:t>
            </a:r>
            <a:r>
              <a:rPr lang="en-US" sz="2400" b="1" dirty="0">
                <a:solidFill>
                  <a:srgbClr val="0000FF"/>
                </a:solidFill>
              </a:rPr>
              <a:t>, </a:t>
            </a:r>
            <a:r>
              <a:rPr lang="en-US" sz="2400" b="1" dirty="0" err="1">
                <a:solidFill>
                  <a:srgbClr val="0000FF"/>
                </a:solidFill>
              </a:rPr>
              <a:t>tự</a:t>
            </a:r>
            <a:r>
              <a:rPr lang="en-US" sz="2400" b="1" dirty="0">
                <a:solidFill>
                  <a:srgbClr val="0000FF"/>
                </a:solidFill>
              </a:rPr>
              <a:t> tin, </a:t>
            </a:r>
            <a:r>
              <a:rPr lang="en-US" sz="2400" b="1" dirty="0" err="1">
                <a:solidFill>
                  <a:srgbClr val="0000FF"/>
                </a:solidFill>
              </a:rPr>
              <a:t>không</a:t>
            </a:r>
            <a:r>
              <a:rPr lang="en-US" sz="2400" b="1" dirty="0">
                <a:solidFill>
                  <a:srgbClr val="0000FF"/>
                </a:solidFill>
              </a:rPr>
              <a:t> </a:t>
            </a:r>
            <a:r>
              <a:rPr lang="en-US" sz="2400" b="1" dirty="0" err="1">
                <a:solidFill>
                  <a:srgbClr val="0000FF"/>
                </a:solidFill>
              </a:rPr>
              <a:t>tham</a:t>
            </a:r>
            <a:r>
              <a:rPr lang="en-US" sz="2400" b="1" dirty="0">
                <a:solidFill>
                  <a:srgbClr val="0000FF"/>
                </a:solidFill>
              </a:rPr>
              <a:t> lam…</a:t>
            </a:r>
          </a:p>
        </p:txBody>
      </p:sp>
      <p:cxnSp>
        <p:nvCxnSpPr>
          <p:cNvPr id="23" name="Straight Connector 22"/>
          <p:cNvCxnSpPr/>
          <p:nvPr/>
        </p:nvCxnSpPr>
        <p:spPr>
          <a:xfrm>
            <a:off x="1676400" y="2133600"/>
            <a:ext cx="59817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58100" y="2133600"/>
            <a:ext cx="0" cy="69368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2"/>
          </p:cNvCxnSpPr>
          <p:nvPr/>
        </p:nvCxnSpPr>
        <p:spPr>
          <a:xfrm>
            <a:off x="4762500" y="1833265"/>
            <a:ext cx="31921" cy="99402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400" y="2133600"/>
            <a:ext cx="0" cy="685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162800" y="4343400"/>
            <a:ext cx="0" cy="685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a:off x="4495800" y="4758392"/>
            <a:ext cx="0" cy="27080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2"/>
          </p:cNvCxnSpPr>
          <p:nvPr/>
        </p:nvCxnSpPr>
        <p:spPr>
          <a:xfrm>
            <a:off x="1752600" y="4758392"/>
            <a:ext cx="0" cy="27080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a:off x="1371600" y="6305729"/>
            <a:ext cx="1981200" cy="171271"/>
          </a:xfrm>
          <a:prstGeom prst="bent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90900" y="6204008"/>
            <a:ext cx="2438400" cy="523220"/>
          </a:xfrm>
          <a:prstGeom prst="rect">
            <a:avLst/>
          </a:prstGeom>
          <a:noFill/>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800" b="1" dirty="0">
                <a:solidFill>
                  <a:srgbClr val="FFFF00"/>
                </a:solidFill>
                <a:latin typeface="Times New Roman" pitchFamily="18" charset="0"/>
                <a:cs typeface="Times New Roman" pitchFamily="18" charset="0"/>
              </a:rPr>
              <a:t>LIÊM KHIẾT</a:t>
            </a:r>
          </a:p>
        </p:txBody>
      </p:sp>
      <p:cxnSp>
        <p:nvCxnSpPr>
          <p:cNvPr id="63" name="Elbow Connector 62"/>
          <p:cNvCxnSpPr/>
          <p:nvPr/>
        </p:nvCxnSpPr>
        <p:spPr>
          <a:xfrm rot="10800000" flipV="1">
            <a:off x="5867400" y="5486400"/>
            <a:ext cx="1295400" cy="990600"/>
          </a:xfrm>
          <a:prstGeom prst="bentConnector3">
            <a:avLst>
              <a:gd name="adj1" fmla="val 45"/>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9">
            <a:extLst>
              <a:ext uri="{FF2B5EF4-FFF2-40B4-BE49-F238E27FC236}">
                <a16:creationId xmlns:a16="http://schemas.microsoft.com/office/drawing/2014/main" id="{E81D4AC4-C15A-40D1-A937-9462C94F5BE2}"/>
              </a:ext>
            </a:extLst>
          </p:cNvPr>
          <p:cNvSpPr txBox="1"/>
          <p:nvPr/>
        </p:nvSpPr>
        <p:spPr>
          <a:xfrm>
            <a:off x="1033658" y="21314"/>
            <a:ext cx="7521525" cy="11339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Ma-</a:t>
            </a:r>
            <a:r>
              <a:rPr lang="en-US" sz="2400" b="1" dirty="0" err="1">
                <a:solidFill>
                  <a:srgbClr val="FF0000"/>
                </a:solidFill>
                <a:latin typeface="Times New Roman" pitchFamily="18" charset="0"/>
                <a:cs typeface="Times New Roman" pitchFamily="18" charset="0"/>
              </a:rPr>
              <a:t>ri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Quy-ri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4" presetClass="entr" presetSubtype="16"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ox(i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par>
                                <p:cTn id="22" presetID="6" presetClass="entr" presetSubtype="16"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par>
                                <p:cTn id="25" presetID="4"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par>
                                <p:cTn id="42" presetID="22" presetClass="entr" presetSubtype="4"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8" grpId="0" animBg="1"/>
      <p:bldP spid="19" grpId="0" animBg="1"/>
      <p:bldP spid="20"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6800"/>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3581400" y="1371600"/>
            <a:ext cx="2362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Chấn</a:t>
            </a:r>
            <a:endParaRPr lang="en-US" sz="2400" b="1" dirty="0">
              <a:latin typeface="Times New Roman" pitchFamily="18" charset="0"/>
              <a:cs typeface="Times New Roman" pitchFamily="18" charset="0"/>
            </a:endParaRPr>
          </a:p>
        </p:txBody>
      </p:sp>
      <p:sp>
        <p:nvSpPr>
          <p:cNvPr id="12" name="TextBox 11"/>
          <p:cNvSpPr txBox="1"/>
          <p:nvPr/>
        </p:nvSpPr>
        <p:spPr>
          <a:xfrm>
            <a:off x="152400" y="2819400"/>
            <a:ext cx="3200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Mật</a:t>
            </a:r>
            <a:endParaRPr lang="en-US" sz="2400" b="1" dirty="0">
              <a:latin typeface="Times New Roman" pitchFamily="18" charset="0"/>
              <a:cs typeface="Times New Roman" pitchFamily="18" charset="0"/>
            </a:endParaRPr>
          </a:p>
        </p:txBody>
      </p:sp>
      <p:sp>
        <p:nvSpPr>
          <p:cNvPr id="15" name="TextBox 14"/>
          <p:cNvSpPr txBox="1"/>
          <p:nvPr/>
        </p:nvSpPr>
        <p:spPr>
          <a:xfrm>
            <a:off x="3894438" y="2773740"/>
            <a:ext cx="20574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biếu</a:t>
            </a:r>
            <a:endParaRPr lang="en-US" sz="2400" b="1" dirty="0">
              <a:latin typeface="Times New Roman" pitchFamily="18" charset="0"/>
              <a:cs typeface="Times New Roman" pitchFamily="18" charset="0"/>
            </a:endParaRPr>
          </a:p>
        </p:txBody>
      </p:sp>
      <p:sp>
        <p:nvSpPr>
          <p:cNvPr id="18" name="TextBox 17"/>
          <p:cNvSpPr txBox="1"/>
          <p:nvPr/>
        </p:nvSpPr>
        <p:spPr>
          <a:xfrm>
            <a:off x="6400800" y="2743200"/>
            <a:ext cx="25146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Mật</a:t>
            </a:r>
            <a:endParaRPr lang="en-US" sz="2400" b="1" dirty="0">
              <a:latin typeface="Times New Roman" pitchFamily="18" charset="0"/>
              <a:cs typeface="Times New Roman" pitchFamily="18" charset="0"/>
            </a:endParaRPr>
          </a:p>
        </p:txBody>
      </p:sp>
      <p:cxnSp>
        <p:nvCxnSpPr>
          <p:cNvPr id="23" name="Straight Connector 22"/>
          <p:cNvCxnSpPr/>
          <p:nvPr/>
        </p:nvCxnSpPr>
        <p:spPr>
          <a:xfrm>
            <a:off x="1676400" y="2133600"/>
            <a:ext cx="59817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58100" y="2133600"/>
            <a:ext cx="0" cy="69368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2"/>
          </p:cNvCxnSpPr>
          <p:nvPr/>
        </p:nvCxnSpPr>
        <p:spPr>
          <a:xfrm>
            <a:off x="4762500" y="2202597"/>
            <a:ext cx="31921" cy="62468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400" y="2133600"/>
            <a:ext cx="0" cy="685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1295400" y="4495800"/>
            <a:ext cx="6172200" cy="1828800"/>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25380" y="4933146"/>
            <a:ext cx="5913620" cy="954107"/>
          </a:xfrm>
          <a:prstGeom prst="rect">
            <a:avLst/>
          </a:prstGeom>
          <a:noFill/>
        </p:spPr>
        <p:txBody>
          <a:bodyPr wrap="square" rtlCol="0">
            <a:spAutoFit/>
          </a:bodyPr>
          <a:lstStyle/>
          <a:p>
            <a:pPr algn="ctr"/>
            <a:r>
              <a:rPr lang="en-US" sz="2800" b="1" dirty="0" err="1">
                <a:solidFill>
                  <a:srgbClr val="FFFF00"/>
                </a:solidFill>
                <a:latin typeface="Times New Roman" pitchFamily="18" charset="0"/>
                <a:cs typeface="Times New Roman" pitchFamily="18" charset="0"/>
              </a:rPr>
              <a:t>Sống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trong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sạch</a:t>
            </a:r>
            <a:r>
              <a:rPr lang="en-US" sz="2800" b="1" dirty="0">
                <a:solidFill>
                  <a:srgbClr val="FFFF00"/>
                </a:solidFill>
                <a:latin typeface="Times New Roman" pitchFamily="18" charset="0"/>
                <a:cs typeface="Times New Roman" pitchFamily="18" charset="0"/>
              </a:rPr>
              <a:t> , </a:t>
            </a:r>
            <a:r>
              <a:rPr lang="en-US" sz="2800" b="1" dirty="0" err="1">
                <a:solidFill>
                  <a:srgbClr val="FFFF00"/>
                </a:solidFill>
                <a:latin typeface="Times New Roman" pitchFamily="18" charset="0"/>
                <a:cs typeface="Times New Roman" pitchFamily="18" charset="0"/>
              </a:rPr>
              <a:t>không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tham</a:t>
            </a:r>
            <a:r>
              <a:rPr lang="en-US" sz="2800" b="1" dirty="0">
                <a:solidFill>
                  <a:srgbClr val="FFFF00"/>
                </a:solidFill>
                <a:latin typeface="Times New Roman" pitchFamily="18" charset="0"/>
                <a:cs typeface="Times New Roman" pitchFamily="18" charset="0"/>
              </a:rPr>
              <a:t> lam, </a:t>
            </a:r>
            <a:r>
              <a:rPr lang="en-US" sz="2800" b="1" dirty="0" err="1">
                <a:solidFill>
                  <a:srgbClr val="FFFF00"/>
                </a:solidFill>
                <a:latin typeface="Times New Roman" pitchFamily="18" charset="0"/>
                <a:cs typeface="Times New Roman" pitchFamily="18" charset="0"/>
              </a:rPr>
              <a:t>không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toan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tính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nhỏ</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nhen</a:t>
            </a:r>
            <a:endParaRPr lang="en-US" sz="2800" b="1" dirty="0">
              <a:solidFill>
                <a:srgbClr val="FFFF00"/>
              </a:solidFill>
              <a:latin typeface="Times New Roman" pitchFamily="18" charset="0"/>
              <a:cs typeface="Times New Roman" pitchFamily="18" charset="0"/>
            </a:endParaRPr>
          </a:p>
        </p:txBody>
      </p:sp>
      <p:sp>
        <p:nvSpPr>
          <p:cNvPr id="13" name="TextBox 9">
            <a:extLst>
              <a:ext uri="{FF2B5EF4-FFF2-40B4-BE49-F238E27FC236}">
                <a16:creationId xmlns:a16="http://schemas.microsoft.com/office/drawing/2014/main" id="{4876726F-FB30-4C7A-9F84-EB5E1FC891F0}"/>
              </a:ext>
            </a:extLst>
          </p:cNvPr>
          <p:cNvSpPr txBox="1"/>
          <p:nvPr/>
        </p:nvSpPr>
        <p:spPr>
          <a:xfrm>
            <a:off x="1033658" y="21314"/>
            <a:ext cx="7521525" cy="11339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886043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Horizontal)">
                                      <p:cBhvr>
                                        <p:cTn id="14" dur="500"/>
                                        <p:tgtEl>
                                          <p:spTgt spid="23"/>
                                        </p:tgtEl>
                                      </p:cBhvr>
                                    </p:animEffect>
                                  </p:childTnLst>
                                </p:cTn>
                              </p:par>
                              <p:par>
                                <p:cTn id="15" presetID="4"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Horizontal)">
                                      <p:cBhvr>
                                        <p:cTn id="20" dur="500"/>
                                        <p:tgtEl>
                                          <p:spTgt spid="12"/>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par>
                                <p:cTn id="24" presetID="16" presetClass="entr" presetSubtype="2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Horizontal)">
                                      <p:cBhvr>
                                        <p:cTn id="26" dur="500"/>
                                        <p:tgtEl>
                                          <p:spTgt spid="27"/>
                                        </p:tgtEl>
                                      </p:cBhvr>
                                    </p:animEffect>
                                  </p:childTnLst>
                                </p:cTn>
                              </p:par>
                              <p:par>
                                <p:cTn id="27" presetID="4" presetClass="entr" presetSubtype="1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ox(in)">
                                      <p:cBhvr>
                                        <p:cTn id="29" dur="500"/>
                                        <p:tgtEl>
                                          <p:spTgt spid="25"/>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8" grpId="0" animBg="1"/>
      <p:bldP spid="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6800"/>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2971800" y="1092795"/>
            <a:ext cx="3048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b="1" dirty="0" err="1">
                <a:latin typeface="Times New Roman" pitchFamily="18" charset="0"/>
                <a:cs typeface="Times New Roman" pitchFamily="18" charset="0"/>
              </a:rPr>
              <a:t>Bác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Hồ</a:t>
            </a:r>
            <a:endParaRPr lang="en-US" sz="4400" b="1" dirty="0">
              <a:latin typeface="Times New Roman" pitchFamily="18" charset="0"/>
              <a:cs typeface="Times New Roman" pitchFamily="18" charset="0"/>
            </a:endParaRPr>
          </a:p>
        </p:txBody>
      </p:sp>
      <p:sp>
        <p:nvSpPr>
          <p:cNvPr id="20" name="TextBox 19"/>
          <p:cNvSpPr txBox="1"/>
          <p:nvPr/>
        </p:nvSpPr>
        <p:spPr>
          <a:xfrm>
            <a:off x="304800" y="4821704"/>
            <a:ext cx="876300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4000" b="1" dirty="0">
                <a:solidFill>
                  <a:srgbClr val="0000FF"/>
                </a:solidFill>
                <a:latin typeface="Times New Roman" pitchFamily="18" charset="0"/>
                <a:cs typeface="Times New Roman" pitchFamily="18" charset="0"/>
              </a:rPr>
              <a:t>=&gt; </a:t>
            </a:r>
            <a:r>
              <a:rPr lang="en-US" sz="4000" b="1" dirty="0" err="1">
                <a:solidFill>
                  <a:srgbClr val="0000FF"/>
                </a:solidFill>
                <a:latin typeface="Times New Roman" pitchFamily="18" charset="0"/>
                <a:cs typeface="Times New Roman" pitchFamily="18" charset="0"/>
              </a:rPr>
              <a:t>Bác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dị</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sạch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không</a:t>
            </a:r>
            <a:r>
              <a:rPr lang="en-US" sz="4000" b="1" dirty="0">
                <a:solidFill>
                  <a:srgbClr val="0000FF"/>
                </a:solidFill>
                <a:latin typeface="Times New Roman" pitchFamily="18" charset="0"/>
                <a:cs typeface="Times New Roman" pitchFamily="18" charset="0"/>
              </a:rPr>
              <a:t> ham </a:t>
            </a:r>
            <a:r>
              <a:rPr lang="en-US" sz="4000" b="1" dirty="0" err="1">
                <a:solidFill>
                  <a:srgbClr val="0000FF"/>
                </a:solidFill>
                <a:latin typeface="Times New Roman" pitchFamily="18" charset="0"/>
                <a:cs typeface="Times New Roman" pitchFamily="18" charset="0"/>
              </a:rPr>
              <a:t>danh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lợi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toan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tính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nhỏ</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nhen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ích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kỉ</a:t>
            </a:r>
            <a:r>
              <a:rPr lang="en-US" sz="4000" b="1" dirty="0">
                <a:solidFill>
                  <a:srgbClr val="0000FF"/>
                </a:solidFill>
                <a:latin typeface="Times New Roman" pitchFamily="18" charset="0"/>
                <a:cs typeface="Times New Roman" pitchFamily="18" charset="0"/>
              </a:rPr>
              <a:t>.</a:t>
            </a:r>
          </a:p>
        </p:txBody>
      </p:sp>
      <p:cxnSp>
        <p:nvCxnSpPr>
          <p:cNvPr id="23" name="Straight Connector 22"/>
          <p:cNvCxnSpPr/>
          <p:nvPr/>
        </p:nvCxnSpPr>
        <p:spPr>
          <a:xfrm>
            <a:off x="1524000" y="2710375"/>
            <a:ext cx="548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10400" y="2709400"/>
            <a:ext cx="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a:off x="4409049" y="1896867"/>
            <a:ext cx="0" cy="84633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524000" y="2709400"/>
            <a:ext cx="0" cy="685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62200" y="1896867"/>
            <a:ext cx="2133600" cy="584775"/>
          </a:xfrm>
          <a:prstGeom prst="rect">
            <a:avLst/>
          </a:prstGeom>
        </p:spPr>
        <p:txBody>
          <a:bodyPr wrap="square">
            <a:spAutoFit/>
          </a:bodyPr>
          <a:lstStyle/>
          <a:p>
            <a:pPr algn="ctr"/>
            <a:r>
              <a:rPr lang="en-US" sz="3200" b="1" dirty="0" err="1">
                <a:solidFill>
                  <a:srgbClr val="FFFF00"/>
                </a:solidFill>
                <a:latin typeface="Times New Roman" pitchFamily="18" charset="0"/>
                <a:cs typeface="Times New Roman" pitchFamily="18" charset="0"/>
              </a:rPr>
              <a:t>khước</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từ</a:t>
            </a:r>
            <a:endParaRPr lang="en-US" sz="3200" b="1" dirty="0">
              <a:solidFill>
                <a:srgbClr val="FFFF00"/>
              </a:solidFill>
              <a:latin typeface="Times New Roman" pitchFamily="18" charset="0"/>
              <a:cs typeface="Times New Roman" pitchFamily="18" charset="0"/>
            </a:endParaRPr>
          </a:p>
        </p:txBody>
      </p:sp>
      <p:sp>
        <p:nvSpPr>
          <p:cNvPr id="13" name="TextBox 11">
            <a:extLst>
              <a:ext uri="{FF2B5EF4-FFF2-40B4-BE49-F238E27FC236}">
                <a16:creationId xmlns:a16="http://schemas.microsoft.com/office/drawing/2014/main" id="{9E78E1D3-3E74-45C9-B413-C20C70EF7FC6}"/>
              </a:ext>
            </a:extLst>
          </p:cNvPr>
          <p:cNvSpPr txBox="1"/>
          <p:nvPr/>
        </p:nvSpPr>
        <p:spPr>
          <a:xfrm>
            <a:off x="304800" y="3395200"/>
            <a:ext cx="19050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sộ</a:t>
            </a:r>
            <a:endParaRPr lang="en-US" sz="2800" b="1" dirty="0">
              <a:latin typeface="Times New Roman" pitchFamily="18" charset="0"/>
              <a:cs typeface="Times New Roman" pitchFamily="18" charset="0"/>
            </a:endParaRPr>
          </a:p>
        </p:txBody>
      </p:sp>
      <p:sp>
        <p:nvSpPr>
          <p:cNvPr id="14" name="TextBox 14">
            <a:extLst>
              <a:ext uri="{FF2B5EF4-FFF2-40B4-BE49-F238E27FC236}">
                <a16:creationId xmlns:a16="http://schemas.microsoft.com/office/drawing/2014/main" id="{CBD6CD6D-91F1-4803-BA8E-9D5DF0D94535}"/>
              </a:ext>
            </a:extLst>
          </p:cNvPr>
          <p:cNvSpPr txBox="1"/>
          <p:nvPr/>
        </p:nvSpPr>
        <p:spPr>
          <a:xfrm>
            <a:off x="2590800" y="3319000"/>
            <a:ext cx="33528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chế</a:t>
            </a:r>
            <a:endParaRPr lang="en-US" sz="2800" b="1" dirty="0">
              <a:latin typeface="Times New Roman" pitchFamily="18" charset="0"/>
              <a:cs typeface="Times New Roman" pitchFamily="18" charset="0"/>
            </a:endParaRPr>
          </a:p>
        </p:txBody>
      </p:sp>
      <p:sp>
        <p:nvSpPr>
          <p:cNvPr id="16" name="TextBox 17">
            <a:extLst>
              <a:ext uri="{FF2B5EF4-FFF2-40B4-BE49-F238E27FC236}">
                <a16:creationId xmlns:a16="http://schemas.microsoft.com/office/drawing/2014/main" id="{80F675AA-F01A-45B5-B875-448E35603686}"/>
              </a:ext>
            </a:extLst>
          </p:cNvPr>
          <p:cNvSpPr txBox="1"/>
          <p:nvPr/>
        </p:nvSpPr>
        <p:spPr>
          <a:xfrm>
            <a:off x="6172200" y="3319000"/>
            <a:ext cx="28956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tướng</a:t>
            </a:r>
            <a:endParaRPr lang="en-US" sz="2800" b="1" dirty="0">
              <a:latin typeface="Times New Roman" pitchFamily="18" charset="0"/>
              <a:cs typeface="Times New Roman" pitchFamily="18" charset="0"/>
            </a:endParaRPr>
          </a:p>
        </p:txBody>
      </p:sp>
      <p:cxnSp>
        <p:nvCxnSpPr>
          <p:cNvPr id="17" name="Straight Arrow Connector 24">
            <a:extLst>
              <a:ext uri="{FF2B5EF4-FFF2-40B4-BE49-F238E27FC236}">
                <a16:creationId xmlns:a16="http://schemas.microsoft.com/office/drawing/2014/main" id="{5B88FA33-C7A6-48F8-9C73-552119E4F9B0}"/>
              </a:ext>
            </a:extLst>
          </p:cNvPr>
          <p:cNvCxnSpPr/>
          <p:nvPr/>
        </p:nvCxnSpPr>
        <p:spPr>
          <a:xfrm>
            <a:off x="4267200" y="2709400"/>
            <a:ext cx="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9">
            <a:extLst>
              <a:ext uri="{FF2B5EF4-FFF2-40B4-BE49-F238E27FC236}">
                <a16:creationId xmlns:a16="http://schemas.microsoft.com/office/drawing/2014/main" id="{49C643AD-FA00-4020-A039-5E866EA4A514}"/>
              </a:ext>
            </a:extLst>
          </p:cNvPr>
          <p:cNvSpPr txBox="1"/>
          <p:nvPr/>
        </p:nvSpPr>
        <p:spPr>
          <a:xfrm>
            <a:off x="1033658" y="21314"/>
            <a:ext cx="7521525" cy="11339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Hồ</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6"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2000"/>
                                        <p:tgtEl>
                                          <p:spTgt spid="29"/>
                                        </p:tgtEl>
                                      </p:cBhvr>
                                    </p:animEffect>
                                  </p:childTnLst>
                                </p:cTn>
                              </p:par>
                              <p:par>
                                <p:cTn id="19" presetID="6"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7" grpId="0"/>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6"/>
          <p:cNvSpPr txBox="1">
            <a:spLocks noChangeArrowheads="1"/>
          </p:cNvSpPr>
          <p:nvPr/>
        </p:nvSpPr>
        <p:spPr bwMode="auto">
          <a:xfrm>
            <a:off x="0" y="28956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vi-VN">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12295"/>
            <a:ext cx="2743200" cy="3962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230" y="312295"/>
            <a:ext cx="2483370" cy="3962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04800"/>
            <a:ext cx="2438400" cy="3969895"/>
          </a:xfrm>
          <a:prstGeom prst="rect">
            <a:avLst/>
          </a:prstGeom>
        </p:spPr>
      </p:pic>
      <p:sp>
        <p:nvSpPr>
          <p:cNvPr id="7" name="TextBox 6"/>
          <p:cNvSpPr txBox="1"/>
          <p:nvPr/>
        </p:nvSpPr>
        <p:spPr>
          <a:xfrm>
            <a:off x="571500" y="4286203"/>
            <a:ext cx="8001000" cy="461665"/>
          </a:xfrm>
          <a:prstGeom prst="rect">
            <a:avLst/>
          </a:prstGeom>
          <a:noFill/>
        </p:spPr>
        <p:txBody>
          <a:bodyPr wrap="square" rtlCol="0">
            <a:spAutoFit/>
          </a:bodyPr>
          <a:lstStyle/>
          <a:p>
            <a:r>
              <a:rPr lang="en-US" sz="2400" b="1" dirty="0" err="1">
                <a:solidFill>
                  <a:schemeClr val="bg1"/>
                </a:solidFill>
                <a:latin typeface="Times New Roman" pitchFamily="18" charset="0"/>
                <a:cs typeface="Times New Roman" pitchFamily="18" charset="0"/>
              </a:rPr>
              <a:t>Bà</a:t>
            </a:r>
            <a:r>
              <a:rPr lang="en-US" sz="2400" b="1" dirty="0">
                <a:solidFill>
                  <a:schemeClr val="bg1"/>
                </a:solidFill>
                <a:latin typeface="Times New Roman" pitchFamily="18" charset="0"/>
                <a:cs typeface="Times New Roman" pitchFamily="18" charset="0"/>
              </a:rPr>
              <a:t> Ma-</a:t>
            </a:r>
            <a:r>
              <a:rPr lang="en-US" sz="2400" b="1" dirty="0" err="1">
                <a:solidFill>
                  <a:schemeClr val="bg1"/>
                </a:solidFill>
                <a:latin typeface="Times New Roman" pitchFamily="18" charset="0"/>
                <a:cs typeface="Times New Roman" pitchFamily="18" charset="0"/>
              </a:rPr>
              <a:t>ri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Quy-ri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Dương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Chấn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Hồ</a:t>
            </a:r>
            <a:endParaRPr lang="en-US" sz="2400" b="1" dirty="0">
              <a:solidFill>
                <a:schemeClr val="bg1"/>
              </a:solidFill>
              <a:latin typeface="Times New Roman" pitchFamily="18" charset="0"/>
              <a:cs typeface="Times New Roman" pitchFamily="18" charset="0"/>
            </a:endParaRPr>
          </a:p>
        </p:txBody>
      </p:sp>
      <p:sp>
        <p:nvSpPr>
          <p:cNvPr id="2" name="TextBox 1"/>
          <p:cNvSpPr txBox="1"/>
          <p:nvPr/>
        </p:nvSpPr>
        <p:spPr>
          <a:xfrm>
            <a:off x="140533" y="4968455"/>
            <a:ext cx="8862934" cy="1754326"/>
          </a:xfrm>
          <a:prstGeom prst="rect">
            <a:avLst/>
          </a:prstGeom>
          <a:solidFill>
            <a:srgbClr val="FFFF00"/>
          </a:solidFill>
        </p:spPr>
        <p:txBody>
          <a:bodyPr wrap="square" rtlCol="0">
            <a:spAutoFit/>
          </a:bodyPr>
          <a:lstStyle/>
          <a:p>
            <a:r>
              <a:rPr lang="en-US" sz="3600" b="1" i="1" dirty="0" err="1">
                <a:latin typeface="Times New Roman" pitchFamily="18" charset="0"/>
                <a:cs typeface="Times New Roman" pitchFamily="18" charset="0"/>
              </a:rPr>
              <a:t>Điểm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chung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Không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vụ</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lợi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không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tham</a:t>
            </a:r>
            <a:r>
              <a:rPr lang="en-US" sz="3600" b="1" i="1" dirty="0">
                <a:latin typeface="Times New Roman" pitchFamily="18" charset="0"/>
                <a:cs typeface="Times New Roman" pitchFamily="18" charset="0"/>
              </a:rPr>
              <a:t> lam, </a:t>
            </a:r>
            <a:r>
              <a:rPr lang="en-US" sz="3600" b="1" i="1" dirty="0" err="1">
                <a:latin typeface="Times New Roman" pitchFamily="18" charset="0"/>
                <a:cs typeface="Times New Roman" pitchFamily="18" charset="0"/>
              </a:rPr>
              <a:t>không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hám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danh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không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đòi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hỏi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điều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vật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chất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nào</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có</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trách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nhiệm</a:t>
            </a:r>
            <a:r>
              <a:rPr lang="en-US" sz="3600" b="1" i="1" dirty="0">
                <a:latin typeface="Times New Roman" pitchFamily="18" charset="0"/>
                <a:cs typeface="Times New Roman" pitchFamily="18" charset="0"/>
              </a:rPr>
              <a:t> =&gt; </a:t>
            </a:r>
            <a:r>
              <a:rPr lang="en-US" sz="3600" b="1" i="1" dirty="0" err="1">
                <a:solidFill>
                  <a:srgbClr val="0000FF"/>
                </a:solidFill>
                <a:latin typeface="Times New Roman" pitchFamily="18" charset="0"/>
                <a:cs typeface="Times New Roman" pitchFamily="18" charset="0"/>
              </a:rPr>
              <a:t>Liêm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khiết</a:t>
            </a:r>
            <a:endParaRPr lang="en-US" b="1" dirty="0">
              <a:solidFill>
                <a:srgbClr val="0000FF"/>
              </a:solidFill>
              <a:latin typeface="Times New Roman" pitchFamily="18" charset="0"/>
              <a:cs typeface="Times New Roman" pitchFamily="18" charset="0"/>
            </a:endParaRPr>
          </a:p>
        </p:txBody>
      </p:sp>
      <p:sp>
        <p:nvSpPr>
          <p:cNvPr id="8" name="TextBox 9">
            <a:extLst>
              <a:ext uri="{FF2B5EF4-FFF2-40B4-BE49-F238E27FC236}">
                <a16:creationId xmlns:a16="http://schemas.microsoft.com/office/drawing/2014/main" id="{87B70541-2313-4CF4-97D2-B5DC1791F430}"/>
              </a:ext>
            </a:extLst>
          </p:cNvPr>
          <p:cNvSpPr txBox="1"/>
          <p:nvPr/>
        </p:nvSpPr>
        <p:spPr>
          <a:xfrm>
            <a:off x="547626" y="5008601"/>
            <a:ext cx="8048747" cy="5799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giữa</a:t>
            </a:r>
            <a:r>
              <a:rPr lang="en-US" sz="2400" b="1" dirty="0">
                <a:solidFill>
                  <a:srgbClr val="FF0000"/>
                </a:solidFill>
                <a:latin typeface="Times New Roman" pitchFamily="18" charset="0"/>
                <a:cs typeface="Times New Roman" pitchFamily="18" charset="0"/>
              </a:rPr>
              <a:t> 3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  </a:t>
            </a:r>
          </a:p>
        </p:txBody>
      </p:sp>
    </p:spTree>
    <p:extLst>
      <p:ext uri="{BB962C8B-B14F-4D97-AF65-F5344CB8AC3E}">
        <p14:creationId xmlns:p14="http://schemas.microsoft.com/office/powerpoint/2010/main" val="152296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3000"/>
          </a:schemeClr>
        </a:solidFill>
        <a:effectLst/>
      </p:bgPr>
    </p:bg>
    <p:spTree>
      <p:nvGrpSpPr>
        <p:cNvPr id="1" name=""/>
        <p:cNvGrpSpPr/>
        <p:nvPr/>
      </p:nvGrpSpPr>
      <p:grpSpPr>
        <a:xfrm>
          <a:off x="0" y="0"/>
          <a:ext cx="0" cy="0"/>
          <a:chOff x="0" y="0"/>
          <a:chExt cx="0" cy="0"/>
        </a:xfrm>
      </p:grpSpPr>
      <p:pic>
        <p:nvPicPr>
          <p:cNvPr id="6" name="Picture 2" descr="Danh Nhân Thế Giới: Trời có bốn mùa: Xuân - Hạ - Thu - Đông Đất có bốn  phương: Đông...">
            <a:extLst>
              <a:ext uri="{FF2B5EF4-FFF2-40B4-BE49-F238E27FC236}">
                <a16:creationId xmlns:a16="http://schemas.microsoft.com/office/drawing/2014/main" id="{EA9FA63F-AB9C-3545-A920-EA92A15D88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51520"/>
            <a:ext cx="8966140" cy="8109520"/>
          </a:xfrm>
          <a:prstGeom prst="rect">
            <a:avLst/>
          </a:prstGeom>
          <a:solidFill>
            <a:srgbClr val="FFFFFF">
              <a:shade val="85000"/>
            </a:srgbClr>
          </a:solidFill>
          <a:ln w="88900" cap="sq">
            <a:solidFill>
              <a:srgbClr val="FFFFFF"/>
            </a:solidFill>
            <a:miter lim="800000"/>
          </a:ln>
          <a:effectLst>
            <a:outerShdw blurRad="55000" dist="18000" dir="5400000" algn="tl" rotWithShape="0">
              <a:schemeClr val="accent2">
                <a:lumMod val="20000"/>
                <a:lumOff val="80000"/>
                <a:alpha val="40000"/>
              </a:scheme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1745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3564</TotalTime>
  <Words>1462</Words>
  <Application>Microsoft Office PowerPoint</Application>
  <PresentationFormat>Trình chiếu Trên màn hình (4:3)</PresentationFormat>
  <Paragraphs>120</Paragraphs>
  <Slides>26</Slides>
  <Notes>3</Notes>
  <HiddenSlides>0</HiddenSlides>
  <MMClips>2</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26</vt:i4>
      </vt:variant>
    </vt:vector>
  </HeadingPairs>
  <TitlesOfParts>
    <vt:vector size="33" baseType="lpstr">
      <vt:lpstr>Arial</vt:lpstr>
      <vt:lpstr>Calibri</vt:lpstr>
      <vt:lpstr>Symbol</vt:lpstr>
      <vt:lpstr>Tahoma</vt:lpstr>
      <vt:lpstr>Times</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Le Thi Tam</cp:lastModifiedBy>
  <cp:revision>280</cp:revision>
  <dcterms:created xsi:type="dcterms:W3CDTF">2015-08-02T01:05:11Z</dcterms:created>
  <dcterms:modified xsi:type="dcterms:W3CDTF">2021-09-17T17:16:18Z</dcterms:modified>
</cp:coreProperties>
</file>