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60" r:id="rId2"/>
    <p:sldId id="269" r:id="rId3"/>
    <p:sldId id="461" r:id="rId4"/>
    <p:sldId id="304" r:id="rId5"/>
    <p:sldId id="296" r:id="rId6"/>
    <p:sldId id="273" r:id="rId7"/>
    <p:sldId id="274" r:id="rId8"/>
    <p:sldId id="306" r:id="rId9"/>
    <p:sldId id="275" r:id="rId10"/>
    <p:sldId id="307" r:id="rId11"/>
    <p:sldId id="278" r:id="rId12"/>
    <p:sldId id="279" r:id="rId13"/>
    <p:sldId id="303" r:id="rId14"/>
    <p:sldId id="283" r:id="rId15"/>
    <p:sldId id="291" r:id="rId16"/>
    <p:sldId id="292" r:id="rId17"/>
    <p:sldId id="463" r:id="rId18"/>
    <p:sldId id="462" r:id="rId19"/>
    <p:sldId id="466" r:id="rId20"/>
    <p:sldId id="464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681D7-7490-4B73-BD07-ACE746C54B7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9ED4-FB3A-49B3-B05A-09636F3E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7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961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7699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8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6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3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7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D506C-03C9-43B4-9188-DA52AA0727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331C-5866-4157-A980-8479C8AF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4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EDwgs9NUxw?start=1&amp;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7">
            <a:extLst>
              <a:ext uri="{FF2B5EF4-FFF2-40B4-BE49-F238E27FC236}">
                <a16:creationId xmlns:a16="http://schemas.microsoft.com/office/drawing/2014/main" id="{C1DAC142-578B-42EB-B5BD-E79E2574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871"/>
            <a:ext cx="12192000" cy="693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blue_lin">
            <a:extLst>
              <a:ext uri="{FF2B5EF4-FFF2-40B4-BE49-F238E27FC236}">
                <a16:creationId xmlns:a16="http://schemas.microsoft.com/office/drawing/2014/main" id="{1621D69B-B581-432D-BFF4-93408279D7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0" y="4172354"/>
            <a:ext cx="426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WordArt 8">
            <a:extLst>
              <a:ext uri="{FF2B5EF4-FFF2-40B4-BE49-F238E27FC236}">
                <a16:creationId xmlns:a16="http://schemas.microsoft.com/office/drawing/2014/main" id="{348A974E-92FF-4708-8413-817477676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9172" y="393455"/>
            <a:ext cx="7924800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HS</a:t>
            </a:r>
          </a:p>
          <a:p>
            <a:pPr algn="ctr"/>
            <a:r>
              <a:rPr lang="en-US" sz="32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8 TRƯỜNG THCS </a:t>
            </a:r>
          </a:p>
          <a:p>
            <a:pPr algn="ctr"/>
            <a:r>
              <a:rPr lang="en-US" sz="32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HUỲNH VĂN NGHỆ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C208BBD-B33F-4A5F-9716-75E381A3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97510"/>
            <a:ext cx="7010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GIÁO VIÊN MÔN GDCD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LÊ THỊ TÂM</a:t>
            </a:r>
          </a:p>
        </p:txBody>
      </p:sp>
      <p:sp>
        <p:nvSpPr>
          <p:cNvPr id="4102" name="Rectangle 1">
            <a:extLst>
              <a:ext uri="{FF2B5EF4-FFF2-40B4-BE49-F238E27FC236}">
                <a16:creationId xmlns:a16="http://schemas.microsoft.com/office/drawing/2014/main" id="{24896972-158E-4297-A171-FE225DA01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11689"/>
            <a:ext cx="3068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 : 0983990127</a:t>
            </a:r>
            <a:endParaRPr lang="en-US" altLang="en-US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6" dur="3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7352" y="1420104"/>
            <a:ext cx="7693709" cy="295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8420" y="677120"/>
            <a:ext cx="65598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7038280" y="6267691"/>
            <a:ext cx="824613" cy="590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Tranh văn phòng động lực giữ chữ tín trong mọi hoàn cảnh">
            <a:extLst>
              <a:ext uri="{FF2B5EF4-FFF2-40B4-BE49-F238E27FC236}">
                <a16:creationId xmlns:a16="http://schemas.microsoft.com/office/drawing/2014/main" id="{8A3B0471-3A52-453F-850A-8C5D1449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60" y="0"/>
            <a:ext cx="4200939" cy="69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49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47114" y="168812"/>
            <a:ext cx="11544886" cy="250907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819391" y="2828898"/>
            <a:ext cx="6429547" cy="331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fr-FR" altLang="en-US" sz="2400" b="1" dirty="0">
                <a:solidFill>
                  <a:srgbClr val="003399"/>
                </a:solidFill>
              </a:rPr>
              <a:t>- </a:t>
            </a:r>
            <a:r>
              <a:rPr lang="fr-FR" altLang="en-US" sz="3600" b="1" dirty="0" err="1">
                <a:solidFill>
                  <a:srgbClr val="003399"/>
                </a:solidFill>
              </a:rPr>
              <a:t>Làm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tốt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nghĩa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vụ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của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mình</a:t>
            </a:r>
            <a:r>
              <a:rPr lang="fr-FR" altLang="en-US" sz="3600" b="1" dirty="0">
                <a:solidFill>
                  <a:srgbClr val="003399"/>
                </a:solidFill>
              </a:rPr>
              <a:t> .</a:t>
            </a:r>
          </a:p>
          <a:p>
            <a:pPr algn="l" eaLnBrk="1" hangingPunct="1">
              <a:lnSpc>
                <a:spcPct val="150000"/>
              </a:lnSpc>
            </a:pPr>
            <a:r>
              <a:rPr lang="fr-FR" altLang="en-US" sz="3600" b="1" dirty="0">
                <a:solidFill>
                  <a:srgbClr val="003399"/>
                </a:solidFill>
              </a:rPr>
              <a:t>- </a:t>
            </a:r>
            <a:r>
              <a:rPr lang="fr-FR" altLang="en-US" sz="3600" b="1" dirty="0" err="1">
                <a:solidFill>
                  <a:srgbClr val="003399"/>
                </a:solidFill>
              </a:rPr>
              <a:t>Hoàn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thành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nhiệm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vụ</a:t>
            </a:r>
            <a:r>
              <a:rPr lang="fr-FR" altLang="en-US" sz="3600" b="1" dirty="0">
                <a:solidFill>
                  <a:srgbClr val="003399"/>
                </a:solidFill>
              </a:rPr>
              <a:t>.</a:t>
            </a:r>
          </a:p>
          <a:p>
            <a:pPr algn="l" eaLnBrk="1" hangingPunct="1">
              <a:lnSpc>
                <a:spcPct val="150000"/>
              </a:lnSpc>
            </a:pPr>
            <a:r>
              <a:rPr lang="fr-FR" altLang="en-US" sz="3600" b="1" dirty="0">
                <a:solidFill>
                  <a:srgbClr val="003399"/>
                </a:solidFill>
              </a:rPr>
              <a:t>- </a:t>
            </a:r>
            <a:r>
              <a:rPr lang="fr-FR" altLang="en-US" sz="3600" b="1" dirty="0" err="1">
                <a:solidFill>
                  <a:srgbClr val="003399"/>
                </a:solidFill>
              </a:rPr>
              <a:t>Giữ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lời</a:t>
            </a:r>
            <a:r>
              <a:rPr lang="fr-FR" altLang="en-US" sz="3600" b="1" dirty="0">
                <a:solidFill>
                  <a:srgbClr val="003399"/>
                </a:solidFill>
              </a:rPr>
              <a:t> </a:t>
            </a:r>
            <a:r>
              <a:rPr lang="fr-FR" altLang="en-US" sz="3600" b="1" dirty="0" err="1">
                <a:solidFill>
                  <a:srgbClr val="003399"/>
                </a:solidFill>
              </a:rPr>
              <a:t>hứa</a:t>
            </a:r>
            <a:r>
              <a:rPr lang="fr-FR" altLang="en-US" sz="3600" b="1" dirty="0">
                <a:solidFill>
                  <a:srgbClr val="003399"/>
                </a:solidFill>
              </a:rPr>
              <a:t> .</a:t>
            </a:r>
          </a:p>
          <a:p>
            <a:pPr algn="l" eaLnBrk="1" hangingPunct="1">
              <a:lnSpc>
                <a:spcPct val="150000"/>
              </a:lnSpc>
            </a:pPr>
            <a:r>
              <a:rPr lang="fr-FR" altLang="en-US" sz="3600" b="1" dirty="0">
                <a:solidFill>
                  <a:srgbClr val="003399"/>
                </a:solidFill>
              </a:rPr>
              <a:t>- </a:t>
            </a:r>
            <a:r>
              <a:rPr lang="en-US" altLang="en-US" sz="3600" b="1" dirty="0" err="1">
                <a:solidFill>
                  <a:srgbClr val="003399"/>
                </a:solidFill>
              </a:rPr>
              <a:t>Đúng</a:t>
            </a:r>
            <a:r>
              <a:rPr lang="en-US" altLang="en-US" sz="3600" b="1" dirty="0">
                <a:solidFill>
                  <a:srgbClr val="003399"/>
                </a:solidFill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</a:rPr>
              <a:t>hẹn</a:t>
            </a:r>
            <a:r>
              <a:rPr lang="en-US" altLang="en-US" sz="3600" b="1" dirty="0">
                <a:solidFill>
                  <a:srgbClr val="00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7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17231" y="-295421"/>
            <a:ext cx="12309231" cy="7153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8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3098" y="366732"/>
            <a:ext cx="65833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8627" y="951507"/>
            <a:ext cx="11633373" cy="26001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9267486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black">
          <a:xfrm>
            <a:off x="1940984" y="230188"/>
            <a:ext cx="9743016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black">
          <a:xfrm>
            <a:off x="1625601" y="152401"/>
            <a:ext cx="9743017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>
              <a:latin typeface="Arial" charset="0"/>
            </a:endParaRPr>
          </a:p>
        </p:txBody>
      </p:sp>
      <p:grpSp>
        <p:nvGrpSpPr>
          <p:cNvPr id="27653" name="Group 9"/>
          <p:cNvGrpSpPr>
            <a:grpSpLocks/>
          </p:cNvGrpSpPr>
          <p:nvPr/>
        </p:nvGrpSpPr>
        <p:grpSpPr bwMode="auto">
          <a:xfrm>
            <a:off x="901701" y="76201"/>
            <a:ext cx="11290300" cy="746125"/>
            <a:chOff x="426" y="48"/>
            <a:chExt cx="5334" cy="470"/>
          </a:xfrm>
        </p:grpSpPr>
        <p:sp>
          <p:nvSpPr>
            <p:cNvPr id="27660" name="Rectangle 12"/>
            <p:cNvSpPr>
              <a:spLocks noChangeArrowheads="1"/>
            </p:cNvSpPr>
            <p:nvPr/>
          </p:nvSpPr>
          <p:spPr bwMode="black">
            <a:xfrm>
              <a:off x="426" y="48"/>
              <a:ext cx="53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3000" b="1" dirty="0">
                <a:solidFill>
                  <a:srgbClr val="800000"/>
                </a:solidFill>
              </a:endParaRPr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>
              <a:off x="2280" y="448"/>
              <a:ext cx="1584" cy="0"/>
            </a:xfrm>
            <a:prstGeom prst="line">
              <a:avLst/>
            </a:prstGeom>
            <a:noFill/>
            <a:ln w="57150" cmpd="thickThin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406400" y="1109840"/>
            <a:ext cx="1137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huống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sau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theo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huống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vi </a:t>
            </a:r>
            <a:r>
              <a:rPr lang="en-US" sz="2400" b="1" dirty="0" err="1">
                <a:solidFill>
                  <a:srgbClr val="FF0000"/>
                </a:solidFill>
              </a:rPr>
              <a:t>giữ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47159" name="Oval 23"/>
          <p:cNvSpPr>
            <a:spLocks noChangeArrowheads="1"/>
          </p:cNvSpPr>
          <p:nvPr/>
        </p:nvSpPr>
        <p:spPr bwMode="auto">
          <a:xfrm>
            <a:off x="1046922" y="2455178"/>
            <a:ext cx="522338" cy="43363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>
              <a:solidFill>
                <a:srgbClr val="FFFF99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117600" y="1925117"/>
            <a:ext cx="11074400" cy="46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Phê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phán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những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việc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trái</a:t>
            </a:r>
            <a:endParaRPr lang="en-US" sz="2400" b="1" dirty="0">
              <a:solidFill>
                <a:srgbClr val="0000FF"/>
              </a:solidFill>
            </a:endParaRPr>
          </a:p>
          <a:p>
            <a:pPr algn="l" eaLnBrk="1" hangingPunct="1"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Hứa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sữa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chữa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khuyết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điểm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gắng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sữa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chữa</a:t>
            </a:r>
            <a:endParaRPr lang="en-US" sz="2400" b="1" dirty="0">
              <a:solidFill>
                <a:srgbClr val="0000FF"/>
              </a:solidFill>
            </a:endParaRPr>
          </a:p>
          <a:p>
            <a:pPr algn="l" eaLnBrk="1" hangingPunct="1"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Khi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ai</a:t>
            </a: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nhờ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thì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hứa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sẽ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giúp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biết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việc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được</a:t>
            </a:r>
            <a:r>
              <a:rPr lang="en-US" sz="2400" b="1" dirty="0">
                <a:solidFill>
                  <a:srgbClr val="0000FF"/>
                </a:solidFill>
              </a:rPr>
              <a:t>. </a:t>
            </a:r>
          </a:p>
          <a:p>
            <a:pPr algn="l" eaLnBrk="1" hangingPunct="1"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Chỉ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việc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gì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thấy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lợi</a:t>
            </a:r>
            <a:endParaRPr lang="en-US" sz="2400" b="1" dirty="0">
              <a:solidFill>
                <a:srgbClr val="0000FF"/>
              </a:solidFill>
            </a:endParaRPr>
          </a:p>
          <a:p>
            <a:pPr algn="l" eaLnBrk="1" hangingPunct="1"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Đỗ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lỗi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người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khác</a:t>
            </a:r>
            <a:endParaRPr lang="en-US" sz="2400" b="1" dirty="0">
              <a:solidFill>
                <a:srgbClr val="0000FF"/>
              </a:solidFill>
            </a:endParaRPr>
          </a:p>
          <a:p>
            <a:pPr algn="l" eaLnBrk="1" hangingPunct="1"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Không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giấu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điểm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kém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với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mẹ</a:t>
            </a:r>
            <a:endParaRPr lang="en-US" sz="2400" b="1" dirty="0">
              <a:solidFill>
                <a:srgbClr val="0000FF"/>
              </a:solidFill>
            </a:endParaRPr>
          </a:p>
          <a:p>
            <a:pPr algn="l" eaLnBrk="1" hangingPunct="1"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Châm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chọc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chế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giễu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người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khuyết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tật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  <a:p>
            <a:pPr algn="l" eaLnBrk="1" hangingPunct="1">
              <a:spcAft>
                <a:spcPct val="30000"/>
              </a:spcAft>
            </a:pPr>
            <a:r>
              <a:rPr lang="en-US" sz="2400" b="1" dirty="0">
                <a:solidFill>
                  <a:srgbClr val="0000FF"/>
                </a:solidFill>
              </a:rPr>
              <a:t>8.  </a:t>
            </a:r>
            <a:r>
              <a:rPr lang="en-US" sz="2400" b="1" dirty="0" err="1">
                <a:solidFill>
                  <a:srgbClr val="0000FF"/>
                </a:solidFill>
              </a:rPr>
              <a:t>Thực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hiện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đúng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kí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hợp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đồng</a:t>
            </a:r>
            <a:endParaRPr lang="en-US" sz="24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30000"/>
              </a:spcAft>
              <a:buFontTx/>
              <a:buAutoNum type="arabicPeriod"/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ltGray">
          <a:xfrm>
            <a:off x="1999362" y="259"/>
            <a:ext cx="8652644" cy="782884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3898" y="178978"/>
            <a:ext cx="4778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HOẠT ĐỘNG LUYỆN TẬP</a:t>
            </a:r>
          </a:p>
        </p:txBody>
      </p:sp>
      <p:sp>
        <p:nvSpPr>
          <p:cNvPr id="15" name="Oval 23">
            <a:extLst>
              <a:ext uri="{FF2B5EF4-FFF2-40B4-BE49-F238E27FC236}">
                <a16:creationId xmlns:a16="http://schemas.microsoft.com/office/drawing/2014/main" id="{D132B4EA-A163-4F17-B071-962FF31F6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22" y="4314912"/>
            <a:ext cx="508000" cy="44092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>
              <a:solidFill>
                <a:srgbClr val="FFFF99"/>
              </a:solidFill>
            </a:endParaRP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DFC5278C-F7E8-4AF0-9656-F50EC4DF2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60" y="5307231"/>
            <a:ext cx="508000" cy="44092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59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black">
          <a:xfrm>
            <a:off x="2979738" y="230188"/>
            <a:ext cx="73072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black">
          <a:xfrm>
            <a:off x="2770188" y="1666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195943" y="1257300"/>
            <a:ext cx="11900263" cy="2554545"/>
          </a:xfrm>
          <a:prstGeom prst="rect">
            <a:avLst/>
          </a:prstGeom>
          <a:solidFill>
            <a:srgbClr val="FFFF99"/>
          </a:solidFill>
          <a:ln w="57150" cmpd="thinThick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 u="sng" dirty="0" err="1"/>
              <a:t>Tình</a:t>
            </a:r>
            <a:r>
              <a:rPr lang="en-US" altLang="en-US" sz="4000" b="1" u="sng" dirty="0"/>
              <a:t> </a:t>
            </a:r>
            <a:r>
              <a:rPr lang="en-US" altLang="en-US" sz="4000" b="1" u="sng" dirty="0" err="1"/>
              <a:t>huống</a:t>
            </a:r>
            <a:r>
              <a:rPr lang="en-US" altLang="en-US" sz="4000" b="1" dirty="0"/>
              <a:t> : Lan </a:t>
            </a:r>
            <a:r>
              <a:rPr lang="en-US" altLang="en-US" sz="4000" b="1" dirty="0" err="1"/>
              <a:t>mượn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Trang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cuốn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sách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và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hứa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hai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hôm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sau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sẽ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trả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nhưng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vì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chưa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đọc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xong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nên</a:t>
            </a:r>
            <a:r>
              <a:rPr lang="en-US" altLang="en-US" sz="4000" b="1" dirty="0"/>
              <a:t> Lan </a:t>
            </a:r>
            <a:r>
              <a:rPr lang="en-US" altLang="en-US" sz="4000" b="1" dirty="0" err="1"/>
              <a:t>cho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rằng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cứ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giữ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lại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khi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nào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đọc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xong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thì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trả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Trang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cũng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được</a:t>
            </a:r>
            <a:r>
              <a:rPr lang="en-US" altLang="en-US" sz="4000" b="1" dirty="0"/>
              <a:t>.</a:t>
            </a: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195943" y="4321296"/>
            <a:ext cx="6283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xét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việc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</a:rPr>
              <a:t>  Lan ? </a:t>
            </a:r>
          </a:p>
        </p:txBody>
      </p:sp>
      <p:sp>
        <p:nvSpPr>
          <p:cNvPr id="343061" name="AutoShape 21"/>
          <p:cNvSpPr>
            <a:spLocks noChangeArrowheads="1"/>
          </p:cNvSpPr>
          <p:nvPr/>
        </p:nvSpPr>
        <p:spPr bwMode="auto">
          <a:xfrm>
            <a:off x="4035100" y="1511943"/>
            <a:ext cx="7889966" cy="5077853"/>
          </a:xfrm>
          <a:prstGeom prst="wedgeEllipseCallout">
            <a:avLst>
              <a:gd name="adj1" fmla="val -40532"/>
              <a:gd name="adj2" fmla="val 1509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chemeClr val="bg1"/>
                </a:solidFill>
              </a:rPr>
              <a:t>Có</a:t>
            </a:r>
            <a:r>
              <a:rPr lang="en-US" altLang="en-US" sz="4000" b="1" dirty="0">
                <a:solidFill>
                  <a:schemeClr val="bg1"/>
                </a:solidFill>
              </a:rPr>
              <a:t> ý </a:t>
            </a:r>
            <a:r>
              <a:rPr lang="en-US" altLang="en-US" sz="4000" b="1" dirty="0" err="1">
                <a:solidFill>
                  <a:schemeClr val="bg1"/>
                </a:solidFill>
              </a:rPr>
              <a:t>kiến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rằng</a:t>
            </a:r>
            <a:r>
              <a:rPr lang="en-US" altLang="en-US" sz="4000" b="1" dirty="0">
                <a:solidFill>
                  <a:schemeClr val="bg1"/>
                </a:solidFill>
              </a:rPr>
              <a:t> : </a:t>
            </a:r>
            <a:r>
              <a:rPr lang="en-US" altLang="en-US" sz="4000" b="1" dirty="0" err="1">
                <a:solidFill>
                  <a:schemeClr val="bg1"/>
                </a:solidFill>
              </a:rPr>
              <a:t>Giữ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chữ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tín</a:t>
            </a:r>
            <a:r>
              <a:rPr lang="en-US" altLang="en-US" sz="4000" b="1" dirty="0">
                <a:solidFill>
                  <a:schemeClr val="bg1"/>
                </a:solidFill>
              </a:rPr>
              <a:t> là </a:t>
            </a:r>
            <a:r>
              <a:rPr lang="en-US" altLang="en-US" sz="4000" b="1" dirty="0" err="1">
                <a:solidFill>
                  <a:schemeClr val="bg1"/>
                </a:solidFill>
              </a:rPr>
              <a:t>giữ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lời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hứa</a:t>
            </a:r>
            <a:r>
              <a:rPr lang="en-US" altLang="en-US" sz="4000" b="1" dirty="0">
                <a:solidFill>
                  <a:schemeClr val="bg1"/>
                </a:solidFill>
              </a:rPr>
              <a:t>. </a:t>
            </a:r>
            <a:r>
              <a:rPr lang="en-US" altLang="en-US" sz="4000" b="1" dirty="0" err="1">
                <a:solidFill>
                  <a:schemeClr val="bg1"/>
                </a:solidFill>
              </a:rPr>
              <a:t>Em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có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đồng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tình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với</a:t>
            </a:r>
            <a:r>
              <a:rPr lang="en-US" altLang="en-US" sz="4000" b="1" dirty="0">
                <a:solidFill>
                  <a:schemeClr val="bg1"/>
                </a:solidFill>
              </a:rPr>
              <a:t> ý </a:t>
            </a:r>
            <a:r>
              <a:rPr lang="en-US" altLang="en-US" sz="4000" b="1" dirty="0" err="1">
                <a:solidFill>
                  <a:schemeClr val="bg1"/>
                </a:solidFill>
              </a:rPr>
              <a:t>kiến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đó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không</a:t>
            </a:r>
            <a:r>
              <a:rPr lang="en-US" altLang="en-US" sz="4000" b="1" dirty="0">
                <a:solidFill>
                  <a:schemeClr val="bg1"/>
                </a:solidFill>
              </a:rPr>
              <a:t> ? </a:t>
            </a:r>
            <a:r>
              <a:rPr lang="en-US" altLang="en-US" sz="4000" b="1" dirty="0" err="1">
                <a:solidFill>
                  <a:schemeClr val="bg1"/>
                </a:solidFill>
              </a:rPr>
              <a:t>Vì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sao</a:t>
            </a:r>
            <a:r>
              <a:rPr lang="en-US" altLang="en-US" sz="4000" b="1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ltGray">
          <a:xfrm>
            <a:off x="2020684" y="24725"/>
            <a:ext cx="8620660" cy="1875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tint val="33333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1401063" y="6238754"/>
            <a:ext cx="695143" cy="4514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2488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3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6" grpId="1" animBg="1"/>
      <p:bldP spid="343059" grpId="0"/>
      <p:bldP spid="343059" grpId="1"/>
      <p:bldP spid="34306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640080" y="2795452"/>
            <a:ext cx="11129553" cy="274102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103120" y="130629"/>
            <a:ext cx="8725988" cy="199861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92174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black">
          <a:xfrm>
            <a:off x="2979738" y="230188"/>
            <a:ext cx="73072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black">
          <a:xfrm>
            <a:off x="2770188" y="1666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81012" y="3327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TRÒ CHƠI: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993231" y="104620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3322" name="Picture 12" descr="Hinh_anh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14400"/>
            <a:ext cx="5790338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26" y="914400"/>
            <a:ext cx="6113417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2234295" y="5951397"/>
            <a:ext cx="85619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 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……. nan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770188" y="5903845"/>
            <a:ext cx="2283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138589" y="5919926"/>
            <a:ext cx="2080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mã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62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ử tài với đuổi hình bắt chữ (phần 120) - VnExpress">
            <a:extLst>
              <a:ext uri="{FF2B5EF4-FFF2-40B4-BE49-F238E27FC236}">
                <a16:creationId xmlns:a16="http://schemas.microsoft.com/office/drawing/2014/main" id="{99690C3C-E2ED-4143-BAD8-FBB853E97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6185AFC-AD2B-423D-B788-50621631C64A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Hứa hươu, hứa vượn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0C2FC89-B850-44D9-BB84-BFBA07708A26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Treo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dê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thị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chó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ình ảnh mã số 1222 - Đuổi hình bắt chữ | Lazi.vn - Cộng đồng Tri thức &amp;amp;  Giáo dục">
            <a:extLst>
              <a:ext uri="{FF2B5EF4-FFF2-40B4-BE49-F238E27FC236}">
                <a16:creationId xmlns:a16="http://schemas.microsoft.com/office/drawing/2014/main" id="{575BEE66-F2C5-418F-8FEA-98457B3A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124630"/>
            <a:ext cx="6075721" cy="473337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2">
            <a:extLst>
              <a:ext uri="{FF2B5EF4-FFF2-40B4-BE49-F238E27FC236}">
                <a16:creationId xmlns:a16="http://schemas.microsoft.com/office/drawing/2014/main" id="{8258D313-6961-49D3-8054-145F09BA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1" y="2124630"/>
            <a:ext cx="6096000" cy="4733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0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ì sao: Người khôn nói lắm dẫu hay cũng nhàm?">
            <a:extLst>
              <a:ext uri="{FF2B5EF4-FFF2-40B4-BE49-F238E27FC236}">
                <a16:creationId xmlns:a16="http://schemas.microsoft.com/office/drawing/2014/main" id="{5A6A1456-69FA-4077-9EC7-EA9DA447D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6"/>
          <a:stretch/>
        </p:blipFill>
        <p:spPr bwMode="auto">
          <a:xfrm flipH="1">
            <a:off x="0" y="0"/>
            <a:ext cx="3809998" cy="4586748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C006D7E9-EE55-42D4-AE02-FB7D54D4C25C}"/>
              </a:ext>
            </a:extLst>
          </p:cNvPr>
          <p:cNvSpPr txBox="1"/>
          <p:nvPr/>
        </p:nvSpPr>
        <p:spPr>
          <a:xfrm>
            <a:off x="2693648" y="5078026"/>
            <a:ext cx="7167803" cy="107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solidFill>
                <a:srgbClr val="FF000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4" name="Picture 12" descr="images (3)">
            <a:extLst>
              <a:ext uri="{FF2B5EF4-FFF2-40B4-BE49-F238E27FC236}">
                <a16:creationId xmlns:a16="http://schemas.microsoft.com/office/drawing/2014/main" id="{B4A18954-944F-4A19-B434-F54D502D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8" y="-1"/>
            <a:ext cx="4191002" cy="458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images (4)">
            <a:extLst>
              <a:ext uri="{FF2B5EF4-FFF2-40B4-BE49-F238E27FC236}">
                <a16:creationId xmlns:a16="http://schemas.microsoft.com/office/drawing/2014/main" id="{0DB226A7-A4CF-4CF6-BDB6-B4A338A6B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7" y="0"/>
            <a:ext cx="4191002" cy="458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8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/>
          </p:cNvSpPr>
          <p:nvPr>
            <p:ph type="body" idx="4294967295"/>
          </p:nvPr>
        </p:nvSpPr>
        <p:spPr>
          <a:xfrm>
            <a:off x="3223590" y="1489029"/>
            <a:ext cx="8662851" cy="9207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ct val="3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1/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là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black">
          <a:xfrm>
            <a:off x="2979738" y="2301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black">
          <a:xfrm>
            <a:off x="2770188" y="217488"/>
            <a:ext cx="73072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3366292" y="381343"/>
            <a:ext cx="6427814" cy="1033749"/>
            <a:chOff x="720" y="1392"/>
            <a:chExt cx="4058" cy="480"/>
          </a:xfrm>
          <a:noFill/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47112" name="AutoShape 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>
                <a:latin typeface="Calibri" pitchFamily="34" charset="0"/>
              </a:endParaRPr>
            </a:p>
          </p:txBody>
        </p:sp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7114" name="AutoShape 1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115" name="AutoShape 1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21509" name="Rectangle 12"/>
          <p:cNvSpPr>
            <a:spLocks noChangeArrowheads="1"/>
          </p:cNvSpPr>
          <p:nvPr/>
        </p:nvSpPr>
        <p:spPr bwMode="black">
          <a:xfrm>
            <a:off x="3724276" y="509589"/>
            <a:ext cx="59531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54986" name="Rectangle 10"/>
          <p:cNvSpPr>
            <a:spLocks/>
          </p:cNvSpPr>
          <p:nvPr/>
        </p:nvSpPr>
        <p:spPr bwMode="auto">
          <a:xfrm>
            <a:off x="4204250" y="3935949"/>
            <a:ext cx="7868479" cy="241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2/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0271531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/>
      <p:bldP spid="2549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4" descr="Speech, Speaking, child, boy, fictional Character png | PNGWing">
            <a:extLst>
              <a:ext uri="{FF2B5EF4-FFF2-40B4-BE49-F238E27FC236}">
                <a16:creationId xmlns:a16="http://schemas.microsoft.com/office/drawing/2014/main" id="{A7949EF1-41EE-476B-8A84-AFD7D3615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" b="2873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ể hiện đẳng cấp với sim tứ quý 9999 vinaphone">
            <a:extLst>
              <a:ext uri="{FF2B5EF4-FFF2-40B4-BE49-F238E27FC236}">
                <a16:creationId xmlns:a16="http://schemas.microsoft.com/office/drawing/2014/main" id="{CC1AD15A-C3C7-4EC0-8737-E82094E2C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r="19585" b="-2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ollege Of Health - Gold Number 10 Png PNG Image | Transparent PNG Free  Download on SeekPNG">
            <a:extLst>
              <a:ext uri="{FF2B5EF4-FFF2-40B4-BE49-F238E27FC236}">
                <a16:creationId xmlns:a16="http://schemas.microsoft.com/office/drawing/2014/main" id="{322002E4-EAD1-4E0F-89F2-097C85401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9082" b="1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A747A41E-0FF2-4213-8838-7F48397B349A}"/>
              </a:ext>
            </a:extLst>
          </p:cNvPr>
          <p:cNvSpPr txBox="1"/>
          <p:nvPr/>
        </p:nvSpPr>
        <p:spPr>
          <a:xfrm>
            <a:off x="4332849" y="4766267"/>
            <a:ext cx="7024126" cy="1077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b="1" dirty="0">
              <a:solidFill>
                <a:srgbClr val="FF000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endParaRPr lang="en-US" sz="2800" b="1" dirty="0">
              <a:solidFill>
                <a:srgbClr val="FF000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771241" y="347"/>
            <a:ext cx="8880345" cy="1043845"/>
            <a:chOff x="720" y="1392"/>
            <a:chExt cx="4058" cy="480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47112" name="AutoShape 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Calibri" pitchFamily="34" charset="0"/>
              </a:endParaRPr>
            </a:p>
          </p:txBody>
        </p:sp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114" name="AutoShape 1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115" name="AutoShape 1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1714500" y="304800"/>
            <a:ext cx="11811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26 - Tiết 26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3289300" y="266700"/>
            <a:ext cx="64770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00"/>
                </a:solidFill>
                <a:latin typeface="VNI-Helve" pitchFamily="2" charset="0"/>
              </a:rPr>
              <a:t>Baøi 18 : QUYEÀN KHIEÁU NAÏI, TOÁ CAÙO </a:t>
            </a:r>
          </a:p>
          <a:p>
            <a:pPr algn="ctr"/>
            <a:r>
              <a:rPr lang="en-US" sz="3600" b="1" kern="10">
                <a:solidFill>
                  <a:srgbClr val="FFFF00"/>
                </a:solidFill>
                <a:latin typeface="VNI-Helve" pitchFamily="2" charset="0"/>
              </a:rPr>
              <a:t>CUÛA COÂNG DAÂN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9906000" y="177800"/>
            <a:ext cx="762000" cy="736600"/>
            <a:chOff x="288" y="328"/>
            <a:chExt cx="480" cy="409"/>
          </a:xfrm>
        </p:grpSpPr>
        <p:sp>
          <p:nvSpPr>
            <p:cNvPr id="45067" name="Line 6"/>
            <p:cNvSpPr>
              <a:spLocks noChangeShapeType="1"/>
            </p:cNvSpPr>
            <p:nvPr/>
          </p:nvSpPr>
          <p:spPr bwMode="auto">
            <a:xfrm>
              <a:off x="525" y="328"/>
              <a:ext cx="1" cy="362"/>
            </a:xfrm>
            <a:prstGeom prst="line">
              <a:avLst/>
            </a:prstGeom>
            <a:noFill/>
            <a:ln w="63500">
              <a:solidFill>
                <a:srgbClr val="FF8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7"/>
            <p:cNvSpPr>
              <a:spLocks noChangeShapeType="1"/>
            </p:cNvSpPr>
            <p:nvPr/>
          </p:nvSpPr>
          <p:spPr bwMode="auto">
            <a:xfrm>
              <a:off x="367" y="328"/>
              <a:ext cx="306" cy="1"/>
            </a:xfrm>
            <a:prstGeom prst="line">
              <a:avLst/>
            </a:prstGeom>
            <a:noFill/>
            <a:ln w="47625">
              <a:solidFill>
                <a:srgbClr val="FF8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AutoShape 8"/>
            <p:cNvSpPr>
              <a:spLocks noChangeArrowheads="1"/>
            </p:cNvSpPr>
            <p:nvPr/>
          </p:nvSpPr>
          <p:spPr bwMode="auto">
            <a:xfrm rot="-5400000">
              <a:off x="499" y="537"/>
              <a:ext cx="47" cy="353"/>
            </a:xfrm>
            <a:prstGeom prst="flowChartDelay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8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5070" name="Group 9"/>
            <p:cNvGrpSpPr>
              <a:grpSpLocks/>
            </p:cNvGrpSpPr>
            <p:nvPr/>
          </p:nvGrpSpPr>
          <p:grpSpPr bwMode="auto">
            <a:xfrm>
              <a:off x="288" y="333"/>
              <a:ext cx="185" cy="186"/>
              <a:chOff x="4552" y="3504"/>
              <a:chExt cx="280" cy="296"/>
            </a:xfrm>
          </p:grpSpPr>
          <p:sp>
            <p:nvSpPr>
              <p:cNvPr id="45076" name="AutoShape 10"/>
              <p:cNvSpPr>
                <a:spLocks noChangeArrowheads="1"/>
              </p:cNvSpPr>
              <p:nvPr/>
            </p:nvSpPr>
            <p:spPr bwMode="auto">
              <a:xfrm rot="5400000">
                <a:off x="4668" y="3636"/>
                <a:ext cx="48" cy="280"/>
              </a:xfrm>
              <a:prstGeom prst="flowChartDelay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83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077" name="Group 11"/>
              <p:cNvGrpSpPr>
                <a:grpSpLocks/>
              </p:cNvGrpSpPr>
              <p:nvPr/>
            </p:nvGrpSpPr>
            <p:grpSpPr bwMode="auto">
              <a:xfrm>
                <a:off x="4560" y="3504"/>
                <a:ext cx="264" cy="240"/>
                <a:chOff x="5096" y="1624"/>
                <a:chExt cx="264" cy="240"/>
              </a:xfrm>
            </p:grpSpPr>
            <p:sp>
              <p:nvSpPr>
                <p:cNvPr id="45078" name="Line 12"/>
                <p:cNvSpPr>
                  <a:spLocks noChangeShapeType="1"/>
                </p:cNvSpPr>
                <p:nvPr/>
              </p:nvSpPr>
              <p:spPr bwMode="auto">
                <a:xfrm>
                  <a:off x="5216" y="1624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096" y="1632"/>
                  <a:ext cx="112" cy="232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71" name="Group 14"/>
            <p:cNvGrpSpPr>
              <a:grpSpLocks/>
            </p:cNvGrpSpPr>
            <p:nvPr/>
          </p:nvGrpSpPr>
          <p:grpSpPr bwMode="auto">
            <a:xfrm>
              <a:off x="583" y="328"/>
              <a:ext cx="185" cy="186"/>
              <a:chOff x="4552" y="3504"/>
              <a:chExt cx="280" cy="296"/>
            </a:xfrm>
          </p:grpSpPr>
          <p:sp>
            <p:nvSpPr>
              <p:cNvPr id="45072" name="AutoShape 15"/>
              <p:cNvSpPr>
                <a:spLocks noChangeArrowheads="1"/>
              </p:cNvSpPr>
              <p:nvPr/>
            </p:nvSpPr>
            <p:spPr bwMode="auto">
              <a:xfrm rot="5400000">
                <a:off x="4668" y="3636"/>
                <a:ext cx="48" cy="280"/>
              </a:xfrm>
              <a:prstGeom prst="flowChartDelay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83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073" name="Group 16"/>
              <p:cNvGrpSpPr>
                <a:grpSpLocks/>
              </p:cNvGrpSpPr>
              <p:nvPr/>
            </p:nvGrpSpPr>
            <p:grpSpPr bwMode="auto">
              <a:xfrm>
                <a:off x="4560" y="3504"/>
                <a:ext cx="264" cy="240"/>
                <a:chOff x="5096" y="1624"/>
                <a:chExt cx="264" cy="240"/>
              </a:xfrm>
            </p:grpSpPr>
            <p:sp>
              <p:nvSpPr>
                <p:cNvPr id="45074" name="Line 17"/>
                <p:cNvSpPr>
                  <a:spLocks noChangeShapeType="1"/>
                </p:cNvSpPr>
                <p:nvPr/>
              </p:nvSpPr>
              <p:spPr bwMode="auto">
                <a:xfrm>
                  <a:off x="5216" y="1624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75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096" y="1632"/>
                  <a:ext cx="112" cy="232"/>
                </a:xfrm>
                <a:prstGeom prst="line">
                  <a:avLst/>
                </a:prstGeom>
                <a:noFill/>
                <a:ln w="9525">
                  <a:solidFill>
                    <a:srgbClr val="FF8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5891" name="Text Box 19"/>
          <p:cNvSpPr txBox="1">
            <a:spLocks noChangeArrowheads="1"/>
          </p:cNvSpPr>
          <p:nvPr/>
        </p:nvSpPr>
        <p:spPr bwMode="auto">
          <a:xfrm>
            <a:off x="7391400" y="4343401"/>
            <a:ext cx="3276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2400" i="1">
              <a:solidFill>
                <a:srgbClr val="FF0066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altLang="en-US" sz="2400">
              <a:solidFill>
                <a:srgbClr val="FF0066"/>
              </a:solidFill>
            </a:endParaRPr>
          </a:p>
        </p:txBody>
      </p:sp>
      <p:pic>
        <p:nvPicPr>
          <p:cNvPr id="45063" name="Picture 20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1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21" descr="CH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9" y="5676483"/>
            <a:ext cx="2324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WordArt 22"/>
          <p:cNvSpPr>
            <a:spLocks noChangeArrowheads="1" noChangeShapeType="1" noTextEdit="1"/>
          </p:cNvSpPr>
          <p:nvPr/>
        </p:nvSpPr>
        <p:spPr bwMode="auto">
          <a:xfrm>
            <a:off x="4452598" y="366090"/>
            <a:ext cx="3962400" cy="8032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 </a:t>
            </a:r>
          </a:p>
        </p:txBody>
      </p:sp>
      <p:sp>
        <p:nvSpPr>
          <p:cNvPr id="28" name="Left Arrow 27">
            <a:hlinkClick r:id="rId4" action="ppaction://hlinksldjump"/>
          </p:cNvPr>
          <p:cNvSpPr/>
          <p:nvPr/>
        </p:nvSpPr>
        <p:spPr>
          <a:xfrm>
            <a:off x="11250592" y="5359078"/>
            <a:ext cx="729205" cy="787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127B369-48CB-4AE7-B9D8-10D222042CD9}"/>
              </a:ext>
            </a:extLst>
          </p:cNvPr>
          <p:cNvSpPr txBox="1"/>
          <p:nvPr/>
        </p:nvSpPr>
        <p:spPr>
          <a:xfrm>
            <a:off x="2784248" y="1044192"/>
            <a:ext cx="7487104" cy="5109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+ 21 SGK) </a:t>
            </a:r>
            <a:endParaRPr lang="vi-VN" sz="2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21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5754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ơng tiện Trực tuyến 1" title="THVL | Bóng mát tâm hồn: Chữ tín">
            <a:hlinkClick r:id="" action="ppaction://media"/>
            <a:extLst>
              <a:ext uri="{FF2B5EF4-FFF2-40B4-BE49-F238E27FC236}">
                <a16:creationId xmlns:a16="http://schemas.microsoft.com/office/drawing/2014/main" id="{1C3892BC-CEF5-4CF5-9282-B50F476D27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61391"/>
            <a:ext cx="12192000" cy="5996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11811F-ECAF-476F-859C-E4C05D2A6E48}"/>
              </a:ext>
            </a:extLst>
          </p:cNvPr>
          <p:cNvSpPr txBox="1">
            <a:spLocks/>
          </p:cNvSpPr>
          <p:nvPr/>
        </p:nvSpPr>
        <p:spPr>
          <a:xfrm>
            <a:off x="1142999" y="-59359"/>
            <a:ext cx="8662851" cy="920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3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Em </a:t>
            </a:r>
            <a:r>
              <a:rPr lang="vi-VN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rút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vi-VN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câu </a:t>
            </a:r>
            <a:r>
              <a:rPr lang="vi-VN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4928316" y="685800"/>
            <a:ext cx="2743200" cy="609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3726" y="990600"/>
            <a:ext cx="3494603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144216" y="5091095"/>
            <a:ext cx="2743200" cy="609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870451" y="3698528"/>
            <a:ext cx="2743200" cy="609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8787114" y="145648"/>
            <a:ext cx="3404884" cy="685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839201" y="990600"/>
            <a:ext cx="3404883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8" descr="CoveBBBBB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542" y="3657600"/>
            <a:ext cx="2061392" cy="1263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38" name="Shape 37"/>
          <p:cNvCxnSpPr>
            <a:endCxn id="5" idx="1"/>
          </p:cNvCxnSpPr>
          <p:nvPr/>
        </p:nvCxnSpPr>
        <p:spPr>
          <a:xfrm rot="5400000" flipH="1" flipV="1">
            <a:off x="3084432" y="1966115"/>
            <a:ext cx="2819399" cy="868370"/>
          </a:xfrm>
          <a:prstGeom prst="curved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49" name="Rounded Rectangle 48"/>
          <p:cNvSpPr/>
          <p:nvPr/>
        </p:nvSpPr>
        <p:spPr>
          <a:xfrm>
            <a:off x="191870" y="3743927"/>
            <a:ext cx="2032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 CHỮ 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1" name="Straight Connector 50"/>
          <p:cNvCxnSpPr>
            <a:cxnSpLocks/>
            <a:stCxn id="5" idx="3"/>
            <a:endCxn id="10" idx="1"/>
          </p:cNvCxnSpPr>
          <p:nvPr/>
        </p:nvCxnSpPr>
        <p:spPr>
          <a:xfrm flipV="1">
            <a:off x="7671516" y="488548"/>
            <a:ext cx="1115598" cy="502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3" name="Straight Connector 52"/>
          <p:cNvCxnSpPr>
            <a:cxnSpLocks/>
            <a:stCxn id="5" idx="3"/>
            <a:endCxn id="14" idx="1"/>
          </p:cNvCxnSpPr>
          <p:nvPr/>
        </p:nvCxnSpPr>
        <p:spPr>
          <a:xfrm>
            <a:off x="7671516" y="990600"/>
            <a:ext cx="1167685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4" name="Straight Arrow Connector 83"/>
          <p:cNvCxnSpPr>
            <a:cxnSpLocks/>
            <a:endCxn id="7" idx="1"/>
          </p:cNvCxnSpPr>
          <p:nvPr/>
        </p:nvCxnSpPr>
        <p:spPr>
          <a:xfrm>
            <a:off x="4059946" y="3810000"/>
            <a:ext cx="1084270" cy="15858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87" name="Flowchart: Alternate Process 86"/>
          <p:cNvSpPr/>
          <p:nvPr/>
        </p:nvSpPr>
        <p:spPr>
          <a:xfrm>
            <a:off x="8600470" y="3516508"/>
            <a:ext cx="3591528" cy="7633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" name="Flowchart: Alternate Process 87"/>
          <p:cNvSpPr/>
          <p:nvPr/>
        </p:nvSpPr>
        <p:spPr>
          <a:xfrm>
            <a:off x="8608268" y="4318339"/>
            <a:ext cx="358373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cxnSp>
        <p:nvCxnSpPr>
          <p:cNvPr id="96" name="Straight Connector 95"/>
          <p:cNvCxnSpPr>
            <a:endCxn id="9" idx="1"/>
          </p:cNvCxnSpPr>
          <p:nvPr/>
        </p:nvCxnSpPr>
        <p:spPr>
          <a:xfrm>
            <a:off x="4059946" y="3814285"/>
            <a:ext cx="810505" cy="189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Curved Connector 97"/>
          <p:cNvCxnSpPr>
            <a:cxnSpLocks/>
            <a:stCxn id="9" idx="3"/>
          </p:cNvCxnSpPr>
          <p:nvPr/>
        </p:nvCxnSpPr>
        <p:spPr>
          <a:xfrm flipV="1">
            <a:off x="7613651" y="3810000"/>
            <a:ext cx="986819" cy="19332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Curved Connector 99"/>
          <p:cNvCxnSpPr>
            <a:cxnSpLocks/>
          </p:cNvCxnSpPr>
          <p:nvPr/>
        </p:nvCxnSpPr>
        <p:spPr>
          <a:xfrm>
            <a:off x="7613651" y="4114800"/>
            <a:ext cx="947158" cy="63463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pic>
        <p:nvPicPr>
          <p:cNvPr id="106" name="Picture 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5" y="1824778"/>
            <a:ext cx="1721099" cy="20574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0" name="AutoShap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70409" y="685800"/>
            <a:ext cx="215900" cy="239712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utoShap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9245" y="375444"/>
            <a:ext cx="215900" cy="239712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utoShap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42051" y="4443390"/>
            <a:ext cx="215900" cy="239712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utoShap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32227" y="6052344"/>
            <a:ext cx="215900" cy="239712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cxnSpLocks/>
            <a:stCxn id="7" idx="3"/>
            <a:endCxn id="21" idx="1"/>
          </p:cNvCxnSpPr>
          <p:nvPr/>
        </p:nvCxnSpPr>
        <p:spPr>
          <a:xfrm>
            <a:off x="7887416" y="5395895"/>
            <a:ext cx="720852" cy="837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>
            <a:off x="8608268" y="5608002"/>
            <a:ext cx="3583732" cy="1249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F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35" name="Flowchart: Alternate Process 34"/>
          <p:cNvSpPr/>
          <p:nvPr/>
        </p:nvSpPr>
        <p:spPr>
          <a:xfrm>
            <a:off x="4804927" y="2263006"/>
            <a:ext cx="2743200" cy="609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4059946" y="2888478"/>
            <a:ext cx="744981" cy="921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7" name="Flowchart: Alternate Process 36"/>
          <p:cNvSpPr/>
          <p:nvPr/>
        </p:nvSpPr>
        <p:spPr>
          <a:xfrm>
            <a:off x="8652554" y="1958206"/>
            <a:ext cx="3591530" cy="60959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.</a:t>
            </a:r>
          </a:p>
        </p:txBody>
      </p:sp>
      <p:sp>
        <p:nvSpPr>
          <p:cNvPr id="39" name="Flowchart: Alternate Process 38"/>
          <p:cNvSpPr/>
          <p:nvPr/>
        </p:nvSpPr>
        <p:spPr>
          <a:xfrm>
            <a:off x="8600470" y="2628481"/>
            <a:ext cx="3591529" cy="81248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7521120" y="2321383"/>
            <a:ext cx="1079351" cy="2128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  <a:stCxn id="35" idx="3"/>
          </p:cNvCxnSpPr>
          <p:nvPr/>
        </p:nvCxnSpPr>
        <p:spPr>
          <a:xfrm>
            <a:off x="7548127" y="2567806"/>
            <a:ext cx="1052344" cy="347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utoShap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06115" y="1895128"/>
            <a:ext cx="215900" cy="239712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hlinkClick r:id="rId9" action="ppaction://hlinksldjump"/>
          </p:cNvPr>
          <p:cNvSpPr/>
          <p:nvPr/>
        </p:nvSpPr>
        <p:spPr>
          <a:xfrm>
            <a:off x="5144216" y="5990950"/>
            <a:ext cx="1998705" cy="474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49" grpId="0" animBg="1"/>
      <p:bldP spid="87" grpId="0" animBg="1"/>
      <p:bldP spid="88" grpId="0" animBg="1"/>
      <p:bldP spid="30" grpId="0" animBg="1"/>
      <p:bldP spid="32" grpId="0" animBg="1"/>
      <p:bldP spid="33" grpId="0" animBg="1"/>
      <p:bldP spid="34" grpId="0" animBg="1"/>
      <p:bldP spid="21" grpId="0" animBg="1"/>
      <p:bldP spid="35" grpId="0" animBg="1"/>
      <p:bldP spid="37" grpId="0" animBg="1"/>
      <p:bldP spid="39" grpId="0" animBg="1"/>
      <p:bldP spid="67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17231" y="-295421"/>
            <a:ext cx="12309231" cy="7153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16791" y="214030"/>
            <a:ext cx="2" cy="664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67582" y="-40696"/>
            <a:ext cx="7615645" cy="5094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: 3 PHÚT</a:t>
            </a:r>
          </a:p>
        </p:txBody>
      </p:sp>
      <p:sp>
        <p:nvSpPr>
          <p:cNvPr id="16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117231" y="452871"/>
            <a:ext cx="6316791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/>
          </a:p>
        </p:txBody>
      </p:sp>
      <p:sp>
        <p:nvSpPr>
          <p:cNvPr id="17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16792" y="549111"/>
            <a:ext cx="5875209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8614" y="3514875"/>
            <a:ext cx="6258177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13573" y="3107280"/>
            <a:ext cx="567842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12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99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17231" y="-295422"/>
            <a:ext cx="12309231" cy="7153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16791" y="214030"/>
            <a:ext cx="2" cy="664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67582" y="-40696"/>
            <a:ext cx="7615645" cy="5094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: 3 PHÚT</a:t>
            </a:r>
          </a:p>
        </p:txBody>
      </p:sp>
      <p:sp>
        <p:nvSpPr>
          <p:cNvPr id="16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-117231" y="452871"/>
            <a:ext cx="631679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en-US" sz="2400" b="1" dirty="0"/>
          </a:p>
        </p:txBody>
      </p:sp>
      <p:sp>
        <p:nvSpPr>
          <p:cNvPr id="17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16792" y="549111"/>
            <a:ext cx="5875209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614" y="3514875"/>
            <a:ext cx="6258177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13573" y="3107280"/>
            <a:ext cx="567842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12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31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11586258" y="5833642"/>
            <a:ext cx="497712" cy="1024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19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17231" y="-295421"/>
            <a:ext cx="12309231" cy="7153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08970" y="0"/>
            <a:ext cx="7615645" cy="8420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BÀI 4: GIỮ CHỮ TÍN</a:t>
            </a:r>
          </a:p>
        </p:txBody>
      </p:sp>
      <p:sp>
        <p:nvSpPr>
          <p:cNvPr id="21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137473"/>
            <a:ext cx="551252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NỘI DUNG BÀI HỌC:</a:t>
            </a:r>
          </a:p>
          <a:p>
            <a:pPr algn="l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820956"/>
            <a:ext cx="551252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5153" y="2483617"/>
            <a:ext cx="11776219" cy="22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11111696" y="5879939"/>
            <a:ext cx="879676" cy="7523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925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5" name="WordArt 29"/>
          <p:cNvSpPr>
            <a:spLocks noChangeArrowheads="1" noChangeShapeType="1" noTextEdit="1"/>
          </p:cNvSpPr>
          <p:nvPr/>
        </p:nvSpPr>
        <p:spPr bwMode="auto">
          <a:xfrm>
            <a:off x="2946400" y="152400"/>
            <a:ext cx="599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TIẾP SỨC</a:t>
            </a:r>
          </a:p>
        </p:txBody>
      </p:sp>
      <p:graphicFrame>
        <p:nvGraphicFramePr>
          <p:cNvPr id="45122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1073696"/>
              </p:ext>
            </p:extLst>
          </p:nvPr>
        </p:nvGraphicFramePr>
        <p:xfrm>
          <a:off x="609600" y="2027239"/>
          <a:ext cx="11176000" cy="4525963"/>
        </p:xfrm>
        <a:graphic>
          <a:graphicData uri="http://schemas.openxmlformats.org/drawingml/2006/table">
            <a:tbl>
              <a:tblPr/>
              <a:tblGrid>
                <a:gridCol w="533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7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109" name="Oval 53"/>
          <p:cNvSpPr>
            <a:spLocks noChangeArrowheads="1"/>
          </p:cNvSpPr>
          <p:nvPr/>
        </p:nvSpPr>
        <p:spPr bwMode="auto">
          <a:xfrm>
            <a:off x="1625600" y="1219200"/>
            <a:ext cx="1930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2032000" y="1438554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 dirty="0">
                <a:solidFill>
                  <a:srgbClr val="3333FF"/>
                </a:solidFill>
                <a:latin typeface="+mj-lt"/>
              </a:rPr>
              <a:t>SỐ CHẴN </a:t>
            </a:r>
            <a:endParaRPr lang="en-US" sz="20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45112" name="Oval 56"/>
          <p:cNvSpPr>
            <a:spLocks noChangeArrowheads="1"/>
          </p:cNvSpPr>
          <p:nvPr/>
        </p:nvSpPr>
        <p:spPr bwMode="auto">
          <a:xfrm>
            <a:off x="8229600" y="1295400"/>
            <a:ext cx="19304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8636000" y="1514754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 dirty="0">
                <a:solidFill>
                  <a:srgbClr val="3333FF"/>
                </a:solidFill>
                <a:latin typeface="+mj-lt"/>
              </a:rPr>
              <a:t>SỐ LẺ</a:t>
            </a:r>
            <a:endParaRPr lang="en-US" sz="2000" b="1" dirty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11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47" y="3175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4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5" grpId="0" animBg="1"/>
      <p:bldP spid="45109" grpId="0" animBg="1"/>
      <p:bldP spid="45110" grpId="0"/>
      <p:bldP spid="45112" grpId="0" animBg="1"/>
      <p:bldP spid="45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6087291" y="1"/>
            <a:ext cx="8710" cy="701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" y="1"/>
            <a:ext cx="6087290" cy="47026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10" y="1"/>
            <a:ext cx="6087290" cy="47026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470263"/>
            <a:ext cx="6087290" cy="6387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13419" y="470262"/>
            <a:ext cx="6087290" cy="6387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11470510" y="6122760"/>
            <a:ext cx="721489" cy="6426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41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1492</Words>
  <Application>Microsoft Office PowerPoint</Application>
  <PresentationFormat>Màn hình rộng</PresentationFormat>
  <Paragraphs>144</Paragraphs>
  <Slides>21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Tahoma</vt:lpstr>
      <vt:lpstr>Times New Roman</vt:lpstr>
      <vt:lpstr>VNI-Helve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Tam</cp:lastModifiedBy>
  <cp:revision>146</cp:revision>
  <dcterms:created xsi:type="dcterms:W3CDTF">2020-08-25T03:47:16Z</dcterms:created>
  <dcterms:modified xsi:type="dcterms:W3CDTF">2021-09-27T09:47:59Z</dcterms:modified>
</cp:coreProperties>
</file>