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6"/>
  </p:notesMasterIdLst>
  <p:sldIdLst>
    <p:sldId id="283" r:id="rId3"/>
    <p:sldId id="284" r:id="rId4"/>
    <p:sldId id="285" r:id="rId5"/>
    <p:sldId id="286" r:id="rId7"/>
    <p:sldId id="294" r:id="rId8"/>
    <p:sldId id="295" r:id="rId9"/>
    <p:sldId id="296" r:id="rId10"/>
    <p:sldId id="369" r:id="rId11"/>
    <p:sldId id="324" r:id="rId12"/>
    <p:sldId id="393" r:id="rId13"/>
    <p:sldId id="394" r:id="rId14"/>
    <p:sldId id="395" r:id="rId15"/>
    <p:sldId id="422" r:id="rId16"/>
    <p:sldId id="42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2" name="Shape 402"/>
        <p:cNvGrpSpPr/>
        <p:nvPr/>
      </p:nvGrpSpPr>
      <p:grpSpPr>
        <a:xfrm>
          <a:off x="0" y="0"/>
          <a:ext cx="0" cy="0"/>
          <a:chOff x="0" y="0"/>
          <a:chExt cx="0" cy="0"/>
        </a:xfrm>
      </p:grpSpPr>
      <p:sp>
        <p:nvSpPr>
          <p:cNvPr id="403" name="Google Shape;403;p2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a:p>
            <a:pPr marL="0" lvl="0" indent="0" algn="l" rtl="0">
              <a:spcBef>
                <a:spcPts val="0"/>
              </a:spcBef>
              <a:spcAft>
                <a:spcPts val="0"/>
              </a:spcAft>
              <a:buNone/>
            </a:pPr>
          </a:p>
        </p:txBody>
      </p:sp>
      <p:sp>
        <p:nvSpPr>
          <p:cNvPr id="405" name="Google Shape;405;p2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5B5D281-D23C-4EEB-8748-C58E8FF0C2B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panose="020B060402020202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8"/>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7"/>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5" name="Google Shape;75;p3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8"/>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1" name="Google Shape;81;p3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9"/>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2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panose="020B060402020202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0"/>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1"/>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1"/>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2"/>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32"/>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32"/>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32"/>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3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4" name="Shape 54"/>
        <p:cNvGrpSpPr/>
        <p:nvPr/>
      </p:nvGrpSpPr>
      <p:grpSpPr>
        <a:xfrm>
          <a:off x="0" y="0"/>
          <a:ext cx="0" cy="0"/>
          <a:chOff x="0" y="0"/>
          <a:chExt cx="0" cy="0"/>
        </a:xfrm>
      </p:grpSpPr>
      <p:sp>
        <p:nvSpPr>
          <p:cNvPr id="55" name="Google Shape;55;p3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panose="020B060402020202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5"/>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61" name="Google Shape;61;p35"/>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2" name="Google Shape;62;p3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panose="020B060402020202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6"/>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68" name="Google Shape;68;p36"/>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9" name="Google Shape;69;p3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2" name="Google Shape;12;p2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3" name="Google Shape;13;p2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4" name="Google Shape;14;p2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GIF"/><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0" Type="http://schemas.openxmlformats.org/officeDocument/2006/relationships/notesSlide" Target="../notesSlides/notesSlide1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1" descr="Hình ảnh có liên quan"/>
          <p:cNvPicPr>
            <a:picLocks noChangeAspect="1"/>
          </p:cNvPicPr>
          <p:nvPr/>
        </p:nvPicPr>
        <p:blipFill>
          <a:blip r:embed="rId1"/>
          <a:stretch>
            <a:fillRect/>
          </a:stretch>
        </p:blipFill>
        <p:spPr>
          <a:xfrm>
            <a:off x="1905000" y="1066800"/>
            <a:ext cx="4038600" cy="4267200"/>
          </a:xfrm>
          <a:prstGeom prst="rect">
            <a:avLst/>
          </a:prstGeom>
          <a:noFill/>
          <a:ln w="9525">
            <a:noFill/>
          </a:ln>
        </p:spPr>
      </p:pic>
      <p:pic>
        <p:nvPicPr>
          <p:cNvPr id="15363" name="Picture 2" descr="Kết quả hình ảnh cho vượt thác"/>
          <p:cNvPicPr>
            <a:picLocks noChangeAspect="1"/>
          </p:cNvPicPr>
          <p:nvPr/>
        </p:nvPicPr>
        <p:blipFill>
          <a:blip r:embed="rId2"/>
          <a:stretch>
            <a:fillRect/>
          </a:stretch>
        </p:blipFill>
        <p:spPr>
          <a:xfrm>
            <a:off x="6172200" y="1066800"/>
            <a:ext cx="4267200" cy="4267200"/>
          </a:xfrm>
          <a:prstGeom prst="rect">
            <a:avLst/>
          </a:prstGeom>
          <a:noFill/>
          <a:ln w="9525">
            <a:noFill/>
          </a:ln>
        </p:spPr>
      </p:pic>
      <p:pic>
        <p:nvPicPr>
          <p:cNvPr id="15364" name="Picture 2" descr="Picture22"/>
          <p:cNvPicPr>
            <a:picLocks noChangeAspect="1"/>
          </p:cNvPicPr>
          <p:nvPr/>
        </p:nvPicPr>
        <p:blipFill>
          <a:blip r:embed="rId3"/>
          <a:stretch>
            <a:fillRect/>
          </a:stretch>
        </p:blipFill>
        <p:spPr>
          <a:xfrm>
            <a:off x="-217805" y="0"/>
            <a:ext cx="12329160" cy="6870700"/>
          </a:xfrm>
          <a:prstGeom prst="rect">
            <a:avLst/>
          </a:prstGeom>
          <a:noFill/>
          <a:ln w="9525">
            <a:noFill/>
          </a:ln>
        </p:spPr>
      </p:pic>
      <p:pic>
        <p:nvPicPr>
          <p:cNvPr id="15365" name="Picture 10" descr="lotus1"/>
          <p:cNvPicPr>
            <a:picLocks noChangeAspect="1"/>
          </p:cNvPicPr>
          <p:nvPr/>
        </p:nvPicPr>
        <p:blipFill>
          <a:blip r:embed="rId4"/>
          <a:stretch>
            <a:fillRect/>
          </a:stretch>
        </p:blipFill>
        <p:spPr>
          <a:xfrm>
            <a:off x="1524000" y="0"/>
            <a:ext cx="2195513" cy="1485900"/>
          </a:xfrm>
          <a:prstGeom prst="rect">
            <a:avLst/>
          </a:prstGeom>
          <a:noFill/>
          <a:ln w="9525">
            <a:noFill/>
          </a:ln>
        </p:spPr>
      </p:pic>
      <p:pic>
        <p:nvPicPr>
          <p:cNvPr id="15366" name="Picture 5" descr="lotus1"/>
          <p:cNvPicPr>
            <a:picLocks noChangeAspect="1"/>
          </p:cNvPicPr>
          <p:nvPr/>
        </p:nvPicPr>
        <p:blipFill>
          <a:blip r:embed="rId4"/>
          <a:stretch>
            <a:fillRect/>
          </a:stretch>
        </p:blipFill>
        <p:spPr>
          <a:xfrm>
            <a:off x="6019800" y="838200"/>
            <a:ext cx="1143000" cy="990600"/>
          </a:xfrm>
          <a:prstGeom prst="rect">
            <a:avLst/>
          </a:prstGeom>
          <a:noFill/>
          <a:ln w="9525">
            <a:noFill/>
          </a:ln>
        </p:spPr>
      </p:pic>
      <p:pic>
        <p:nvPicPr>
          <p:cNvPr id="15367" name="Picture 9" descr="lotus1"/>
          <p:cNvPicPr>
            <a:picLocks noChangeAspect="1"/>
          </p:cNvPicPr>
          <p:nvPr/>
        </p:nvPicPr>
        <p:blipFill>
          <a:blip r:embed="rId4"/>
          <a:stretch>
            <a:fillRect/>
          </a:stretch>
        </p:blipFill>
        <p:spPr>
          <a:xfrm>
            <a:off x="7086600" y="304800"/>
            <a:ext cx="1752600" cy="1447800"/>
          </a:xfrm>
          <a:prstGeom prst="rect">
            <a:avLst/>
          </a:prstGeom>
          <a:noFill/>
          <a:ln w="9525">
            <a:noFill/>
          </a:ln>
        </p:spPr>
      </p:pic>
      <p:pic>
        <p:nvPicPr>
          <p:cNvPr id="15368" name="Picture 6" descr="lotus1"/>
          <p:cNvPicPr>
            <a:picLocks noChangeAspect="1"/>
          </p:cNvPicPr>
          <p:nvPr/>
        </p:nvPicPr>
        <p:blipFill>
          <a:blip r:embed="rId4"/>
          <a:stretch>
            <a:fillRect/>
          </a:stretch>
        </p:blipFill>
        <p:spPr>
          <a:xfrm>
            <a:off x="8610600" y="0"/>
            <a:ext cx="1042988" cy="1062038"/>
          </a:xfrm>
          <a:prstGeom prst="rect">
            <a:avLst/>
          </a:prstGeom>
          <a:noFill/>
          <a:ln w="9525">
            <a:noFill/>
          </a:ln>
        </p:spPr>
      </p:pic>
      <p:pic>
        <p:nvPicPr>
          <p:cNvPr id="15369" name="Picture 4" descr="lotus1"/>
          <p:cNvPicPr>
            <a:picLocks noChangeAspect="1"/>
          </p:cNvPicPr>
          <p:nvPr/>
        </p:nvPicPr>
        <p:blipFill>
          <a:blip r:embed="rId4"/>
          <a:stretch>
            <a:fillRect/>
          </a:stretch>
        </p:blipFill>
        <p:spPr>
          <a:xfrm>
            <a:off x="9372600" y="609600"/>
            <a:ext cx="1143000" cy="990600"/>
          </a:xfrm>
          <a:prstGeom prst="rect">
            <a:avLst/>
          </a:prstGeom>
          <a:noFill/>
          <a:ln w="9525">
            <a:noFill/>
          </a:ln>
        </p:spPr>
      </p:pic>
      <p:pic>
        <p:nvPicPr>
          <p:cNvPr id="15370" name="Picture 3" descr="lotus1"/>
          <p:cNvPicPr>
            <a:picLocks noChangeAspect="1"/>
          </p:cNvPicPr>
          <p:nvPr/>
        </p:nvPicPr>
        <p:blipFill>
          <a:blip r:embed="rId4"/>
          <a:stretch>
            <a:fillRect/>
          </a:stretch>
        </p:blipFill>
        <p:spPr>
          <a:xfrm>
            <a:off x="9525000" y="1752600"/>
            <a:ext cx="1143000" cy="990600"/>
          </a:xfrm>
          <a:prstGeom prst="rect">
            <a:avLst/>
          </a:prstGeom>
          <a:noFill/>
          <a:ln w="9525">
            <a:noFill/>
          </a:ln>
        </p:spPr>
      </p:pic>
      <p:pic>
        <p:nvPicPr>
          <p:cNvPr id="15371" name="Picture 8" descr="lotus1"/>
          <p:cNvPicPr>
            <a:picLocks noChangeAspect="1"/>
          </p:cNvPicPr>
          <p:nvPr/>
        </p:nvPicPr>
        <p:blipFill>
          <a:blip r:embed="rId4"/>
          <a:stretch>
            <a:fillRect/>
          </a:stretch>
        </p:blipFill>
        <p:spPr>
          <a:xfrm>
            <a:off x="4800600" y="4953000"/>
            <a:ext cx="1143000" cy="990600"/>
          </a:xfrm>
          <a:prstGeom prst="rect">
            <a:avLst/>
          </a:prstGeom>
          <a:noFill/>
          <a:ln w="9525">
            <a:noFill/>
          </a:ln>
        </p:spPr>
      </p:pic>
      <p:sp>
        <p:nvSpPr>
          <p:cNvPr id="14" name="Rectangle 13"/>
          <p:cNvSpPr/>
          <p:nvPr/>
        </p:nvSpPr>
        <p:spPr>
          <a:xfrm>
            <a:off x="1294130" y="2133600"/>
            <a:ext cx="10025380" cy="3353435"/>
          </a:xfrm>
          <a:prstGeom prst="rect">
            <a:avLst/>
          </a:prstGeom>
        </p:spPr>
        <p:txBody>
          <a:bodyPr wrap="square">
            <a:spAutoFit/>
          </a:bodyPr>
          <a:p>
            <a:pPr algn="ctr" eaLnBrk="1" hangingPunct="1">
              <a:buNone/>
            </a:pPr>
            <a:r>
              <a:rPr lang="vi-VN" altLang="en-US" sz="3600"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TRƯỜNG THCS HUỲNH VĂN NGHỆ</a:t>
            </a:r>
            <a:endParaRPr lang="en-US" altLang="vi-VN" sz="3600"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a:p>
            <a:pPr algn="ctr" eaLnBrk="1" hangingPunct="1">
              <a:buNone/>
            </a:pPr>
            <a:r>
              <a:rPr lang="en-US" altLang="vi-VN" sz="4400" b="1" u="sng"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NGỮ VĂN 6</a:t>
            </a:r>
            <a:endParaRPr lang="en-US" altLang="vi-VN" sz="4400" b="1" u="sng"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a:p>
            <a:pPr algn="ctr" eaLnBrk="1" hangingPunct="1">
              <a:buNone/>
            </a:pPr>
            <a:endParaRPr lang="en-US" altLang="vi-VN" sz="4400"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a:p>
            <a:pPr algn="ctr" eaLnBrk="1" hangingPunct="1">
              <a:buNone/>
            </a:pPr>
            <a:r>
              <a:rPr lang="en-US" altLang="vi-VN" sz="4400"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CHÀO MỪNG CÁC EM ĐẾN VỚI LỚP HỌC TRỰC TUYẾN</a:t>
            </a:r>
            <a:endParaRPr lang="en-US" altLang="vi-VN" sz="4400"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66437"/>
            <a:ext cx="12192000" cy="727471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7" y="188"/>
            <a:ext cx="1286336" cy="4221819"/>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0883" flipH="1">
            <a:off x="1312001" y="-136908"/>
            <a:ext cx="715113" cy="2347040"/>
          </a:xfrm>
          <a:prstGeom prst="rect">
            <a:avLst/>
          </a:prstGeom>
        </p:spPr>
      </p:pic>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6887" y="-77813"/>
            <a:ext cx="715113" cy="2347040"/>
          </a:xfrm>
          <a:prstGeom prst="rect">
            <a:avLst/>
          </a:prstGeom>
        </p:spPr>
      </p:pic>
      <p:sp>
        <p:nvSpPr>
          <p:cNvPr id="5" name="TextBox 4"/>
          <p:cNvSpPr txBox="1"/>
          <p:nvPr/>
        </p:nvSpPr>
        <p:spPr>
          <a:xfrm>
            <a:off x="4047772" y="3521645"/>
            <a:ext cx="3755084" cy="748030"/>
          </a:xfrm>
          <a:prstGeom prst="rect">
            <a:avLst/>
          </a:prstGeom>
          <a:noFill/>
        </p:spPr>
        <p:txBody>
          <a:bodyPr wrap="square" rtlCol="0">
            <a:spAutoFit/>
          </a:bodyPr>
          <a:lstStyle/>
          <a:p>
            <a:pPr algn="ctr"/>
            <a:r>
              <a:rPr lang="en-US" sz="4265" b="1" dirty="0">
                <a:solidFill>
                  <a:schemeClr val="bg1"/>
                </a:solidFill>
                <a:latin typeface="Times New Roman" panose="02020603050405020304" pitchFamily="18" charset="0"/>
                <a:cs typeface="Times New Roman" panose="02020603050405020304" pitchFamily="18" charset="0"/>
              </a:rPr>
              <a:t>LUYỆN TẬP</a:t>
            </a:r>
            <a:endParaRPr lang="en-US" sz="4265"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10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22" presetClass="entr" presetSubtype="1" fill="hold" nodeType="withEffect">
                                  <p:stCondLst>
                                    <p:cond delay="30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1500"/>
                            </p:stCondLst>
                            <p:childTnLst>
                              <p:par>
                                <p:cTn id="21" presetID="26" presetClass="emph" presetSubtype="0" fill="hold" nodeType="afterEffect">
                                  <p:stCondLst>
                                    <p:cond delay="0"/>
                                  </p:stCondLst>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7591" descr="PPT素材-04"/>
          <p:cNvPicPr>
            <a:picLocks noChangeAspect="1"/>
          </p:cNvPicPr>
          <p:nvPr/>
        </p:nvPicPr>
        <p:blipFill>
          <a:blip r:embed="rId1"/>
          <a:stretch>
            <a:fillRect/>
          </a:stretch>
        </p:blipFill>
        <p:spPr>
          <a:xfrm>
            <a:off x="335" y="-459223"/>
            <a:ext cx="5095191" cy="6907983"/>
          </a:xfrm>
          <a:prstGeom prst="rect">
            <a:avLst/>
          </a:prstGeom>
          <a:noFill/>
          <a:ln w="9525">
            <a:noFill/>
          </a:ln>
        </p:spPr>
      </p:pic>
      <p:sp>
        <p:nvSpPr>
          <p:cNvPr id="6" name="TextBox 5"/>
          <p:cNvSpPr txBox="1"/>
          <p:nvPr/>
        </p:nvSpPr>
        <p:spPr>
          <a:xfrm>
            <a:off x="5342062" y="210856"/>
            <a:ext cx="6280140" cy="6323965"/>
          </a:xfrm>
          <a:prstGeom prst="rect">
            <a:avLst/>
          </a:prstGeom>
          <a:noFill/>
        </p:spPr>
        <p:txBody>
          <a:bodyPr wrap="square" rtlCol="0">
            <a:spAutoFit/>
          </a:bodyPr>
          <a:lstStyle/>
          <a:p>
            <a:pPr algn="ctr">
              <a:lnSpc>
                <a:spcPct val="150000"/>
              </a:lnSpc>
            </a:pPr>
            <a:r>
              <a:rPr lang="en-US" sz="4500" i="1" dirty="0">
                <a:solidFill>
                  <a:srgbClr val="FF2F92"/>
                </a:solidFill>
                <a:latin typeface="Times New Roman" panose="02020603050405020304" pitchFamily="18" charset="0"/>
                <a:cs typeface="Times New Roman" panose="02020603050405020304" pitchFamily="18" charset="0"/>
              </a:rPr>
              <a:t>“Có ý kiến cho rằng truyền thuyết và lịch sử thật ra là một vì đều phản ánh các sự kiện lịch sử có thật”. Em có đồng ý với ý kiến đó không? Vì sao?</a:t>
            </a:r>
            <a:endParaRPr lang="en-US" sz="4500" i="1" dirty="0">
              <a:solidFill>
                <a:srgbClr val="FF2F92"/>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99694" y="4056079"/>
            <a:ext cx="3296471" cy="1476375"/>
          </a:xfrm>
          <a:prstGeom prst="rect">
            <a:avLst/>
          </a:prstGeom>
          <a:noFill/>
        </p:spPr>
        <p:txBody>
          <a:bodyPr wrap="square" rtlCol="0">
            <a:spAutoFit/>
          </a:bodyPr>
          <a:lstStyle/>
          <a:p>
            <a:pPr algn="ctr"/>
            <a:r>
              <a:rPr lang="en-US" sz="4500" b="1" dirty="0">
                <a:solidFill>
                  <a:schemeClr val="accent2">
                    <a:lumMod val="50000"/>
                  </a:schemeClr>
                </a:solidFill>
                <a:latin typeface="Times New Roman" panose="02020603050405020304" pitchFamily="18" charset="0"/>
                <a:cs typeface="Times New Roman" panose="02020603050405020304" pitchFamily="18" charset="0"/>
              </a:rPr>
              <a:t>THẢO LUẬN</a:t>
            </a:r>
            <a:endParaRPr lang="en-US" sz="45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477465" y="834577"/>
          <a:ext cx="9048750" cy="4665345"/>
        </p:xfrm>
        <a:graphic>
          <a:graphicData uri="http://schemas.openxmlformats.org/drawingml/2006/table">
            <a:tbl>
              <a:tblPr firstRow="1" bandRow="1">
                <a:tableStyleId>{21E4AEA4-8DFA-4A89-87EB-49C32662AFE0}</a:tableStyleId>
              </a:tblPr>
              <a:tblGrid>
                <a:gridCol w="3016250"/>
                <a:gridCol w="3016250"/>
                <a:gridCol w="3016250"/>
              </a:tblGrid>
              <a:tr h="1097280">
                <a:tc>
                  <a:txBody>
                    <a:bodyPr/>
                    <a:lstStyle/>
                    <a:p>
                      <a:pPr algn="ctr"/>
                      <a:endParaRPr lang="en-US" sz="3320" dirty="0">
                        <a:latin typeface="Times New Roman" panose="02020603050405020304" pitchFamily="18" charset="0"/>
                        <a:cs typeface="Times New Roman" panose="02020603050405020304" pitchFamily="18" charset="0"/>
                      </a:endParaRPr>
                    </a:p>
                  </a:txBody>
                  <a:tcPr marL="86698" marR="86698" marT="43349" marB="43349" anchor="ctr"/>
                </a:tc>
                <a:tc>
                  <a:txBody>
                    <a:bodyPr/>
                    <a:lstStyle/>
                    <a:p>
                      <a:pPr algn="ctr"/>
                      <a:r>
                        <a:rPr lang="en-US" sz="3320" dirty="0">
                          <a:latin typeface="Times New Roman" panose="02020603050405020304" pitchFamily="18" charset="0"/>
                          <a:cs typeface="Times New Roman" panose="02020603050405020304" pitchFamily="18" charset="0"/>
                        </a:rPr>
                        <a:t>TRUYỀN THUYẾT</a:t>
                      </a:r>
                      <a:endParaRPr lang="en-US" sz="3320" dirty="0">
                        <a:latin typeface="Times New Roman" panose="02020603050405020304" pitchFamily="18" charset="0"/>
                        <a:cs typeface="Times New Roman" panose="02020603050405020304" pitchFamily="18" charset="0"/>
                      </a:endParaRPr>
                    </a:p>
                  </a:txBody>
                  <a:tcPr marL="86698" marR="86698" marT="43349" marB="43349" anchor="ctr"/>
                </a:tc>
                <a:tc>
                  <a:txBody>
                    <a:bodyPr/>
                    <a:lstStyle/>
                    <a:p>
                      <a:pPr algn="ctr"/>
                      <a:r>
                        <a:rPr lang="en-US" sz="3320" dirty="0">
                          <a:latin typeface="Times New Roman" panose="02020603050405020304" pitchFamily="18" charset="0"/>
                          <a:cs typeface="Times New Roman" panose="02020603050405020304" pitchFamily="18" charset="0"/>
                        </a:rPr>
                        <a:t>LỊCH SỬ</a:t>
                      </a:r>
                      <a:endParaRPr lang="en-US" sz="3320" dirty="0">
                        <a:latin typeface="Times New Roman" panose="02020603050405020304" pitchFamily="18" charset="0"/>
                        <a:cs typeface="Times New Roman" panose="02020603050405020304" pitchFamily="18" charset="0"/>
                      </a:endParaRPr>
                    </a:p>
                  </a:txBody>
                  <a:tcPr marL="86698" marR="86698" marT="43349" marB="43349" anchor="ctr"/>
                </a:tc>
              </a:tr>
              <a:tr h="2108200">
                <a:tc>
                  <a:txBody>
                    <a:bodyPr/>
                    <a:lstStyle/>
                    <a:p>
                      <a:pPr algn="ctr"/>
                      <a:r>
                        <a:rPr lang="en-US" sz="3320" dirty="0">
                          <a:latin typeface="Times New Roman" panose="02020603050405020304" pitchFamily="18" charset="0"/>
                          <a:cs typeface="Times New Roman" panose="02020603050405020304" pitchFamily="18" charset="0"/>
                        </a:rPr>
                        <a:t>KHÁC NHAU</a:t>
                      </a:r>
                      <a:endParaRPr lang="en-US" sz="3320" dirty="0">
                        <a:latin typeface="Times New Roman" panose="02020603050405020304" pitchFamily="18" charset="0"/>
                        <a:cs typeface="Times New Roman" panose="02020603050405020304" pitchFamily="18" charset="0"/>
                      </a:endParaRPr>
                    </a:p>
                  </a:txBody>
                  <a:tcPr marL="86698" marR="86698" marT="43349" marB="43349" anchor="ctr"/>
                </a:tc>
                <a:tc>
                  <a:txBody>
                    <a:bodyPr/>
                    <a:lstStyle/>
                    <a:p>
                      <a:pPr algn="ctr"/>
                      <a:r>
                        <a:rPr lang="en-US" sz="3320" dirty="0">
                          <a:latin typeface="Times New Roman" panose="02020603050405020304" pitchFamily="18" charset="0"/>
                          <a:cs typeface="Times New Roman" panose="02020603050405020304" pitchFamily="18" charset="0"/>
                        </a:rPr>
                        <a:t>Thể loại văn học, có yếu tố hư cấu, kì ảo, hoang đường</a:t>
                      </a:r>
                      <a:endParaRPr lang="en-US" sz="3320" dirty="0">
                        <a:latin typeface="Times New Roman" panose="02020603050405020304" pitchFamily="18" charset="0"/>
                        <a:cs typeface="Times New Roman" panose="02020603050405020304" pitchFamily="18" charset="0"/>
                      </a:endParaRPr>
                    </a:p>
                  </a:txBody>
                  <a:tcPr marL="86698" marR="86698" marT="43349" marB="43349" anchor="ctr"/>
                </a:tc>
                <a:tc>
                  <a:txBody>
                    <a:bodyPr/>
                    <a:lstStyle/>
                    <a:p>
                      <a:pPr algn="ctr"/>
                      <a:r>
                        <a:rPr lang="en-US" sz="3320" dirty="0">
                          <a:latin typeface="Times New Roman" panose="02020603050405020304" pitchFamily="18" charset="0"/>
                          <a:cs typeface="Times New Roman" panose="02020603050405020304" pitchFamily="18" charset="0"/>
                        </a:rPr>
                        <a:t>Phản ánh khách quan, chân thực</a:t>
                      </a:r>
                      <a:endParaRPr lang="en-US" sz="3320" dirty="0">
                        <a:latin typeface="Times New Roman" panose="02020603050405020304" pitchFamily="18" charset="0"/>
                        <a:cs typeface="Times New Roman" panose="02020603050405020304" pitchFamily="18" charset="0"/>
                      </a:endParaRPr>
                    </a:p>
                  </a:txBody>
                  <a:tcPr marL="86698" marR="86698" marT="43349" marB="43349" anchor="ctr"/>
                </a:tc>
              </a:tr>
              <a:tr h="1459865">
                <a:tc>
                  <a:txBody>
                    <a:bodyPr/>
                    <a:lstStyle/>
                    <a:p>
                      <a:pPr algn="ctr"/>
                      <a:r>
                        <a:rPr lang="en-US" sz="3320" dirty="0">
                          <a:latin typeface="Times New Roman" panose="02020603050405020304" pitchFamily="18" charset="0"/>
                          <a:cs typeface="Times New Roman" panose="02020603050405020304" pitchFamily="18" charset="0"/>
                        </a:rPr>
                        <a:t>GIỐNG NHAU</a:t>
                      </a:r>
                      <a:endParaRPr lang="en-US" sz="3320" dirty="0">
                        <a:latin typeface="Times New Roman" panose="02020603050405020304" pitchFamily="18" charset="0"/>
                        <a:cs typeface="Times New Roman" panose="02020603050405020304" pitchFamily="18" charset="0"/>
                      </a:endParaRPr>
                    </a:p>
                  </a:txBody>
                  <a:tcPr marL="86698" marR="86698" marT="43349" marB="43349" anchor="ctr"/>
                </a:tc>
                <a:tc gridSpan="2">
                  <a:txBody>
                    <a:bodyPr/>
                    <a:lstStyle/>
                    <a:p>
                      <a:pPr algn="ctr"/>
                      <a:r>
                        <a:rPr lang="en-US" sz="3320" dirty="0">
                          <a:latin typeface="Times New Roman" panose="02020603050405020304" pitchFamily="18" charset="0"/>
                          <a:cs typeface="Times New Roman" panose="02020603050405020304" pitchFamily="18" charset="0"/>
                        </a:rPr>
                        <a:t>Đều phản ánh những sự kiện, nhân vật lịch sử</a:t>
                      </a:r>
                      <a:endParaRPr lang="en-US" sz="3320" dirty="0">
                        <a:latin typeface="Times New Roman" panose="02020603050405020304" pitchFamily="18" charset="0"/>
                        <a:cs typeface="Times New Roman" panose="02020603050405020304" pitchFamily="18" charset="0"/>
                      </a:endParaRPr>
                    </a:p>
                  </a:txBody>
                  <a:tcPr marL="86698" marR="86698" marT="43349" marB="43349" anchor="ctr"/>
                </a:tc>
                <a:tc hMerge="1">
                  <a:tcPr/>
                </a:tc>
              </a:tr>
            </a:tbl>
          </a:graphicData>
        </a:graphic>
      </p:graphicFrame>
      <p:pic>
        <p:nvPicPr>
          <p:cNvPr id="19458" name="Picture 2" descr="Trẻ Em, Học Tập, Học Bài, Giáo Dục, Mầm Non, Tải hình PNG 111 -  Free.Vector6.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20998655">
            <a:off x="-23736" y="3973119"/>
            <a:ext cx="2950892" cy="2950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06" name="Shape 406"/>
        <p:cNvGrpSpPr/>
        <p:nvPr/>
      </p:nvGrpSpPr>
      <p:grpSpPr>
        <a:xfrm>
          <a:off x="0" y="0"/>
          <a:ext cx="0" cy="0"/>
          <a:chOff x="0" y="0"/>
          <a:chExt cx="0" cy="0"/>
        </a:xfrm>
      </p:grpSpPr>
      <p:pic>
        <p:nvPicPr>
          <p:cNvPr id="407" name="Google Shape;407;p24"/>
          <p:cNvPicPr preferRelativeResize="0"/>
          <p:nvPr/>
        </p:nvPicPr>
        <p:blipFill rotWithShape="1">
          <a:blip r:embed="rId1"/>
          <a:srcRect/>
          <a:stretch>
            <a:fillRect/>
          </a:stretch>
        </p:blipFill>
        <p:spPr>
          <a:xfrm>
            <a:off x="0" y="5486400"/>
            <a:ext cx="12163929" cy="1371600"/>
          </a:xfrm>
          <a:prstGeom prst="rect">
            <a:avLst/>
          </a:prstGeom>
          <a:noFill/>
          <a:ln>
            <a:noFill/>
          </a:ln>
        </p:spPr>
      </p:pic>
      <p:pic>
        <p:nvPicPr>
          <p:cNvPr id="408" name="Google Shape;408;p24"/>
          <p:cNvPicPr preferRelativeResize="0"/>
          <p:nvPr/>
        </p:nvPicPr>
        <p:blipFill rotWithShape="1">
          <a:blip r:embed="rId2"/>
          <a:srcRect/>
          <a:stretch>
            <a:fillRect/>
          </a:stretch>
        </p:blipFill>
        <p:spPr>
          <a:xfrm>
            <a:off x="0" y="4125971"/>
            <a:ext cx="12163928" cy="1888463"/>
          </a:xfrm>
          <a:prstGeom prst="rect">
            <a:avLst/>
          </a:prstGeom>
          <a:noFill/>
          <a:ln>
            <a:noFill/>
          </a:ln>
        </p:spPr>
      </p:pic>
      <p:pic>
        <p:nvPicPr>
          <p:cNvPr id="410" name="Google Shape;410;p24"/>
          <p:cNvPicPr preferRelativeResize="0"/>
          <p:nvPr/>
        </p:nvPicPr>
        <p:blipFill rotWithShape="1">
          <a:blip r:embed="rId3"/>
          <a:srcRect b="3774"/>
          <a:stretch>
            <a:fillRect/>
          </a:stretch>
        </p:blipFill>
        <p:spPr>
          <a:xfrm>
            <a:off x="0" y="4208301"/>
            <a:ext cx="4812632" cy="2596916"/>
          </a:xfrm>
          <a:prstGeom prst="rect">
            <a:avLst/>
          </a:prstGeom>
          <a:noFill/>
          <a:ln>
            <a:noFill/>
          </a:ln>
        </p:spPr>
      </p:pic>
      <p:pic>
        <p:nvPicPr>
          <p:cNvPr id="411" name="Google Shape;411;p24"/>
          <p:cNvPicPr preferRelativeResize="0"/>
          <p:nvPr/>
        </p:nvPicPr>
        <p:blipFill rotWithShape="1">
          <a:blip r:embed="rId4"/>
          <a:srcRect/>
          <a:stretch>
            <a:fillRect/>
          </a:stretch>
        </p:blipFill>
        <p:spPr>
          <a:xfrm>
            <a:off x="10739068" y="117517"/>
            <a:ext cx="1289800" cy="954787"/>
          </a:xfrm>
          <a:prstGeom prst="rect">
            <a:avLst/>
          </a:prstGeom>
          <a:noFill/>
          <a:ln>
            <a:noFill/>
          </a:ln>
        </p:spPr>
      </p:pic>
      <p:pic>
        <p:nvPicPr>
          <p:cNvPr id="412" name="Google Shape;412;p24"/>
          <p:cNvPicPr preferRelativeResize="0"/>
          <p:nvPr/>
        </p:nvPicPr>
        <p:blipFill rotWithShape="1">
          <a:blip r:embed="rId5"/>
          <a:srcRect/>
          <a:stretch>
            <a:fillRect/>
          </a:stretch>
        </p:blipFill>
        <p:spPr>
          <a:xfrm>
            <a:off x="-239236" y="-41007"/>
            <a:ext cx="11216940" cy="1414395"/>
          </a:xfrm>
          <a:prstGeom prst="rect">
            <a:avLst/>
          </a:prstGeom>
          <a:noFill/>
          <a:ln>
            <a:noFill/>
          </a:ln>
        </p:spPr>
      </p:pic>
      <p:sp>
        <p:nvSpPr>
          <p:cNvPr id="2" name="Text Box 1"/>
          <p:cNvSpPr txBox="1"/>
          <p:nvPr/>
        </p:nvSpPr>
        <p:spPr>
          <a:xfrm>
            <a:off x="1526540" y="2060575"/>
            <a:ext cx="9212580" cy="953135"/>
          </a:xfrm>
          <a:prstGeom prst="rect">
            <a:avLst/>
          </a:prstGeom>
          <a:noFill/>
        </p:spPr>
        <p:txBody>
          <a:bodyPr wrap="square" rtlCol="0">
            <a:spAutoFit/>
          </a:bodyPr>
          <a:p>
            <a:pPr algn="ctr">
              <a:spcBef>
                <a:spcPts val="600"/>
              </a:spcBef>
            </a:pPr>
            <a:r>
              <a:rPr lang="en-US" sz="2800" b="1" smtClean="0">
                <a:solidFill>
                  <a:srgbClr val="428E6A"/>
                </a:solidFill>
                <a:sym typeface="+mn-ea"/>
              </a:rPr>
              <a:t>Đọc trước bài Thánh Gióng</a:t>
            </a:r>
            <a:endParaRPr lang="en-US" sz="2800" b="1" smtClean="0">
              <a:solidFill>
                <a:srgbClr val="428E6A"/>
              </a:solidFill>
            </a:endParaRPr>
          </a:p>
          <a:p>
            <a:pPr algn="ctr"/>
            <a:r>
              <a:rPr lang="en-US" sz="2800" b="1" smtClean="0">
                <a:solidFill>
                  <a:srgbClr val="428E6A"/>
                </a:solidFill>
                <a:sym typeface="+mn-ea"/>
              </a:rPr>
              <a:t>  (Kể tóm tắt cốt truyện)</a:t>
            </a:r>
            <a:endParaRPr lang="en-US" sz="280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3" name="Text Box 2"/>
          <p:cNvSpPr txBox="1"/>
          <p:nvPr/>
        </p:nvSpPr>
        <p:spPr>
          <a:xfrm>
            <a:off x="3575685" y="1196340"/>
            <a:ext cx="5877560" cy="645160"/>
          </a:xfrm>
          <a:prstGeom prst="rect">
            <a:avLst/>
          </a:prstGeom>
          <a:noFill/>
        </p:spPr>
        <p:txBody>
          <a:bodyPr wrap="square" rtlCol="0">
            <a:spAutoFit/>
          </a:bodyPr>
          <a:p>
            <a:r>
              <a:rPr lang="en-US" sz="2800" b="1" smtClean="0">
                <a:solidFill>
                  <a:schemeClr val="accent1">
                    <a:lumMod val="75000"/>
                  </a:schemeClr>
                </a:solidFill>
                <a:latin typeface="Times New Roman" panose="02020603050405020304" pitchFamily="18" charset="0"/>
                <a:cs typeface="Times New Roman" panose="02020603050405020304" pitchFamily="18" charset="0"/>
                <a:sym typeface="+mn-ea"/>
              </a:rPr>
              <a:t>     </a:t>
            </a:r>
            <a:r>
              <a:rPr lang="en-US" sz="3600" b="1" smtClean="0">
                <a:gradFill>
                  <a:gsLst>
                    <a:gs pos="0">
                      <a:srgbClr val="E30000"/>
                    </a:gs>
                    <a:gs pos="100000">
                      <a:srgbClr val="760303"/>
                    </a:gs>
                  </a:gsLst>
                  <a:lin scaled="0"/>
                </a:gradFill>
                <a:latin typeface="Times New Roman" panose="02020603050405020304" pitchFamily="18" charset="0"/>
                <a:cs typeface="Times New Roman" panose="02020603050405020304" pitchFamily="18" charset="0"/>
                <a:sym typeface="+mn-ea"/>
              </a:rPr>
              <a:t>HƯỚNG DẪN TỰ HỌC</a:t>
            </a:r>
            <a:endParaRPr lang="en-US" sz="3600" b="1" smtClean="0">
              <a:gradFill>
                <a:gsLst>
                  <a:gs pos="0">
                    <a:srgbClr val="E30000"/>
                  </a:gs>
                  <a:gs pos="100000">
                    <a:srgbClr val="760303"/>
                  </a:gs>
                </a:gsLst>
                <a:lin scaled="0"/>
              </a:gra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0"/>
                                        </p:tgtEl>
                                        <p:attrNameLst>
                                          <p:attrName>style.visibility</p:attrName>
                                        </p:attrNameLst>
                                      </p:cBhvr>
                                      <p:to>
                                        <p:strVal val="visible"/>
                                      </p:to>
                                    </p:set>
                                    <p:anim calcmode="lin" valueType="num">
                                      <p:cBhvr additive="base">
                                        <p:cTn id="7" dur="750"/>
                                        <p:tgtEl>
                                          <p:spTgt spid="410"/>
                                        </p:tgtEl>
                                        <p:attrNameLst>
                                          <p:attrName>ppt_x</p:attrName>
                                        </p:attrNameLst>
                                      </p:cBhvr>
                                      <p:tavLst>
                                        <p:tav tm="0" fmla="">
                                          <p:val>
                                            <p:strVal val="#ppt_x+1"/>
                                          </p:val>
                                        </p:tav>
                                        <p:tav tm="100000" fmla="">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1"/>
                                        </p:tgtEl>
                                        <p:attrNameLst>
                                          <p:attrName>style.visibility</p:attrName>
                                        </p:attrNameLst>
                                      </p:cBhvr>
                                      <p:to>
                                        <p:strVal val="visible"/>
                                      </p:to>
                                    </p:set>
                                    <p:animEffect transition="in" filter="fade">
                                      <p:cBhvr>
                                        <p:cTn id="11" dur="1000"/>
                                        <p:tgtEl>
                                          <p:spTgt spid="4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2"/>
                                        </p:tgtEl>
                                        <p:attrNameLst>
                                          <p:attrName>style.visibility</p:attrName>
                                        </p:attrNameLst>
                                      </p:cBhvr>
                                      <p:to>
                                        <p:strVal val="visible"/>
                                      </p:to>
                                    </p:set>
                                    <p:animEffect transition="in" filter="fade">
                                      <p:cBhvr>
                                        <p:cTn id="15" dur="500"/>
                                        <p:tgtEl>
                                          <p:spTgt spid="412"/>
                                        </p:tgtEl>
                                      </p:cBhvr>
                                    </p:animEffect>
                                  </p:childTnLst>
                                </p:cTn>
                              </p:par>
                              <p:par>
                                <p:cTn id="16" presetID="10" presetClass="entr" presetSubtype="0" fill="hold" nodeType="withEffect">
                                  <p:stCondLst>
                                    <p:cond delay="0"/>
                                  </p:stCondLst>
                                  <p:childTnLst>
                                    <p:set>
                                      <p:cBhvr>
                                        <p:cTn id="17" dur="1" fill="hold">
                                          <p:stCondLst>
                                            <p:cond delay="0"/>
                                          </p:stCondLst>
                                        </p:cTn>
                                        <p:tgtEl>
                                          <p:spTgt spid="407"/>
                                        </p:tgtEl>
                                        <p:attrNameLst>
                                          <p:attrName>style.visibility</p:attrName>
                                        </p:attrNameLst>
                                      </p:cBhvr>
                                      <p:to>
                                        <p:strVal val="visible"/>
                                      </p:to>
                                    </p:set>
                                    <p:animEffect transition="in" filter="fade">
                                      <p:cBhvr>
                                        <p:cTn id="18" dur="500"/>
                                        <p:tgtEl>
                                          <p:spTgt spid="407"/>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408"/>
                                        </p:tgtEl>
                                        <p:attrNameLst>
                                          <p:attrName>style.visibility</p:attrName>
                                        </p:attrNameLst>
                                      </p:cBhvr>
                                      <p:to>
                                        <p:strVal val="visible"/>
                                      </p:to>
                                    </p:set>
                                    <p:animEffect transition="in" filter="fade">
                                      <p:cBhvr>
                                        <p:cTn id="22" dur="5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3119" y="890371"/>
            <a:ext cx="1672547" cy="4086808"/>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9910" y="4805265"/>
            <a:ext cx="1774173" cy="2052735"/>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453896"/>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54022"/>
            <a:ext cx="1818524" cy="4110133"/>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410333"/>
            <a:ext cx="10417826" cy="1447667"/>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6889" y="0"/>
            <a:ext cx="8438222" cy="4748122"/>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5980" y="726948"/>
            <a:ext cx="5740040" cy="2002619"/>
          </a:xfrm>
          <a:prstGeom prst="rect">
            <a:avLst/>
          </a:prstGeom>
        </p:spPr>
      </p:pic>
      <p:sp>
        <p:nvSpPr>
          <p:cNvPr id="10" name="文本框 9"/>
          <p:cNvSpPr txBox="1"/>
          <p:nvPr/>
        </p:nvSpPr>
        <p:spPr>
          <a:xfrm>
            <a:off x="1899064" y="2832508"/>
            <a:ext cx="8438222" cy="1169551"/>
          </a:xfrm>
          <a:prstGeom prst="rect">
            <a:avLst/>
          </a:prstGeom>
          <a:noFill/>
        </p:spPr>
        <p:txBody>
          <a:bodyPr wrap="square" rtlCol="0">
            <a:spAutoFit/>
          </a:bodyPr>
          <a:lstStyle/>
          <a:p>
            <a:pPr algn="ctr"/>
            <a:r>
              <a:rPr lang="vi-VN" altLang="zh-CN" sz="7000" dirty="0">
                <a:solidFill>
                  <a:srgbClr val="D31012"/>
                </a:solidFill>
                <a:latin typeface="Times New Roman" panose="02020603050405020304" pitchFamily="18" charset="0"/>
                <a:ea typeface="Microsoft YaHei Light" panose="020B0502040204020203" pitchFamily="34" charset="-122"/>
                <a:cs typeface="Times New Roman" panose="02020603050405020304" pitchFamily="18" charset="0"/>
              </a:rPr>
              <a:t>Chúc các em học tốt !</a:t>
            </a:r>
            <a:endParaRPr lang="zh-CN" altLang="en-US" sz="7000" dirty="0">
              <a:solidFill>
                <a:srgbClr val="D31012"/>
              </a:solidFill>
              <a:latin typeface="Times New Roman" panose="02020603050405020304" pitchFamily="18" charset="0"/>
              <a:ea typeface="Microsoft YaHei Light" panose="020B0502040204020203"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7" presetClass="entr" presetSubtype="0" fill="hold" nodeType="afterEffect">
                                  <p:stCondLst>
                                    <p:cond delay="3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2800"/>
                            </p:stCondLst>
                            <p:childTnLst>
                              <p:par>
                                <p:cTn id="34" presetID="50" presetClass="entr" presetSubtype="0" decel="10000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strVal val="#ppt_w+.3"/>
                                          </p:val>
                                        </p:tav>
                                        <p:tav tm="100000">
                                          <p:val>
                                            <p:strVal val="#ppt_w"/>
                                          </p:val>
                                        </p:tav>
                                      </p:tavLst>
                                    </p:anim>
                                    <p:anim calcmode="lin" valueType="num">
                                      <p:cBhvr>
                                        <p:cTn id="37" dur="1000" fill="hold"/>
                                        <p:tgtEl>
                                          <p:spTgt spid="2"/>
                                        </p:tgtEl>
                                        <p:attrNameLst>
                                          <p:attrName>ppt_h</p:attrName>
                                        </p:attrNameLst>
                                      </p:cBhvr>
                                      <p:tavLst>
                                        <p:tav tm="0">
                                          <p:val>
                                            <p:strVal val="#ppt_h"/>
                                          </p:val>
                                        </p:tav>
                                        <p:tav tm="100000">
                                          <p:val>
                                            <p:strVal val="#ppt_h"/>
                                          </p:val>
                                        </p:tav>
                                      </p:tavLst>
                                    </p:anim>
                                    <p:animEffect transition="in" filter="fade">
                                      <p:cBhvr>
                                        <p:cTn id="38" dur="1000"/>
                                        <p:tgtEl>
                                          <p:spTgt spid="2"/>
                                        </p:tgtEl>
                                      </p:cBhvr>
                                    </p:animEffect>
                                  </p:childTnLst>
                                </p:cTn>
                              </p:par>
                            </p:childTnLst>
                          </p:cTn>
                        </p:par>
                        <p:par>
                          <p:cTn id="39" fill="hold">
                            <p:stCondLst>
                              <p:cond delay="3800"/>
                            </p:stCondLst>
                            <p:childTnLst>
                              <p:par>
                                <p:cTn id="40" presetID="38" presetClass="entr" presetSubtype="0" accel="50000" fill="hold" grpId="0" nodeType="afterEffect">
                                  <p:stCondLst>
                                    <p:cond delay="0"/>
                                  </p:stCondLst>
                                  <p:iterate type="lt">
                                    <p:tmPct val="50000"/>
                                  </p:iterate>
                                  <p:childTnLst>
                                    <p:set>
                                      <p:cBhvr>
                                        <p:cTn id="41" dur="1" fill="hold">
                                          <p:stCondLst>
                                            <p:cond delay="0"/>
                                          </p:stCondLst>
                                        </p:cTn>
                                        <p:tgtEl>
                                          <p:spTgt spid="10"/>
                                        </p:tgtEl>
                                        <p:attrNameLst>
                                          <p:attrName>style.visibility</p:attrName>
                                        </p:attrNameLst>
                                      </p:cBhvr>
                                      <p:to>
                                        <p:strVal val="visible"/>
                                      </p:to>
                                    </p:set>
                                    <p:set>
                                      <p:cBhvr>
                                        <p:cTn id="42" dur="455" fill="hold">
                                          <p:stCondLst>
                                            <p:cond delay="0"/>
                                          </p:stCondLst>
                                        </p:cTn>
                                        <p:tgtEl>
                                          <p:spTgt spid="10"/>
                                        </p:tgtEl>
                                        <p:attrNameLst>
                                          <p:attrName>style.rotation</p:attrName>
                                        </p:attrNameLst>
                                      </p:cBhvr>
                                      <p:to>
                                        <p:strVal val="-45.0"/>
                                      </p:to>
                                    </p:set>
                                    <p:anim calcmode="lin" valueType="num">
                                      <p:cBhvr>
                                        <p:cTn id="43"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7" fill="hold">
                            <p:stCondLst>
                              <p:cond delay="14300"/>
                            </p:stCondLst>
                            <p:childTnLst>
                              <p:par>
                                <p:cTn id="48" presetID="32" presetClass="emph" presetSubtype="0" fill="hold" grpId="1" nodeType="afterEffect">
                                  <p:stCondLst>
                                    <p:cond delay="0"/>
                                  </p:stCondLst>
                                  <p:iterate type="lt">
                                    <p:tmPct val="0"/>
                                  </p:iterate>
                                  <p:childTnLst>
                                    <p:animRot by="120000">
                                      <p:cBhvr>
                                        <p:cTn id="49" dur="100" fill="hold">
                                          <p:stCondLst>
                                            <p:cond delay="0"/>
                                          </p:stCondLst>
                                        </p:cTn>
                                        <p:tgtEl>
                                          <p:spTgt spid="10"/>
                                        </p:tgtEl>
                                        <p:attrNameLst>
                                          <p:attrName>r</p:attrName>
                                        </p:attrNameLst>
                                      </p:cBhvr>
                                    </p:animRot>
                                    <p:animRot by="-240000">
                                      <p:cBhvr>
                                        <p:cTn id="50" dur="200" fill="hold">
                                          <p:stCondLst>
                                            <p:cond delay="200"/>
                                          </p:stCondLst>
                                        </p:cTn>
                                        <p:tgtEl>
                                          <p:spTgt spid="10"/>
                                        </p:tgtEl>
                                        <p:attrNameLst>
                                          <p:attrName>r</p:attrName>
                                        </p:attrNameLst>
                                      </p:cBhvr>
                                    </p:animRot>
                                    <p:animRot by="240000">
                                      <p:cBhvr>
                                        <p:cTn id="51" dur="200" fill="hold">
                                          <p:stCondLst>
                                            <p:cond delay="400"/>
                                          </p:stCondLst>
                                        </p:cTn>
                                        <p:tgtEl>
                                          <p:spTgt spid="10"/>
                                        </p:tgtEl>
                                        <p:attrNameLst>
                                          <p:attrName>r</p:attrName>
                                        </p:attrNameLst>
                                      </p:cBhvr>
                                    </p:animRot>
                                    <p:animRot by="-240000">
                                      <p:cBhvr>
                                        <p:cTn id="52" dur="200" fill="hold">
                                          <p:stCondLst>
                                            <p:cond delay="600"/>
                                          </p:stCondLst>
                                        </p:cTn>
                                        <p:tgtEl>
                                          <p:spTgt spid="10"/>
                                        </p:tgtEl>
                                        <p:attrNameLst>
                                          <p:attrName>r</p:attrName>
                                        </p:attrNameLst>
                                      </p:cBhvr>
                                    </p:animRot>
                                    <p:animRot by="120000">
                                      <p:cBhvr>
                                        <p:cTn id="53"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1200px-Phu_Dong_Thien_Vuong_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5600" y="79375"/>
            <a:ext cx="7799705" cy="953135"/>
          </a:xfrm>
          <a:prstGeom prst="rect">
            <a:avLst/>
          </a:prstGeom>
          <a:noFill/>
        </p:spPr>
        <p:txBody>
          <a:bodyPr wrap="square" rtlCol="0">
            <a:spAutoFit/>
          </a:bodyPr>
          <a:lstStyle/>
          <a:p>
            <a:pPr algn="ctr"/>
            <a:r>
              <a:rPr lang="vi-VN" sz="2800" b="1" dirty="0">
                <a:solidFill>
                  <a:srgbClr val="C00000"/>
                </a:solidFill>
                <a:latin typeface="+mj-lt"/>
              </a:rPr>
              <a:t>BÀI </a:t>
            </a:r>
            <a:r>
              <a:rPr lang="vi-VN" sz="2800" b="1" dirty="0" smtClean="0">
                <a:solidFill>
                  <a:srgbClr val="C00000"/>
                </a:solidFill>
                <a:latin typeface="+mj-lt"/>
              </a:rPr>
              <a:t>1</a:t>
            </a:r>
            <a:r>
              <a:rPr lang="en-US" sz="2800" dirty="0" smtClean="0">
                <a:solidFill>
                  <a:srgbClr val="C00000"/>
                </a:solidFill>
                <a:latin typeface="+mj-lt"/>
              </a:rPr>
              <a:t>: </a:t>
            </a:r>
            <a:r>
              <a:rPr lang="vi-VN" sz="2800" b="1" dirty="0" smtClean="0">
                <a:solidFill>
                  <a:srgbClr val="C00000"/>
                </a:solidFill>
                <a:latin typeface="+mj-lt"/>
              </a:rPr>
              <a:t>LẮNG </a:t>
            </a:r>
            <a:r>
              <a:rPr lang="vi-VN" sz="2800" b="1" dirty="0">
                <a:solidFill>
                  <a:srgbClr val="C00000"/>
                </a:solidFill>
                <a:latin typeface="+mj-lt"/>
              </a:rPr>
              <a:t>NGHE LỊCH SỬ NƯỚC MÌNH </a:t>
            </a:r>
            <a:endParaRPr lang="en-US" sz="2800" dirty="0">
              <a:solidFill>
                <a:srgbClr val="C00000"/>
              </a:solidFill>
              <a:latin typeface="+mj-lt"/>
            </a:endParaRPr>
          </a:p>
          <a:p>
            <a:pPr algn="ctr"/>
            <a:endParaRPr lang="en-US" sz="2800" dirty="0">
              <a:solidFill>
                <a:srgbClr val="C00000"/>
              </a:solidFill>
              <a:latin typeface="+mj-lt"/>
            </a:endParaRPr>
          </a:p>
        </p:txBody>
      </p:sp>
      <p:sp>
        <p:nvSpPr>
          <p:cNvPr id="6" name="TextBox 5"/>
          <p:cNvSpPr txBox="1"/>
          <p:nvPr/>
        </p:nvSpPr>
        <p:spPr>
          <a:xfrm>
            <a:off x="6600190" y="836930"/>
            <a:ext cx="5517515" cy="101473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Dân</a:t>
            </a:r>
            <a:r>
              <a:rPr lang="en-US" sz="2000" b="1" dirty="0" smtClean="0">
                <a:latin typeface="Times New Roman" panose="02020603050405020304" pitchFamily="18" charset="0"/>
                <a:cs typeface="Times New Roman" panose="02020603050405020304" pitchFamily="18" charset="0"/>
              </a:rPr>
              <a:t> ta </a:t>
            </a:r>
            <a:r>
              <a:rPr lang="en-US" sz="2000" b="1" dirty="0" err="1" smtClean="0">
                <a:latin typeface="Times New Roman" panose="02020603050405020304" pitchFamily="18" charset="0"/>
                <a:cs typeface="Times New Roman" panose="02020603050405020304" pitchFamily="18" charset="0"/>
              </a:rPr>
              <a:t>ph</a:t>
            </a:r>
            <a:r>
              <a:rPr lang="vi-VN" altLang="en-US" sz="2000" b="1" dirty="0" err="1" smtClean="0">
                <a:latin typeface="Times New Roman" panose="02020603050405020304" pitchFamily="18" charset="0"/>
                <a:cs typeface="Times New Roman" panose="02020603050405020304" pitchFamily="18" charset="0"/>
              </a:rPr>
              <a:t>ả</a:t>
            </a:r>
            <a:r>
              <a:rPr lang="en-US" sz="2000" b="1" dirty="0" err="1" smtClean="0">
                <a:latin typeface="Times New Roman" panose="02020603050405020304" pitchFamily="18" charset="0"/>
                <a:cs typeface="Times New Roman" panose="02020603050405020304" pitchFamily="18" charset="0"/>
              </a:rPr>
              <a:t>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biết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a:t>
            </a:r>
            <a:r>
              <a:rPr lang="vi-VN" altLang="en-US" sz="2000" b="1" dirty="0" err="1" smtClean="0">
                <a:latin typeface="Times New Roman" panose="02020603050405020304" pitchFamily="18" charset="0"/>
                <a:cs typeface="Times New Roman" panose="02020603050405020304" pitchFamily="18" charset="0"/>
              </a:rPr>
              <a:t>ử</a:t>
            </a:r>
            <a:r>
              <a:rPr lang="en-US" sz="2000" b="1" dirty="0" smtClean="0">
                <a:latin typeface="Times New Roman" panose="02020603050405020304" pitchFamily="18" charset="0"/>
                <a:cs typeface="Times New Roman" panose="02020603050405020304" pitchFamily="18" charset="0"/>
              </a:rPr>
              <a:t> ta</a:t>
            </a:r>
            <a:endParaRPr lang="en-US" sz="2000" b="1" dirty="0" smtClean="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Cho </a:t>
            </a:r>
            <a:r>
              <a:rPr lang="en-US" sz="2000" b="1" dirty="0" err="1" smtClean="0">
                <a:latin typeface="Times New Roman" panose="02020603050405020304" pitchFamily="18" charset="0"/>
                <a:cs typeface="Times New Roman" panose="02020603050405020304" pitchFamily="18" charset="0"/>
              </a:rPr>
              <a:t>t</a:t>
            </a:r>
            <a:r>
              <a:rPr lang="vi-VN" altLang="en-US" sz="2000" b="1" dirty="0" err="1" smtClean="0">
                <a:latin typeface="Times New Roman" panose="02020603050405020304" pitchFamily="18" charset="0"/>
                <a:cs typeface="Times New Roman" panose="02020603050405020304" pitchFamily="18" charset="0"/>
              </a:rPr>
              <a:t>ườ</a:t>
            </a:r>
            <a:r>
              <a:rPr lang="en-US" sz="2000" b="1" dirty="0" err="1" smtClean="0">
                <a:latin typeface="Times New Roman" panose="02020603050405020304" pitchFamily="18" charset="0"/>
                <a:cs typeface="Times New Roman" panose="02020603050405020304" pitchFamily="18" charset="0"/>
              </a:rPr>
              <a:t>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gốc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tích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a:t>
            </a:r>
            <a:r>
              <a:rPr lang="vi-VN" altLang="en-US" sz="2000" b="1" dirty="0" err="1" smtClean="0">
                <a:latin typeface="Times New Roman" panose="02020603050405020304" pitchFamily="18" charset="0"/>
                <a:cs typeface="Times New Roman" panose="02020603050405020304" pitchFamily="18" charset="0"/>
              </a:rPr>
              <a:t>ướ</a:t>
            </a:r>
            <a:r>
              <a:rPr lang="en-US" sz="2000" b="1" dirty="0" err="1" smtClean="0">
                <a:latin typeface="Times New Roman" panose="02020603050405020304" pitchFamily="18" charset="0"/>
                <a:cs typeface="Times New Roman" panose="02020603050405020304" pitchFamily="18" charset="0"/>
              </a:rPr>
              <a:t>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a:t>
            </a:r>
            <a:r>
              <a:rPr lang="vi-VN" altLang="en-US" sz="2000" b="1" dirty="0" err="1" smtClean="0">
                <a:latin typeface="Times New Roman" panose="02020603050405020304" pitchFamily="18" charset="0"/>
                <a:cs typeface="Times New Roman" panose="02020603050405020304" pitchFamily="18" charset="0"/>
              </a:rPr>
              <a:t>hà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Vi</a:t>
            </a:r>
            <a:r>
              <a:rPr lang="vi-VN" altLang="en-US" sz="2000" b="1" dirty="0" err="1" smtClean="0">
                <a:latin typeface="Times New Roman" panose="02020603050405020304" pitchFamily="18" charset="0"/>
                <a:cs typeface="Times New Roman" panose="02020603050405020304" pitchFamily="18" charset="0"/>
              </a:rPr>
              <a:t>ệ</a:t>
            </a:r>
            <a:r>
              <a:rPr lang="en-US" sz="2000" b="1" dirty="0" err="1" smtClean="0">
                <a:latin typeface="Times New Roman" panose="02020603050405020304" pitchFamily="18" charset="0"/>
                <a:cs typeface="Times New Roman" panose="02020603050405020304" pitchFamily="18" charset="0"/>
              </a:rPr>
              <a:t>t</a:t>
            </a:r>
            <a:r>
              <a:rPr lang="en-US" sz="2000" b="1" dirty="0" smtClean="0">
                <a:latin typeface="Times New Roman" panose="02020603050405020304" pitchFamily="18" charset="0"/>
                <a:cs typeface="Times New Roman" panose="02020603050405020304" pitchFamily="18" charset="0"/>
              </a:rPr>
              <a:t> Nam”</a:t>
            </a:r>
            <a:endParaRPr lang="en-US" sz="2000" b="1" dirty="0" smtClean="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                                        - Ch</a:t>
            </a:r>
            <a:r>
              <a:rPr lang="vi-VN" altLang="en-US" sz="2000" b="1" dirty="0" smtClean="0">
                <a:latin typeface="Times New Roman" panose="02020603050405020304" pitchFamily="18" charset="0"/>
                <a:cs typeface="Times New Roman" panose="02020603050405020304" pitchFamily="18" charset="0"/>
              </a:rPr>
              <a:t>ủ</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a:t>
            </a:r>
            <a:r>
              <a:rPr lang="vi-VN" altLang="en-US" sz="2000" b="1" dirty="0" err="1" smtClean="0">
                <a:latin typeface="Times New Roman" panose="02020603050405020304" pitchFamily="18" charset="0"/>
                <a:cs typeface="Times New Roman" panose="02020603050405020304" pitchFamily="18" charset="0"/>
              </a:rPr>
              <a:t>ị</a:t>
            </a:r>
            <a:r>
              <a:rPr lang="en-US" sz="2000" b="1" dirty="0" err="1" smtClean="0">
                <a:latin typeface="Times New Roman" panose="02020603050405020304" pitchFamily="18" charset="0"/>
                <a:cs typeface="Times New Roman" panose="02020603050405020304" pitchFamily="18" charset="0"/>
              </a:rPr>
              <a:t>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Hô</a:t>
            </a:r>
            <a:r>
              <a:rPr lang="en-US" sz="2000" b="1" dirty="0" smtClean="0">
                <a:latin typeface="Times New Roman" panose="02020603050405020304" pitchFamily="18" charset="0"/>
                <a:cs typeface="Times New Roman" panose="02020603050405020304" pitchFamily="18" charset="0"/>
              </a:rPr>
              <a:t>̀ Chí Minh -</a:t>
            </a:r>
            <a:endParaRPr lang="en-US" sz="2000" b="1" dirty="0">
              <a:latin typeface="Times New Roman" panose="02020603050405020304" pitchFamily="18" charset="0"/>
              <a:cs typeface="Times New Roman" panose="02020603050405020304" pitchFamily="18" charset="0"/>
            </a:endParaRPr>
          </a:p>
        </p:txBody>
      </p:sp>
      <p:pic>
        <p:nvPicPr>
          <p:cNvPr id="9" name="Picture 8" descr="C:\Users\Admin\Desktop\THÁNH GIÓNG.jpg"/>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429000"/>
            <a:ext cx="2209800" cy="3419272"/>
          </a:xfrm>
          <a:prstGeom prst="rect">
            <a:avLst/>
          </a:prstGeom>
          <a:noFill/>
          <a:ln>
            <a:noFill/>
          </a:ln>
        </p:spPr>
      </p:pic>
      <p:pic>
        <p:nvPicPr>
          <p:cNvPr id="10" name="Picture 9" descr="C:\Users\Admin\Desktop\su-tich-ho-guo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429000"/>
            <a:ext cx="2400300" cy="3429000"/>
          </a:xfrm>
          <a:prstGeom prst="rect">
            <a:avLst/>
          </a:prstGeom>
          <a:noFill/>
          <a:ln>
            <a:noFill/>
          </a:ln>
        </p:spPr>
      </p:pic>
      <p:pic>
        <p:nvPicPr>
          <p:cNvPr id="11" name="Picture 10" descr="C:\Users\Admin\Desktop\HỘI THỔI CƠM THI.png"/>
          <p:cNvPicPr/>
          <p:nvPr/>
        </p:nvPicPr>
        <p:blipFill>
          <a:blip r:embed="rId4">
            <a:extLst>
              <a:ext uri="{28A0092B-C50C-407E-A947-70E740481C1C}">
                <a14:useLocalDpi xmlns:a14="http://schemas.microsoft.com/office/drawing/2010/main" val="0"/>
              </a:ext>
            </a:extLst>
          </a:blip>
          <a:srcRect/>
          <a:stretch>
            <a:fillRect/>
          </a:stretch>
        </p:blipFill>
        <p:spPr bwMode="auto">
          <a:xfrm>
            <a:off x="6057900" y="3429000"/>
            <a:ext cx="2247900" cy="3429000"/>
          </a:xfrm>
          <a:prstGeom prst="rect">
            <a:avLst/>
          </a:prstGeom>
          <a:noFill/>
          <a:ln>
            <a:noFill/>
          </a:ln>
        </p:spPr>
      </p:pic>
      <p:pic>
        <p:nvPicPr>
          <p:cNvPr id="12" name="Picture 11" descr="C:\Users\Admin\Desktop\BÁNH CHƯNG BÁNH GIẦY.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3429000"/>
            <a:ext cx="2362200" cy="34290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66437"/>
            <a:ext cx="12192000" cy="7274719"/>
          </a:xfrm>
          <a:prstGeom prst="rect">
            <a:avLst/>
          </a:prstGeom>
        </p:spPr>
      </p:pic>
      <p:sp>
        <p:nvSpPr>
          <p:cNvPr id="5" name="TextBox 4"/>
          <p:cNvSpPr txBox="1"/>
          <p:nvPr/>
        </p:nvSpPr>
        <p:spPr>
          <a:xfrm>
            <a:off x="4047772" y="3521645"/>
            <a:ext cx="3755084" cy="1404620"/>
          </a:xfrm>
          <a:prstGeom prst="rect">
            <a:avLst/>
          </a:prstGeom>
          <a:noFill/>
        </p:spPr>
        <p:txBody>
          <a:bodyPr wrap="square" rtlCol="0">
            <a:spAutoFit/>
          </a:bodyPr>
          <a:lstStyle/>
          <a:p>
            <a:pPr algn="ctr"/>
            <a:r>
              <a:rPr lang="en-US" sz="4265" b="1" dirty="0">
                <a:solidFill>
                  <a:schemeClr val="bg1"/>
                </a:solidFill>
                <a:latin typeface="Times New Roman" panose="02020603050405020304" pitchFamily="18" charset="0"/>
                <a:cs typeface="Times New Roman" panose="02020603050405020304" pitchFamily="18" charset="0"/>
              </a:rPr>
              <a:t>TRI THỨC NGỮ VĂN</a:t>
            </a:r>
            <a:endParaRPr lang="en-US" sz="4265"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315" y="4009950"/>
            <a:ext cx="12206315" cy="2868484"/>
          </a:xfrm>
          <a:prstGeom prst="rect">
            <a:avLst/>
          </a:prstGeom>
        </p:spPr>
      </p:pic>
      <p:sp>
        <p:nvSpPr>
          <p:cNvPr id="28" name="TextBox 13"/>
          <p:cNvSpPr>
            <a:spLocks noChangeArrowheads="1"/>
          </p:cNvSpPr>
          <p:nvPr/>
        </p:nvSpPr>
        <p:spPr bwMode="auto">
          <a:xfrm>
            <a:off x="6505646" y="2131789"/>
            <a:ext cx="5120707" cy="500380"/>
          </a:xfrm>
          <a:prstGeom prst="rect">
            <a:avLst/>
          </a:prstGeom>
          <a:solidFill>
            <a:schemeClr val="accent2"/>
          </a:solidFill>
          <a:ln>
            <a:noFill/>
          </a:ln>
        </p:spPr>
        <p:txBody>
          <a:bodyPr wrap="square">
            <a:spAutoFit/>
          </a:bodyPr>
          <a:lstStyle/>
          <a:p>
            <a:pPr algn="ctr" defTabSz="963930"/>
            <a:r>
              <a:rPr lang="vi-VN" altLang="zh-CN" sz="2655" dirty="0">
                <a:solidFill>
                  <a:schemeClr val="bg1"/>
                </a:solidFill>
                <a:latin typeface="+mj-lt"/>
                <a:ea typeface="方正正准黑简体" panose="02000000000000000000" pitchFamily="2" charset="-122"/>
                <a:cs typeface="+mn-ea"/>
                <a:sym typeface="+mn-lt"/>
              </a:rPr>
              <a:t>Khái niệm truyền thuyết</a:t>
            </a:r>
            <a:endParaRPr lang="zh-CN" altLang="en-US" sz="2655" dirty="0">
              <a:solidFill>
                <a:schemeClr val="bg1"/>
              </a:solidFill>
              <a:latin typeface="+mj-lt"/>
              <a:ea typeface="方正正准黑简体" panose="02000000000000000000" pitchFamily="2" charset="-122"/>
              <a:cs typeface="+mn-ea"/>
              <a:sym typeface="+mn-lt"/>
            </a:endParaRPr>
          </a:p>
        </p:txBody>
      </p:sp>
      <p:sp>
        <p:nvSpPr>
          <p:cNvPr id="32" name="五边形 2"/>
          <p:cNvSpPr>
            <a:spLocks noChangeArrowheads="1"/>
          </p:cNvSpPr>
          <p:nvPr/>
        </p:nvSpPr>
        <p:spPr bwMode="auto">
          <a:xfrm>
            <a:off x="5869169" y="2131788"/>
            <a:ext cx="863446" cy="461881"/>
          </a:xfrm>
          <a:prstGeom prst="homePlate">
            <a:avLst>
              <a:gd name="adj" fmla="val 46735"/>
            </a:avLst>
          </a:prstGeom>
          <a:solidFill>
            <a:schemeClr val="accent1"/>
          </a:solidFill>
          <a:ln>
            <a:noFill/>
          </a:ln>
        </p:spPr>
        <p:txBody>
          <a:bodyPr anchor="ctr"/>
          <a:lstStyle/>
          <a:p>
            <a:pPr algn="ctr"/>
            <a:endParaRPr lang="zh-CN" altLang="zh-CN" sz="1895">
              <a:solidFill>
                <a:srgbClr val="FFFFFF"/>
              </a:solidFill>
              <a:latin typeface="Arial" panose="020B0604020202020204" pitchFamily="34" charset="0"/>
              <a:ea typeface="Microsoft YaHei" panose="020B0503020204020204" charset="-122"/>
              <a:sym typeface="Arial" panose="020B0604020202020204" pitchFamily="34" charset="0"/>
            </a:endParaRPr>
          </a:p>
        </p:txBody>
      </p:sp>
      <p:sp>
        <p:nvSpPr>
          <p:cNvPr id="36" name="TextBox 5"/>
          <p:cNvSpPr>
            <a:spLocks noChangeArrowheads="1"/>
          </p:cNvSpPr>
          <p:nvPr/>
        </p:nvSpPr>
        <p:spPr bwMode="auto">
          <a:xfrm>
            <a:off x="5869169" y="1923864"/>
            <a:ext cx="52197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rPr>
              <a:t>1</a:t>
            </a:r>
            <a:endParaRPr lang="zh-CN" alt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endParaRPr>
          </a:p>
        </p:txBody>
      </p:sp>
      <p:sp>
        <p:nvSpPr>
          <p:cNvPr id="40" name="TextBox 12"/>
          <p:cNvSpPr>
            <a:spLocks noChangeArrowheads="1"/>
          </p:cNvSpPr>
          <p:nvPr/>
        </p:nvSpPr>
        <p:spPr bwMode="auto">
          <a:xfrm>
            <a:off x="2877731" y="486081"/>
            <a:ext cx="703008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altLang="zh-CN" sz="6600" b="1" dirty="0">
                <a:solidFill>
                  <a:srgbClr val="FF9021"/>
                </a:solidFill>
                <a:latin typeface="Arial" panose="020B0604020202020204" pitchFamily="34" charset="0"/>
                <a:ea typeface="Microsoft YaHei" panose="020B0503020204020204" charset="-122"/>
                <a:sym typeface="Arial" panose="020B0604020202020204" pitchFamily="34" charset="0"/>
              </a:rPr>
              <a:t>Tri thức đọc hiểu</a:t>
            </a:r>
            <a:endParaRPr lang="vi-VN" altLang="zh-CN" sz="6600" b="1" dirty="0">
              <a:solidFill>
                <a:srgbClr val="FF9021"/>
              </a:solidFill>
              <a:latin typeface="Arial" panose="020B0604020202020204" pitchFamily="34" charset="0"/>
              <a:ea typeface="Microsoft YaHei" panose="020B0503020204020204" charset="-122"/>
              <a:sym typeface="Arial" panose="020B0604020202020204" pitchFamily="34" charset="0"/>
            </a:endParaRPr>
          </a:p>
        </p:txBody>
      </p:sp>
      <p:sp>
        <p:nvSpPr>
          <p:cNvPr id="18" name="TextBox 13"/>
          <p:cNvSpPr>
            <a:spLocks noChangeArrowheads="1"/>
          </p:cNvSpPr>
          <p:nvPr/>
        </p:nvSpPr>
        <p:spPr bwMode="auto">
          <a:xfrm>
            <a:off x="6505646" y="2950610"/>
            <a:ext cx="5120707" cy="909320"/>
          </a:xfrm>
          <a:prstGeom prst="rect">
            <a:avLst/>
          </a:prstGeom>
          <a:solidFill>
            <a:schemeClr val="accent2"/>
          </a:solidFill>
          <a:ln>
            <a:noFill/>
          </a:ln>
        </p:spPr>
        <p:txBody>
          <a:bodyPr wrap="square">
            <a:spAutoFit/>
          </a:bodyPr>
          <a:lstStyle/>
          <a:p>
            <a:pPr algn="ctr" defTabSz="963930"/>
            <a:r>
              <a:rPr lang="vi-VN" altLang="zh-CN" sz="2655" dirty="0">
                <a:solidFill>
                  <a:schemeClr val="bg1"/>
                </a:solidFill>
                <a:latin typeface="+mj-lt"/>
                <a:ea typeface="方正正准黑简体" panose="02000000000000000000" pitchFamily="2" charset="-122"/>
                <a:cs typeface="+mn-ea"/>
                <a:sym typeface="+mn-lt"/>
              </a:rPr>
              <a:t>Nhân vật trong truyện, Nhân vật trong truyền thuyết</a:t>
            </a:r>
            <a:endParaRPr lang="zh-CN" altLang="en-US" sz="2655" dirty="0">
              <a:solidFill>
                <a:schemeClr val="bg1"/>
              </a:solidFill>
              <a:latin typeface="+mj-lt"/>
              <a:ea typeface="方正正准黑简体" panose="02000000000000000000" pitchFamily="2" charset="-122"/>
              <a:cs typeface="+mn-ea"/>
              <a:sym typeface="+mn-lt"/>
            </a:endParaRPr>
          </a:p>
        </p:txBody>
      </p:sp>
      <p:sp>
        <p:nvSpPr>
          <p:cNvPr id="19" name="五边形 2"/>
          <p:cNvSpPr>
            <a:spLocks noChangeArrowheads="1"/>
          </p:cNvSpPr>
          <p:nvPr/>
        </p:nvSpPr>
        <p:spPr bwMode="auto">
          <a:xfrm>
            <a:off x="5869169" y="3171503"/>
            <a:ext cx="863446" cy="461881"/>
          </a:xfrm>
          <a:prstGeom prst="homePlate">
            <a:avLst>
              <a:gd name="adj" fmla="val 46735"/>
            </a:avLst>
          </a:prstGeom>
          <a:solidFill>
            <a:schemeClr val="accent1"/>
          </a:solidFill>
          <a:ln>
            <a:noFill/>
          </a:ln>
        </p:spPr>
        <p:txBody>
          <a:bodyPr anchor="ctr"/>
          <a:lstStyle/>
          <a:p>
            <a:pPr algn="ctr"/>
            <a:endParaRPr lang="zh-CN" altLang="zh-CN" sz="1895">
              <a:solidFill>
                <a:srgbClr val="FFFFFF"/>
              </a:solidFill>
              <a:latin typeface="Arial" panose="020B0604020202020204" pitchFamily="34" charset="0"/>
              <a:ea typeface="Microsoft YaHei" panose="020B0503020204020204" charset="-122"/>
              <a:sym typeface="Arial" panose="020B0604020202020204" pitchFamily="34" charset="0"/>
            </a:endParaRPr>
          </a:p>
        </p:txBody>
      </p:sp>
      <p:sp>
        <p:nvSpPr>
          <p:cNvPr id="20" name="TextBox 5"/>
          <p:cNvSpPr>
            <a:spLocks noChangeArrowheads="1"/>
          </p:cNvSpPr>
          <p:nvPr/>
        </p:nvSpPr>
        <p:spPr bwMode="auto">
          <a:xfrm>
            <a:off x="5869169" y="2963579"/>
            <a:ext cx="52197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rPr>
              <a:t>2</a:t>
            </a:r>
            <a:endParaRPr lang="zh-CN" alt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endParaRPr>
          </a:p>
        </p:txBody>
      </p:sp>
      <p:sp>
        <p:nvSpPr>
          <p:cNvPr id="21" name="TextBox 13"/>
          <p:cNvSpPr>
            <a:spLocks noChangeArrowheads="1"/>
          </p:cNvSpPr>
          <p:nvPr/>
        </p:nvSpPr>
        <p:spPr bwMode="auto">
          <a:xfrm>
            <a:off x="6505646" y="4142914"/>
            <a:ext cx="5120707" cy="500380"/>
          </a:xfrm>
          <a:prstGeom prst="rect">
            <a:avLst/>
          </a:prstGeom>
          <a:solidFill>
            <a:schemeClr val="accent2"/>
          </a:solidFill>
          <a:ln>
            <a:noFill/>
          </a:ln>
        </p:spPr>
        <p:txBody>
          <a:bodyPr wrap="square">
            <a:spAutoFit/>
          </a:bodyPr>
          <a:lstStyle/>
          <a:p>
            <a:pPr algn="ctr" defTabSz="963930"/>
            <a:r>
              <a:rPr lang="vi-VN" altLang="zh-CN" sz="2655" dirty="0">
                <a:solidFill>
                  <a:schemeClr val="bg1"/>
                </a:solidFill>
                <a:latin typeface="+mj-lt"/>
                <a:ea typeface="方正正准黑简体" panose="02000000000000000000" pitchFamily="2" charset="-122"/>
                <a:cs typeface="+mn-ea"/>
                <a:sym typeface="+mn-lt"/>
              </a:rPr>
              <a:t>Cốt truyện, cốt truyện truyền thuyết</a:t>
            </a:r>
            <a:endParaRPr lang="zh-CN" altLang="en-US" sz="2655" dirty="0">
              <a:solidFill>
                <a:schemeClr val="bg1"/>
              </a:solidFill>
              <a:latin typeface="+mj-lt"/>
              <a:ea typeface="方正正准黑简体" panose="02000000000000000000" pitchFamily="2" charset="-122"/>
              <a:cs typeface="+mn-ea"/>
              <a:sym typeface="+mn-lt"/>
            </a:endParaRPr>
          </a:p>
        </p:txBody>
      </p:sp>
      <p:sp>
        <p:nvSpPr>
          <p:cNvPr id="22" name="五边形 2"/>
          <p:cNvSpPr>
            <a:spLocks noChangeArrowheads="1"/>
          </p:cNvSpPr>
          <p:nvPr/>
        </p:nvSpPr>
        <p:spPr bwMode="auto">
          <a:xfrm>
            <a:off x="5869169" y="4184777"/>
            <a:ext cx="863446" cy="461881"/>
          </a:xfrm>
          <a:prstGeom prst="homePlate">
            <a:avLst>
              <a:gd name="adj" fmla="val 46735"/>
            </a:avLst>
          </a:prstGeom>
          <a:solidFill>
            <a:schemeClr val="accent1"/>
          </a:solidFill>
          <a:ln>
            <a:noFill/>
          </a:ln>
        </p:spPr>
        <p:txBody>
          <a:bodyPr anchor="ctr"/>
          <a:lstStyle/>
          <a:p>
            <a:pPr algn="ctr"/>
            <a:endParaRPr lang="zh-CN" altLang="zh-CN" sz="1895">
              <a:solidFill>
                <a:srgbClr val="FFFFFF"/>
              </a:solidFill>
              <a:latin typeface="Arial" panose="020B0604020202020204" pitchFamily="34" charset="0"/>
              <a:ea typeface="Microsoft YaHei" panose="020B0503020204020204" charset="-122"/>
              <a:sym typeface="Arial" panose="020B0604020202020204" pitchFamily="34" charset="0"/>
            </a:endParaRPr>
          </a:p>
        </p:txBody>
      </p:sp>
      <p:sp>
        <p:nvSpPr>
          <p:cNvPr id="23" name="TextBox 5"/>
          <p:cNvSpPr>
            <a:spLocks noChangeArrowheads="1"/>
          </p:cNvSpPr>
          <p:nvPr/>
        </p:nvSpPr>
        <p:spPr bwMode="auto">
          <a:xfrm>
            <a:off x="5869169" y="3976853"/>
            <a:ext cx="52197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rPr>
              <a:t>3</a:t>
            </a:r>
            <a:endParaRPr lang="zh-CN" alt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endParaRPr>
          </a:p>
        </p:txBody>
      </p:sp>
      <p:sp>
        <p:nvSpPr>
          <p:cNvPr id="24" name="TextBox 13"/>
          <p:cNvSpPr>
            <a:spLocks noChangeArrowheads="1"/>
          </p:cNvSpPr>
          <p:nvPr/>
        </p:nvSpPr>
        <p:spPr bwMode="auto">
          <a:xfrm>
            <a:off x="6508820" y="5023225"/>
            <a:ext cx="5120707" cy="500380"/>
          </a:xfrm>
          <a:prstGeom prst="rect">
            <a:avLst/>
          </a:prstGeom>
          <a:solidFill>
            <a:schemeClr val="accent2"/>
          </a:solidFill>
          <a:ln>
            <a:noFill/>
          </a:ln>
        </p:spPr>
        <p:txBody>
          <a:bodyPr wrap="square">
            <a:spAutoFit/>
          </a:bodyPr>
          <a:lstStyle/>
          <a:p>
            <a:pPr algn="ctr" defTabSz="963930"/>
            <a:r>
              <a:rPr lang="vi-VN" altLang="zh-CN" sz="2655" dirty="0">
                <a:solidFill>
                  <a:schemeClr val="bg1"/>
                </a:solidFill>
                <a:latin typeface="+mj-lt"/>
                <a:ea typeface="方正正准黑简体" panose="02000000000000000000" pitchFamily="2" charset="-122"/>
                <a:cs typeface="+mn-ea"/>
                <a:sym typeface="+mn-lt"/>
              </a:rPr>
              <a:t>Yếu tố kì ảo</a:t>
            </a:r>
            <a:endParaRPr lang="zh-CN" altLang="en-US" sz="2655" dirty="0">
              <a:solidFill>
                <a:schemeClr val="bg1"/>
              </a:solidFill>
              <a:latin typeface="+mj-lt"/>
              <a:ea typeface="方正正准黑简体" panose="02000000000000000000" pitchFamily="2" charset="-122"/>
              <a:cs typeface="+mn-ea"/>
              <a:sym typeface="+mn-lt"/>
            </a:endParaRPr>
          </a:p>
        </p:txBody>
      </p:sp>
      <p:sp>
        <p:nvSpPr>
          <p:cNvPr id="25" name="五边形 2"/>
          <p:cNvSpPr>
            <a:spLocks noChangeArrowheads="1"/>
          </p:cNvSpPr>
          <p:nvPr/>
        </p:nvSpPr>
        <p:spPr bwMode="auto">
          <a:xfrm>
            <a:off x="5872343" y="5023285"/>
            <a:ext cx="863446" cy="461881"/>
          </a:xfrm>
          <a:prstGeom prst="homePlate">
            <a:avLst>
              <a:gd name="adj" fmla="val 46735"/>
            </a:avLst>
          </a:prstGeom>
          <a:solidFill>
            <a:schemeClr val="accent1"/>
          </a:solidFill>
          <a:ln>
            <a:noFill/>
          </a:ln>
        </p:spPr>
        <p:txBody>
          <a:bodyPr anchor="ctr"/>
          <a:lstStyle/>
          <a:p>
            <a:pPr algn="ctr"/>
            <a:endParaRPr lang="zh-CN" altLang="zh-CN" sz="1895">
              <a:solidFill>
                <a:srgbClr val="FFFFFF"/>
              </a:solidFill>
              <a:latin typeface="Arial" panose="020B0604020202020204" pitchFamily="34" charset="0"/>
              <a:ea typeface="Microsoft YaHei" panose="020B0503020204020204" charset="-122"/>
              <a:sym typeface="Arial" panose="020B0604020202020204" pitchFamily="34" charset="0"/>
            </a:endParaRPr>
          </a:p>
        </p:txBody>
      </p:sp>
      <p:sp>
        <p:nvSpPr>
          <p:cNvPr id="26" name="TextBox 5"/>
          <p:cNvSpPr>
            <a:spLocks noChangeArrowheads="1"/>
          </p:cNvSpPr>
          <p:nvPr/>
        </p:nvSpPr>
        <p:spPr bwMode="auto">
          <a:xfrm>
            <a:off x="5872343" y="4815360"/>
            <a:ext cx="52197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rPr>
              <a:t>4</a:t>
            </a:r>
            <a:endParaRPr lang="zh-CN" alt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1+#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0-#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0-#ppt_w/2"/>
                                          </p:val>
                                        </p:tav>
                                        <p:tav tm="100000">
                                          <p:val>
                                            <p:strVal val="#ppt_x"/>
                                          </p:val>
                                        </p:tav>
                                      </p:tavLst>
                                    </p:anim>
                                    <p:anim calcmode="lin" valueType="num">
                                      <p:cBhvr additive="base">
                                        <p:cTn id="57" dur="500" fill="hold"/>
                                        <p:tgtEl>
                                          <p:spTgt spid="2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1+#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fill="hold"/>
                                        <p:tgtEl>
                                          <p:spTgt spid="25"/>
                                        </p:tgtEl>
                                        <p:attrNameLst>
                                          <p:attrName>ppt_x</p:attrName>
                                        </p:attrNameLst>
                                      </p:cBhvr>
                                      <p:tavLst>
                                        <p:tav tm="0">
                                          <p:val>
                                            <p:strVal val="0-#ppt_w/2"/>
                                          </p:val>
                                        </p:tav>
                                        <p:tav tm="100000">
                                          <p:val>
                                            <p:strVal val="#ppt_x"/>
                                          </p:val>
                                        </p:tav>
                                      </p:tavLst>
                                    </p:anim>
                                    <p:anim calcmode="lin" valueType="num">
                                      <p:cBhvr additive="base">
                                        <p:cTn id="73" dur="500" fill="hold"/>
                                        <p:tgtEl>
                                          <p:spTgt spid="25"/>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32" grpId="0" bldLvl="0" animBg="1"/>
      <p:bldP spid="36" grpId="0"/>
      <p:bldP spid="40" grpId="0"/>
      <p:bldP spid="18" grpId="0" bldLvl="0" animBg="1"/>
      <p:bldP spid="19" grpId="0" bldLvl="0" animBg="1"/>
      <p:bldP spid="20" grpId="0"/>
      <p:bldP spid="21" grpId="0" bldLvl="0" animBg="1"/>
      <p:bldP spid="22" grpId="0" bldLvl="0" animBg="1"/>
      <p:bldP spid="23" grpId="0"/>
      <p:bldP spid="24" grpId="0" bldLvl="0" animBg="1"/>
      <p:bldP spid="25" grpId="0" bldLvl="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315" y="4009950"/>
            <a:ext cx="12206315" cy="2868484"/>
          </a:xfrm>
          <a:prstGeom prst="rect">
            <a:avLst/>
          </a:prstGeom>
        </p:spPr>
      </p:pic>
      <p:sp>
        <p:nvSpPr>
          <p:cNvPr id="23" name="TextBox 5"/>
          <p:cNvSpPr>
            <a:spLocks noChangeArrowheads="1"/>
          </p:cNvSpPr>
          <p:nvPr/>
        </p:nvSpPr>
        <p:spPr bwMode="auto">
          <a:xfrm>
            <a:off x="5869169" y="3976853"/>
            <a:ext cx="52197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rPr>
              <a:t>3</a:t>
            </a:r>
            <a:endParaRPr lang="zh-CN" alt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endParaRPr>
          </a:p>
        </p:txBody>
      </p:sp>
      <p:sp>
        <p:nvSpPr>
          <p:cNvPr id="2" name="Text Box 1"/>
          <p:cNvSpPr txBox="1"/>
          <p:nvPr/>
        </p:nvSpPr>
        <p:spPr>
          <a:xfrm>
            <a:off x="1261110" y="683260"/>
            <a:ext cx="9443720" cy="306705"/>
          </a:xfrm>
          <a:prstGeom prst="rect">
            <a:avLst/>
          </a:prstGeom>
          <a:noFill/>
        </p:spPr>
        <p:txBody>
          <a:bodyPr wrap="square" rtlCol="0">
            <a:spAutoFit/>
          </a:bodyPr>
          <a:p>
            <a:endParaRPr lang="en-US"/>
          </a:p>
        </p:txBody>
      </p:sp>
      <p:sp>
        <p:nvSpPr>
          <p:cNvPr id="3" name="Text Box 2"/>
          <p:cNvSpPr txBox="1"/>
          <p:nvPr/>
        </p:nvSpPr>
        <p:spPr>
          <a:xfrm>
            <a:off x="942340" y="1355725"/>
            <a:ext cx="10909300" cy="1814830"/>
          </a:xfrm>
          <a:prstGeom prst="rect">
            <a:avLst/>
          </a:prstGeom>
          <a:noFill/>
        </p:spPr>
        <p:txBody>
          <a:bodyPr wrap="square" rtlCol="0">
            <a:spAutoFit/>
          </a:bodyPr>
          <a:p>
            <a:pPr marL="457200" indent="-457200" algn="just">
              <a:buFont typeface="Wingdings" panose="05000000000000000000" pitchFamily="2" charset="2"/>
              <a:buChar char="§"/>
            </a:pPr>
            <a:r>
              <a:rPr lang="vi-VN" sz="2800" b="1" dirty="0">
                <a:solidFill>
                  <a:schemeClr val="tx1"/>
                </a:solidFill>
                <a:latin typeface="Times New Roman" panose="02020603050405020304" pitchFamily="18" charset="0"/>
                <a:cs typeface="Times New Roman" panose="02020603050405020304" pitchFamily="18" charset="0"/>
                <a:sym typeface="+mn-ea"/>
              </a:rPr>
              <a:t>Truyền thuyết</a:t>
            </a:r>
            <a:r>
              <a:rPr lang="vi-VN" sz="2800" dirty="0">
                <a:solidFill>
                  <a:schemeClr val="tx1"/>
                </a:solidFill>
                <a:latin typeface="Times New Roman" panose="02020603050405020304" pitchFamily="18" charset="0"/>
                <a:cs typeface="Times New Roman" panose="02020603050405020304" pitchFamily="18" charset="0"/>
                <a:sym typeface="+mn-ea"/>
              </a:rPr>
              <a:t> là thể loại truyện kể dân gian, thường kể về sự kiện, nhân vật lịch sử</a:t>
            </a:r>
            <a:r>
              <a:rPr lang="vi-VN" sz="2800" dirty="0" smtClean="0">
                <a:solidFill>
                  <a:schemeClr val="tx1"/>
                </a:solidFill>
                <a:latin typeface="Times New Roman" panose="02020603050405020304" pitchFamily="18" charset="0"/>
                <a:cs typeface="Times New Roman" panose="02020603050405020304" pitchFamily="18" charset="0"/>
                <a:sym typeface="+mn-ea"/>
              </a:rPr>
              <a:t>. Thể hiện nhận thức, tình cảm của tác giả dân gian đối với các nhân vật, sự kiện lịch sử. Đặc điểm được thể hiện qua cách xây dựng nhân vật, cốt truyện, yếu tố kì ảo,...</a:t>
            </a:r>
            <a:endParaRPr lang="en-US" sz="2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315" y="4009950"/>
            <a:ext cx="12206315" cy="2868484"/>
          </a:xfrm>
          <a:prstGeom prst="rect">
            <a:avLst/>
          </a:prstGeom>
        </p:spPr>
      </p:pic>
      <p:sp>
        <p:nvSpPr>
          <p:cNvPr id="23" name="TextBox 5"/>
          <p:cNvSpPr>
            <a:spLocks noChangeArrowheads="1"/>
          </p:cNvSpPr>
          <p:nvPr/>
        </p:nvSpPr>
        <p:spPr bwMode="auto">
          <a:xfrm>
            <a:off x="5869169" y="3976853"/>
            <a:ext cx="52197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rPr>
              <a:t>3</a:t>
            </a:r>
            <a:endParaRPr lang="zh-CN" alt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endParaRPr>
          </a:p>
        </p:txBody>
      </p:sp>
      <p:sp>
        <p:nvSpPr>
          <p:cNvPr id="2" name="Text Box 1"/>
          <p:cNvSpPr txBox="1"/>
          <p:nvPr/>
        </p:nvSpPr>
        <p:spPr>
          <a:xfrm>
            <a:off x="1261110" y="683260"/>
            <a:ext cx="9443720" cy="306705"/>
          </a:xfrm>
          <a:prstGeom prst="rect">
            <a:avLst/>
          </a:prstGeom>
          <a:noFill/>
        </p:spPr>
        <p:txBody>
          <a:bodyPr wrap="square" rtlCol="0">
            <a:spAutoFit/>
          </a:bodyPr>
          <a:p>
            <a:endParaRPr lang="en-US"/>
          </a:p>
        </p:txBody>
      </p:sp>
      <p:sp>
        <p:nvSpPr>
          <p:cNvPr id="3" name="Text Box 2"/>
          <p:cNvSpPr txBox="1"/>
          <p:nvPr/>
        </p:nvSpPr>
        <p:spPr>
          <a:xfrm>
            <a:off x="335915" y="683260"/>
            <a:ext cx="11264265" cy="4146550"/>
          </a:xfrm>
          <a:prstGeom prst="rect">
            <a:avLst/>
          </a:prstGeom>
          <a:noFill/>
        </p:spPr>
        <p:txBody>
          <a:bodyPr wrap="square" rtlCol="0">
            <a:spAutoFit/>
          </a:bodyPr>
          <a:p>
            <a:pPr algn="just">
              <a:lnSpc>
                <a:spcPct val="90000"/>
              </a:lnSpc>
              <a:spcAft>
                <a:spcPts val="635"/>
              </a:spcAft>
            </a:pPr>
            <a:r>
              <a:rPr lang="en-US" sz="2800" b="1" kern="1200" dirty="0" err="1">
                <a:solidFill>
                  <a:schemeClr val="tx1"/>
                </a:solidFill>
                <a:latin typeface="Times New Roman" panose="02020603050405020304" pitchFamily="18" charset="0"/>
                <a:ea typeface="+mj-ea"/>
                <a:cs typeface="Times New Roman" panose="02020603050405020304" pitchFamily="18" charset="0"/>
                <a:sym typeface="+mn-ea"/>
              </a:rPr>
              <a:t>Nhân</a:t>
            </a:r>
            <a:r>
              <a:rPr lang="en-US" sz="2800" b="1"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b="1" kern="1200" dirty="0" err="1">
                <a:solidFill>
                  <a:schemeClr val="tx1"/>
                </a:solidFill>
                <a:latin typeface="Times New Roman" panose="02020603050405020304" pitchFamily="18" charset="0"/>
                <a:ea typeface="+mj-ea"/>
                <a:cs typeface="Times New Roman" panose="02020603050405020304" pitchFamily="18" charset="0"/>
                <a:sym typeface="+mn-ea"/>
              </a:rPr>
              <a:t>vật</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trong</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văn</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bản</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văn</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học</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là</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con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người</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hay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đồ</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vật</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loài</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vật</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đã</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được</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nhân</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 </a:t>
            </a:r>
            <a:r>
              <a:rPr lang="en-US" sz="2800" kern="1200" dirty="0" err="1">
                <a:solidFill>
                  <a:schemeClr val="tx1"/>
                </a:solidFill>
                <a:latin typeface="Times New Roman" panose="02020603050405020304" pitchFamily="18" charset="0"/>
                <a:ea typeface="+mj-ea"/>
                <a:cs typeface="Times New Roman" panose="02020603050405020304" pitchFamily="18" charset="0"/>
                <a:sym typeface="+mn-ea"/>
              </a:rPr>
              <a:t>hoá</a:t>
            </a:r>
            <a:r>
              <a:rPr lang="en-US" sz="2800" kern="1200" dirty="0">
                <a:solidFill>
                  <a:schemeClr val="tx1"/>
                </a:solidFill>
                <a:latin typeface="Times New Roman" panose="02020603050405020304" pitchFamily="18" charset="0"/>
                <a:ea typeface="+mj-ea"/>
                <a:cs typeface="Times New Roman" panose="02020603050405020304" pitchFamily="18" charset="0"/>
                <a:sym typeface="+mn-ea"/>
              </a:rPr>
              <a:t>.</a:t>
            </a:r>
            <a:endParaRPr lang="en-US" sz="2800" kern="1200" dirty="0">
              <a:solidFill>
                <a:schemeClr val="tx1"/>
              </a:solidFill>
              <a:latin typeface="Times New Roman" panose="02020603050405020304" pitchFamily="18" charset="0"/>
              <a:ea typeface="+mj-ea"/>
              <a:cs typeface="Times New Roman" panose="02020603050405020304" pitchFamily="18" charset="0"/>
              <a:sym typeface="+mn-ea"/>
            </a:endParaRPr>
          </a:p>
          <a:p>
            <a:pPr algn="ctr">
              <a:lnSpc>
                <a:spcPct val="90000"/>
              </a:lnSpc>
              <a:spcAft>
                <a:spcPts val="635"/>
              </a:spcAft>
            </a:pPr>
            <a:r>
              <a:rPr lang="en-US" sz="2800" b="1" dirty="0" err="1">
                <a:latin typeface="Times New Roman" panose="02020603050405020304" pitchFamily="18" charset="0"/>
                <a:ea typeface="+mn-ea"/>
                <a:cs typeface="Times New Roman" panose="02020603050405020304" pitchFamily="18" charset="0"/>
                <a:sym typeface="+mn-ea"/>
              </a:rPr>
              <a:t>Nhân</a:t>
            </a:r>
            <a:r>
              <a:rPr lang="en-US" sz="2800" b="1" dirty="0">
                <a:latin typeface="Times New Roman" panose="02020603050405020304" pitchFamily="18" charset="0"/>
                <a:ea typeface="+mn-ea"/>
                <a:cs typeface="Times New Roman" panose="02020603050405020304" pitchFamily="18" charset="0"/>
                <a:sym typeface="+mn-ea"/>
              </a:rPr>
              <a:t> </a:t>
            </a:r>
            <a:r>
              <a:rPr lang="en-US" sz="2800" b="1" dirty="0" err="1">
                <a:latin typeface="Times New Roman" panose="02020603050405020304" pitchFamily="18" charset="0"/>
                <a:ea typeface="+mn-ea"/>
                <a:cs typeface="Times New Roman" panose="02020603050405020304" pitchFamily="18" charset="0"/>
                <a:sym typeface="+mn-ea"/>
              </a:rPr>
              <a:t>vật</a:t>
            </a:r>
            <a:r>
              <a:rPr lang="en-US" sz="2800" b="1" dirty="0">
                <a:latin typeface="Times New Roman" panose="02020603050405020304" pitchFamily="18" charset="0"/>
                <a:ea typeface="+mn-ea"/>
                <a:cs typeface="Times New Roman" panose="02020603050405020304" pitchFamily="18" charset="0"/>
                <a:sym typeface="+mn-ea"/>
              </a:rPr>
              <a:t> </a:t>
            </a:r>
            <a:r>
              <a:rPr lang="en-US" sz="2800" b="1" dirty="0" err="1">
                <a:latin typeface="Times New Roman" panose="02020603050405020304" pitchFamily="18" charset="0"/>
                <a:ea typeface="+mn-ea"/>
                <a:cs typeface="Times New Roman" panose="02020603050405020304" pitchFamily="18" charset="0"/>
                <a:sym typeface="+mn-ea"/>
              </a:rPr>
              <a:t>truyền</a:t>
            </a:r>
            <a:r>
              <a:rPr lang="en-US" sz="2800" b="1" dirty="0">
                <a:latin typeface="Times New Roman" panose="02020603050405020304" pitchFamily="18" charset="0"/>
                <a:ea typeface="+mn-ea"/>
                <a:cs typeface="Times New Roman" panose="02020603050405020304" pitchFamily="18" charset="0"/>
                <a:sym typeface="+mn-ea"/>
              </a:rPr>
              <a:t> </a:t>
            </a:r>
            <a:r>
              <a:rPr lang="en-US" sz="2800" b="1" dirty="0" err="1">
                <a:latin typeface="Times New Roman" panose="02020603050405020304" pitchFamily="18" charset="0"/>
                <a:ea typeface="+mn-ea"/>
                <a:cs typeface="Times New Roman" panose="02020603050405020304" pitchFamily="18" charset="0"/>
                <a:sym typeface="+mn-ea"/>
              </a:rPr>
              <a:t>thuyết</a:t>
            </a:r>
            <a:r>
              <a:rPr lang="en-US" sz="2800" b="1" dirty="0">
                <a:latin typeface="Times New Roman" panose="02020603050405020304" pitchFamily="18" charset="0"/>
                <a:ea typeface="+mn-ea"/>
                <a:cs typeface="Times New Roman" panose="02020603050405020304" pitchFamily="18" charset="0"/>
                <a:sym typeface="+mn-ea"/>
              </a:rPr>
              <a:t>:</a:t>
            </a:r>
            <a:endParaRPr lang="en-US" sz="2800" b="1" dirty="0">
              <a:latin typeface="Times New Roman" panose="02020603050405020304" pitchFamily="18" charset="0"/>
              <a:ea typeface="+mn-ea"/>
              <a:cs typeface="Times New Roman" panose="02020603050405020304" pitchFamily="18" charset="0"/>
            </a:endParaRPr>
          </a:p>
          <a:p>
            <a:pPr algn="ctr">
              <a:lnSpc>
                <a:spcPct val="90000"/>
              </a:lnSpc>
              <a:spcAft>
                <a:spcPts val="635"/>
              </a:spcAft>
            </a:pPr>
            <a:r>
              <a:rPr lang="en-US" sz="2800" b="1" dirty="0">
                <a:latin typeface="Times New Roman" panose="02020603050405020304" pitchFamily="18" charset="0"/>
                <a:ea typeface="+mn-ea"/>
                <a:cs typeface="Times New Roman" panose="02020603050405020304" pitchFamily="18" charset="0"/>
                <a:sym typeface="+mn-ea"/>
              </a:rPr>
              <a:t> </a:t>
            </a:r>
            <a:endParaRPr lang="en-US" sz="2800" b="1" dirty="0">
              <a:latin typeface="Times New Roman" panose="02020603050405020304" pitchFamily="18" charset="0"/>
              <a:ea typeface="+mn-ea"/>
              <a:cs typeface="Times New Roman" panose="02020603050405020304" pitchFamily="18" charset="0"/>
            </a:endParaRPr>
          </a:p>
          <a:p>
            <a:pPr marL="685800" indent="-457200">
              <a:lnSpc>
                <a:spcPct val="90000"/>
              </a:lnSpc>
              <a:spcAft>
                <a:spcPts val="635"/>
              </a:spcAft>
              <a:buFont typeface="Wingdings" panose="05000000000000000000" pitchFamily="2" charset="2"/>
              <a:buChar char="§"/>
            </a:pPr>
            <a:r>
              <a:rPr lang="en-US" sz="2800" dirty="0" err="1">
                <a:latin typeface="Times New Roman" panose="02020603050405020304" pitchFamily="18" charset="0"/>
                <a:ea typeface="+mn-ea"/>
                <a:cs typeface="Times New Roman" panose="02020603050405020304" pitchFamily="18" charset="0"/>
                <a:sym typeface="+mn-ea"/>
              </a:rPr>
              <a:t>Thường</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có</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điểm</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khác</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lạ</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về</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lai</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lịch</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phẩm</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chất</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tài</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năng</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sức</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mạnh</a:t>
            </a:r>
            <a:r>
              <a:rPr lang="en-US" sz="2800" dirty="0">
                <a:latin typeface="Times New Roman" panose="02020603050405020304" pitchFamily="18" charset="0"/>
                <a:ea typeface="+mn-ea"/>
                <a:cs typeface="Times New Roman" panose="02020603050405020304" pitchFamily="18" charset="0"/>
                <a:sym typeface="+mn-ea"/>
              </a:rPr>
              <a:t>,…</a:t>
            </a:r>
            <a:endParaRPr lang="en-US" sz="2800" dirty="0">
              <a:latin typeface="Times New Roman" panose="02020603050405020304" pitchFamily="18" charset="0"/>
              <a:ea typeface="+mn-ea"/>
              <a:cs typeface="Times New Roman" panose="02020603050405020304" pitchFamily="18" charset="0"/>
            </a:endParaRPr>
          </a:p>
          <a:p>
            <a:pPr marL="685800" indent="-457200">
              <a:lnSpc>
                <a:spcPct val="90000"/>
              </a:lnSpc>
              <a:spcAft>
                <a:spcPts val="635"/>
              </a:spcAft>
              <a:buFont typeface="Wingdings" panose="05000000000000000000" pitchFamily="2" charset="2"/>
              <a:buChar char="§"/>
            </a:pPr>
            <a:r>
              <a:rPr lang="en-US" sz="2800" dirty="0" err="1">
                <a:latin typeface="Times New Roman" panose="02020603050405020304" pitchFamily="18" charset="0"/>
                <a:ea typeface="+mn-ea"/>
                <a:cs typeface="Times New Roman" panose="02020603050405020304" pitchFamily="18" charset="0"/>
                <a:sym typeface="+mn-ea"/>
              </a:rPr>
              <a:t>Thường</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gắn</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với</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sự</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kiện</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lịch</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sử</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và</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có</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công</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lớn</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đối</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với</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cộng</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đồng</a:t>
            </a:r>
            <a:r>
              <a:rPr lang="en-US" sz="2800" dirty="0">
                <a:latin typeface="Times New Roman" panose="02020603050405020304" pitchFamily="18" charset="0"/>
                <a:ea typeface="+mn-ea"/>
                <a:cs typeface="Times New Roman" panose="02020603050405020304" pitchFamily="18" charset="0"/>
                <a:sym typeface="+mn-ea"/>
              </a:rPr>
              <a:t>.</a:t>
            </a:r>
            <a:endParaRPr lang="en-US" sz="2800" dirty="0">
              <a:latin typeface="Times New Roman" panose="02020603050405020304" pitchFamily="18" charset="0"/>
              <a:ea typeface="+mn-ea"/>
              <a:cs typeface="Times New Roman" panose="02020603050405020304" pitchFamily="18" charset="0"/>
            </a:endParaRPr>
          </a:p>
          <a:p>
            <a:pPr marL="685800" indent="-457200">
              <a:lnSpc>
                <a:spcPct val="90000"/>
              </a:lnSpc>
              <a:spcAft>
                <a:spcPts val="635"/>
              </a:spcAft>
              <a:buFont typeface="Wingdings" panose="05000000000000000000" pitchFamily="2" charset="2"/>
              <a:buChar char="§"/>
            </a:pPr>
            <a:r>
              <a:rPr lang="en-US" sz="2800" dirty="0" err="1">
                <a:latin typeface="Times New Roman" panose="02020603050405020304" pitchFamily="18" charset="0"/>
                <a:ea typeface="+mn-ea"/>
                <a:cs typeface="Times New Roman" panose="02020603050405020304" pitchFamily="18" charset="0"/>
                <a:sym typeface="+mn-ea"/>
              </a:rPr>
              <a:t>Được</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cộng</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đồng</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truyền</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tụng</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tôn</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thờ</a:t>
            </a:r>
            <a:endParaRPr lang="en-US" sz="2800" dirty="0">
              <a:latin typeface="Times New Roman" panose="02020603050405020304" pitchFamily="18" charset="0"/>
              <a:ea typeface="+mn-ea"/>
              <a:cs typeface="Times New Roman" panose="02020603050405020304" pitchFamily="18" charset="0"/>
            </a:endParaRPr>
          </a:p>
          <a:p>
            <a:pPr algn="just">
              <a:lnSpc>
                <a:spcPct val="90000"/>
              </a:lnSpc>
              <a:spcAft>
                <a:spcPts val="635"/>
              </a:spcAft>
            </a:pPr>
            <a:endParaRPr lang="en-US" sz="2800" kern="1200" dirty="0">
              <a:solidFill>
                <a:schemeClr val="tx1"/>
              </a:solidFill>
              <a:latin typeface="Times New Roman" panose="02020603050405020304" pitchFamily="18" charset="0"/>
              <a:ea typeface="+mj-ea"/>
              <a:cs typeface="Times New Roman" panose="02020603050405020304" pitchFamily="18" charset="0"/>
              <a:sym typeface="+mn-ea"/>
            </a:endParaRPr>
          </a:p>
          <a:p>
            <a:pPr algn="just">
              <a:lnSpc>
                <a:spcPct val="90000"/>
              </a:lnSpc>
              <a:spcAft>
                <a:spcPts val="635"/>
              </a:spcAft>
            </a:pPr>
            <a:endParaRPr lang="en-US" sz="2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315" y="4009950"/>
            <a:ext cx="12206315" cy="2868484"/>
          </a:xfrm>
          <a:prstGeom prst="rect">
            <a:avLst/>
          </a:prstGeom>
        </p:spPr>
      </p:pic>
      <p:sp>
        <p:nvSpPr>
          <p:cNvPr id="23" name="TextBox 5"/>
          <p:cNvSpPr>
            <a:spLocks noChangeArrowheads="1"/>
          </p:cNvSpPr>
          <p:nvPr/>
        </p:nvSpPr>
        <p:spPr bwMode="auto">
          <a:xfrm>
            <a:off x="5869169" y="3976853"/>
            <a:ext cx="52197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rPr>
              <a:t>3</a:t>
            </a:r>
            <a:endParaRPr lang="zh-CN" alt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endParaRPr>
          </a:p>
        </p:txBody>
      </p:sp>
      <p:sp>
        <p:nvSpPr>
          <p:cNvPr id="2" name="Text Box 1"/>
          <p:cNvSpPr txBox="1"/>
          <p:nvPr/>
        </p:nvSpPr>
        <p:spPr>
          <a:xfrm>
            <a:off x="1261110" y="683260"/>
            <a:ext cx="9443720" cy="306705"/>
          </a:xfrm>
          <a:prstGeom prst="rect">
            <a:avLst/>
          </a:prstGeom>
          <a:noFill/>
        </p:spPr>
        <p:txBody>
          <a:bodyPr wrap="square" rtlCol="0">
            <a:spAutoFit/>
          </a:bodyPr>
          <a:p>
            <a:endParaRPr lang="en-US"/>
          </a:p>
        </p:txBody>
      </p:sp>
      <p:sp>
        <p:nvSpPr>
          <p:cNvPr id="3" name="Text Box 2"/>
          <p:cNvSpPr txBox="1"/>
          <p:nvPr/>
        </p:nvSpPr>
        <p:spPr>
          <a:xfrm>
            <a:off x="942340" y="1355725"/>
            <a:ext cx="10909300" cy="3538220"/>
          </a:xfrm>
          <a:prstGeom prst="rect">
            <a:avLst/>
          </a:prstGeom>
          <a:noFill/>
        </p:spPr>
        <p:txBody>
          <a:bodyPr wrap="square" rtlCol="0">
            <a:spAutoFit/>
          </a:bodyPr>
          <a:p>
            <a:pPr marL="457200" indent="-457200" algn="just">
              <a:buFont typeface="Wingdings" panose="05000000000000000000" pitchFamily="2" charset="2"/>
              <a:buChar char="§"/>
            </a:pPr>
            <a:r>
              <a:rPr lang="en-US" sz="2800" b="1" dirty="0" err="1">
                <a:latin typeface="Times New Roman" panose="02020603050405020304" pitchFamily="18" charset="0"/>
                <a:ea typeface="+mn-ea"/>
                <a:cs typeface="Times New Roman" panose="02020603050405020304" pitchFamily="18" charset="0"/>
                <a:sym typeface="+mn-ea"/>
              </a:rPr>
              <a:t>Cốt</a:t>
            </a:r>
            <a:r>
              <a:rPr lang="en-US" sz="2800" b="1" dirty="0">
                <a:latin typeface="Times New Roman" panose="02020603050405020304" pitchFamily="18" charset="0"/>
                <a:ea typeface="+mn-ea"/>
                <a:cs typeface="Times New Roman" panose="02020603050405020304" pitchFamily="18" charset="0"/>
                <a:sym typeface="+mn-ea"/>
              </a:rPr>
              <a:t> </a:t>
            </a:r>
            <a:r>
              <a:rPr lang="en-US" sz="2800" b="1" dirty="0" err="1">
                <a:latin typeface="Times New Roman" panose="02020603050405020304" pitchFamily="18" charset="0"/>
                <a:ea typeface="+mn-ea"/>
                <a:cs typeface="Times New Roman" panose="02020603050405020304" pitchFamily="18" charset="0"/>
                <a:sym typeface="+mn-ea"/>
              </a:rPr>
              <a:t>truyện</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là</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chuỗi</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các</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sự</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việc</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chính</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được</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sắp</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xếp</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theo</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một</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trình</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tự</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nhất</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định</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và</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có</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liên</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quan</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chặt</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chẽ</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với</a:t>
            </a:r>
            <a:r>
              <a:rPr lang="en-US" sz="2800" dirty="0">
                <a:latin typeface="Times New Roman" panose="02020603050405020304" pitchFamily="18" charset="0"/>
                <a:ea typeface="+mn-ea"/>
                <a:cs typeface="Times New Roman" panose="02020603050405020304" pitchFamily="18" charset="0"/>
                <a:sym typeface="+mn-ea"/>
              </a:rPr>
              <a:t> </a:t>
            </a:r>
            <a:r>
              <a:rPr lang="en-US" sz="2800" dirty="0" err="1">
                <a:latin typeface="Times New Roman" panose="02020603050405020304" pitchFamily="18" charset="0"/>
                <a:ea typeface="+mn-ea"/>
                <a:cs typeface="Times New Roman" panose="02020603050405020304" pitchFamily="18" charset="0"/>
                <a:sym typeface="+mn-ea"/>
              </a:rPr>
              <a:t>nhau</a:t>
            </a:r>
            <a:r>
              <a:rPr lang="en-US" sz="2800" dirty="0">
                <a:latin typeface="Times New Roman" panose="02020603050405020304" pitchFamily="18" charset="0"/>
                <a:ea typeface="+mn-ea"/>
                <a:cs typeface="Times New Roman" panose="02020603050405020304" pitchFamily="18" charset="0"/>
                <a:sym typeface="+mn-ea"/>
              </a:rPr>
              <a:t>.</a:t>
            </a:r>
            <a:endParaRPr lang="en-US" sz="2800" dirty="0">
              <a:latin typeface="Times New Roman" panose="02020603050405020304" pitchFamily="18" charset="0"/>
              <a:ea typeface="+mn-ea"/>
              <a:cs typeface="Times New Roman" panose="02020603050405020304" pitchFamily="18" charset="0"/>
              <a:sym typeface="+mn-ea"/>
            </a:endParaRPr>
          </a:p>
          <a:p>
            <a:pPr marL="457200" indent="-457200" algn="just">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sym typeface="+mn-ea"/>
              </a:rPr>
              <a:t>Đặc điểm cốt truyện truyền thuyết</a:t>
            </a:r>
            <a:endParaRPr lang="en-US" sz="2800" b="1" dirty="0">
              <a:latin typeface="Times New Roman" panose="02020603050405020304" pitchFamily="18" charset="0"/>
              <a:cs typeface="Times New Roman" panose="02020603050405020304" pitchFamily="18" charset="0"/>
              <a:sym typeface="+mn-ea"/>
            </a:endParaRPr>
          </a:p>
          <a:p>
            <a:pPr marL="0" indent="0" algn="just">
              <a:buFont typeface="Wingdings" panose="05000000000000000000" pitchFamily="2" charset="2"/>
              <a:buNone/>
            </a:pPr>
            <a:r>
              <a:rPr lang="en-US" sz="2800" dirty="0">
                <a:solidFill>
                  <a:schemeClr val="tx1"/>
                </a:solidFill>
                <a:latin typeface="Times New Roman" panose="02020603050405020304" pitchFamily="18" charset="0"/>
                <a:cs typeface="Times New Roman" panose="02020603050405020304" pitchFamily="18" charset="0"/>
                <a:sym typeface="+mn-ea"/>
              </a:rPr>
              <a:t>     + Thường xoay quanh công trạng, kì tích của nhân vật </a:t>
            </a:r>
            <a:endParaRPr lang="en-US" sz="2800" dirty="0">
              <a:solidFill>
                <a:schemeClr val="tx1"/>
              </a:solidFill>
              <a:latin typeface="Times New Roman" panose="02020603050405020304" pitchFamily="18" charset="0"/>
              <a:cs typeface="Times New Roman" panose="02020603050405020304" pitchFamily="18" charset="0"/>
              <a:sym typeface="+mn-ea"/>
            </a:endParaRPr>
          </a:p>
          <a:p>
            <a:pPr marL="0" indent="0" algn="just">
              <a:buFont typeface="Wingdings" panose="05000000000000000000" pitchFamily="2" charset="2"/>
              <a:buNone/>
            </a:pPr>
            <a:r>
              <a:rPr lang="en-US" sz="2800" dirty="0">
                <a:solidFill>
                  <a:schemeClr val="tx1"/>
                </a:solidFill>
                <a:latin typeface="Times New Roman" panose="02020603050405020304" pitchFamily="18" charset="0"/>
                <a:cs typeface="Times New Roman" panose="02020603050405020304" pitchFamily="18" charset="0"/>
                <a:sym typeface="+mn-ea"/>
              </a:rPr>
              <a:t>     + Thường sử dụng yếu tố kì ảo nhằm thể hiện tài năng, sức mạnh khác thường của nhân vật.</a:t>
            </a:r>
            <a:endParaRPr lang="en-US" sz="28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None/>
            </a:pPr>
            <a:r>
              <a:rPr lang="en-US" sz="2800" dirty="0">
                <a:solidFill>
                  <a:schemeClr val="tx1"/>
                </a:solidFill>
                <a:latin typeface="Times New Roman" panose="02020603050405020304" pitchFamily="18" charset="0"/>
                <a:cs typeface="Times New Roman" panose="02020603050405020304" pitchFamily="18" charset="0"/>
                <a:sym typeface="+mn-ea"/>
              </a:rPr>
              <a:t>     + Cuối truyện thường gợi nhắc các dấu tích xưa còn lưu lại đến hiện tại.</a:t>
            </a:r>
            <a:endParaRPr lang="en-US" sz="2800" dirty="0">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None/>
            </a:pPr>
            <a:r>
              <a:rPr lang="en-US" sz="2800" dirty="0">
                <a:latin typeface="Times New Roman" panose="02020603050405020304" pitchFamily="18" charset="0"/>
                <a:ea typeface="+mn-ea"/>
                <a:cs typeface="Times New Roman" panose="02020603050405020304" pitchFamily="18" charset="0"/>
                <a:sym typeface="+mn-ea"/>
              </a:rPr>
              <a:t> </a:t>
            </a:r>
            <a:endParaRPr lang="en-US" sz="2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52882" y="629756"/>
            <a:ext cx="1706856" cy="1037479"/>
          </a:xfrm>
          <a:prstGeom prst="roundRect">
            <a:avLst/>
          </a:prstGeom>
          <a:solidFill>
            <a:schemeClr val="bg1"/>
          </a:solidFill>
          <a:ln>
            <a:solidFill>
              <a:schemeClr val="accent2">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45" dirty="0">
                <a:solidFill>
                  <a:schemeClr val="tx1"/>
                </a:solidFill>
                <a:latin typeface="Times New Roman" panose="02020603050405020304" pitchFamily="18" charset="0"/>
                <a:cs typeface="Times New Roman" panose="02020603050405020304" pitchFamily="18" charset="0"/>
              </a:rPr>
              <a:t>Sự việc</a:t>
            </a:r>
            <a:endParaRPr lang="en-US" sz="2845" dirty="0">
              <a:solidFill>
                <a:schemeClr val="tx1"/>
              </a:solidFill>
              <a:latin typeface="Times New Roman" panose="02020603050405020304" pitchFamily="18" charset="0"/>
              <a:cs typeface="Times New Roman" panose="02020603050405020304" pitchFamily="18" charset="0"/>
            </a:endParaRPr>
          </a:p>
          <a:p>
            <a:pPr algn="ctr"/>
            <a:r>
              <a:rPr lang="en-US" sz="2845" dirty="0">
                <a:solidFill>
                  <a:schemeClr val="tx1"/>
                </a:solidFill>
                <a:latin typeface="Times New Roman" panose="02020603050405020304" pitchFamily="18" charset="0"/>
                <a:cs typeface="Times New Roman" panose="02020603050405020304" pitchFamily="18" charset="0"/>
              </a:rPr>
              <a:t>A</a:t>
            </a:r>
            <a:endParaRPr lang="en-US" sz="2845"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201110" y="629756"/>
            <a:ext cx="1706856" cy="1037479"/>
          </a:xfrm>
          <a:prstGeom prst="roundRect">
            <a:avLst/>
          </a:prstGeom>
          <a:solidFill>
            <a:schemeClr val="bg1"/>
          </a:solidFill>
          <a:ln>
            <a:solidFill>
              <a:schemeClr val="accent2">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45" dirty="0">
                <a:solidFill>
                  <a:schemeClr val="tx1"/>
                </a:solidFill>
                <a:latin typeface="Times New Roman" panose="02020603050405020304" pitchFamily="18" charset="0"/>
                <a:cs typeface="Times New Roman" panose="02020603050405020304" pitchFamily="18" charset="0"/>
              </a:rPr>
              <a:t>Sự việc</a:t>
            </a:r>
            <a:endParaRPr lang="en-US" sz="2845" dirty="0">
              <a:solidFill>
                <a:schemeClr val="tx1"/>
              </a:solidFill>
              <a:latin typeface="Times New Roman" panose="02020603050405020304" pitchFamily="18" charset="0"/>
              <a:cs typeface="Times New Roman" panose="02020603050405020304" pitchFamily="18" charset="0"/>
            </a:endParaRPr>
          </a:p>
          <a:p>
            <a:pPr algn="ctr"/>
            <a:r>
              <a:rPr lang="en-US" sz="2845" dirty="0">
                <a:solidFill>
                  <a:schemeClr val="tx1"/>
                </a:solidFill>
                <a:latin typeface="Times New Roman" panose="02020603050405020304" pitchFamily="18" charset="0"/>
                <a:cs typeface="Times New Roman" panose="02020603050405020304" pitchFamily="18" charset="0"/>
              </a:rPr>
              <a:t>B</a:t>
            </a:r>
            <a:endParaRPr lang="en-US" sz="2845"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234040" y="629756"/>
            <a:ext cx="1706856" cy="1037479"/>
          </a:xfrm>
          <a:prstGeom prst="roundRect">
            <a:avLst/>
          </a:prstGeom>
          <a:solidFill>
            <a:schemeClr val="bg1"/>
          </a:solidFill>
          <a:ln>
            <a:solidFill>
              <a:schemeClr val="accent2">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45" dirty="0">
                <a:solidFill>
                  <a:schemeClr val="tx1"/>
                </a:solidFill>
                <a:latin typeface="Times New Roman" panose="02020603050405020304" pitchFamily="18" charset="0"/>
                <a:cs typeface="Times New Roman" panose="02020603050405020304" pitchFamily="18" charset="0"/>
              </a:rPr>
              <a:t>Sự việc</a:t>
            </a:r>
            <a:endParaRPr lang="en-US" sz="2845" dirty="0">
              <a:solidFill>
                <a:schemeClr val="tx1"/>
              </a:solidFill>
              <a:latin typeface="Times New Roman" panose="02020603050405020304" pitchFamily="18" charset="0"/>
              <a:cs typeface="Times New Roman" panose="02020603050405020304" pitchFamily="18" charset="0"/>
            </a:endParaRPr>
          </a:p>
          <a:p>
            <a:pPr algn="ctr"/>
            <a:r>
              <a:rPr lang="en-US" sz="2845" dirty="0">
                <a:solidFill>
                  <a:schemeClr val="tx1"/>
                </a:solidFill>
                <a:latin typeface="Times New Roman" panose="02020603050405020304" pitchFamily="18" charset="0"/>
                <a:cs typeface="Times New Roman" panose="02020603050405020304" pitchFamily="18" charset="0"/>
              </a:rPr>
              <a:t>C</a:t>
            </a:r>
            <a:endParaRPr lang="en-US" sz="2845"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282267" y="629756"/>
            <a:ext cx="1706856" cy="1037479"/>
          </a:xfrm>
          <a:prstGeom prst="roundRect">
            <a:avLst/>
          </a:prstGeom>
          <a:solidFill>
            <a:schemeClr val="bg1"/>
          </a:solidFill>
          <a:ln>
            <a:solidFill>
              <a:schemeClr val="accent2">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45" dirty="0">
                <a:solidFill>
                  <a:schemeClr val="tx1"/>
                </a:solidFill>
                <a:latin typeface="Times New Roman" panose="02020603050405020304" pitchFamily="18" charset="0"/>
                <a:cs typeface="Times New Roman" panose="02020603050405020304" pitchFamily="18" charset="0"/>
              </a:rPr>
              <a:t>Sự việc</a:t>
            </a:r>
            <a:endParaRPr lang="en-US" sz="2845" dirty="0">
              <a:solidFill>
                <a:schemeClr val="tx1"/>
              </a:solidFill>
              <a:latin typeface="Times New Roman" panose="02020603050405020304" pitchFamily="18" charset="0"/>
              <a:cs typeface="Times New Roman" panose="02020603050405020304" pitchFamily="18" charset="0"/>
            </a:endParaRPr>
          </a:p>
          <a:p>
            <a:pPr algn="ctr"/>
            <a:r>
              <a:rPr lang="en-US" sz="2845" dirty="0">
                <a:solidFill>
                  <a:schemeClr val="tx1"/>
                </a:solidFill>
                <a:latin typeface="Times New Roman" panose="02020603050405020304" pitchFamily="18" charset="0"/>
                <a:cs typeface="Times New Roman" panose="02020603050405020304" pitchFamily="18" charset="0"/>
              </a:rPr>
              <a:t>D</a:t>
            </a:r>
            <a:endParaRPr lang="en-US" sz="2845"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8280776" y="629756"/>
            <a:ext cx="1706856" cy="1037479"/>
          </a:xfrm>
          <a:prstGeom prst="roundRect">
            <a:avLst/>
          </a:prstGeom>
          <a:solidFill>
            <a:schemeClr val="bg1"/>
          </a:solidFill>
          <a:ln>
            <a:solidFill>
              <a:schemeClr val="accent2">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45" dirty="0">
                <a:solidFill>
                  <a:schemeClr val="tx1"/>
                </a:solidFill>
                <a:latin typeface="Times New Roman" panose="02020603050405020304" pitchFamily="18" charset="0"/>
                <a:cs typeface="Times New Roman" panose="02020603050405020304" pitchFamily="18" charset="0"/>
              </a:rPr>
              <a:t>Sự việc</a:t>
            </a:r>
            <a:endParaRPr lang="en-US" sz="2845" dirty="0">
              <a:solidFill>
                <a:schemeClr val="tx1"/>
              </a:solidFill>
              <a:latin typeface="Times New Roman" panose="02020603050405020304" pitchFamily="18" charset="0"/>
              <a:cs typeface="Times New Roman" panose="02020603050405020304" pitchFamily="18" charset="0"/>
            </a:endParaRPr>
          </a:p>
          <a:p>
            <a:pPr algn="ctr"/>
            <a:r>
              <a:rPr lang="en-US" sz="2845" dirty="0">
                <a:solidFill>
                  <a:schemeClr val="tx1"/>
                </a:solidFill>
                <a:latin typeface="Times New Roman" panose="02020603050405020304" pitchFamily="18" charset="0"/>
                <a:cs typeface="Times New Roman" panose="02020603050405020304" pitchFamily="18" charset="0"/>
              </a:rPr>
              <a:t>E</a:t>
            </a:r>
            <a:endParaRPr lang="en-US" sz="2845"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0329004" y="629756"/>
            <a:ext cx="1706856" cy="1037479"/>
          </a:xfrm>
          <a:prstGeom prst="roundRect">
            <a:avLst/>
          </a:prstGeom>
          <a:solidFill>
            <a:schemeClr val="bg1"/>
          </a:solidFill>
          <a:ln>
            <a:solidFill>
              <a:schemeClr val="accent2">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45" dirty="0">
                <a:solidFill>
                  <a:schemeClr val="tx1"/>
                </a:solidFill>
                <a:latin typeface="Times New Roman" panose="02020603050405020304" pitchFamily="18" charset="0"/>
                <a:cs typeface="Times New Roman" panose="02020603050405020304" pitchFamily="18" charset="0"/>
              </a:rPr>
              <a:t>…….</a:t>
            </a:r>
            <a:endParaRPr lang="en-US" sz="2845" dirty="0">
              <a:solidFill>
                <a:schemeClr val="tx1"/>
              </a:solidFill>
              <a:latin typeface="Times New Roman" panose="02020603050405020304" pitchFamily="18" charset="0"/>
              <a:cs typeface="Times New Roman" panose="02020603050405020304" pitchFamily="18" charset="0"/>
            </a:endParaRPr>
          </a:p>
        </p:txBody>
      </p:sp>
      <p:sp>
        <p:nvSpPr>
          <p:cNvPr id="2" name="Right Arrow 1"/>
          <p:cNvSpPr/>
          <p:nvPr/>
        </p:nvSpPr>
        <p:spPr>
          <a:xfrm>
            <a:off x="1859739" y="1039401"/>
            <a:ext cx="341371" cy="27309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25">
              <a:latin typeface="Times New Roman" panose="02020603050405020304" pitchFamily="18" charset="0"/>
              <a:cs typeface="Times New Roman" panose="02020603050405020304" pitchFamily="18" charset="0"/>
            </a:endParaRPr>
          </a:p>
        </p:txBody>
      </p:sp>
      <p:sp>
        <p:nvSpPr>
          <p:cNvPr id="11" name="Right Arrow 10"/>
          <p:cNvSpPr/>
          <p:nvPr/>
        </p:nvSpPr>
        <p:spPr>
          <a:xfrm>
            <a:off x="3923166" y="1040658"/>
            <a:ext cx="341371" cy="27309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25">
              <a:latin typeface="Times New Roman" panose="02020603050405020304" pitchFamily="18" charset="0"/>
              <a:cs typeface="Times New Roman" panose="02020603050405020304" pitchFamily="18" charset="0"/>
            </a:endParaRPr>
          </a:p>
        </p:txBody>
      </p:sp>
      <p:sp>
        <p:nvSpPr>
          <p:cNvPr id="14" name="Right Arrow 13"/>
          <p:cNvSpPr/>
          <p:nvPr/>
        </p:nvSpPr>
        <p:spPr>
          <a:xfrm>
            <a:off x="5959451" y="1041916"/>
            <a:ext cx="341371" cy="27309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25">
              <a:latin typeface="Times New Roman" panose="02020603050405020304" pitchFamily="18" charset="0"/>
              <a:cs typeface="Times New Roman" panose="02020603050405020304" pitchFamily="18" charset="0"/>
            </a:endParaRPr>
          </a:p>
        </p:txBody>
      </p:sp>
      <p:sp>
        <p:nvSpPr>
          <p:cNvPr id="15" name="Right Arrow 14"/>
          <p:cNvSpPr/>
          <p:nvPr/>
        </p:nvSpPr>
        <p:spPr>
          <a:xfrm>
            <a:off x="8007679" y="1043173"/>
            <a:ext cx="341371" cy="27309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25">
              <a:latin typeface="Times New Roman" panose="02020603050405020304" pitchFamily="18" charset="0"/>
              <a:cs typeface="Times New Roman" panose="02020603050405020304" pitchFamily="18" charset="0"/>
            </a:endParaRPr>
          </a:p>
        </p:txBody>
      </p:sp>
      <p:sp>
        <p:nvSpPr>
          <p:cNvPr id="16" name="Right Arrow 15"/>
          <p:cNvSpPr/>
          <p:nvPr/>
        </p:nvSpPr>
        <p:spPr>
          <a:xfrm>
            <a:off x="9987632" y="1044430"/>
            <a:ext cx="341371" cy="27309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25">
              <a:latin typeface="Times New Roman" panose="02020603050405020304" pitchFamily="18" charset="0"/>
              <a:cs typeface="Times New Roman" panose="02020603050405020304" pitchFamily="18" charset="0"/>
            </a:endParaRPr>
          </a:p>
        </p:txBody>
      </p:sp>
      <p:sp>
        <p:nvSpPr>
          <p:cNvPr id="3" name="TextBox 2"/>
          <p:cNvSpPr txBox="1"/>
          <p:nvPr/>
        </p:nvSpPr>
        <p:spPr>
          <a:xfrm>
            <a:off x="1180254" y="1926966"/>
            <a:ext cx="10377686" cy="500380"/>
          </a:xfrm>
          <a:prstGeom prst="rect">
            <a:avLst/>
          </a:prstGeom>
          <a:noFill/>
        </p:spPr>
        <p:txBody>
          <a:bodyPr wrap="square" rtlCol="0">
            <a:spAutoFit/>
          </a:bodyPr>
          <a:lstStyle/>
          <a:p>
            <a:pPr algn="ctr"/>
            <a:r>
              <a:rPr lang="en-US" sz="2655" i="1" dirty="0">
                <a:solidFill>
                  <a:srgbClr val="FF0000"/>
                </a:solidFill>
                <a:latin typeface="Times New Roman" panose="02020603050405020304" pitchFamily="18" charset="0"/>
                <a:cs typeface="Times New Roman" panose="02020603050405020304" pitchFamily="18" charset="0"/>
              </a:rPr>
              <a:t>Sơ đồ sự việc trong cốt truyện được sắp xếp theo trình tự thời gian</a:t>
            </a:r>
            <a:endParaRPr lang="en-US" sz="2655" i="1" dirty="0">
              <a:solidFill>
                <a:srgbClr val="FF0000"/>
              </a:solidFill>
              <a:latin typeface="Times New Roman" panose="02020603050405020304" pitchFamily="18" charset="0"/>
              <a:cs typeface="Times New Roman" panose="02020603050405020304" pitchFamily="18" charset="0"/>
            </a:endParaRPr>
          </a:p>
        </p:txBody>
      </p:sp>
      <p:pic>
        <p:nvPicPr>
          <p:cNvPr id="13316" name="Picture 4" descr="Kể truyền thuyết &amp;quot;Bánh chưng, bánh giầy&amp;quot; - Tập làm văn 6 - Hoc360.net |  Hoc360.ne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861040">
            <a:off x="5879959" y="3060489"/>
            <a:ext cx="4255441" cy="319158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Kể lại truyền thuyết “Bánh chưng bánh giầy&amp;quot; bằng lời kể của em - Văn mẫu  lớp 6 (5 mẫ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50251">
            <a:off x="204137" y="2942462"/>
            <a:ext cx="5287607" cy="3476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315" y="4009950"/>
            <a:ext cx="12206315" cy="2868484"/>
          </a:xfrm>
          <a:prstGeom prst="rect">
            <a:avLst/>
          </a:prstGeom>
        </p:spPr>
      </p:pic>
      <p:sp>
        <p:nvSpPr>
          <p:cNvPr id="23" name="TextBox 5"/>
          <p:cNvSpPr>
            <a:spLocks noChangeArrowheads="1"/>
          </p:cNvSpPr>
          <p:nvPr/>
        </p:nvSpPr>
        <p:spPr bwMode="auto">
          <a:xfrm>
            <a:off x="5869169" y="3976853"/>
            <a:ext cx="52197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rPr>
              <a:t>3</a:t>
            </a:r>
            <a:endParaRPr lang="zh-CN" altLang="en-US" sz="4800" b="1" dirty="0">
              <a:solidFill>
                <a:schemeClr val="bg1"/>
              </a:solidFill>
              <a:latin typeface="Arial" panose="020B0604020202020204" pitchFamily="34" charset="0"/>
              <a:ea typeface="Microsoft YaHei" panose="020B0503020204020204" charset="-122"/>
              <a:cs typeface="Arial Unicode MS" panose="020B0604020202020204" pitchFamily="34" charset="-122"/>
              <a:sym typeface="Arial" panose="020B0604020202020204" pitchFamily="34" charset="0"/>
            </a:endParaRPr>
          </a:p>
        </p:txBody>
      </p:sp>
      <p:sp>
        <p:nvSpPr>
          <p:cNvPr id="3" name="Text Box 2"/>
          <p:cNvSpPr txBox="1"/>
          <p:nvPr/>
        </p:nvSpPr>
        <p:spPr>
          <a:xfrm>
            <a:off x="911860" y="765175"/>
            <a:ext cx="10909300" cy="1383665"/>
          </a:xfrm>
          <a:prstGeom prst="rect">
            <a:avLst/>
          </a:prstGeom>
          <a:noFill/>
        </p:spPr>
        <p:txBody>
          <a:bodyPr wrap="square" rtlCol="0">
            <a:spAutoFit/>
          </a:bodyPr>
          <a:p>
            <a:pPr marL="0" indent="0" algn="just">
              <a:buFont typeface="Wingdings" panose="05000000000000000000" pitchFamily="2" charset="2"/>
              <a:buNone/>
            </a:pPr>
            <a:r>
              <a:rPr lang="vi-VN" sz="2800" b="1" dirty="0">
                <a:latin typeface="+mj-lt"/>
                <a:sym typeface="+mn-ea"/>
              </a:rPr>
              <a:t>Yếu tố kì ảo trong truyền thuyết</a:t>
            </a:r>
            <a:r>
              <a:rPr lang="vi-VN" sz="2800" dirty="0">
                <a:latin typeface="+mj-lt"/>
                <a:sym typeface="+mn-ea"/>
              </a:rPr>
              <a:t> </a:t>
            </a:r>
            <a:r>
              <a:rPr lang="en-US" altLang="vi-VN" sz="2800" dirty="0">
                <a:latin typeface="+mj-lt"/>
                <a:sym typeface="+mn-ea"/>
              </a:rPr>
              <a:t>l</a:t>
            </a:r>
            <a:r>
              <a:rPr lang="vi-VN" sz="2800" dirty="0">
                <a:latin typeface="+mj-lt"/>
                <a:sym typeface="+mn-ea"/>
              </a:rPr>
              <a:t>à nh</a:t>
            </a:r>
            <a:r>
              <a:rPr lang="en-US" altLang="vi-VN" sz="2800" dirty="0">
                <a:latin typeface="Times New Roman" panose="02020603050405020304" pitchFamily="18" charset="0"/>
                <a:cs typeface="Times New Roman" panose="02020603050405020304" pitchFamily="18" charset="0"/>
                <a:sym typeface="+mn-ea"/>
              </a:rPr>
              <a:t>ữ</a:t>
            </a:r>
            <a:r>
              <a:rPr lang="vi-VN" sz="2800" dirty="0">
                <a:latin typeface="+mj-lt"/>
                <a:sym typeface="+mn-ea"/>
              </a:rPr>
              <a:t>ng hình ảnh, chi tiết kì lạ, hoang đường,...</a:t>
            </a:r>
            <a:endParaRPr lang="vi-VN" sz="2800" dirty="0" smtClean="0">
              <a:latin typeface="+mj-lt"/>
              <a:cs typeface="Times New Roman" panose="02020603050405020304" pitchFamily="18" charset="0"/>
            </a:endParaRPr>
          </a:p>
          <a:p>
            <a:pPr marL="0" indent="0" algn="just">
              <a:buFont typeface="Wingdings" panose="05000000000000000000" pitchFamily="2" charset="2"/>
              <a:buNone/>
            </a:pPr>
            <a:endParaRPr lang="en-US" sz="2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1968</Words>
  <Application>WPS Presentation</Application>
  <PresentationFormat/>
  <Paragraphs>109</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SimSun</vt:lpstr>
      <vt:lpstr>Wingdings</vt:lpstr>
      <vt:lpstr>Arial</vt:lpstr>
      <vt:lpstr>Times New Roman</vt:lpstr>
      <vt:lpstr>方正正准黑简体</vt:lpstr>
      <vt:lpstr>Microsoft YaHei</vt:lpstr>
      <vt:lpstr>Arial Unicode MS</vt:lpstr>
      <vt:lpstr>Arial Unicode MS</vt:lpstr>
      <vt:lpstr>Microsoft YaHei Light</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office014</dc:creator>
  <cp:lastModifiedBy>User</cp:lastModifiedBy>
  <cp:revision>38</cp:revision>
  <dcterms:created xsi:type="dcterms:W3CDTF">2021-09-03T02:41:00Z</dcterms:created>
  <dcterms:modified xsi:type="dcterms:W3CDTF">2021-09-04T07:13:39Z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1D82EF8E09CE436E8FA7B07E77B1E59F</vt:lpwstr>
  </property>
  <property fmtid="{D5CDD505-2E9C-101B-9397-08002B2CF9AE}" pid="3" name="KSOProductBuildVer">
    <vt:lpwstr>1033-11.2.0.10265</vt:lpwstr>
  </property>
</Properties>
</file>