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1" r:id="rId4"/>
    <p:sldId id="262" r:id="rId5"/>
    <p:sldId id="263" r:id="rId6"/>
    <p:sldId id="279" r:id="rId7"/>
    <p:sldId id="280" r:id="rId8"/>
    <p:sldId id="267" r:id="rId9"/>
    <p:sldId id="277" r:id="rId10"/>
    <p:sldId id="285" r:id="rId11"/>
    <p:sldId id="269" r:id="rId12"/>
    <p:sldId id="270" r:id="rId13"/>
    <p:sldId id="271" r:id="rId14"/>
    <p:sldId id="288" r:id="rId15"/>
    <p:sldId id="290" r:id="rId16"/>
    <p:sldId id="289" r:id="rId17"/>
    <p:sldId id="291" r:id="rId18"/>
    <p:sldId id="275" r:id="rId19"/>
    <p:sldId id="273" r:id="rId20"/>
    <p:sldId id="292" r:id="rId21"/>
    <p:sldId id="274" r:id="rId22"/>
    <p:sldId id="293" r:id="rId23"/>
    <p:sldId id="294" r:id="rId24"/>
    <p:sldId id="295" r:id="rId25"/>
    <p:sldId id="296" r:id="rId26"/>
    <p:sldId id="299" r:id="rId27"/>
    <p:sldId id="297" r:id="rId28"/>
    <p:sldId id="300" r:id="rId29"/>
    <p:sldId id="298" r:id="rId30"/>
    <p:sldId id="301" r:id="rId31"/>
    <p:sldId id="276" r:id="rId32"/>
    <p:sldId id="302" r:id="rId3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9"/>
    <p:restoredTop sz="94673"/>
  </p:normalViewPr>
  <p:slideViewPr>
    <p:cSldViewPr snapToGrid="0" snapToObjects="1">
      <p:cViewPr varScale="1">
        <p:scale>
          <a:sx n="80" d="100"/>
          <a:sy n="80" d="100"/>
        </p:scale>
        <p:origin x="-773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E1E8AA-D46D-D140-BD7E-28CB77E9418B}" type="doc">
      <dgm:prSet loTypeId="urn:microsoft.com/office/officeart/2005/8/layout/list1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5A5A47C7-16ED-B443-8E8D-4729FCF4EDAB}">
      <dgm:prSet phldrT="[Text]"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loài</a:t>
          </a:r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phú</a:t>
          </a:r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GB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86B724-AA34-074F-8EBD-A6F066558B9A}" type="parTrans" cxnId="{4FEC915A-1A50-1044-B087-296648B5CCF0}">
      <dgm:prSet/>
      <dgm:spPr/>
      <dgm:t>
        <a:bodyPr/>
        <a:lstStyle/>
        <a:p>
          <a:endParaRPr lang="en-GB" sz="2400"/>
        </a:p>
      </dgm:t>
    </dgm:pt>
    <dgm:pt modelId="{026BE85E-707A-724C-9B0F-4A62D887910C}" type="sibTrans" cxnId="{4FEC915A-1A50-1044-B087-296648B5CCF0}">
      <dgm:prSet/>
      <dgm:spPr/>
      <dgm:t>
        <a:bodyPr/>
        <a:lstStyle/>
        <a:p>
          <a:endParaRPr lang="en-GB" sz="2400"/>
        </a:p>
      </dgm:t>
    </dgm:pt>
    <dgm:pt modelId="{39F310EA-EECF-2A45-9537-33C9A8C9836D}">
      <dgm:prSet phldrT="[Text]"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56D32136-B771-9A41-BC10-2EC507AB07B5}" type="parTrans" cxnId="{8635A9DC-3889-3442-8044-C5D0F2DA52B4}">
      <dgm:prSet/>
      <dgm:spPr/>
      <dgm:t>
        <a:bodyPr/>
        <a:lstStyle/>
        <a:p>
          <a:endParaRPr lang="en-GB" sz="2400"/>
        </a:p>
      </dgm:t>
    </dgm:pt>
    <dgm:pt modelId="{72787F1B-EBFA-7642-8CAA-55129037A46E}" type="sibTrans" cxnId="{8635A9DC-3889-3442-8044-C5D0F2DA52B4}">
      <dgm:prSet/>
      <dgm:spPr/>
      <dgm:t>
        <a:bodyPr/>
        <a:lstStyle/>
        <a:p>
          <a:endParaRPr lang="en-GB" sz="2400"/>
        </a:p>
      </dgm:t>
    </dgm:pt>
    <dgm:pt modelId="{58C5F639-0FC7-A248-A2DF-958104E147E5}" type="pres">
      <dgm:prSet presAssocID="{0AE1E8AA-D46D-D140-BD7E-28CB77E9418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42F951-D2AB-8442-99E8-3CC9EE31830B}" type="pres">
      <dgm:prSet presAssocID="{5A5A47C7-16ED-B443-8E8D-4729FCF4EDAB}" presName="parentLin" presStyleCnt="0"/>
      <dgm:spPr/>
    </dgm:pt>
    <dgm:pt modelId="{877EEE08-8707-AA4D-A475-6F6438716846}" type="pres">
      <dgm:prSet presAssocID="{5A5A47C7-16ED-B443-8E8D-4729FCF4EDA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826EDF3-D0AF-0947-A354-26DF4A908A56}" type="pres">
      <dgm:prSet presAssocID="{5A5A47C7-16ED-B443-8E8D-4729FCF4EDA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C1AA5-7715-BB48-A063-688CE52ACDF0}" type="pres">
      <dgm:prSet presAssocID="{5A5A47C7-16ED-B443-8E8D-4729FCF4EDAB}" presName="negativeSpace" presStyleCnt="0"/>
      <dgm:spPr/>
    </dgm:pt>
    <dgm:pt modelId="{8CF9A99C-889D-8445-870A-819EFE998239}" type="pres">
      <dgm:prSet presAssocID="{5A5A47C7-16ED-B443-8E8D-4729FCF4EDAB}" presName="childText" presStyleLbl="conFgAcc1" presStyleIdx="0" presStyleCnt="2">
        <dgm:presLayoutVars>
          <dgm:bulletEnabled val="1"/>
        </dgm:presLayoutVars>
      </dgm:prSet>
      <dgm:spPr/>
    </dgm:pt>
    <dgm:pt modelId="{FAFD1975-7390-3B44-B49C-1A628CF89CC8}" type="pres">
      <dgm:prSet presAssocID="{026BE85E-707A-724C-9B0F-4A62D887910C}" presName="spaceBetweenRectangles" presStyleCnt="0"/>
      <dgm:spPr/>
    </dgm:pt>
    <dgm:pt modelId="{C74572F8-29DF-6E44-BC5F-A57FAEBF08D2}" type="pres">
      <dgm:prSet presAssocID="{39F310EA-EECF-2A45-9537-33C9A8C9836D}" presName="parentLin" presStyleCnt="0"/>
      <dgm:spPr/>
    </dgm:pt>
    <dgm:pt modelId="{AEDD5E6C-A782-0E45-838B-667DD350388C}" type="pres">
      <dgm:prSet presAssocID="{39F310EA-EECF-2A45-9537-33C9A8C9836D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5F24B8F9-4F6F-2D4C-865D-78046A3EBD3F}" type="pres">
      <dgm:prSet presAssocID="{39F310EA-EECF-2A45-9537-33C9A8C9836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019572-FCEE-E444-A1C8-0DC6DD206D26}" type="pres">
      <dgm:prSet presAssocID="{39F310EA-EECF-2A45-9537-33C9A8C9836D}" presName="negativeSpace" presStyleCnt="0"/>
      <dgm:spPr/>
    </dgm:pt>
    <dgm:pt modelId="{017500D6-8BCB-0E43-BEFC-4D332CCFE483}" type="pres">
      <dgm:prSet presAssocID="{39F310EA-EECF-2A45-9537-33C9A8C9836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FEC915A-1A50-1044-B087-296648B5CCF0}" srcId="{0AE1E8AA-D46D-D140-BD7E-28CB77E9418B}" destId="{5A5A47C7-16ED-B443-8E8D-4729FCF4EDAB}" srcOrd="0" destOrd="0" parTransId="{D586B724-AA34-074F-8EBD-A6F066558B9A}" sibTransId="{026BE85E-707A-724C-9B0F-4A62D887910C}"/>
    <dgm:cxn modelId="{AB13497F-BB9D-884C-B81A-2EAD9B6A353D}" type="presOf" srcId="{5A5A47C7-16ED-B443-8E8D-4729FCF4EDAB}" destId="{877EEE08-8707-AA4D-A475-6F6438716846}" srcOrd="0" destOrd="0" presId="urn:microsoft.com/office/officeart/2005/8/layout/list1"/>
    <dgm:cxn modelId="{B1409E5E-B87D-8847-98E2-CD60C823567C}" type="presOf" srcId="{39F310EA-EECF-2A45-9537-33C9A8C9836D}" destId="{AEDD5E6C-A782-0E45-838B-667DD350388C}" srcOrd="0" destOrd="0" presId="urn:microsoft.com/office/officeart/2005/8/layout/list1"/>
    <dgm:cxn modelId="{F9370E6D-32BD-6943-A4A8-B310CA41755E}" type="presOf" srcId="{39F310EA-EECF-2A45-9537-33C9A8C9836D}" destId="{5F24B8F9-4F6F-2D4C-865D-78046A3EBD3F}" srcOrd="1" destOrd="0" presId="urn:microsoft.com/office/officeart/2005/8/layout/list1"/>
    <dgm:cxn modelId="{2E2BDE1D-6C18-EB4D-AE7D-C827E66BFB30}" type="presOf" srcId="{5A5A47C7-16ED-B443-8E8D-4729FCF4EDAB}" destId="{E826EDF3-D0AF-0947-A354-26DF4A908A56}" srcOrd="1" destOrd="0" presId="urn:microsoft.com/office/officeart/2005/8/layout/list1"/>
    <dgm:cxn modelId="{FD88DF07-5586-A94A-BDBD-AECC298DA6C0}" type="presOf" srcId="{0AE1E8AA-D46D-D140-BD7E-28CB77E9418B}" destId="{58C5F639-0FC7-A248-A2DF-958104E147E5}" srcOrd="0" destOrd="0" presId="urn:microsoft.com/office/officeart/2005/8/layout/list1"/>
    <dgm:cxn modelId="{8635A9DC-3889-3442-8044-C5D0F2DA52B4}" srcId="{0AE1E8AA-D46D-D140-BD7E-28CB77E9418B}" destId="{39F310EA-EECF-2A45-9537-33C9A8C9836D}" srcOrd="1" destOrd="0" parTransId="{56D32136-B771-9A41-BC10-2EC507AB07B5}" sibTransId="{72787F1B-EBFA-7642-8CAA-55129037A46E}"/>
    <dgm:cxn modelId="{B78765F2-407C-1C4C-BDC9-97A5A4F9D91A}" type="presParOf" srcId="{58C5F639-0FC7-A248-A2DF-958104E147E5}" destId="{6742F951-D2AB-8442-99E8-3CC9EE31830B}" srcOrd="0" destOrd="0" presId="urn:microsoft.com/office/officeart/2005/8/layout/list1"/>
    <dgm:cxn modelId="{7BAE114C-2255-F34B-A959-5419250C7FEA}" type="presParOf" srcId="{6742F951-D2AB-8442-99E8-3CC9EE31830B}" destId="{877EEE08-8707-AA4D-A475-6F6438716846}" srcOrd="0" destOrd="0" presId="urn:microsoft.com/office/officeart/2005/8/layout/list1"/>
    <dgm:cxn modelId="{951D6849-7752-084A-966C-451524A4C286}" type="presParOf" srcId="{6742F951-D2AB-8442-99E8-3CC9EE31830B}" destId="{E826EDF3-D0AF-0947-A354-26DF4A908A56}" srcOrd="1" destOrd="0" presId="urn:microsoft.com/office/officeart/2005/8/layout/list1"/>
    <dgm:cxn modelId="{13CFF64E-F123-6A4E-89CC-7CAE8CCFA421}" type="presParOf" srcId="{58C5F639-0FC7-A248-A2DF-958104E147E5}" destId="{50CC1AA5-7715-BB48-A063-688CE52ACDF0}" srcOrd="1" destOrd="0" presId="urn:microsoft.com/office/officeart/2005/8/layout/list1"/>
    <dgm:cxn modelId="{E04316C5-CF76-C14E-9706-981BB821A1D0}" type="presParOf" srcId="{58C5F639-0FC7-A248-A2DF-958104E147E5}" destId="{8CF9A99C-889D-8445-870A-819EFE998239}" srcOrd="2" destOrd="0" presId="urn:microsoft.com/office/officeart/2005/8/layout/list1"/>
    <dgm:cxn modelId="{089F9B0A-AA7C-3445-9751-167D3495583A}" type="presParOf" srcId="{58C5F639-0FC7-A248-A2DF-958104E147E5}" destId="{FAFD1975-7390-3B44-B49C-1A628CF89CC8}" srcOrd="3" destOrd="0" presId="urn:microsoft.com/office/officeart/2005/8/layout/list1"/>
    <dgm:cxn modelId="{12E6F560-2B81-AE40-B9E6-C2CD78D58823}" type="presParOf" srcId="{58C5F639-0FC7-A248-A2DF-958104E147E5}" destId="{C74572F8-29DF-6E44-BC5F-A57FAEBF08D2}" srcOrd="4" destOrd="0" presId="urn:microsoft.com/office/officeart/2005/8/layout/list1"/>
    <dgm:cxn modelId="{247E4D3A-D672-F349-B130-5A9C96961898}" type="presParOf" srcId="{C74572F8-29DF-6E44-BC5F-A57FAEBF08D2}" destId="{AEDD5E6C-A782-0E45-838B-667DD350388C}" srcOrd="0" destOrd="0" presId="urn:microsoft.com/office/officeart/2005/8/layout/list1"/>
    <dgm:cxn modelId="{8D15CD8C-7362-424D-ABBC-F65EFAB586B0}" type="presParOf" srcId="{C74572F8-29DF-6E44-BC5F-A57FAEBF08D2}" destId="{5F24B8F9-4F6F-2D4C-865D-78046A3EBD3F}" srcOrd="1" destOrd="0" presId="urn:microsoft.com/office/officeart/2005/8/layout/list1"/>
    <dgm:cxn modelId="{AC9AE75E-71EA-FE46-88B0-C00C12A9253B}" type="presParOf" srcId="{58C5F639-0FC7-A248-A2DF-958104E147E5}" destId="{0E019572-FCEE-E444-A1C8-0DC6DD206D26}" srcOrd="5" destOrd="0" presId="urn:microsoft.com/office/officeart/2005/8/layout/list1"/>
    <dgm:cxn modelId="{F0802A9D-29B1-4246-8A22-3529C7623885}" type="presParOf" srcId="{58C5F639-0FC7-A248-A2DF-958104E147E5}" destId="{017500D6-8BCB-0E43-BEFC-4D332CCFE48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F9A99C-889D-8445-870A-819EFE998239}">
      <dsp:nvSpPr>
        <dsp:cNvPr id="0" name=""/>
        <dsp:cNvSpPr/>
      </dsp:nvSpPr>
      <dsp:spPr>
        <a:xfrm>
          <a:off x="0" y="487114"/>
          <a:ext cx="7006421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6EDF3-D0AF-0947-A354-26DF4A908A56}">
      <dsp:nvSpPr>
        <dsp:cNvPr id="0" name=""/>
        <dsp:cNvSpPr/>
      </dsp:nvSpPr>
      <dsp:spPr>
        <a:xfrm>
          <a:off x="350321" y="33"/>
          <a:ext cx="4904494" cy="9741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378" tIns="0" rIns="1853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loài</a:t>
          </a: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phú</a:t>
          </a: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GB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7876" y="47588"/>
        <a:ext cx="4809384" cy="879050"/>
      </dsp:txXfrm>
    </dsp:sp>
    <dsp:sp modelId="{017500D6-8BCB-0E43-BEFC-4D332CCFE483}">
      <dsp:nvSpPr>
        <dsp:cNvPr id="0" name=""/>
        <dsp:cNvSpPr/>
      </dsp:nvSpPr>
      <dsp:spPr>
        <a:xfrm>
          <a:off x="0" y="1983994"/>
          <a:ext cx="7006421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4B8F9-4F6F-2D4C-865D-78046A3EBD3F}">
      <dsp:nvSpPr>
        <dsp:cNvPr id="0" name=""/>
        <dsp:cNvSpPr/>
      </dsp:nvSpPr>
      <dsp:spPr>
        <a:xfrm>
          <a:off x="350321" y="1496914"/>
          <a:ext cx="4904494" cy="97416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378" tIns="0" rIns="1853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Đa</a:t>
          </a: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GB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397876" y="1544469"/>
        <a:ext cx="4809384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7FA39-0EF3-A743-804C-6000DE0F7021}" type="datetimeFigureOut">
              <a:rPr lang="x-none" smtClean="0"/>
              <a:t>05-09-21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93B97-4E55-0843-9093-C31959694C5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7236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93B97-4E55-0843-9093-C31959694C5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0183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517154-4F93-9C4D-879D-82E92B038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1F3B77-450B-1349-A03E-079134612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EB6689-66DD-1B44-951B-070A40B37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633B-33FE-9D44-AC5D-C3CDF5355A98}" type="datetimeFigureOut">
              <a:rPr lang="x-none" smtClean="0"/>
              <a:t>05-09-21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D9B249-8A66-8044-BDE4-77ACEE6CF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47BB94-75F4-4C4F-A2BA-24C3D5C1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D45B5-E8B8-FF4A-95A4-A060FC48FF6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0185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345B8A-2BAA-2C40-A021-A133650F4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437B6B0-48D0-1A41-9C57-6BEB1DA04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17A557-0870-EB46-A60C-2C77F9BC1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633B-33FE-9D44-AC5D-C3CDF5355A98}" type="datetimeFigureOut">
              <a:rPr lang="x-none" smtClean="0"/>
              <a:t>05-09-21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00A6EF-5532-BE4D-9DDE-6975B5507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5FEFC5-B5FA-014E-8848-367BB3EA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D45B5-E8B8-FF4A-95A4-A060FC48FF6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1743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9E9DA81-1C80-2B43-BB5D-197DCA48C7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2F6BE62-D482-DA46-ABA2-5A4CE63E46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57BF11-DC24-934F-A304-A27284084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633B-33FE-9D44-AC5D-C3CDF5355A98}" type="datetimeFigureOut">
              <a:rPr lang="x-none" smtClean="0"/>
              <a:t>05-09-21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164849-399A-3C45-B9A8-29C692114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B1E98E-BB68-B149-8300-410D0D43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D45B5-E8B8-FF4A-95A4-A060FC48FF6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787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0D02A4-93ED-CB4A-BA19-1F1053965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F29E97-EF5A-0643-8A3E-6A3BD5056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16A5D39-7A91-AD41-B3B4-EB90650D4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633B-33FE-9D44-AC5D-C3CDF5355A98}" type="datetimeFigureOut">
              <a:rPr lang="x-none" smtClean="0"/>
              <a:t>05-09-21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CFB6C2-6983-3246-AA7F-BFAC9E577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7462C6-0644-6541-8231-7597A9EB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D45B5-E8B8-FF4A-95A4-A060FC48FF6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83358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05CC64-9AED-F54A-9F11-013A35B34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3C6A8E-D007-8741-B771-805DFEB57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1116C8-1D90-3145-BF63-9DAFB0A7E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633B-33FE-9D44-AC5D-C3CDF5355A98}" type="datetimeFigureOut">
              <a:rPr lang="x-none" smtClean="0"/>
              <a:t>05-09-21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44F937-F107-5842-AA4B-FD60FA533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39D9BF-97EF-194D-A73E-AAA8AF4E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D45B5-E8B8-FF4A-95A4-A060FC48FF6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1796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4FF221-263F-1444-BB82-EA47EC6E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4E7C4F-7FF4-0341-8E6A-78E99D4977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3D11B9C-1991-AB46-AE17-835D86E49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8450413-7342-994E-9A1D-365433C19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633B-33FE-9D44-AC5D-C3CDF5355A98}" type="datetimeFigureOut">
              <a:rPr lang="x-none" smtClean="0"/>
              <a:t>05-09-21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33E3CD3-D9CA-394A-82CC-D7299A1D3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3473C11-76F4-9541-BB28-FFBD0D898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D45B5-E8B8-FF4A-95A4-A060FC48FF6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452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C65DB5-4699-B34B-9AF4-CA3D9C75E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6B50AF3-DE28-7A43-AE41-814E3224C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E4941CA-FFB4-A94B-9A67-1CAB7CCFD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59E23F-E13D-354F-A3B4-FADD36B8F6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42AD41A-A412-9442-ACB2-EAD71E225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D7B5228-0957-BE46-8847-4C387D471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633B-33FE-9D44-AC5D-C3CDF5355A98}" type="datetimeFigureOut">
              <a:rPr lang="x-none" smtClean="0"/>
              <a:t>05-09-21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C2F9104-BC8D-6247-BA10-33E5BD2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74F26F4-A425-1545-B12F-76F98B3D6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D45B5-E8B8-FF4A-95A4-A060FC48FF6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9884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D0F6AC-16E4-284A-80D1-5F6071EC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6660A06-6E5E-254D-8272-9DB9DBBA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633B-33FE-9D44-AC5D-C3CDF5355A98}" type="datetimeFigureOut">
              <a:rPr lang="x-none" smtClean="0"/>
              <a:t>05-09-21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6942712-7643-6249-836A-2909EC842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9134391-C773-AF47-BED6-A78EB5CD2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D45B5-E8B8-FF4A-95A4-A060FC48FF6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226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0526865-5E21-8E47-A539-67E158BAF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633B-33FE-9D44-AC5D-C3CDF5355A98}" type="datetimeFigureOut">
              <a:rPr lang="x-none" smtClean="0"/>
              <a:t>05-09-21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2BA7F0A-1549-7C47-9418-EB70ED376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748ED-9A05-0746-92BE-5A4412A2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D45B5-E8B8-FF4A-95A4-A060FC48FF6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40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842B25-77FC-C348-8536-347180CAA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EFBFE9-488A-FB47-95EB-287C5492A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65F782-DFC9-AE4C-B671-5A8FB7197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4E7A996-F40E-AD42-8399-61ED70A51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633B-33FE-9D44-AC5D-C3CDF5355A98}" type="datetimeFigureOut">
              <a:rPr lang="x-none" smtClean="0"/>
              <a:t>05-09-21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556C48-FC02-744B-AFB3-960B9FC28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22036E-D92D-1540-A777-E883A639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D45B5-E8B8-FF4A-95A4-A060FC48FF6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9532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BCEDBE-F258-C847-B4B2-F0109D0FF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2834C27-0A47-EB49-8DED-BA2659DA3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9D80CE1-B757-3C4F-99D5-8812D009E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41D6CE-205B-7A4A-AA53-7E2A0C4CC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633B-33FE-9D44-AC5D-C3CDF5355A98}" type="datetimeFigureOut">
              <a:rPr lang="x-none" smtClean="0"/>
              <a:t>05-09-21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A2EBCB-955A-2442-83F8-BE4299F9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6FF65E0-E496-B44A-9618-A55D34616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D45B5-E8B8-FF4A-95A4-A060FC48FF6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57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30568F-AC51-D849-BAFE-C0F9DB3E8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E1FD3B-FCF6-314A-B0BE-AD49C81EC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BCC5BF-1ED4-6A46-B7B7-BE0BFA29A4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8633B-33FE-9D44-AC5D-C3CDF5355A98}" type="datetimeFigureOut">
              <a:rPr lang="x-none" smtClean="0"/>
              <a:t>05-09-21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A7C1B5-57BE-9746-8922-C0DC93CBE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D9C38C-B5A8-544F-8559-AF3C16466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D45B5-E8B8-FF4A-95A4-A060FC48FF6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856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gif"/><Relationship Id="rId2" Type="http://schemas.openxmlformats.org/officeDocument/2006/relationships/image" Target="../media/image29.pn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19" Type="http://schemas.openxmlformats.org/officeDocument/2006/relationships/image" Target="../media/image46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.gif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.gif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EE6784-1273-2C4E-A96D-B51A29DEA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8371" y="2235200"/>
            <a:ext cx="7612083" cy="2387600"/>
          </a:xfrm>
        </p:spPr>
        <p:txBody>
          <a:bodyPr>
            <a:normAutofit fontScale="90000"/>
          </a:bodyPr>
          <a:lstStyle/>
          <a:p>
            <a:r>
              <a:rPr lang="x-none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</a:t>
            </a:r>
            <a:br>
              <a:rPr lang="x-none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VỚI GIỜ HỌC TRỰC TUYẾN </a:t>
            </a:r>
            <a:br>
              <a:rPr lang="x-none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SINH HỌC 7</a:t>
            </a:r>
            <a:br>
              <a:rPr lang="x-none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x-none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hùm ảnh rợn người về đại dịch châu chấu đang hoành hành ở châu Phi: &amp;quot;Binh  đoàn&amp;quot; nghìn tỷ con châu chấu với sức ăn bằng 35.000 người/ngày bay kín trời">
            <a:extLst>
              <a:ext uri="{FF2B5EF4-FFF2-40B4-BE49-F238E27FC236}">
                <a16:creationId xmlns="" xmlns:a16="http://schemas.microsoft.com/office/drawing/2014/main" id="{3AC6266C-3F76-DB45-A812-18CCF0233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29099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ĩ thuật quan sát tìm tổ kiến trong nhà">
            <a:extLst>
              <a:ext uri="{FF2B5EF4-FFF2-40B4-BE49-F238E27FC236}">
                <a16:creationId xmlns="" xmlns:a16="http://schemas.microsoft.com/office/drawing/2014/main" id="{68A7FA35-6F34-884A-A94B-196FBD99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0"/>
            <a:ext cx="4086223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ẬT ONG RỪNG XỊN 100% - Sản Vật Rừng">
            <a:extLst>
              <a:ext uri="{FF2B5EF4-FFF2-40B4-BE49-F238E27FC236}">
                <a16:creationId xmlns="" xmlns:a16="http://schemas.microsoft.com/office/drawing/2014/main" id="{9209324E-8ACB-3F49-97C8-E2CFD9E3C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4" y="0"/>
            <a:ext cx="387667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Ảnh: Ấn tượng cơn lốc cá khổng lồ trong lòng biển">
            <a:extLst>
              <a:ext uri="{FF2B5EF4-FFF2-40B4-BE49-F238E27FC236}">
                <a16:creationId xmlns="" xmlns:a16="http://schemas.microsoft.com/office/drawing/2014/main" id="{92755018-E76F-104C-BA12-29219C53B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00"/>
          <a:stretch/>
        </p:blipFill>
        <p:spPr bwMode="auto">
          <a:xfrm>
            <a:off x="0" y="3286124"/>
            <a:ext cx="4229099" cy="357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Những điều thú vị về loài ngựa vằn">
            <a:extLst>
              <a:ext uri="{FF2B5EF4-FFF2-40B4-BE49-F238E27FC236}">
                <a16:creationId xmlns="" xmlns:a16="http://schemas.microsoft.com/office/drawing/2014/main" id="{0D13F689-A0F9-3147-8FC5-49F9F230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99" y="3286122"/>
            <a:ext cx="4086223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Khám phá những chuyến bay của chim di cư">
            <a:extLst>
              <a:ext uri="{FF2B5EF4-FFF2-40B4-BE49-F238E27FC236}">
                <a16:creationId xmlns="" xmlns:a16="http://schemas.microsoft.com/office/drawing/2014/main" id="{88957094-E9C4-2D42-A6AA-E4421527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1" y="3286119"/>
            <a:ext cx="3876677" cy="352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him trên gif">
            <a:extLst>
              <a:ext uri="{FF2B5EF4-FFF2-40B4-BE49-F238E27FC236}">
                <a16:creationId xmlns="" xmlns:a16="http://schemas.microsoft.com/office/drawing/2014/main" id="{FD120174-5EFC-B342-AC98-827E787F0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87" y="2375575"/>
            <a:ext cx="2598449" cy="210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9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hùm ảnh rợn người về đại dịch châu chấu đang hoành hành ở châu Phi: &amp;quot;Binh  đoàn&amp;quot; nghìn tỷ con châu chấu với sức ăn bằng 35.000 người/ngày bay kín trời">
            <a:extLst>
              <a:ext uri="{FF2B5EF4-FFF2-40B4-BE49-F238E27FC236}">
                <a16:creationId xmlns="" xmlns:a16="http://schemas.microsoft.com/office/drawing/2014/main" id="{3AC6266C-3F76-DB45-A812-18CCF0233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29099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ĩ thuật quan sát tìm tổ kiến trong nhà">
            <a:extLst>
              <a:ext uri="{FF2B5EF4-FFF2-40B4-BE49-F238E27FC236}">
                <a16:creationId xmlns="" xmlns:a16="http://schemas.microsoft.com/office/drawing/2014/main" id="{68A7FA35-6F34-884A-A94B-196FBD99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0"/>
            <a:ext cx="4086223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ẬT ONG RỪNG XỊN 100% - Sản Vật Rừng">
            <a:extLst>
              <a:ext uri="{FF2B5EF4-FFF2-40B4-BE49-F238E27FC236}">
                <a16:creationId xmlns="" xmlns:a16="http://schemas.microsoft.com/office/drawing/2014/main" id="{9209324E-8ACB-3F49-97C8-E2CFD9E3C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4" y="0"/>
            <a:ext cx="387667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Ảnh: Ấn tượng cơn lốc cá khổng lồ trong lòng biển">
            <a:extLst>
              <a:ext uri="{FF2B5EF4-FFF2-40B4-BE49-F238E27FC236}">
                <a16:creationId xmlns="" xmlns:a16="http://schemas.microsoft.com/office/drawing/2014/main" id="{92755018-E76F-104C-BA12-29219C53B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00"/>
          <a:stretch/>
        </p:blipFill>
        <p:spPr bwMode="auto">
          <a:xfrm>
            <a:off x="0" y="3286124"/>
            <a:ext cx="4229099" cy="357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Những điều thú vị về loài ngựa vằn">
            <a:extLst>
              <a:ext uri="{FF2B5EF4-FFF2-40B4-BE49-F238E27FC236}">
                <a16:creationId xmlns="" xmlns:a16="http://schemas.microsoft.com/office/drawing/2014/main" id="{0D13F689-A0F9-3147-8FC5-49F9F230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99" y="3286122"/>
            <a:ext cx="4086223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Khám phá những chuyến bay của chim di cư">
            <a:extLst>
              <a:ext uri="{FF2B5EF4-FFF2-40B4-BE49-F238E27FC236}">
                <a16:creationId xmlns="" xmlns:a16="http://schemas.microsoft.com/office/drawing/2014/main" id="{88957094-E9C4-2D42-A6AA-E4421527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1" y="3286119"/>
            <a:ext cx="3876677" cy="352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C1F6D13-C12B-6E44-A773-7326BE2A8509}"/>
              </a:ext>
            </a:extLst>
          </p:cNvPr>
          <p:cNvSpPr txBox="1"/>
          <p:nvPr/>
        </p:nvSpPr>
        <p:spPr>
          <a:xfrm>
            <a:off x="757298" y="3055293"/>
            <a:ext cx="2694969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hiều loài động vật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65026EB-1A2E-CF40-BCC8-EB75DD6A17D1}"/>
              </a:ext>
            </a:extLst>
          </p:cNvPr>
          <p:cNvSpPr txBox="1"/>
          <p:nvPr/>
        </p:nvSpPr>
        <p:spPr>
          <a:xfrm>
            <a:off x="4984641" y="2863989"/>
            <a:ext cx="2606804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 dạng kích thước</a:t>
            </a:r>
          </a:p>
          <a:p>
            <a:pPr algn="ctr"/>
            <a:r>
              <a:rPr lang="x-none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850107A-DABE-7D4E-B71C-454BA127B896}"/>
              </a:ext>
            </a:extLst>
          </p:cNvPr>
          <p:cNvSpPr txBox="1"/>
          <p:nvPr/>
        </p:nvSpPr>
        <p:spPr>
          <a:xfrm>
            <a:off x="8361090" y="2892058"/>
            <a:ext cx="378340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cá thể của mỗi loài </a:t>
            </a:r>
          </a:p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rất lớn</a:t>
            </a:r>
          </a:p>
        </p:txBody>
      </p:sp>
    </p:spTree>
    <p:extLst>
      <p:ext uri="{BB962C8B-B14F-4D97-AF65-F5344CB8AC3E}">
        <p14:creationId xmlns:p14="http://schemas.microsoft.com/office/powerpoint/2010/main" val="322202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5CA8040-846C-B242-BE83-715C68877CE7}"/>
              </a:ext>
            </a:extLst>
          </p:cNvPr>
          <p:cNvSpPr txBox="1"/>
          <p:nvPr/>
        </p:nvSpPr>
        <p:spPr>
          <a:xfrm>
            <a:off x="981075" y="1790468"/>
            <a:ext cx="784166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GB" sz="32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GB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GB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GB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GB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GB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artoon Teacher Woman - A lecture teacher png download - 1391*2809 - Free  Transparent Cartoon png Download. - Clip Art Library">
            <a:extLst>
              <a:ext uri="{FF2B5EF4-FFF2-40B4-BE49-F238E27FC236}">
                <a16:creationId xmlns="" xmlns:a16="http://schemas.microsoft.com/office/drawing/2014/main" id="{E50D6844-13A0-E148-9FD8-D6558678A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4" y="2185988"/>
            <a:ext cx="2033587" cy="46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ột số mẫu công văn và thông báo thu hồi nợ">
            <a:extLst>
              <a:ext uri="{FF2B5EF4-FFF2-40B4-BE49-F238E27FC236}">
                <a16:creationId xmlns="" xmlns:a16="http://schemas.microsoft.com/office/drawing/2014/main" id="{73B9AEA3-4B4F-3342-B09C-CC2EA9E7F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87960"/>
            <a:ext cx="2551611" cy="14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664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5F69D72-DE32-414C-84A3-028C9847CC73}"/>
              </a:ext>
            </a:extLst>
          </p:cNvPr>
          <p:cNvSpPr txBox="1"/>
          <p:nvPr/>
        </p:nvSpPr>
        <p:spPr>
          <a:xfrm>
            <a:off x="1968736" y="134404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FCDD8F8-7FB1-9A44-A11A-89FFC99C2D41}"/>
              </a:ext>
            </a:extLst>
          </p:cNvPr>
          <p:cNvSpPr txBox="1"/>
          <p:nvPr/>
        </p:nvSpPr>
        <p:spPr>
          <a:xfrm>
            <a:off x="3646449" y="1123619"/>
            <a:ext cx="7497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x-none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x-non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có thể sống ở những môi trường nào ? </a:t>
            </a:r>
          </a:p>
        </p:txBody>
      </p:sp>
      <p:pic>
        <p:nvPicPr>
          <p:cNvPr id="27" name="Picture 4" descr="Ghim trên gif">
            <a:extLst>
              <a:ext uri="{FF2B5EF4-FFF2-40B4-BE49-F238E27FC236}">
                <a16:creationId xmlns="" xmlns:a16="http://schemas.microsoft.com/office/drawing/2014/main" id="{C15CD3BD-BF83-D644-9AE7-46E7294AF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16" y="731907"/>
            <a:ext cx="2256833" cy="182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4" y="1905000"/>
            <a:ext cx="5311775" cy="457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11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5F69D72-DE32-414C-84A3-028C9847CC73}"/>
              </a:ext>
            </a:extLst>
          </p:cNvPr>
          <p:cNvSpPr txBox="1"/>
          <p:nvPr/>
        </p:nvSpPr>
        <p:spPr>
          <a:xfrm>
            <a:off x="1968736" y="134404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FCDD8F8-7FB1-9A44-A11A-89FFC99C2D41}"/>
              </a:ext>
            </a:extLst>
          </p:cNvPr>
          <p:cNvSpPr txBox="1"/>
          <p:nvPr/>
        </p:nvSpPr>
        <p:spPr>
          <a:xfrm>
            <a:off x="4398961" y="973083"/>
            <a:ext cx="644785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x-none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</a:t>
            </a:r>
            <a:r>
              <a:rPr 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có thể </a:t>
            </a:r>
            <a:r>
              <a:rPr lang="x-none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</a:t>
            </a:r>
            <a:r>
              <a:rPr lang="x-none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x-none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</a:t>
            </a:r>
            <a:r>
              <a:rPr lang="x-none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x-non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Office Worker Laborer Microsoft - Office Worker Clipart Gif , Transparent  Cartoon, Free Cliparts &amp;amp; Silhouettes - NetClipart">
            <a:extLst>
              <a:ext uri="{FF2B5EF4-FFF2-40B4-BE49-F238E27FC236}">
                <a16:creationId xmlns="" xmlns:a16="http://schemas.microsoft.com/office/drawing/2014/main" id="{54848BB6-C45E-4540-BDA3-32D7A731D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634" y="817781"/>
            <a:ext cx="1500272" cy="132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2B4A240-D4DD-BF47-B54D-D2565A66F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85" y="2503327"/>
            <a:ext cx="3305109" cy="2214423"/>
          </a:xfrm>
          <a:prstGeom prst="cloud">
            <a:avLst/>
          </a:prstGeom>
        </p:spPr>
      </p:pic>
      <p:pic>
        <p:nvPicPr>
          <p:cNvPr id="11272" name="Picture 8">
            <a:extLst>
              <a:ext uri="{FF2B5EF4-FFF2-40B4-BE49-F238E27FC236}">
                <a16:creationId xmlns="" xmlns:a16="http://schemas.microsoft.com/office/drawing/2014/main" id="{409ACEBE-34A6-3F4C-AE9F-789EB52D0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21717" r="23797" b="29315"/>
          <a:stretch/>
        </p:blipFill>
        <p:spPr bwMode="auto">
          <a:xfrm>
            <a:off x="4937818" y="2403093"/>
            <a:ext cx="3526278" cy="2288515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Tranh dán tường đại dương 3d">
            <a:extLst>
              <a:ext uri="{FF2B5EF4-FFF2-40B4-BE49-F238E27FC236}">
                <a16:creationId xmlns="" xmlns:a16="http://schemas.microsoft.com/office/drawing/2014/main" id="{ADB578CD-E6C1-8A44-855F-AD9AC0E67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166" y="2030271"/>
            <a:ext cx="3290887" cy="2661337"/>
          </a:xfrm>
          <a:prstGeom prst="flowChartPunchedTap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893BC68-D2D7-264C-8660-96511993D699}"/>
              </a:ext>
            </a:extLst>
          </p:cNvPr>
          <p:cNvSpPr txBox="1"/>
          <p:nvPr/>
        </p:nvSpPr>
        <p:spPr>
          <a:xfrm>
            <a:off x="2404841" y="2144336"/>
            <a:ext cx="167744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không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69EB00E-ED45-564A-B70A-CB17062616DB}"/>
              </a:ext>
            </a:extLst>
          </p:cNvPr>
          <p:cNvSpPr txBox="1"/>
          <p:nvPr/>
        </p:nvSpPr>
        <p:spPr>
          <a:xfrm>
            <a:off x="5987473" y="2128199"/>
            <a:ext cx="133440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cạn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EF5A4B5-BACA-ED43-81C7-E4BF615F7000}"/>
              </a:ext>
            </a:extLst>
          </p:cNvPr>
          <p:cNvSpPr txBox="1"/>
          <p:nvPr/>
        </p:nvSpPr>
        <p:spPr>
          <a:xfrm>
            <a:off x="9447050" y="2121790"/>
            <a:ext cx="159691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ưới nước </a:t>
            </a:r>
          </a:p>
        </p:txBody>
      </p:sp>
      <p:pic>
        <p:nvPicPr>
          <p:cNvPr id="1026" name="Picture 2" descr="vẽ chim bói cá,hướng dẫn vẽ con chim - YouTube">
            <a:extLst>
              <a:ext uri="{FF2B5EF4-FFF2-40B4-BE49-F238E27FC236}">
                <a16:creationId xmlns="" xmlns:a16="http://schemas.microsoft.com/office/drawing/2014/main" id="{97C0E1C3-EEAA-AE4A-A588-095C793BE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8" t="6666" b="5000"/>
          <a:stretch/>
        </p:blipFill>
        <p:spPr bwMode="auto">
          <a:xfrm>
            <a:off x="-434088" y="2299558"/>
            <a:ext cx="3290887" cy="290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7 Chim bói cá ý tưởng | chim bói cá, chim, chim ruồi">
            <a:extLst>
              <a:ext uri="{FF2B5EF4-FFF2-40B4-BE49-F238E27FC236}">
                <a16:creationId xmlns="" xmlns:a16="http://schemas.microsoft.com/office/drawing/2014/main" id="{48F8DDA2-E087-884A-8D1C-0E70EDE36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CFCFA"/>
              </a:clrFrom>
              <a:clrTo>
                <a:srgbClr val="FC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9"/>
          <a:stretch/>
        </p:blipFill>
        <p:spPr bwMode="auto">
          <a:xfrm flipH="1">
            <a:off x="3107281" y="2891718"/>
            <a:ext cx="1837112" cy="270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ươm bướm">
            <a:extLst>
              <a:ext uri="{FF2B5EF4-FFF2-40B4-BE49-F238E27FC236}">
                <a16:creationId xmlns="" xmlns:a16="http://schemas.microsoft.com/office/drawing/2014/main" id="{044889EB-04B2-5D45-9A78-A20E0BD19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00" y="5642392"/>
            <a:ext cx="1095973" cy="125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ô hình chim đại bàng tung hứng nhỏ xinh trang trí nội thất | Shopee Việt  Nam">
            <a:extLst>
              <a:ext uri="{FF2B5EF4-FFF2-40B4-BE49-F238E27FC236}">
                <a16:creationId xmlns="" xmlns:a16="http://schemas.microsoft.com/office/drawing/2014/main" id="{6528D051-0CE8-784A-A870-07C0C4D2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232" y="3559091"/>
            <a:ext cx="4886369" cy="37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6786C78F-18AA-C947-913C-7AA37FF2B8D9}"/>
              </a:ext>
            </a:extLst>
          </p:cNvPr>
          <p:cNvCxnSpPr/>
          <p:nvPr/>
        </p:nvCxnSpPr>
        <p:spPr>
          <a:xfrm>
            <a:off x="4937818" y="1993864"/>
            <a:ext cx="0" cy="48641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DE1C9F8-1A33-9144-9DC2-A9BC3DA54D0B}"/>
              </a:ext>
            </a:extLst>
          </p:cNvPr>
          <p:cNvCxnSpPr/>
          <p:nvPr/>
        </p:nvCxnSpPr>
        <p:spPr>
          <a:xfrm>
            <a:off x="8464154" y="1959670"/>
            <a:ext cx="0" cy="48641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 descr="Voi châu Á, loài voi thông minh và độc đáo (Phần 2)">
            <a:extLst>
              <a:ext uri="{FF2B5EF4-FFF2-40B4-BE49-F238E27FC236}">
                <a16:creationId xmlns="" xmlns:a16="http://schemas.microsoft.com/office/drawing/2014/main" id="{02FF9784-7CAA-8345-A80B-19CCBE11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514" y="3625323"/>
            <a:ext cx="2432103" cy="161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ác Vitamin Cần Thiết Cho Cún Cưng">
            <a:extLst>
              <a:ext uri="{FF2B5EF4-FFF2-40B4-BE49-F238E27FC236}">
                <a16:creationId xmlns="" xmlns:a16="http://schemas.microsoft.com/office/drawing/2014/main" id="{13D73FE4-26A7-BD49-8454-40BCD2055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04"/>
          <a:stretch/>
        </p:blipFill>
        <p:spPr bwMode="auto">
          <a:xfrm>
            <a:off x="6922524" y="4520068"/>
            <a:ext cx="1506117" cy="161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ìm hiểu thông tin về kiến gỗ - Formica | Nanovina.com.vn">
            <a:extLst>
              <a:ext uri="{FF2B5EF4-FFF2-40B4-BE49-F238E27FC236}">
                <a16:creationId xmlns="" xmlns:a16="http://schemas.microsoft.com/office/drawing/2014/main" id="{025F93EA-9A8B-E344-8769-7078D000F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257" y="4777416"/>
            <a:ext cx="2224268" cy="149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hát hiện hóa thạch của sư tử khổng lồ - Báo Công an Nhân dân điện tử">
            <a:extLst>
              <a:ext uri="{FF2B5EF4-FFF2-40B4-BE49-F238E27FC236}">
                <a16:creationId xmlns="" xmlns:a16="http://schemas.microsoft.com/office/drawing/2014/main" id="{6BEEEC9F-47EC-FE45-9694-4277814CE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46" y="5329006"/>
            <a:ext cx="1708883" cy="161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VPL: Kích thước siêu khủng của loài cá mập khổng lồ tiền sử Megalodon lần  đầu được tiết lộ">
            <a:extLst>
              <a:ext uri="{FF2B5EF4-FFF2-40B4-BE49-F238E27FC236}">
                <a16:creationId xmlns="" xmlns:a16="http://schemas.microsoft.com/office/drawing/2014/main" id="{1ED27FFD-941C-9042-82B0-08B18B32C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010">
            <a:off x="9978172" y="4190057"/>
            <a:ext cx="2210373" cy="124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á mập đầu búa">
            <a:extLst>
              <a:ext uri="{FF2B5EF4-FFF2-40B4-BE49-F238E27FC236}">
                <a16:creationId xmlns="" xmlns:a16="http://schemas.microsoft.com/office/drawing/2014/main" id="{78B04FED-A2CE-C147-883F-6C5827DBF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901" y="3193499"/>
            <a:ext cx="2729919" cy="294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Bạch Tuộc – Hải Sản Sài Gòn">
            <a:extLst>
              <a:ext uri="{FF2B5EF4-FFF2-40B4-BE49-F238E27FC236}">
                <a16:creationId xmlns="" xmlns:a16="http://schemas.microsoft.com/office/drawing/2014/main" id="{31A82463-C114-ED48-AEEB-189CB1679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300" y="4762501"/>
            <a:ext cx="2095499" cy="20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Tôm sú | Contom.vn - Website Người nuôi tôm">
            <a:extLst>
              <a:ext uri="{FF2B5EF4-FFF2-40B4-BE49-F238E27FC236}">
                <a16:creationId xmlns="" xmlns:a16="http://schemas.microsoft.com/office/drawing/2014/main" id="{D9DFD288-709B-9848-ABCE-7ED749426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623">
            <a:off x="10098073" y="4936044"/>
            <a:ext cx="2102613" cy="141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🎉TG Trang trí san hô nhân tạo đầy màu sắc nhựa cảnh quan Phụ kiện hồ cá |  Shopee Việt Nam">
            <a:extLst>
              <a:ext uri="{FF2B5EF4-FFF2-40B4-BE49-F238E27FC236}">
                <a16:creationId xmlns="" xmlns:a16="http://schemas.microsoft.com/office/drawing/2014/main" id="{DAC0BD37-1EB4-074B-BBD6-D43435784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335" y="5330910"/>
            <a:ext cx="1708880" cy="170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Giải mã những đặc điểm độc đáo của Vẹt Eclectus">
            <a:extLst>
              <a:ext uri="{FF2B5EF4-FFF2-40B4-BE49-F238E27FC236}">
                <a16:creationId xmlns="" xmlns:a16="http://schemas.microsoft.com/office/drawing/2014/main" id="{531A9EFE-3D9A-3541-9C28-10F897E7F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632" y="5256275"/>
            <a:ext cx="2419228" cy="171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08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760131-3223-244E-8FC7-BE9BEA4B63B1}"/>
              </a:ext>
            </a:extLst>
          </p:cNvPr>
          <p:cNvSpPr txBox="1"/>
          <p:nvPr/>
        </p:nvSpPr>
        <p:spPr>
          <a:xfrm>
            <a:off x="1968736" y="134404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36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" name="3D Model 4" descr="Globe">
                <a:extLst>
                  <a:ext uri="{FF2B5EF4-FFF2-40B4-BE49-F238E27FC236}">
                    <a16:creationId xmlns:a16="http://schemas.microsoft.com/office/drawing/2014/main" id="{EC136E16-E135-314A-B2CF-3A4CEE92C06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82078206"/>
                  </p:ext>
                </p:extLst>
              </p:nvPr>
            </p:nvGraphicFramePr>
            <p:xfrm>
              <a:off x="4133150" y="1832082"/>
              <a:ext cx="4629095" cy="469521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629095" cy="4695217"/>
                    </a:xfrm>
                    <a:prstGeom prst="rect">
                      <a:avLst/>
                    </a:prstGeom>
                  </am3d:spPr>
                  <am3d:camera>
                    <am3d:pos x="0" y="0" z="800690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03097" d="1000000"/>
                    <am3d:preTrans dx="-41004" dy="71609" dz="88767"/>
                    <am3d:scale>
                      <am3d:sx n="1000000" d="1000000"/>
                      <am3d:sy n="1000000" d="1000000"/>
                      <am3d:sz n="1000000" d="1000000"/>
                    </am3d:scale>
                    <am3d:rot ax="906748" ay="1210182" az="3192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2562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Globe">
                <a:extLst>
                  <a:ext uri="{FF2B5EF4-FFF2-40B4-BE49-F238E27FC236}">
                    <a16:creationId xmlns="" xmlns:a16="http://schemas.microsoft.com/office/drawing/2014/main" id="{EC136E16-E135-314A-B2CF-3A4CEE92C0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33150" y="1832082"/>
                <a:ext cx="4629095" cy="4695217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DF099F35-2B54-A043-A85C-CA33EF799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12" y="4912243"/>
            <a:ext cx="2663710" cy="19457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ến đổi khí hậu buộc gấu Bắc Cực phải di cư, tràn cả vào nơi con người  sinh sống - VnReview - Tin nóng">
            <a:extLst>
              <a:ext uri="{FF2B5EF4-FFF2-40B4-BE49-F238E27FC236}">
                <a16:creationId xmlns="" xmlns:a16="http://schemas.microsoft.com/office/drawing/2014/main" id="{8C6565DF-9414-F64C-95DA-EF337BB5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871835"/>
            <a:ext cx="3082822" cy="20552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him trên gif">
            <a:extLst>
              <a:ext uri="{FF2B5EF4-FFF2-40B4-BE49-F238E27FC236}">
                <a16:creationId xmlns="" xmlns:a16="http://schemas.microsoft.com/office/drawing/2014/main" id="{44F3BB96-6114-884B-9138-ED86F8C3B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66" y="1016576"/>
            <a:ext cx="2029969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671183D-45DA-DE46-AAF6-4157D1097C76}"/>
              </a:ext>
            </a:extLst>
          </p:cNvPr>
          <p:cNvSpPr txBox="1"/>
          <p:nvPr/>
        </p:nvSpPr>
        <p:spPr>
          <a:xfrm>
            <a:off x="8656836" y="3020732"/>
            <a:ext cx="176843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Gấu Bắc cực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7D4D028-A6F5-7E45-8095-3944183D26D0}"/>
              </a:ext>
            </a:extLst>
          </p:cNvPr>
          <p:cNvSpPr txBox="1"/>
          <p:nvPr/>
        </p:nvSpPr>
        <p:spPr>
          <a:xfrm>
            <a:off x="8656836" y="4450578"/>
            <a:ext cx="197682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cánh cụt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0F431E-10A9-2D4E-ACA4-A671881F8410}"/>
              </a:ext>
            </a:extLst>
          </p:cNvPr>
          <p:cNvSpPr txBox="1"/>
          <p:nvPr/>
        </p:nvSpPr>
        <p:spPr>
          <a:xfrm>
            <a:off x="1903739" y="904690"/>
            <a:ext cx="36605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x-none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x-non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vùng cực Bắc và cực Nam của trái đất, có các loài động vật nào sinh sống ?</a:t>
            </a:r>
          </a:p>
        </p:txBody>
      </p:sp>
    </p:spTree>
    <p:extLst>
      <p:ext uri="{BB962C8B-B14F-4D97-AF65-F5344CB8AC3E}">
        <p14:creationId xmlns:p14="http://schemas.microsoft.com/office/powerpoint/2010/main" val="425426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760131-3223-244E-8FC7-BE9BEA4B63B1}"/>
              </a:ext>
            </a:extLst>
          </p:cNvPr>
          <p:cNvSpPr txBox="1"/>
          <p:nvPr/>
        </p:nvSpPr>
        <p:spPr>
          <a:xfrm>
            <a:off x="1968736" y="134404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" name="3D Model 4" descr="Globe">
                <a:extLst>
                  <a:ext uri="{FF2B5EF4-FFF2-40B4-BE49-F238E27FC236}">
                    <a16:creationId xmlns:a16="http://schemas.microsoft.com/office/drawing/2014/main" id="{EC136E16-E135-314A-B2CF-3A4CEE92C06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33150" y="1827095"/>
              <a:ext cx="4629096" cy="470519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629096" cy="4705192"/>
                    </a:xfrm>
                    <a:prstGeom prst="rect">
                      <a:avLst/>
                    </a:prstGeom>
                  </am3d:spPr>
                  <am3d:camera>
                    <am3d:pos x="0" y="0" z="800690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03097" d="1000000"/>
                    <am3d:preTrans dx="-41004" dy="71609" dz="88767"/>
                    <am3d:scale>
                      <am3d:sx n="1000000" d="1000000"/>
                      <am3d:sy n="1000000" d="1000000"/>
                      <am3d:sz n="1000000" d="1000000"/>
                    </am3d:scale>
                    <am3d:rot ax="618353" ay="836696" az="15056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2562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Globe">
                <a:extLst>
                  <a:ext uri="{FF2B5EF4-FFF2-40B4-BE49-F238E27FC236}">
                    <a16:creationId xmlns="" xmlns:a16="http://schemas.microsoft.com/office/drawing/2014/main" id="{EC136E16-E135-314A-B2CF-3A4CEE92C0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33150" y="1827095"/>
                <a:ext cx="4629096" cy="4705192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DF099F35-2B54-A043-A85C-CA33EF799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761" y="4912243"/>
            <a:ext cx="2663710" cy="19457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ến đổi khí hậu buộc gấu Bắc Cực phải di cư, tràn cả vào nơi con người  sinh sống - VnReview - Tin nóng">
            <a:extLst>
              <a:ext uri="{FF2B5EF4-FFF2-40B4-BE49-F238E27FC236}">
                <a16:creationId xmlns="" xmlns:a16="http://schemas.microsoft.com/office/drawing/2014/main" id="{8C6565DF-9414-F64C-95DA-EF337BB5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262" y="710278"/>
            <a:ext cx="3350451" cy="22336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77CB3C3-2C87-BE4D-A94A-23EA10EE3FB9}"/>
              </a:ext>
            </a:extLst>
          </p:cNvPr>
          <p:cNvSpPr txBox="1"/>
          <p:nvPr/>
        </p:nvSpPr>
        <p:spPr>
          <a:xfrm>
            <a:off x="1848626" y="913107"/>
            <a:ext cx="33511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2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x-none" sz="260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</a:t>
            </a:r>
            <a:r>
              <a:rPr lang="x-none" sz="2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Gấu bắc cực và chim cánh cụt có thể thích nghi được với khí hậu lạnh giá ở hai vùng cực ?</a:t>
            </a:r>
          </a:p>
        </p:txBody>
      </p:sp>
      <p:pic>
        <p:nvPicPr>
          <p:cNvPr id="9" name="Picture 4" descr="Ghim trên gif">
            <a:extLst>
              <a:ext uri="{FF2B5EF4-FFF2-40B4-BE49-F238E27FC236}">
                <a16:creationId xmlns="" xmlns:a16="http://schemas.microsoft.com/office/drawing/2014/main" id="{44F3BB96-6114-884B-9138-ED86F8C3B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212" y="1004135"/>
            <a:ext cx="2029969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671183D-45DA-DE46-AAF6-4157D1097C76}"/>
              </a:ext>
            </a:extLst>
          </p:cNvPr>
          <p:cNvSpPr txBox="1"/>
          <p:nvPr/>
        </p:nvSpPr>
        <p:spPr>
          <a:xfrm>
            <a:off x="8656836" y="3020732"/>
            <a:ext cx="176843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Gấu Bắc cực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7D4D028-A6F5-7E45-8095-3944183D26D0}"/>
              </a:ext>
            </a:extLst>
          </p:cNvPr>
          <p:cNvSpPr txBox="1"/>
          <p:nvPr/>
        </p:nvSpPr>
        <p:spPr>
          <a:xfrm>
            <a:off x="8878399" y="4507371"/>
            <a:ext cx="197682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cánh cụt</a:t>
            </a:r>
          </a:p>
        </p:txBody>
      </p:sp>
    </p:spTree>
    <p:extLst>
      <p:ext uri="{BB962C8B-B14F-4D97-AF65-F5344CB8AC3E}">
        <p14:creationId xmlns:p14="http://schemas.microsoft.com/office/powerpoint/2010/main" val="59831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F86D3BD-7ABB-614D-800E-E90B523DD1E9}"/>
              </a:ext>
            </a:extLst>
          </p:cNvPr>
          <p:cNvSpPr txBox="1"/>
          <p:nvPr/>
        </p:nvSpPr>
        <p:spPr>
          <a:xfrm>
            <a:off x="1968736" y="134404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Hơn 500 ảnh Chịu và Gấu Bắc Cực miễn phí">
            <a:extLst>
              <a:ext uri="{FF2B5EF4-FFF2-40B4-BE49-F238E27FC236}">
                <a16:creationId xmlns="" xmlns:a16="http://schemas.microsoft.com/office/drawing/2014/main" id="{48A69E61-E730-4F44-A450-3F4E3AC39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/>
          <a:stretch/>
        </p:blipFill>
        <p:spPr bwMode="auto">
          <a:xfrm>
            <a:off x="419100" y="1119845"/>
            <a:ext cx="3389664" cy="32949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m cánh cụt với hàng lông mày trắng độc lạ tưởng giống loài mới nhưng  thực tế là do bị đồng loại bạo hành mà ra">
            <a:extLst>
              <a:ext uri="{FF2B5EF4-FFF2-40B4-BE49-F238E27FC236}">
                <a16:creationId xmlns="" xmlns:a16="http://schemas.microsoft.com/office/drawing/2014/main" id="{D072B945-0D4F-7F4E-A28E-DB601BA4A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503" y="918122"/>
            <a:ext cx="3506471" cy="32622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m cánh cụt chụm lại ủ ấm đàn con - VnExpress">
            <a:extLst>
              <a:ext uri="{FF2B5EF4-FFF2-40B4-BE49-F238E27FC236}">
                <a16:creationId xmlns="" xmlns:a16="http://schemas.microsoft.com/office/drawing/2014/main" id="{8ED87856-93D5-6543-A8F8-C8A08EE76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012" y="1255978"/>
            <a:ext cx="4239492" cy="292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02519A-C38A-B246-BA0A-D1B36516E431}"/>
              </a:ext>
            </a:extLst>
          </p:cNvPr>
          <p:cNvSpPr txBox="1"/>
          <p:nvPr/>
        </p:nvSpPr>
        <p:spPr>
          <a:xfrm>
            <a:off x="3016333" y="4180344"/>
            <a:ext cx="83721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x-non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lông của gấu Bắc cực và chim cánh cụt rất dày</a:t>
            </a:r>
          </a:p>
          <a:p>
            <a:pPr marL="285750" indent="-285750">
              <a:buFontTx/>
              <a:buChar char="-"/>
            </a:pPr>
            <a:r>
              <a:rPr lang="x-non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mỡ dưới da dày</a:t>
            </a:r>
          </a:p>
          <a:p>
            <a:pPr marL="285750" indent="-285750">
              <a:buFont typeface="Symbol" pitchFamily="2" charset="2"/>
              <a:buChar char="Þ"/>
            </a:pPr>
            <a:r>
              <a:rPr lang="x-none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Giữ ấm cơ thể</a:t>
            </a:r>
          </a:p>
          <a:p>
            <a:r>
              <a:rPr lang="x-non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Chim cánh cụt sống bầy đàn, che chở, bảo vệ cho các chim non </a:t>
            </a:r>
          </a:p>
          <a:p>
            <a:endParaRPr lang="x-none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0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F7BFA6A-A47D-1E43-B612-740D3F356E4E}"/>
              </a:ext>
            </a:extLst>
          </p:cNvPr>
          <p:cNvSpPr txBox="1"/>
          <p:nvPr/>
        </p:nvSpPr>
        <p:spPr>
          <a:xfrm>
            <a:off x="960120" y="1645920"/>
            <a:ext cx="77571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GB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x-non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sự thích nghi với mọi điều kiện sống, động vật phân bố ở khắp các môi trường như: nước mặn, nước ngọt, nước lợ, trên không, và ngay cả các vùng cực băng giá </a:t>
            </a:r>
            <a:r>
              <a:rPr lang="x-none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</a:t>
            </a:r>
            <a:r>
              <a:rPr lang="x-none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artoon Teacher Woman - A lecture teacher png download - 1391*2809 - Free  Transparent Cartoon png Download. - Clip Art Library">
            <a:extLst>
              <a:ext uri="{FF2B5EF4-FFF2-40B4-BE49-F238E27FC236}">
                <a16:creationId xmlns="" xmlns:a16="http://schemas.microsoft.com/office/drawing/2014/main" id="{BB129337-045E-B545-B042-1F62C7AC8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4" y="2185988"/>
            <a:ext cx="2033587" cy="46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ột số mẫu công văn và thông báo thu hồi nợ">
            <a:extLst>
              <a:ext uri="{FF2B5EF4-FFF2-40B4-BE49-F238E27FC236}">
                <a16:creationId xmlns="" xmlns:a16="http://schemas.microsoft.com/office/drawing/2014/main" id="{A32194D4-C6F1-414E-9036-B51403B8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87960"/>
            <a:ext cx="2551611" cy="14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549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5692709-124B-E044-B60E-83D44E251780}"/>
              </a:ext>
            </a:extLst>
          </p:cNvPr>
          <p:cNvSpPr txBox="1"/>
          <p:nvPr/>
        </p:nvSpPr>
        <p:spPr>
          <a:xfrm>
            <a:off x="1968736" y="134404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074" name="Picture 2" descr="Gấu Bắc Cực khó tránh khỏi tuyệt chủng | Quốc tế | PLO">
            <a:extLst>
              <a:ext uri="{FF2B5EF4-FFF2-40B4-BE49-F238E27FC236}">
                <a16:creationId xmlns="" xmlns:a16="http://schemas.microsoft.com/office/drawing/2014/main" id="{0B07CD05-22FB-124A-8F16-E6DD1AD18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736"/>
            <a:ext cx="5715000" cy="324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ấu Bắc Cực có nguy cơ tuyệt chủng do khí hậu nóng lên vào năm 2100 - Tạp  chí điện tử Môi trường và Cuộc sống">
            <a:extLst>
              <a:ext uri="{FF2B5EF4-FFF2-40B4-BE49-F238E27FC236}">
                <a16:creationId xmlns="" xmlns:a16="http://schemas.microsoft.com/office/drawing/2014/main" id="{10D10820-7DC0-6B41-8ECB-9D49BB9E2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20" y="780735"/>
            <a:ext cx="6278880" cy="324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ẹ con gấu Bắc Cực lênh đênh trên biển - KhoaHoc.tv">
            <a:extLst>
              <a:ext uri="{FF2B5EF4-FFF2-40B4-BE49-F238E27FC236}">
                <a16:creationId xmlns="" xmlns:a16="http://schemas.microsoft.com/office/drawing/2014/main" id="{0E710545-2829-6947-B384-A670A5D8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0520"/>
            <a:ext cx="5715000" cy="269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Đàn gấu Bắc Cực đổ bộ quần đảo Nga, làm náo loạn khu dân cư - SaoStar">
            <a:extLst>
              <a:ext uri="{FF2B5EF4-FFF2-40B4-BE49-F238E27FC236}">
                <a16:creationId xmlns="" xmlns:a16="http://schemas.microsoft.com/office/drawing/2014/main" id="{5BB873DA-591D-0543-A54D-93AB48BF5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3"/>
          <a:stretch/>
        </p:blipFill>
        <p:spPr bwMode="auto">
          <a:xfrm>
            <a:off x="5913118" y="4160518"/>
            <a:ext cx="6278881" cy="269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him trên gif">
            <a:extLst>
              <a:ext uri="{FF2B5EF4-FFF2-40B4-BE49-F238E27FC236}">
                <a16:creationId xmlns="" xmlns:a16="http://schemas.microsoft.com/office/drawing/2014/main" id="{EBB10DF6-BF06-8C4E-AFC1-EF896357E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15" y="2906336"/>
            <a:ext cx="2029969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09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Ghim trên gif">
            <a:extLst>
              <a:ext uri="{FF2B5EF4-FFF2-40B4-BE49-F238E27FC236}">
                <a16:creationId xmlns="" xmlns:a16="http://schemas.microsoft.com/office/drawing/2014/main" id="{DD7BE905-639C-B142-879A-1A1B71316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57" y="4173150"/>
            <a:ext cx="2706044" cy="219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loud 8">
            <a:extLst>
              <a:ext uri="{FF2B5EF4-FFF2-40B4-BE49-F238E27FC236}">
                <a16:creationId xmlns="" xmlns:a16="http://schemas.microsoft.com/office/drawing/2014/main" id="{19F047E4-9802-FE40-97A0-010A43CDFDA9}"/>
              </a:ext>
            </a:extLst>
          </p:cNvPr>
          <p:cNvSpPr/>
          <p:nvPr/>
        </p:nvSpPr>
        <p:spPr>
          <a:xfrm>
            <a:off x="2684859" y="1263156"/>
            <a:ext cx="6373416" cy="400703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chương trình môn sinh học 6 các em đã học và tìm hiểu những gì ? </a:t>
            </a:r>
          </a:p>
        </p:txBody>
      </p:sp>
    </p:spTree>
    <p:extLst>
      <p:ext uri="{BB962C8B-B14F-4D97-AF65-F5344CB8AC3E}">
        <p14:creationId xmlns:p14="http://schemas.microsoft.com/office/powerpoint/2010/main" val="291084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5692709-124B-E044-B60E-83D44E251780}"/>
              </a:ext>
            </a:extLst>
          </p:cNvPr>
          <p:cNvSpPr txBox="1"/>
          <p:nvPr/>
        </p:nvSpPr>
        <p:spPr>
          <a:xfrm>
            <a:off x="1968736" y="134404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074" name="Picture 2" descr="Gấu Bắc Cực khó tránh khỏi tuyệt chủng | Quốc tế | PLO">
            <a:extLst>
              <a:ext uri="{FF2B5EF4-FFF2-40B4-BE49-F238E27FC236}">
                <a16:creationId xmlns="" xmlns:a16="http://schemas.microsoft.com/office/drawing/2014/main" id="{0B07CD05-22FB-124A-8F16-E6DD1AD18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736"/>
            <a:ext cx="5715000" cy="324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ấu Bắc Cực có nguy cơ tuyệt chủng do khí hậu nóng lên vào năm 2100 - Tạp  chí điện tử Môi trường và Cuộc sống">
            <a:extLst>
              <a:ext uri="{FF2B5EF4-FFF2-40B4-BE49-F238E27FC236}">
                <a16:creationId xmlns="" xmlns:a16="http://schemas.microsoft.com/office/drawing/2014/main" id="{10D10820-7DC0-6B41-8ECB-9D49BB9E2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20" y="780735"/>
            <a:ext cx="6278880" cy="324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ẹ con gấu Bắc Cực lênh đênh trên biển - KhoaHoc.tv">
            <a:extLst>
              <a:ext uri="{FF2B5EF4-FFF2-40B4-BE49-F238E27FC236}">
                <a16:creationId xmlns="" xmlns:a16="http://schemas.microsoft.com/office/drawing/2014/main" id="{0E710545-2829-6947-B384-A670A5D8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0520"/>
            <a:ext cx="5715000" cy="269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Đàn gấu Bắc Cực đổ bộ quần đảo Nga, làm náo loạn khu dân cư - SaoStar">
            <a:extLst>
              <a:ext uri="{FF2B5EF4-FFF2-40B4-BE49-F238E27FC236}">
                <a16:creationId xmlns="" xmlns:a16="http://schemas.microsoft.com/office/drawing/2014/main" id="{5BB873DA-591D-0543-A54D-93AB48BF5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3"/>
          <a:stretch/>
        </p:blipFill>
        <p:spPr bwMode="auto">
          <a:xfrm>
            <a:off x="5913118" y="4160518"/>
            <a:ext cx="6278881" cy="269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91521FB-8DCC-5D41-92C8-866FE71AD925}"/>
              </a:ext>
            </a:extLst>
          </p:cNvPr>
          <p:cNvSpPr txBox="1"/>
          <p:nvPr/>
        </p:nvSpPr>
        <p:spPr>
          <a:xfrm>
            <a:off x="846969" y="3768293"/>
            <a:ext cx="4216219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 bị thu hẹp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22345E6-79FF-DB41-81BA-FF8798C3DC3E}"/>
              </a:ext>
            </a:extLst>
          </p:cNvPr>
          <p:cNvSpPr txBox="1"/>
          <p:nvPr/>
        </p:nvSpPr>
        <p:spPr>
          <a:xfrm>
            <a:off x="7461721" y="3768293"/>
            <a:ext cx="3621504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 nguy cơ tuyệt chủng</a:t>
            </a:r>
          </a:p>
        </p:txBody>
      </p:sp>
    </p:spTree>
    <p:extLst>
      <p:ext uri="{BB962C8B-B14F-4D97-AF65-F5344CB8AC3E}">
        <p14:creationId xmlns:p14="http://schemas.microsoft.com/office/powerpoint/2010/main" val="213811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33BCBEA-194D-C345-BEE6-38F3B2A670EC}"/>
              </a:ext>
            </a:extLst>
          </p:cNvPr>
          <p:cNvSpPr txBox="1"/>
          <p:nvPr/>
        </p:nvSpPr>
        <p:spPr>
          <a:xfrm>
            <a:off x="1968736" y="134404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DA134EF-B0DD-4A47-8A78-0F5AB621B2C7}"/>
              </a:ext>
            </a:extLst>
          </p:cNvPr>
          <p:cNvSpPr txBox="1"/>
          <p:nvPr/>
        </p:nvSpPr>
        <p:spPr>
          <a:xfrm>
            <a:off x="4358640" y="914400"/>
            <a:ext cx="3066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Biến đổi khí hậu</a:t>
            </a:r>
          </a:p>
        </p:txBody>
      </p:sp>
      <p:pic>
        <p:nvPicPr>
          <p:cNvPr id="4098" name="Picture 2" descr="Biến đổi khí hậu tác động đến an ninh và hòa bình thế giới | VOV.VN">
            <a:extLst>
              <a:ext uri="{FF2B5EF4-FFF2-40B4-BE49-F238E27FC236}">
                <a16:creationId xmlns="" xmlns:a16="http://schemas.microsoft.com/office/drawing/2014/main" id="{CD6392B3-92CB-9C47-9871-273411FEF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9" y="1499175"/>
            <a:ext cx="4648201" cy="264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iến đổi khí hậu làm 250.000 người tử vong mỗi năm - Tạp chí điện tử Bảo vệ  Rừng và Môi trường">
            <a:extLst>
              <a:ext uri="{FF2B5EF4-FFF2-40B4-BE49-F238E27FC236}">
                <a16:creationId xmlns="" xmlns:a16="http://schemas.microsoft.com/office/drawing/2014/main" id="{249C4855-042B-E742-8BDA-B901BCB96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231" y="1499175"/>
            <a:ext cx="5300980" cy="264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à Nội: Tái diễn thói quen xả rác">
            <a:extLst>
              <a:ext uri="{FF2B5EF4-FFF2-40B4-BE49-F238E27FC236}">
                <a16:creationId xmlns="" xmlns:a16="http://schemas.microsoft.com/office/drawing/2014/main" id="{FB003DDB-E4E5-7A40-A9A2-9D2464F24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9" y="4211895"/>
            <a:ext cx="4648201" cy="264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Xử lý khí thải, xu ly khi thai">
            <a:extLst>
              <a:ext uri="{FF2B5EF4-FFF2-40B4-BE49-F238E27FC236}">
                <a16:creationId xmlns="" xmlns:a16="http://schemas.microsoft.com/office/drawing/2014/main" id="{409A3B38-3EEC-D149-B023-05F2309A4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229" y="4211895"/>
            <a:ext cx="5300981" cy="264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5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33BCBEA-194D-C345-BEE6-38F3B2A670EC}"/>
              </a:ext>
            </a:extLst>
          </p:cNvPr>
          <p:cNvSpPr txBox="1"/>
          <p:nvPr/>
        </p:nvSpPr>
        <p:spPr>
          <a:xfrm>
            <a:off x="1968736" y="134404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4" descr="Ghim trên gif">
            <a:extLst>
              <a:ext uri="{FF2B5EF4-FFF2-40B4-BE49-F238E27FC236}">
                <a16:creationId xmlns="" xmlns:a16="http://schemas.microsoft.com/office/drawing/2014/main" id="{0C902210-009E-6648-905D-75D44353E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05" y="4213962"/>
            <a:ext cx="2853205" cy="231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0A43CF1C-BA0D-A34A-89BE-B766D698291A}"/>
              </a:ext>
            </a:extLst>
          </p:cNvPr>
          <p:cNvSpPr/>
          <p:nvPr/>
        </p:nvSpPr>
        <p:spPr>
          <a:xfrm>
            <a:off x="2909292" y="1021868"/>
            <a:ext cx="6373416" cy="400703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phải làm gì để bảo tồn  được sự đa dạng và phong phú của động vật ? </a:t>
            </a:r>
          </a:p>
        </p:txBody>
      </p:sp>
    </p:spTree>
    <p:extLst>
      <p:ext uri="{BB962C8B-B14F-4D97-AF65-F5344CB8AC3E}">
        <p14:creationId xmlns:p14="http://schemas.microsoft.com/office/powerpoint/2010/main" val="108173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B3454B-58D0-F741-BD4A-3DD964092D05}"/>
              </a:ext>
            </a:extLst>
          </p:cNvPr>
          <p:cNvSpPr txBox="1"/>
          <p:nvPr/>
        </p:nvSpPr>
        <p:spPr>
          <a:xfrm>
            <a:off x="1968736" y="134404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 descr="Tác hại của việc xả rác bừa bãi ra môi trường">
            <a:extLst>
              <a:ext uri="{FF2B5EF4-FFF2-40B4-BE49-F238E27FC236}">
                <a16:creationId xmlns="" xmlns:a16="http://schemas.microsoft.com/office/drawing/2014/main" id="{F9B567C4-9AC0-B245-A7A9-65972C18A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29" y="780734"/>
            <a:ext cx="3891808" cy="323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ơn 5.000 cây xanh được trồng mới cho Hà Nội | VTV.VN">
            <a:extLst>
              <a:ext uri="{FF2B5EF4-FFF2-40B4-BE49-F238E27FC236}">
                <a16:creationId xmlns="" xmlns:a16="http://schemas.microsoft.com/office/drawing/2014/main" id="{79A2CCBA-35DA-E54D-AE65-A5DE04C16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930" y="780734"/>
            <a:ext cx="3891808" cy="323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gày hội “Thanh niên chung tay bảo vệ môi trường, xây dựng văn minh đô thị”">
            <a:extLst>
              <a:ext uri="{FF2B5EF4-FFF2-40B4-BE49-F238E27FC236}">
                <a16:creationId xmlns="" xmlns:a16="http://schemas.microsoft.com/office/drawing/2014/main" id="{9FFA4557-C57F-3D4D-9356-27F187E2A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91" y="4013860"/>
            <a:ext cx="5270990" cy="28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Like icon on blue circle Royalty Free Vector Image">
            <a:extLst>
              <a:ext uri="{FF2B5EF4-FFF2-40B4-BE49-F238E27FC236}">
                <a16:creationId xmlns="" xmlns:a16="http://schemas.microsoft.com/office/drawing/2014/main" id="{649F3023-CEBE-E947-8028-0662D2C87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t="6699" r="7575" b="13825"/>
          <a:stretch/>
        </p:blipFill>
        <p:spPr bwMode="auto">
          <a:xfrm>
            <a:off x="5613071" y="3021978"/>
            <a:ext cx="1568124" cy="14253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21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B3454B-58D0-F741-BD4A-3DD964092D05}"/>
              </a:ext>
            </a:extLst>
          </p:cNvPr>
          <p:cNvSpPr txBox="1"/>
          <p:nvPr/>
        </p:nvSpPr>
        <p:spPr>
          <a:xfrm>
            <a:off x="1968736" y="134404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4" name="Picture 6" descr="Rừng Amazon ở Brazil bị chặt phá nhiều nhất trong 12 năm">
            <a:extLst>
              <a:ext uri="{FF2B5EF4-FFF2-40B4-BE49-F238E27FC236}">
                <a16:creationId xmlns="" xmlns:a16="http://schemas.microsoft.com/office/drawing/2014/main" id="{E7690E03-D9CC-A141-A3B0-643ADABEE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752" y="946988"/>
            <a:ext cx="3850174" cy="309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hí thải công nghiệp: Tìm hiểu chi tiết và lựa chọn giải pháp xử lý khí thải">
            <a:extLst>
              <a:ext uri="{FF2B5EF4-FFF2-40B4-BE49-F238E27FC236}">
                <a16:creationId xmlns="" xmlns:a16="http://schemas.microsoft.com/office/drawing/2014/main" id="{ED3C7A15-E7FA-8D45-AB7D-F2E8D4B00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09" y="946988"/>
            <a:ext cx="3850174" cy="309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ần thống nhất trong xử lý vi phạm về bảo vệ động vật hoang dã - Báo Nhân  Dân">
            <a:extLst>
              <a:ext uri="{FF2B5EF4-FFF2-40B4-BE49-F238E27FC236}">
                <a16:creationId xmlns="" xmlns:a16="http://schemas.microsoft.com/office/drawing/2014/main" id="{0702EF8F-E712-A746-A99E-A09D3E16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09" y="4045527"/>
            <a:ext cx="3850174" cy="281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ự án giảm rác nhựa thải ra biển từ hoạt động hàng hải và nghề cá">
            <a:extLst>
              <a:ext uri="{FF2B5EF4-FFF2-40B4-BE49-F238E27FC236}">
                <a16:creationId xmlns="" xmlns:a16="http://schemas.microsoft.com/office/drawing/2014/main" id="{C4F6AA76-575F-5844-89BA-D315901D1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751" y="4045526"/>
            <a:ext cx="3850175" cy="281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76AF6142-D29E-654D-97CE-CEF41AD309F5}"/>
              </a:ext>
            </a:extLst>
          </p:cNvPr>
          <p:cNvCxnSpPr/>
          <p:nvPr/>
        </p:nvCxnSpPr>
        <p:spPr>
          <a:xfrm>
            <a:off x="2410691" y="946988"/>
            <a:ext cx="8742218" cy="57031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85ADEEBA-2141-D34A-970D-F6A04EC96EFB}"/>
              </a:ext>
            </a:extLst>
          </p:cNvPr>
          <p:cNvCxnSpPr>
            <a:cxnSpLocks/>
          </p:cNvCxnSpPr>
          <p:nvPr/>
        </p:nvCxnSpPr>
        <p:spPr>
          <a:xfrm flipV="1">
            <a:off x="2410691" y="946988"/>
            <a:ext cx="8742218" cy="57766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17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A9558A-A408-034D-92FF-54454E3A7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914" y="198870"/>
            <a:ext cx="4363192" cy="1325563"/>
          </a:xfrm>
        </p:spPr>
        <p:txBody>
          <a:bodyPr/>
          <a:lstStyle/>
          <a:p>
            <a:r>
              <a:rPr lang="x-none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CA87198-9C99-974E-898F-70D32A0E35D4}"/>
              </a:ext>
            </a:extLst>
          </p:cNvPr>
          <p:cNvSpPr txBox="1"/>
          <p:nvPr/>
        </p:nvSpPr>
        <p:spPr>
          <a:xfrm>
            <a:off x="2291938" y="1413163"/>
            <a:ext cx="89539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Môi trường sống của động vật được chia thành các nhóm nào dưới đây ?</a:t>
            </a:r>
          </a:p>
          <a:p>
            <a:pPr marL="342900" indent="-342900">
              <a:buFont typeface="+mj-lt"/>
              <a:buAutoNum type="alphaLcPeriod"/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trên không, môi trường rừng núi và môi trường nước</a:t>
            </a:r>
          </a:p>
          <a:p>
            <a:pPr marL="342900" indent="-342900">
              <a:buFont typeface="+mj-lt"/>
              <a:buAutoNum type="alphaLcPeriod"/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trên không , môi trường đất liền, môi trường nước ngọt </a:t>
            </a:r>
          </a:p>
          <a:p>
            <a:pPr marL="342900" indent="-342900">
              <a:buFont typeface="+mj-lt"/>
              <a:buAutoNum type="alphaLcPeriod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ôi trường trên cạn, môi trường dưới nước, môi trường trên không </a:t>
            </a:r>
          </a:p>
          <a:p>
            <a:pPr marL="342900" indent="-342900">
              <a:buFont typeface="+mj-lt"/>
              <a:buAutoNum type="alphaLcPeriod"/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đất liền, môi trường đại dương, môi trường trên không </a:t>
            </a:r>
          </a:p>
        </p:txBody>
      </p:sp>
    </p:spTree>
    <p:extLst>
      <p:ext uri="{BB962C8B-B14F-4D97-AF65-F5344CB8AC3E}">
        <p14:creationId xmlns:p14="http://schemas.microsoft.com/office/powerpoint/2010/main" val="296176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A9558A-A408-034D-92FF-54454E3A7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914" y="198870"/>
            <a:ext cx="4363192" cy="1325563"/>
          </a:xfrm>
        </p:spPr>
        <p:txBody>
          <a:bodyPr/>
          <a:lstStyle/>
          <a:p>
            <a:r>
              <a:rPr lang="x-none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CA87198-9C99-974E-898F-70D32A0E35D4}"/>
              </a:ext>
            </a:extLst>
          </p:cNvPr>
          <p:cNvSpPr txBox="1"/>
          <p:nvPr/>
        </p:nvSpPr>
        <p:spPr>
          <a:xfrm>
            <a:off x="2291938" y="1413163"/>
            <a:ext cx="89539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Môi trường sống của động vật được chia thành các nhóm nào dưới đây ?</a:t>
            </a:r>
          </a:p>
          <a:p>
            <a:pPr marL="342900" indent="-342900">
              <a:buFont typeface="+mj-lt"/>
              <a:buAutoNum type="alphaLcPeriod"/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trên không, môi trường rừng núi và môi trường nước</a:t>
            </a:r>
          </a:p>
          <a:p>
            <a:pPr marL="342900" indent="-342900">
              <a:buFont typeface="+mj-lt"/>
              <a:buAutoNum type="alphaLcPeriod"/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trên không , môi trường đất liền, môi trường nước ngọt </a:t>
            </a:r>
          </a:p>
          <a:p>
            <a:pPr marL="342900" indent="-342900">
              <a:buFont typeface="+mj-lt"/>
              <a:buAutoNum type="alphaLcPeriod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ôi trường trên cạn, môi trường dưới nước, môi trường trên không </a:t>
            </a:r>
          </a:p>
          <a:p>
            <a:pPr marL="342900" indent="-342900">
              <a:buFont typeface="+mj-lt"/>
              <a:buAutoNum type="alphaLcPeriod"/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đất liền, môi trường đại dương, môi trường trên không 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DA5659D0-5F22-ED46-B2DB-7AEF666C0056}"/>
              </a:ext>
            </a:extLst>
          </p:cNvPr>
          <p:cNvSpPr/>
          <p:nvPr/>
        </p:nvSpPr>
        <p:spPr>
          <a:xfrm>
            <a:off x="2189020" y="4031674"/>
            <a:ext cx="581890" cy="54032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701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A9558A-A408-034D-92FF-54454E3A7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914" y="198870"/>
            <a:ext cx="4363192" cy="1325563"/>
          </a:xfrm>
        </p:spPr>
        <p:txBody>
          <a:bodyPr/>
          <a:lstStyle/>
          <a:p>
            <a:r>
              <a:rPr lang="x-none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CA87198-9C99-974E-898F-70D32A0E35D4}"/>
              </a:ext>
            </a:extLst>
          </p:cNvPr>
          <p:cNvSpPr txBox="1"/>
          <p:nvPr/>
        </p:nvSpPr>
        <p:spPr>
          <a:xfrm>
            <a:off x="2291938" y="1413163"/>
            <a:ext cx="89539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Các nhóm động vật nào dưới đây sống ở môi trường nước ?</a:t>
            </a:r>
          </a:p>
          <a:p>
            <a:pPr marL="514350" indent="-514350">
              <a:buFont typeface="+mj-lt"/>
              <a:buAutoNum type="alphaLcPeriod"/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heo, bạch tuột, vẹt</a:t>
            </a:r>
          </a:p>
          <a:p>
            <a:pPr marL="514350" indent="-514350">
              <a:buFont typeface="+mj-lt"/>
              <a:buAutoNum type="alphaLcPeriod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ôm, cá voi xanh, sao biển </a:t>
            </a:r>
          </a:p>
          <a:p>
            <a:pPr marL="514350" indent="-514350">
              <a:buFont typeface="+mj-lt"/>
              <a:buAutoNum type="alphaLcPeriod"/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cánh cụt, voi, mực</a:t>
            </a:r>
          </a:p>
          <a:p>
            <a:pPr marL="514350" indent="-514350">
              <a:buFont typeface="+mj-lt"/>
              <a:buAutoNum type="alphaLcPeriod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ôm, bạch tuột, voi </a:t>
            </a:r>
          </a:p>
        </p:txBody>
      </p:sp>
    </p:spTree>
    <p:extLst>
      <p:ext uri="{BB962C8B-B14F-4D97-AF65-F5344CB8AC3E}">
        <p14:creationId xmlns:p14="http://schemas.microsoft.com/office/powerpoint/2010/main" val="109033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A9558A-A408-034D-92FF-54454E3A7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914" y="198870"/>
            <a:ext cx="4363192" cy="1325563"/>
          </a:xfrm>
        </p:spPr>
        <p:txBody>
          <a:bodyPr/>
          <a:lstStyle/>
          <a:p>
            <a:r>
              <a:rPr lang="x-none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CA87198-9C99-974E-898F-70D32A0E35D4}"/>
              </a:ext>
            </a:extLst>
          </p:cNvPr>
          <p:cNvSpPr txBox="1"/>
          <p:nvPr/>
        </p:nvSpPr>
        <p:spPr>
          <a:xfrm>
            <a:off x="2291938" y="1413163"/>
            <a:ext cx="89539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Các nhóm động vật nào dưới đây sống ở môi trường nước ?</a:t>
            </a:r>
          </a:p>
          <a:p>
            <a:pPr marL="514350" indent="-514350">
              <a:buFont typeface="+mj-lt"/>
              <a:buAutoNum type="alphaLcPeriod"/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heo, bạch tuột, vẹt</a:t>
            </a:r>
          </a:p>
          <a:p>
            <a:pPr marL="514350" indent="-514350">
              <a:buFont typeface="+mj-lt"/>
              <a:buAutoNum type="alphaLcPeriod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ôm, cá voi xanh, sao biển </a:t>
            </a:r>
          </a:p>
          <a:p>
            <a:pPr marL="514350" indent="-514350">
              <a:buFont typeface="+mj-lt"/>
              <a:buAutoNum type="alphaLcPeriod"/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cánh cụt, voi, mực</a:t>
            </a:r>
          </a:p>
          <a:p>
            <a:pPr marL="514350" indent="-514350">
              <a:buFont typeface="+mj-lt"/>
              <a:buAutoNum type="alphaLcPeriod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ôm, bạch tuột, voi 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32788808-66EC-1142-927C-393A57C0EB49}"/>
              </a:ext>
            </a:extLst>
          </p:cNvPr>
          <p:cNvSpPr/>
          <p:nvPr/>
        </p:nvSpPr>
        <p:spPr>
          <a:xfrm>
            <a:off x="2161311" y="2751991"/>
            <a:ext cx="581890" cy="54032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863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E57470DC-FDF5-B146-92F0-1F5202EAA3D6}"/>
              </a:ext>
            </a:extLst>
          </p:cNvPr>
          <p:cNvSpPr txBox="1">
            <a:spLocks/>
          </p:cNvSpPr>
          <p:nvPr/>
        </p:nvSpPr>
        <p:spPr>
          <a:xfrm>
            <a:off x="4103914" y="198870"/>
            <a:ext cx="43631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 </a:t>
            </a:r>
            <a:endParaRPr lang="x-none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DB0DF22-FA98-E54D-A691-6A297EEEF917}"/>
              </a:ext>
            </a:extLst>
          </p:cNvPr>
          <p:cNvSpPr txBox="1"/>
          <p:nvPr/>
        </p:nvSpPr>
        <p:spPr>
          <a:xfrm>
            <a:off x="2291938" y="1413163"/>
            <a:ext cx="89539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514350" indent="-514350">
              <a:buFont typeface="+mj-lt"/>
              <a:buAutoNum type="alphaLcPeriod"/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lông dày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76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74672C8F-C7CC-214C-BCF7-A338FB04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36" y="-2458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x-none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trình sinh học 6</a:t>
            </a:r>
          </a:p>
        </p:txBody>
      </p:sp>
      <p:pic>
        <p:nvPicPr>
          <p:cNvPr id="6" name="Picture 10" descr="Sự khác biệt giữa Taproot và Adventitious Root (Khoa học &amp;amp; Tự nhiên) | Sự  khác biệt giữa các đối tượng, từ và thuật ngữ tương tự.">
            <a:extLst>
              <a:ext uri="{FF2B5EF4-FFF2-40B4-BE49-F238E27FC236}">
                <a16:creationId xmlns="" xmlns:a16="http://schemas.microsoft.com/office/drawing/2014/main" id="{E9D5A8CC-160B-504A-9053-F95BBBBAB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1"/>
          <a:stretch/>
        </p:blipFill>
        <p:spPr bwMode="auto">
          <a:xfrm>
            <a:off x="2501081" y="1274602"/>
            <a:ext cx="1988604" cy="18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A2A5A3E-E762-934F-96D3-49A641E94D7A}"/>
              </a:ext>
            </a:extLst>
          </p:cNvPr>
          <p:cNvSpPr txBox="1"/>
          <p:nvPr/>
        </p:nvSpPr>
        <p:spPr>
          <a:xfrm>
            <a:off x="1052263" y="205501"/>
            <a:ext cx="2242922" cy="107721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3200" dirty="0">
                <a:ln>
                  <a:solidFill>
                    <a:schemeClr val="tx1"/>
                  </a:solidFill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Các cơ quan</a:t>
            </a:r>
          </a:p>
          <a:p>
            <a:r>
              <a:rPr lang="x-none" sz="3200" dirty="0">
                <a:ln>
                  <a:solidFill>
                    <a:schemeClr val="tx1"/>
                  </a:solidFill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 sinh dưỡng:</a:t>
            </a:r>
          </a:p>
        </p:txBody>
      </p:sp>
      <p:pic>
        <p:nvPicPr>
          <p:cNvPr id="8" name="Picture 14" descr="Hình ảnh Thân Cây Khô Chi Nhánh Cây To Minh Họa, Cây Khô, Cây, Cây Vậy miễn  phí tải tập tin PNG PSDComment và Vector">
            <a:extLst>
              <a:ext uri="{FF2B5EF4-FFF2-40B4-BE49-F238E27FC236}">
                <a16:creationId xmlns="" xmlns:a16="http://schemas.microsoft.com/office/drawing/2014/main" id="{EFE133C8-9679-914C-8E81-AA87EE99D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52" y="2696058"/>
            <a:ext cx="2507607" cy="25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ình ảnh mầm cây lá trà xanh - PNG">
            <a:extLst>
              <a:ext uri="{FF2B5EF4-FFF2-40B4-BE49-F238E27FC236}">
                <a16:creationId xmlns="" xmlns:a16="http://schemas.microsoft.com/office/drawing/2014/main" id="{1BF20CA5-3F1B-514D-BA79-DBB5AA965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756" y="5438654"/>
            <a:ext cx="1852782" cy="128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8AC2FD0-46B4-0040-9068-BD3B8ACBD929}"/>
              </a:ext>
            </a:extLst>
          </p:cNvPr>
          <p:cNvSpPr txBox="1"/>
          <p:nvPr/>
        </p:nvSpPr>
        <p:spPr>
          <a:xfrm>
            <a:off x="1923784" y="1763097"/>
            <a:ext cx="49988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2400" dirty="0"/>
              <a:t>Rễ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E2DCC82-6E04-B34F-B820-F56017E2526F}"/>
              </a:ext>
            </a:extLst>
          </p:cNvPr>
          <p:cNvSpPr txBox="1"/>
          <p:nvPr/>
        </p:nvSpPr>
        <p:spPr>
          <a:xfrm>
            <a:off x="3284528" y="4198428"/>
            <a:ext cx="80663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2400" dirty="0"/>
              <a:t>Thân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3B7FCDF-E345-264D-8CEB-F2B44305EBED}"/>
              </a:ext>
            </a:extLst>
          </p:cNvPr>
          <p:cNvSpPr txBox="1"/>
          <p:nvPr/>
        </p:nvSpPr>
        <p:spPr>
          <a:xfrm>
            <a:off x="2140890" y="5982226"/>
            <a:ext cx="46198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2400" dirty="0"/>
              <a:t>Lá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01949BA-80EB-3A4B-911E-6719044492A8}"/>
              </a:ext>
            </a:extLst>
          </p:cNvPr>
          <p:cNvSpPr txBox="1"/>
          <p:nvPr/>
        </p:nvSpPr>
        <p:spPr>
          <a:xfrm>
            <a:off x="9574659" y="189129"/>
            <a:ext cx="2226892" cy="107721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3200" dirty="0">
                <a:ln>
                  <a:solidFill>
                    <a:schemeClr val="tx1"/>
                  </a:solidFill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Các cơ quan</a:t>
            </a:r>
          </a:p>
          <a:p>
            <a:r>
              <a:rPr lang="x-none" sz="3200" dirty="0">
                <a:ln>
                  <a:solidFill>
                    <a:schemeClr val="tx1"/>
                  </a:solidFill>
                </a:ln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 sinh sản:</a:t>
            </a:r>
          </a:p>
        </p:txBody>
      </p:sp>
      <p:pic>
        <p:nvPicPr>
          <p:cNvPr id="14" name="Picture 18" descr="Top 25 loài hoa hồng đẹp nhất thế giới - QuaTest">
            <a:extLst>
              <a:ext uri="{FF2B5EF4-FFF2-40B4-BE49-F238E27FC236}">
                <a16:creationId xmlns="" xmlns:a16="http://schemas.microsoft.com/office/drawing/2014/main" id="{C433B79D-E970-BA41-A20B-649A63CC4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09"/>
          <a:stretch/>
        </p:blipFill>
        <p:spPr bwMode="auto">
          <a:xfrm>
            <a:off x="8375283" y="797714"/>
            <a:ext cx="3444519" cy="235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Cách rửa hoa quả đúng để loại bỏ hóa chất | VIAM">
            <a:extLst>
              <a:ext uri="{FF2B5EF4-FFF2-40B4-BE49-F238E27FC236}">
                <a16:creationId xmlns="" xmlns:a16="http://schemas.microsoft.com/office/drawing/2014/main" id="{8E3CB07E-E9A2-DC43-8999-B98B5AEB8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935" y="3384407"/>
            <a:ext cx="2720921" cy="15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Hạt macca nứt vỏ Úc 500g (Macadamia Nuts) | Tiki">
            <a:extLst>
              <a:ext uri="{FF2B5EF4-FFF2-40B4-BE49-F238E27FC236}">
                <a16:creationId xmlns="" xmlns:a16="http://schemas.microsoft.com/office/drawing/2014/main" id="{7C1F2D4B-0097-8E4D-9ADB-A3DA9429F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449" y="4851342"/>
            <a:ext cx="2006658" cy="200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AC0B95E-531E-0547-AD97-34A15B075C40}"/>
              </a:ext>
            </a:extLst>
          </p:cNvPr>
          <p:cNvSpPr txBox="1"/>
          <p:nvPr/>
        </p:nvSpPr>
        <p:spPr>
          <a:xfrm>
            <a:off x="8460703" y="2275540"/>
            <a:ext cx="68640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2400" dirty="0"/>
              <a:t>Hoa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D7FE553-0C1E-DF47-915D-8D2A24AA1A2A}"/>
              </a:ext>
            </a:extLst>
          </p:cNvPr>
          <p:cNvSpPr txBox="1"/>
          <p:nvPr/>
        </p:nvSpPr>
        <p:spPr>
          <a:xfrm>
            <a:off x="10473163" y="4913070"/>
            <a:ext cx="70083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2400" dirty="0"/>
              <a:t>Quả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6079BFD-100E-DC42-9A0C-A2D453091DD2}"/>
              </a:ext>
            </a:extLst>
          </p:cNvPr>
          <p:cNvSpPr txBox="1"/>
          <p:nvPr/>
        </p:nvSpPr>
        <p:spPr>
          <a:xfrm>
            <a:off x="10657447" y="6149172"/>
            <a:ext cx="62421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2400" dirty="0"/>
              <a:t>Hạt</a:t>
            </a:r>
          </a:p>
        </p:txBody>
      </p:sp>
      <p:pic>
        <p:nvPicPr>
          <p:cNvPr id="24" name="Picture 12" descr="Vì sao thực vật có thể phân biệt được họ hàng của chúng? - Trí Thức VN">
            <a:extLst>
              <a:ext uri="{FF2B5EF4-FFF2-40B4-BE49-F238E27FC236}">
                <a16:creationId xmlns="" xmlns:a16="http://schemas.microsoft.com/office/drawing/2014/main" id="{DC3E0F34-6827-F149-976E-0899589D3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06" y="744110"/>
            <a:ext cx="3719632" cy="25040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ực vật – Wikipedia tiếng Việt">
            <a:extLst>
              <a:ext uri="{FF2B5EF4-FFF2-40B4-BE49-F238E27FC236}">
                <a16:creationId xmlns="" xmlns:a16="http://schemas.microsoft.com/office/drawing/2014/main" id="{FB51DF54-F17B-2C4E-9282-50FDE6CD8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906" y="3384407"/>
            <a:ext cx="4445000" cy="333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80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E57470DC-FDF5-B146-92F0-1F5202EAA3D6}"/>
              </a:ext>
            </a:extLst>
          </p:cNvPr>
          <p:cNvSpPr txBox="1">
            <a:spLocks/>
          </p:cNvSpPr>
          <p:nvPr/>
        </p:nvSpPr>
        <p:spPr>
          <a:xfrm>
            <a:off x="4103914" y="198870"/>
            <a:ext cx="43631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 </a:t>
            </a:r>
            <a:endParaRPr lang="x-none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DB0DF22-FA98-E54D-A691-6A297EEEF917}"/>
              </a:ext>
            </a:extLst>
          </p:cNvPr>
          <p:cNvSpPr txBox="1"/>
          <p:nvPr/>
        </p:nvSpPr>
        <p:spPr>
          <a:xfrm>
            <a:off x="2291938" y="1413163"/>
            <a:ext cx="89539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514350" indent="-514350">
              <a:buFont typeface="+mj-lt"/>
              <a:buAutoNum type="alphaLcPeriod"/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lông dày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CDA6B06C-67FA-8044-9B3A-D44AD9A70670}"/>
              </a:ext>
            </a:extLst>
          </p:cNvPr>
          <p:cNvSpPr/>
          <p:nvPr/>
        </p:nvSpPr>
        <p:spPr>
          <a:xfrm>
            <a:off x="2189021" y="3550491"/>
            <a:ext cx="581890" cy="54032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48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414FB9-49FA-BF40-B4C5-C7149727D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120" y="2011681"/>
            <a:ext cx="8641080" cy="3626168"/>
          </a:xfrm>
        </p:spPr>
        <p:txBody>
          <a:bodyPr>
            <a:normAutofit fontScale="90000"/>
          </a:bodyPr>
          <a:lstStyle/>
          <a:p>
            <a:r>
              <a:rPr lang="x-none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x-none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Chép bài vào tập đầy đủ (Viết tựa đề bút đỏ, nội dung bài bằng bút xanh)</a:t>
            </a:r>
            <a:br>
              <a:rPr lang="x-none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bài </a:t>
            </a:r>
            <a:br>
              <a:rPr lang="x-none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trước bài 2 </a:t>
            </a:r>
            <a:br>
              <a:rPr lang="x-none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x-none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x-none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061C377-1B3C-BE45-96EA-62D9C62998AD}"/>
              </a:ext>
            </a:extLst>
          </p:cNvPr>
          <p:cNvSpPr txBox="1"/>
          <p:nvPr/>
        </p:nvSpPr>
        <p:spPr>
          <a:xfrm>
            <a:off x="4999385" y="1289506"/>
            <a:ext cx="2193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64418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2F3E656B-C9F2-634E-BE93-CBE49D4E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924" y="519863"/>
            <a:ext cx="8734425" cy="49212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THẾ GIỚI ĐỘNG VẬT ĐA </a:t>
            </a:r>
            <a:r>
              <a:rPr lang="x-none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x-none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PHÚ 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2F3E656B-C9F2-634E-BE93-CBE49D4E23A5}"/>
              </a:ext>
            </a:extLst>
          </p:cNvPr>
          <p:cNvSpPr txBox="1">
            <a:spLocks/>
          </p:cNvSpPr>
          <p:nvPr/>
        </p:nvSpPr>
        <p:spPr>
          <a:xfrm>
            <a:off x="4581525" y="17044"/>
            <a:ext cx="3143250" cy="483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x-non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5CA8040-846C-B242-BE83-715C68877CE7}"/>
              </a:ext>
            </a:extLst>
          </p:cNvPr>
          <p:cNvSpPr txBox="1"/>
          <p:nvPr/>
        </p:nvSpPr>
        <p:spPr>
          <a:xfrm>
            <a:off x="2636520" y="1145709"/>
            <a:ext cx="7841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</a:t>
            </a:r>
            <a:r>
              <a:rPr lang="en-GB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GB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GB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/>
            <a:r>
              <a:rPr lang="en-GB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GB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GB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GB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GB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GB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GB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GB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F7BFA6A-A47D-1E43-B612-740D3F356E4E}"/>
              </a:ext>
            </a:extLst>
          </p:cNvPr>
          <p:cNvSpPr txBox="1"/>
          <p:nvPr/>
        </p:nvSpPr>
        <p:spPr>
          <a:xfrm>
            <a:off x="2636520" y="2676897"/>
            <a:ext cx="7757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</a:t>
            </a:r>
            <a:r>
              <a:rPr lang="en-GB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x-none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x-none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</a:t>
            </a:r>
            <a:r>
              <a:rPr lang="x-non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thích nghi với mọi điều kiện sống, động vật phân bố ở khắp các môi trường như: nước mặn, nước ngọt, nước lợ, trên không, và ngay cả các vùng cực băng giá </a:t>
            </a:r>
            <a:r>
              <a:rPr lang="x-none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</a:t>
            </a:r>
            <a:r>
              <a:rPr lang="x-none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445892" y="5059626"/>
            <a:ext cx="5300215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Youtube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0974" y="5818201"/>
            <a:ext cx="58100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https://www.youtube.com/watch?v=Tg9kGucqDQU&amp;t=202s</a:t>
            </a:r>
          </a:p>
        </p:txBody>
      </p:sp>
    </p:spTree>
    <p:extLst>
      <p:ext uri="{BB962C8B-B14F-4D97-AF65-F5344CB8AC3E}">
        <p14:creationId xmlns:p14="http://schemas.microsoft.com/office/powerpoint/2010/main" val="4010375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E1913E5-6EE4-D641-86D8-28B2BB14B73D}"/>
              </a:ext>
            </a:extLst>
          </p:cNvPr>
          <p:cNvSpPr txBox="1"/>
          <p:nvPr/>
        </p:nvSpPr>
        <p:spPr>
          <a:xfrm>
            <a:off x="3873402" y="171769"/>
            <a:ext cx="5820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sinh học 7 </a:t>
            </a:r>
          </a:p>
        </p:txBody>
      </p:sp>
      <p:pic>
        <p:nvPicPr>
          <p:cNvPr id="3074" name="Picture 2" descr="Sở giáo dục và đào tạo thành phố Hồ Chí Minh">
            <a:extLst>
              <a:ext uri="{FF2B5EF4-FFF2-40B4-BE49-F238E27FC236}">
                <a16:creationId xmlns="" xmlns:a16="http://schemas.microsoft.com/office/drawing/2014/main" id="{4005565B-BC46-4D43-9ECA-11757A12E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506" y="1762580"/>
            <a:ext cx="8143875" cy="528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C00CA1-8CDA-474F-AFCD-86147FC5A088}"/>
              </a:ext>
            </a:extLst>
          </p:cNvPr>
          <p:cNvSpPr txBox="1"/>
          <p:nvPr/>
        </p:nvSpPr>
        <p:spPr>
          <a:xfrm>
            <a:off x="8157572" y="1040785"/>
            <a:ext cx="3369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đa dạng phong phú của động vật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1B500E5-5B6C-5147-BDF3-D4533CE3DAC7}"/>
              </a:ext>
            </a:extLst>
          </p:cNvPr>
          <p:cNvSpPr txBox="1"/>
          <p:nvPr/>
        </p:nvSpPr>
        <p:spPr>
          <a:xfrm>
            <a:off x="1728842" y="1107278"/>
            <a:ext cx="4535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Cấu tạo cơ thể của động vật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8A2E54D-D50D-194C-BAA9-06B1A7868F4A}"/>
              </a:ext>
            </a:extLst>
          </p:cNvPr>
          <p:cNvSpPr txBox="1"/>
          <p:nvPr/>
        </p:nvSpPr>
        <p:spPr>
          <a:xfrm>
            <a:off x="1663931" y="1974814"/>
            <a:ext cx="3427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Những biện pháp</a:t>
            </a:r>
          </a:p>
          <a:p>
            <a:r>
              <a:rPr lang="x-non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tồn sự đa dạng </a:t>
            </a:r>
          </a:p>
        </p:txBody>
      </p:sp>
    </p:spTree>
    <p:extLst>
      <p:ext uri="{BB962C8B-B14F-4D97-AF65-F5344CB8AC3E}">
        <p14:creationId xmlns:p14="http://schemas.microsoft.com/office/powerpoint/2010/main" val="19160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3E656B-C9F2-634E-BE93-CBE49D4E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925" y="1098551"/>
            <a:ext cx="7820026" cy="11303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THẾ GIỚI ĐỘNG VẬT ĐA DẠNG </a:t>
            </a:r>
            <a:br>
              <a:rPr 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PHONG PHÚ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="" xmlns:a16="http://schemas.microsoft.com/office/drawing/2014/main" id="{CD647035-0044-9D43-8DAB-5F542D7DD6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4795218"/>
              </p:ext>
            </p:extLst>
          </p:nvPr>
        </p:nvGraphicFramePr>
        <p:xfrm>
          <a:off x="2795670" y="2599335"/>
          <a:ext cx="7006421" cy="2815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="" xmlns:a16="http://schemas.microsoft.com/office/drawing/2014/main" id="{2F3E656B-C9F2-634E-BE93-CBE49D4E23A5}"/>
              </a:ext>
            </a:extLst>
          </p:cNvPr>
          <p:cNvSpPr txBox="1">
            <a:spLocks/>
          </p:cNvSpPr>
          <p:nvPr/>
        </p:nvSpPr>
        <p:spPr>
          <a:xfrm>
            <a:off x="4238625" y="352425"/>
            <a:ext cx="3143250" cy="6000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578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19750B9-2FCC-7B4F-ADBB-1F86C418F82C}"/>
              </a:ext>
            </a:extLst>
          </p:cNvPr>
          <p:cNvSpPr txBox="1"/>
          <p:nvPr/>
        </p:nvSpPr>
        <p:spPr>
          <a:xfrm>
            <a:off x="1767703" y="138080"/>
            <a:ext cx="8477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GB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GB" sz="32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3D Model 5" descr="Globe">
                <a:extLst>
                  <a:ext uri="{FF2B5EF4-FFF2-40B4-BE49-F238E27FC236}">
                    <a16:creationId xmlns:a16="http://schemas.microsoft.com/office/drawing/2014/main" id="{0E2AE06D-C401-9C41-906B-CBB0DF7D7F5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65163" y="2068136"/>
              <a:ext cx="4704111" cy="468031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704111" cy="4680311"/>
                    </a:xfrm>
                    <a:prstGeom prst="rect">
                      <a:avLst/>
                    </a:prstGeom>
                  </am3d:spPr>
                  <am3d:camera>
                    <am3d:pos x="0" y="0" z="800690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03097" d="1000000"/>
                    <am3d:preTrans dx="-41004" dy="71609" dz="88767"/>
                    <am3d:scale>
                      <am3d:sx n="1000000" d="1000000"/>
                      <am3d:sy n="1000000" d="1000000"/>
                      <am3d:sz n="1000000" d="1000000"/>
                    </am3d:scale>
                    <am3d:rot ax="107228" ay="-1274540" az="-3884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2562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Globe">
                <a:extLst>
                  <a:ext uri="{FF2B5EF4-FFF2-40B4-BE49-F238E27FC236}">
                    <a16:creationId xmlns="" xmlns:a16="http://schemas.microsoft.com/office/drawing/2014/main" id="{0E2AE06D-C401-9C41-906B-CBB0DF7D7F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65163" y="2068136"/>
                <a:ext cx="4704111" cy="4680311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DD3B2F90-9A30-0740-96EF-C116D28B8761}"/>
              </a:ext>
            </a:extLst>
          </p:cNvPr>
          <p:cNvCxnSpPr>
            <a:cxnSpLocks/>
          </p:cNvCxnSpPr>
          <p:nvPr/>
        </p:nvCxnSpPr>
        <p:spPr>
          <a:xfrm flipV="1">
            <a:off x="6624671" y="2371412"/>
            <a:ext cx="1466612" cy="43239"/>
          </a:xfrm>
          <a:prstGeom prst="straightConnector1">
            <a:avLst/>
          </a:prstGeom>
          <a:ln w="381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2FD433F4-38CD-044B-9E55-E44AAE2DD256}"/>
              </a:ext>
            </a:extLst>
          </p:cNvPr>
          <p:cNvCxnSpPr>
            <a:cxnSpLocks/>
          </p:cNvCxnSpPr>
          <p:nvPr/>
        </p:nvCxnSpPr>
        <p:spPr>
          <a:xfrm flipH="1" flipV="1">
            <a:off x="4291634" y="6386513"/>
            <a:ext cx="1804366" cy="46166"/>
          </a:xfrm>
          <a:prstGeom prst="straightConnector1">
            <a:avLst/>
          </a:prstGeom>
          <a:ln w="381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1E7300F2-AE7D-F04B-A510-77C2515CD2EE}"/>
              </a:ext>
            </a:extLst>
          </p:cNvPr>
          <p:cNvCxnSpPr>
            <a:cxnSpLocks/>
          </p:cNvCxnSpPr>
          <p:nvPr/>
        </p:nvCxnSpPr>
        <p:spPr>
          <a:xfrm flipH="1">
            <a:off x="3328988" y="3429000"/>
            <a:ext cx="1925288" cy="0"/>
          </a:xfrm>
          <a:prstGeom prst="straightConnector1">
            <a:avLst/>
          </a:prstGeom>
          <a:ln w="381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7647C481-9553-D345-958D-DFF90BF60432}"/>
              </a:ext>
            </a:extLst>
          </p:cNvPr>
          <p:cNvCxnSpPr>
            <a:cxnSpLocks/>
          </p:cNvCxnSpPr>
          <p:nvPr/>
        </p:nvCxnSpPr>
        <p:spPr>
          <a:xfrm>
            <a:off x="7919025" y="4018922"/>
            <a:ext cx="1365930" cy="528362"/>
          </a:xfrm>
          <a:prstGeom prst="straightConnector1">
            <a:avLst/>
          </a:prstGeom>
          <a:ln w="381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0FA9E6E-4602-664D-A67A-3A2E48A46CC2}"/>
              </a:ext>
            </a:extLst>
          </p:cNvPr>
          <p:cNvSpPr txBox="1"/>
          <p:nvPr/>
        </p:nvSpPr>
        <p:spPr>
          <a:xfrm>
            <a:off x="3549482" y="955007"/>
            <a:ext cx="5593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sống ở đâu trên trái đất ? </a:t>
            </a:r>
          </a:p>
        </p:txBody>
      </p:sp>
      <p:pic>
        <p:nvPicPr>
          <p:cNvPr id="4100" name="Picture 4" descr="Bộ sưu tập những hình ảnh dấu chấm hỏi đẹp, sáng tạo nhất - Xem hình ảnh đẹp">
            <a:extLst>
              <a:ext uri="{FF2B5EF4-FFF2-40B4-BE49-F238E27FC236}">
                <a16:creationId xmlns="" xmlns:a16="http://schemas.microsoft.com/office/drawing/2014/main" id="{FD1B6848-315B-124A-B077-BE9C95D7C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6875" r="16349" b="10312"/>
          <a:stretch/>
        </p:blipFill>
        <p:spPr bwMode="auto">
          <a:xfrm>
            <a:off x="2068339" y="673381"/>
            <a:ext cx="1481143" cy="150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6985F61-7CFD-AE41-9E4F-6A8D24A8557D}"/>
              </a:ext>
            </a:extLst>
          </p:cNvPr>
          <p:cNvSpPr txBox="1"/>
          <p:nvPr/>
        </p:nvSpPr>
        <p:spPr>
          <a:xfrm>
            <a:off x="8097973" y="2148069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cực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484D211-A76B-B44A-9897-70BF95CA6775}"/>
              </a:ext>
            </a:extLst>
          </p:cNvPr>
          <p:cNvSpPr txBox="1"/>
          <p:nvPr/>
        </p:nvSpPr>
        <p:spPr>
          <a:xfrm>
            <a:off x="2992879" y="6155680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cực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DD90F24-289D-B149-93B9-17F2CFEF1CA1}"/>
              </a:ext>
            </a:extLst>
          </p:cNvPr>
          <p:cNvSpPr txBox="1"/>
          <p:nvPr/>
        </p:nvSpPr>
        <p:spPr>
          <a:xfrm>
            <a:off x="8769274" y="4547284"/>
            <a:ext cx="3090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liền: đồng bằng</a:t>
            </a:r>
          </a:p>
          <a:p>
            <a:r>
              <a:rPr lang="x-non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 rừng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292795F-E240-4D40-AF86-E402EA7425B9}"/>
              </a:ext>
            </a:extLst>
          </p:cNvPr>
          <p:cNvSpPr txBox="1"/>
          <p:nvPr/>
        </p:nvSpPr>
        <p:spPr>
          <a:xfrm>
            <a:off x="2158282" y="2818593"/>
            <a:ext cx="1497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dương</a:t>
            </a:r>
          </a:p>
          <a:p>
            <a:r>
              <a:rPr lang="x-non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sông</a:t>
            </a:r>
          </a:p>
          <a:p>
            <a:r>
              <a:rPr lang="x-non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suối, hồ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22B5DBB-27A0-8744-8F97-7C82A5B4624C}"/>
              </a:ext>
            </a:extLst>
          </p:cNvPr>
          <p:cNvSpPr txBox="1"/>
          <p:nvPr/>
        </p:nvSpPr>
        <p:spPr>
          <a:xfrm>
            <a:off x="4945640" y="1485855"/>
            <a:ext cx="6170035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👉🏻 Động vật sống ở khắp mọi nơi </a:t>
            </a:r>
          </a:p>
        </p:txBody>
      </p:sp>
    </p:spTree>
    <p:extLst>
      <p:ext uri="{BB962C8B-B14F-4D97-AF65-F5344CB8AC3E}">
        <p14:creationId xmlns:p14="http://schemas.microsoft.com/office/powerpoint/2010/main" val="19763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  <p:bldP spid="36" grpId="0"/>
      <p:bldP spid="37" grpId="0"/>
      <p:bldP spid="38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D2F7E50-5560-F04F-B46B-E0A6C8F45362}"/>
              </a:ext>
            </a:extLst>
          </p:cNvPr>
          <p:cNvSpPr txBox="1"/>
          <p:nvPr/>
        </p:nvSpPr>
        <p:spPr>
          <a:xfrm>
            <a:off x="1800227" y="171450"/>
            <a:ext cx="4333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GB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GB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GB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GB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GB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GB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GB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2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322D078-8DF1-D24A-9D5B-5AFB58040792}"/>
              </a:ext>
            </a:extLst>
          </p:cNvPr>
          <p:cNvSpPr txBox="1"/>
          <p:nvPr/>
        </p:nvSpPr>
        <p:spPr>
          <a:xfrm>
            <a:off x="2059782" y="1624013"/>
            <a:ext cx="3814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👉🏻 Đọc thông tin SGK/ 5, cho biết những thông tin nào thể hiện sự </a:t>
            </a:r>
            <a:r>
              <a:rPr lang="x-none" sz="24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 về </a:t>
            </a:r>
            <a:r>
              <a:rPr lang="x-none" sz="2400" i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x-none" sz="2400" i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4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động vật 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9227394-85BA-1D40-AB66-ED0D212B73FE}"/>
              </a:ext>
            </a:extLst>
          </p:cNvPr>
          <p:cNvSpPr txBox="1"/>
          <p:nvPr/>
        </p:nvSpPr>
        <p:spPr>
          <a:xfrm>
            <a:off x="2828925" y="3386137"/>
            <a:ext cx="321945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 smtClean="0">
                <a:solidFill>
                  <a:srgbClr val="1414E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b="1" dirty="0" err="1" smtClean="0">
                <a:solidFill>
                  <a:srgbClr val="1414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1414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1414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1414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1414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1414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400" b="1" smtClean="0">
                <a:solidFill>
                  <a:srgbClr val="1414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</a:t>
            </a:r>
            <a:r>
              <a:rPr lang="x-none" sz="2400" b="1" dirty="0">
                <a:solidFill>
                  <a:srgbClr val="1414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triệu loài đã được phát hiện.”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0"/>
            <a:ext cx="5181600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52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ạy bé các con vật TỔNG HỢP 100 LOÀI - YouTube">
            <a:extLst>
              <a:ext uri="{FF2B5EF4-FFF2-40B4-BE49-F238E27FC236}">
                <a16:creationId xmlns="" xmlns:a16="http://schemas.microsoft.com/office/drawing/2014/main" id="{0BD3B629-51D9-F74E-9217-2344CB0C4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3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C6C8A9FC-3006-1444-AA88-05F2A23785E7}"/>
              </a:ext>
            </a:extLst>
          </p:cNvPr>
          <p:cNvSpPr/>
          <p:nvPr/>
        </p:nvSpPr>
        <p:spPr>
          <a:xfrm>
            <a:off x="3981450" y="742950"/>
            <a:ext cx="2924175" cy="1743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Rectangle 1"/>
          <p:cNvSpPr/>
          <p:nvPr/>
        </p:nvSpPr>
        <p:spPr>
          <a:xfrm>
            <a:off x="4660414" y="2486025"/>
            <a:ext cx="143558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TỬ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C6C8A9FC-3006-1444-AA88-05F2A23785E7}"/>
              </a:ext>
            </a:extLst>
          </p:cNvPr>
          <p:cNvSpPr/>
          <p:nvPr/>
        </p:nvSpPr>
        <p:spPr>
          <a:xfrm>
            <a:off x="8831648" y="-133350"/>
            <a:ext cx="3360352" cy="2705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/>
          <p:cNvSpPr/>
          <p:nvPr/>
        </p:nvSpPr>
        <p:spPr>
          <a:xfrm>
            <a:off x="10035668" y="2571750"/>
            <a:ext cx="95231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6C8A9FC-3006-1444-AA88-05F2A23785E7}"/>
              </a:ext>
            </a:extLst>
          </p:cNvPr>
          <p:cNvSpPr/>
          <p:nvPr/>
        </p:nvSpPr>
        <p:spPr>
          <a:xfrm>
            <a:off x="9137842" y="4733925"/>
            <a:ext cx="1101533" cy="600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/>
          <p:cNvSpPr/>
          <p:nvPr/>
        </p:nvSpPr>
        <p:spPr>
          <a:xfrm>
            <a:off x="8467434" y="4139625"/>
            <a:ext cx="2340705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THẰN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LẰN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60414" y="4812414"/>
            <a:ext cx="1814920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C6C8A9FC-3006-1444-AA88-05F2A23785E7}"/>
              </a:ext>
            </a:extLst>
          </p:cNvPr>
          <p:cNvSpPr/>
          <p:nvPr/>
        </p:nvSpPr>
        <p:spPr>
          <a:xfrm>
            <a:off x="4177224" y="5419724"/>
            <a:ext cx="2781300" cy="129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6C8A9FC-3006-1444-AA88-05F2A23785E7}"/>
              </a:ext>
            </a:extLst>
          </p:cNvPr>
          <p:cNvSpPr/>
          <p:nvPr/>
        </p:nvSpPr>
        <p:spPr>
          <a:xfrm>
            <a:off x="8013893" y="6068868"/>
            <a:ext cx="907083" cy="7359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angle 12"/>
          <p:cNvSpPr/>
          <p:nvPr/>
        </p:nvSpPr>
        <p:spPr>
          <a:xfrm>
            <a:off x="7793211" y="5484093"/>
            <a:ext cx="134844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C6C8A9FC-3006-1444-AA88-05F2A23785E7}"/>
              </a:ext>
            </a:extLst>
          </p:cNvPr>
          <p:cNvSpPr/>
          <p:nvPr/>
        </p:nvSpPr>
        <p:spPr>
          <a:xfrm>
            <a:off x="0" y="3765260"/>
            <a:ext cx="1721119" cy="1171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/>
          <p:cNvSpPr/>
          <p:nvPr/>
        </p:nvSpPr>
        <p:spPr>
          <a:xfrm>
            <a:off x="1721119" y="4058659"/>
            <a:ext cx="308930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GẤU BẮC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2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nh dưỡng, chuyển hóa vật chất và năng lượng ở vi sinh ...">
            <a:extLst>
              <a:ext uri="{FF2B5EF4-FFF2-40B4-BE49-F238E27FC236}">
                <a16:creationId xmlns="" xmlns:a16="http://schemas.microsoft.com/office/drawing/2014/main" id="{3767E205-9C82-374E-9592-C0D87B51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4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1080</Words>
  <Application>Microsoft Office PowerPoint</Application>
  <PresentationFormat>Custom</PresentationFormat>
  <Paragraphs>129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CHÀO MỪNG CÁC EM HỌC SINH  ĐẾN VỚI GIỜ HỌC TRỰC TUYẾN  MÔN SINH HỌC 7  </vt:lpstr>
      <vt:lpstr>PowerPoint Presentation</vt:lpstr>
      <vt:lpstr>Chương trình sinh học 6</vt:lpstr>
      <vt:lpstr>PowerPoint Presentation</vt:lpstr>
      <vt:lpstr>Bài 1: THẾ GIỚI ĐỘNG VẬT ĐA DẠNG  VÀ PHONG PHÚ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 </vt:lpstr>
      <vt:lpstr>Củng cố bài học </vt:lpstr>
      <vt:lpstr>Củng cố bài học </vt:lpstr>
      <vt:lpstr>Củng cố bài học </vt:lpstr>
      <vt:lpstr>PowerPoint Presentation</vt:lpstr>
      <vt:lpstr>PowerPoint Presentation</vt:lpstr>
      <vt:lpstr> - Chép bài vào tập đầy đủ (Viết tựa đề bút đỏ, nội dung bài bằng bút xanh) - Học bài  - Xem trước bài 2    </vt:lpstr>
      <vt:lpstr>Bài 1: THẾ GIỚI ĐỘNG VẬT ĐA DẠNG VÀ PHONG PHÚ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HỌC SINH  ĐẾN VỚI GIỜ HỌC TRỰC TUYẾN  MÔN SINH HỌC 7</dc:title>
  <dc:creator>Microsoft Office User</dc:creator>
  <cp:lastModifiedBy>comp</cp:lastModifiedBy>
  <cp:revision>38</cp:revision>
  <dcterms:created xsi:type="dcterms:W3CDTF">2021-08-31T11:40:14Z</dcterms:created>
  <dcterms:modified xsi:type="dcterms:W3CDTF">2021-09-05T07:18:05Z</dcterms:modified>
</cp:coreProperties>
</file>