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80" r:id="rId4"/>
    <p:sldId id="261" r:id="rId5"/>
    <p:sldId id="264" r:id="rId6"/>
    <p:sldId id="266" r:id="rId7"/>
    <p:sldId id="281" r:id="rId8"/>
    <p:sldId id="268" r:id="rId9"/>
    <p:sldId id="269" r:id="rId10"/>
    <p:sldId id="270" r:id="rId11"/>
    <p:sldId id="271" r:id="rId12"/>
    <p:sldId id="272" r:id="rId13"/>
    <p:sldId id="284" r:id="rId14"/>
    <p:sldId id="277" r:id="rId15"/>
    <p:sldId id="286" r:id="rId16"/>
    <p:sldId id="282" r:id="rId17"/>
    <p:sldId id="278" r:id="rId18"/>
    <p:sldId id="283" r:id="rId19"/>
    <p:sldId id="28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FF243-F33E-44BD-9757-5EFB0FB31E6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84F5-93DD-41E9-B507-582AE9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2BC71E-C7A2-4D22-9F14-51A4B2D75EA0}" type="slidenum">
              <a:rPr lang="en-US" sz="1200" smtClean="0">
                <a:latin typeface="Arial" panose="020B0604020202020204" pitchFamily="34" charset="0"/>
              </a:rPr>
              <a:pPr/>
              <a:t>14</a:t>
            </a:fld>
            <a:endParaRPr lang="en-US" sz="120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.VnTime" panose="020B7200000000000000" pitchFamily="34" charset="0"/>
              </a:rPr>
              <a:t>§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800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2BC71E-C7A2-4D22-9F14-51A4B2D75EA0}" type="slidenum">
              <a:rPr lang="en-US" sz="1200" smtClean="0">
                <a:latin typeface="Arial" panose="020B0604020202020204" pitchFamily="34" charset="0"/>
              </a:rPr>
              <a:pPr/>
              <a:t>15</a:t>
            </a:fld>
            <a:endParaRPr lang="en-US" sz="120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.VnTime" panose="020B7200000000000000" pitchFamily="34" charset="0"/>
              </a:rPr>
              <a:t>§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800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5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1E29-3A79-447B-AF64-B61951511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ED17-773C-4746-A1BD-91F40F54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9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E02C-AED6-4841-9A50-0A897AE9F2F0}" type="datetimeFigureOut">
              <a:rPr lang="en-US" smtClean="0"/>
              <a:t>05-09-21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62E3-EDFD-4F27-9B4F-A45F21F6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thoiaotrang.com/images/rose1.gif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[wallcoo_com]_best_of_nature_124357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11451" y="981075"/>
            <a:ext cx="7102475" cy="503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575051" y="908050"/>
            <a:ext cx="5472113" cy="2724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SINH HỌC 7</a:t>
            </a:r>
          </a:p>
        </p:txBody>
      </p:sp>
      <p:pic>
        <p:nvPicPr>
          <p:cNvPr id="3077" name="Picture 7" descr="av-72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0"/>
            <a:ext cx="10048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av-72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03900"/>
            <a:ext cx="10048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493964" y="3402014"/>
            <a:ext cx="76342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 smtClean="0">
                <a:latin typeface="Times New Roman" panose="02020603050405020304" pitchFamily="18" charset="0"/>
              </a:rPr>
              <a:t>TỔ</a:t>
            </a:r>
            <a:r>
              <a:rPr lang="en-US" sz="4000" b="1" dirty="0">
                <a:latin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</a:rPr>
              <a:t>Sinh</a:t>
            </a:r>
            <a:endParaRPr lang="en-US" sz="4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</a:rPr>
              <a:t>: THCS </a:t>
            </a:r>
            <a:r>
              <a:rPr lang="en-US" sz="4000" b="1" dirty="0" err="1">
                <a:latin typeface="Times New Roman" panose="02020603050405020304" pitchFamily="18" charset="0"/>
              </a:rPr>
              <a:t>Huỳnh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Nghệ</a:t>
            </a:r>
            <a:endParaRPr lang="en-US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2214" y="353967"/>
            <a:ext cx="5982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lược phân chia giới động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78032" y="1596323"/>
            <a:ext cx="856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Giới động vật được chia làm 20 ngành chủ yếu xếp làm 2 nhóm :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656729" y="3146268"/>
            <a:ext cx="3045759" cy="1253004"/>
          </a:xfrm>
          <a:prstGeom prst="ellipse">
            <a:avLst/>
          </a:prstGeom>
          <a:gradFill rotWithShape="1">
            <a:gsLst>
              <a:gs pos="0">
                <a:srgbClr val="FAF6A4"/>
              </a:gs>
              <a:gs pos="50000">
                <a:schemeClr val="bg1"/>
              </a:gs>
              <a:gs pos="100000">
                <a:srgbClr val="FAF6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0066"/>
                </a:solidFill>
                <a:latin typeface="Arial" panose="020B0604020202020204" pitchFamily="34" charset="0"/>
              </a:rPr>
              <a:t>Động vật có </a:t>
            </a:r>
          </a:p>
          <a:p>
            <a:pPr algn="ctr" eaLnBrk="1" hangingPunct="1">
              <a:defRPr/>
            </a:pPr>
            <a:r>
              <a:rPr lang="vi-VN" b="1" dirty="0">
                <a:solidFill>
                  <a:srgbClr val="FF0066"/>
                </a:solidFill>
                <a:latin typeface="Arial" panose="020B0604020202020204" pitchFamily="34" charset="0"/>
              </a:rPr>
              <a:t>Xương sống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553445" y="3143001"/>
            <a:ext cx="2922868" cy="1256271"/>
          </a:xfrm>
          <a:prstGeom prst="ellipse">
            <a:avLst/>
          </a:prstGeom>
          <a:gradFill rotWithShape="1">
            <a:gsLst>
              <a:gs pos="0">
                <a:srgbClr val="FAF6A4"/>
              </a:gs>
              <a:gs pos="50000">
                <a:schemeClr val="bg1"/>
              </a:gs>
              <a:gs pos="100000">
                <a:srgbClr val="FAF6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>
                <a:solidFill>
                  <a:srgbClr val="FF0066"/>
                </a:solidFill>
                <a:latin typeface="Arial" panose="020B0604020202020204" pitchFamily="34" charset="0"/>
              </a:rPr>
              <a:t>Động vật không</a:t>
            </a:r>
          </a:p>
          <a:p>
            <a:pPr algn="ctr" eaLnBrk="1" hangingPunct="1">
              <a:defRPr/>
            </a:pPr>
            <a:r>
              <a:rPr lang="vi-VN" b="1">
                <a:solidFill>
                  <a:srgbClr val="FF0066"/>
                </a:solidFill>
                <a:latin typeface="Arial" panose="020B0604020202020204" pitchFamily="34" charset="0"/>
              </a:rPr>
              <a:t>có xương sống</a:t>
            </a:r>
            <a:endParaRPr 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4285129" y="2144398"/>
            <a:ext cx="1272989" cy="10018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5558118" y="2144398"/>
            <a:ext cx="1506069" cy="10018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 animBg="1"/>
      <p:bldP spid="11271" grpId="0" animBg="1"/>
      <p:bldP spid="11275" grpId="0" animBg="1"/>
      <p:bldP spid="112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88141" y="2242343"/>
            <a:ext cx="2013884" cy="2339181"/>
          </a:xfrm>
          <a:prstGeom prst="rect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</a:rPr>
              <a:t>Động vật</a:t>
            </a:r>
          </a:p>
          <a:p>
            <a:pPr algn="ctr" eaLnBrk="1" hangingPunct="1"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</a:rPr>
              <a:t> không</a:t>
            </a:r>
          </a:p>
          <a:p>
            <a:pPr algn="ctr"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xương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438651" y="887506"/>
            <a:ext cx="5905500" cy="525368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b="1" dirty="0">
                <a:solidFill>
                  <a:srgbClr val="FF0066"/>
                </a:solidFill>
              </a:rPr>
              <a:t>Ngành Động vật nguyên sinh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511675" y="1952625"/>
            <a:ext cx="5832476" cy="504825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>
                <a:solidFill>
                  <a:srgbClr val="FF0066"/>
                </a:solidFill>
                <a:latin typeface="Arial" panose="020B0604020202020204" pitchFamily="34" charset="0"/>
              </a:rPr>
              <a:t>Ngành Ruột khoang</a:t>
            </a:r>
            <a:endParaRPr 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4511674" y="4069976"/>
            <a:ext cx="5832477" cy="582706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0066"/>
                </a:solidFill>
                <a:latin typeface="Arial" panose="020B0604020202020204" pitchFamily="34" charset="0"/>
              </a:rPr>
              <a:t>Ngành Thân mềm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583113" y="5235388"/>
            <a:ext cx="5761038" cy="570100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>
                <a:solidFill>
                  <a:srgbClr val="FF0066"/>
                </a:solidFill>
                <a:latin typeface="Arial" panose="020B0604020202020204" pitchFamily="34" charset="0"/>
              </a:rPr>
              <a:t>Ngành Chân khớp</a:t>
            </a:r>
            <a:endParaRPr 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3503614" y="1125538"/>
            <a:ext cx="936625" cy="2233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3503613" y="2205038"/>
            <a:ext cx="1008062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502026" y="3429000"/>
            <a:ext cx="1009648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502026" y="3429002"/>
            <a:ext cx="1081087" cy="20914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4583113" y="3021106"/>
            <a:ext cx="5761038" cy="552358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0066"/>
                </a:solidFill>
                <a:latin typeface="Arial" panose="020B0604020202020204" pitchFamily="34" charset="0"/>
              </a:rPr>
              <a:t>Các ngành  Giun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3503613" y="3284538"/>
            <a:ext cx="10795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21" grpId="0" animBg="1"/>
      <p:bldP spid="13322" grpId="0" animBg="1"/>
      <p:bldP spid="13323" grpId="0" animBg="1"/>
      <p:bldP spid="13325" grpId="0" animBg="1"/>
      <p:bldP spid="13326" grpId="0" animBg="1"/>
      <p:bldP spid="13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524000" y="1556543"/>
            <a:ext cx="2268538" cy="2447925"/>
          </a:xfrm>
          <a:prstGeom prst="ellipse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2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+mj-lt"/>
              </a:rPr>
              <a:t>Đ</a:t>
            </a:r>
            <a:r>
              <a:rPr lang="vi-VN" sz="3200" b="1" dirty="0">
                <a:solidFill>
                  <a:srgbClr val="000099"/>
                </a:solidFill>
                <a:latin typeface="+mj-lt"/>
              </a:rPr>
              <a:t>ộng vật</a:t>
            </a:r>
          </a:p>
          <a:p>
            <a:pPr algn="ctr" eaLnBrk="1" hangingPunct="1">
              <a:defRPr/>
            </a:pPr>
            <a:r>
              <a:rPr lang="vi-VN" sz="3200" b="1" dirty="0">
                <a:solidFill>
                  <a:srgbClr val="000099"/>
                </a:solidFill>
                <a:latin typeface="+mj-lt"/>
              </a:rPr>
              <a:t> có xương</a:t>
            </a:r>
          </a:p>
          <a:p>
            <a:pPr algn="ctr" eaLnBrk="1" hangingPunct="1">
              <a:defRPr/>
            </a:pPr>
            <a:r>
              <a:rPr lang="vi-VN" sz="3200" b="1" dirty="0">
                <a:solidFill>
                  <a:srgbClr val="000099"/>
                </a:solidFill>
                <a:latin typeface="+mj-lt"/>
              </a:rPr>
              <a:t>sống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419727" y="488017"/>
            <a:ext cx="3671887" cy="550770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>
                <a:solidFill>
                  <a:srgbClr val="FF0066"/>
                </a:solidFill>
                <a:latin typeface="Arial" panose="020B0604020202020204" pitchFamily="34" charset="0"/>
              </a:rPr>
              <a:t>Lớp cá</a:t>
            </a:r>
            <a:endParaRPr 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418139" y="1341439"/>
            <a:ext cx="3673475" cy="574675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>
                <a:solidFill>
                  <a:srgbClr val="FF0066"/>
                </a:solidFill>
                <a:latin typeface="Arial" panose="020B0604020202020204" pitchFamily="34" charset="0"/>
              </a:rPr>
              <a:t>Lớp lưỡng cư</a:t>
            </a:r>
            <a:endParaRPr 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448300" y="2492376"/>
            <a:ext cx="3643314" cy="576261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0066"/>
                </a:solidFill>
                <a:latin typeface="Arial" panose="020B0604020202020204" pitchFamily="34" charset="0"/>
              </a:rPr>
              <a:t>Lớp bò sát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418138" y="3657601"/>
            <a:ext cx="3673475" cy="555812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0066"/>
                </a:solidFill>
                <a:latin typeface="Arial" panose="020B0604020202020204" pitchFamily="34" charset="0"/>
              </a:rPr>
              <a:t>Lớp chim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448300" y="4717770"/>
            <a:ext cx="3643314" cy="655918"/>
          </a:xfrm>
          <a:prstGeom prst="flowChartTerminator">
            <a:avLst/>
          </a:prstGeom>
          <a:gradFill rotWithShape="1">
            <a:gsLst>
              <a:gs pos="0">
                <a:srgbClr val="FAFAA4"/>
              </a:gs>
              <a:gs pos="50000">
                <a:schemeClr val="bg1"/>
              </a:gs>
              <a:gs pos="100000">
                <a:srgbClr val="FAFAA4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0066"/>
                </a:solidFill>
                <a:latin typeface="Arial" panose="020B0604020202020204" pitchFamily="34" charset="0"/>
              </a:rPr>
              <a:t>Lớp </a:t>
            </a:r>
            <a:r>
              <a:rPr lang="vi-VN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thú</a:t>
            </a: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vi-VN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(có </a:t>
            </a:r>
            <a:r>
              <a:rPr lang="vi-VN" b="1" dirty="0">
                <a:solidFill>
                  <a:srgbClr val="FF0066"/>
                </a:solidFill>
                <a:latin typeface="Arial" panose="020B0604020202020204" pitchFamily="34" charset="0"/>
              </a:rPr>
              <a:t>vú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3762375" y="763402"/>
            <a:ext cx="1655764" cy="19448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3792540" y="1628776"/>
            <a:ext cx="1584324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792539" y="2636838"/>
            <a:ext cx="1655761" cy="143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792539" y="2636838"/>
            <a:ext cx="1584325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762376" y="2636838"/>
            <a:ext cx="1657351" cy="2408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53" y="1744268"/>
            <a:ext cx="4838701" cy="58655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57" y="-188056"/>
            <a:ext cx="2144806" cy="21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62417" y="71718"/>
            <a:ext cx="815788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Bài 2: 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PHÂN BIỆ̣T ĐỘNG VẬT VỚI THỰC VẬT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ĐẶC ĐIỂM CHUNG CỦA ĐỘNG VẬT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8053" y="2330820"/>
            <a:ext cx="54805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II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Đặc điểm chung của động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vật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: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32490" y="3330290"/>
            <a:ext cx="8659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Giới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 vật được chia làm 20 ngành chủ yếu xếp làm 2 nhóm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53" y="4530619"/>
            <a:ext cx="3662868" cy="691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8052" y="2864164"/>
            <a:ext cx="5982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lược phân chia giới động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101012"/>
            <a:ext cx="11896530" cy="57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201" y="110287"/>
            <a:ext cx="4116257" cy="691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4320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5" name="Group 6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17926242"/>
              </p:ext>
            </p:extLst>
          </p:nvPr>
        </p:nvGraphicFramePr>
        <p:xfrm>
          <a:off x="0" y="1066800"/>
          <a:ext cx="12053455" cy="5799140"/>
        </p:xfrm>
        <a:graphic>
          <a:graphicData uri="http://schemas.openxmlformats.org/drawingml/2006/table">
            <a:tbl>
              <a:tblPr/>
              <a:tblGrid>
                <a:gridCol w="893547"/>
                <a:gridCol w="7142090"/>
                <a:gridCol w="4017818"/>
              </a:tblGrid>
              <a:tr h="36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hại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động vật đại diện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 vật cung cấp nguyên liệu cho con người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Bò, gà, lợn, vịt...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2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Lông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Cừu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Báo, hổ, voi...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744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2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Học tập, nghiên cứu khoa học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Ếch, chim...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87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Thử nghiệm thuốc.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Khỉ, chuột bạch, chó...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2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 vật hỗ trợ cho người trong</a:t>
                      </a: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Lao động.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Trâu, bò,ngựa....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2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Giải trí.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Vẹt, cá heo, sáo...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88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Thể thao.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Chó, ngựa...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2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Bảo vệ an ninh.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Chó.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  <a:tr h="39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 vật truyền bệnh sang người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Muỗi, rệp...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AF6A4"/>
                        </a:gs>
                        <a:gs pos="50000">
                          <a:schemeClr val="bg1"/>
                        </a:gs>
                        <a:gs pos="100000">
                          <a:srgbClr val="FAF6A4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9201" y="110287"/>
            <a:ext cx="4116257" cy="691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9640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-882295" y="-159488"/>
            <a:ext cx="13885154" cy="7162800"/>
            <a:chOff x="-528" y="-96"/>
            <a:chExt cx="6672" cy="4512"/>
          </a:xfrm>
        </p:grpSpPr>
        <p:pic>
          <p:nvPicPr>
            <p:cNvPr id="21511" name="Picture 5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-48"/>
              <a:ext cx="56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6" descr="rosecornerl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7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3984"/>
              <a:ext cx="56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8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9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0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50" y="232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3556959" y="1579665"/>
            <a:ext cx="57345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ích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530664" y="1688505"/>
            <a:ext cx="9374436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347663" indent="-174625" eaLnBrk="1" hangingPunct="1">
              <a:spcBef>
                <a:spcPts val="6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da….</a:t>
            </a:r>
          </a:p>
          <a:p>
            <a:pPr marL="347663" indent="-174625" eaLnBrk="1" hangingPunct="1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</a:p>
          <a:p>
            <a:pPr marL="347663" indent="-174625" eaLnBrk="1" hangingPunct="1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82" name="Picture 14" descr="Book-09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47" y="45903"/>
            <a:ext cx="2362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30664" y="3916418"/>
            <a:ext cx="8424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8356" y="781121"/>
            <a:ext cx="3662868" cy="691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8" grpId="1" animBg="1"/>
      <p:bldP spid="25614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LOR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090738"/>
            <a:ext cx="50038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FLORAL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-97632"/>
            <a:ext cx="50038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35239" y="2741614"/>
            <a:ext cx="70453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4" descr="NV-Ve-N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830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 descr="av-72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4" y="0"/>
            <a:ext cx="10048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av-72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5300663"/>
            <a:ext cx="10048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3391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23" y="1611228"/>
            <a:ext cx="4838701" cy="58655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2135025"/>
            <a:ext cx="9309847" cy="234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82775" indent="-1882775" algn="just"/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xenlulozo,có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82775" indent="-1882775" algn="just"/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xenlulozo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57" y="-188056"/>
            <a:ext cx="2144806" cy="21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62417" y="71718"/>
            <a:ext cx="815788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Bài 2: 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PHÂN BIỆ̣T ĐỘNG VẬT VỚI THỰC VẬT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ĐẶC ĐIỂM CHUNG CỦA ĐỘNG VẬT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8053" y="4482350"/>
            <a:ext cx="54805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II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Đặc điểm chung của động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vật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: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59198" y="4944015"/>
            <a:ext cx="44782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chuyển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903136" y="2663699"/>
            <a:ext cx="93744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347663" indent="-174625" eaLnBrk="1" hangingPunct="1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da….</a:t>
            </a:r>
          </a:p>
          <a:p>
            <a:pPr marL="347663" indent="-174625" eaLnBrk="1" hangingPunct="1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</a:p>
          <a:p>
            <a:pPr marL="347663" indent="-174625" eaLnBrk="1" hangingPunct="1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903136" y="4602691"/>
            <a:ext cx="8424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298" y="2140635"/>
            <a:ext cx="3662868" cy="4949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3465" y="769976"/>
            <a:ext cx="8659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Giới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 vật được chia làm 20 ngành chủ yếu xếp làm 2 nhóm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7016" y="313758"/>
            <a:ext cx="5982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lược phân chia giới động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58733" y="5226424"/>
            <a:ext cx="64770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2167" y="6002761"/>
            <a:ext cx="493487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https://www.youtube.com/watch?v=LS_XpIfExcU</a:t>
            </a:r>
          </a:p>
        </p:txBody>
      </p:sp>
    </p:spTree>
    <p:extLst>
      <p:ext uri="{BB962C8B-B14F-4D97-AF65-F5344CB8AC3E}">
        <p14:creationId xmlns:p14="http://schemas.microsoft.com/office/powerpoint/2010/main" val="7713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ck-photo-fresh-grass-and-daisies-isolated-on-white-background-49285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886201" y="6491288"/>
            <a:ext cx="46640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935413" y="0"/>
            <a:ext cx="37914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89709" y="707886"/>
            <a:ext cx="11066318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9933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phú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? </a:t>
            </a:r>
            <a:endParaRPr lang="en-US" sz="2800" b="1" dirty="0" smtClean="0">
              <a:solidFill>
                <a:srgbClr val="99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993300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9933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Times New Roman" panose="02020603050405020304" pitchFamily="18" charset="0"/>
              </a:rPr>
              <a:t>mãi</a:t>
            </a:r>
            <a:r>
              <a:rPr lang="en-US" sz="28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Times New Roman" panose="02020603050405020304" pitchFamily="18" charset="0"/>
              </a:rPr>
              <a:t>phú</a:t>
            </a:r>
            <a:r>
              <a:rPr lang="en-US" sz="2800" b="1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?. </a:t>
            </a:r>
            <a:endParaRPr lang="en-US" sz="2800" b="1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80566" y="2277546"/>
            <a:ext cx="8489576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9863" indent="-169863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phú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169863" indent="-169863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vịt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mèo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……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69863" indent="-169863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…..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424113" y="1268414"/>
            <a:ext cx="795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>
              <a:latin typeface=".VnArial" panose="020B7200000000000000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524000" y="303423"/>
            <a:ext cx="9144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vật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phân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biệt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với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động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vật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ở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điểm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pic>
        <p:nvPicPr>
          <p:cNvPr id="2064" name="Picture 16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268414"/>
            <a:ext cx="57721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products_1275028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268414"/>
            <a:ext cx="6099464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26149" r="8605" b="7794"/>
          <a:stretch/>
        </p:blipFill>
        <p:spPr bwMode="auto">
          <a:xfrm>
            <a:off x="-1" y="0"/>
            <a:ext cx="6161809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09" y="0"/>
            <a:ext cx="6030192" cy="6815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081"/>
            <a:ext cx="6252199" cy="6815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200" y="54274"/>
            <a:ext cx="5939801" cy="6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allcoo_com_0w05_1024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097740" y="421342"/>
            <a:ext cx="815788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Bài 2: 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PHÂN BIỆ̣T ĐỘNG VẬT VỚI THỰC VẬT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ĐẶC ĐIỂM CHUNG CỦA ĐỘNG VẬT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12925" y="2773363"/>
            <a:ext cx="8066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b="1" dirty="0"/>
              <a:t>I</a:t>
            </a:r>
            <a:r>
              <a:rPr lang="vi-VN" b="1" dirty="0" smtClean="0"/>
              <a:t>.</a:t>
            </a:r>
            <a:r>
              <a:rPr lang="en-US" b="1" dirty="0" smtClean="0"/>
              <a:t> </a:t>
            </a:r>
            <a:r>
              <a:rPr lang="vi-VN" b="1" dirty="0" smtClean="0"/>
              <a:t>Phân </a:t>
            </a:r>
            <a:r>
              <a:rPr lang="vi-VN" b="1" dirty="0"/>
              <a:t>biệt động vật với thực </a:t>
            </a:r>
            <a:r>
              <a:rPr lang="vi-VN" b="1" dirty="0" smtClean="0"/>
              <a:t>vật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12925" y="3540125"/>
            <a:ext cx="7546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b="1" dirty="0"/>
              <a:t>II. Đặc </a:t>
            </a:r>
            <a:r>
              <a:rPr lang="vi-VN" b="1" dirty="0">
                <a:latin typeface="+mj-lt"/>
              </a:rPr>
              <a:t>điểm</a:t>
            </a:r>
            <a:r>
              <a:rPr lang="vi-VN" b="1" dirty="0"/>
              <a:t> chung của động vật. </a:t>
            </a:r>
            <a:endParaRPr lang="en-US" b="1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12925" y="4306887"/>
            <a:ext cx="7546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b="1" dirty="0"/>
              <a:t>III</a:t>
            </a:r>
            <a:r>
              <a:rPr lang="vi-VN" b="1" dirty="0" smtClean="0"/>
              <a:t>.</a:t>
            </a:r>
            <a:r>
              <a:rPr lang="en-US" b="1" dirty="0" smtClean="0"/>
              <a:t> </a:t>
            </a:r>
            <a:r>
              <a:rPr lang="vi-VN" b="1" dirty="0" smtClean="0"/>
              <a:t>Sơ </a:t>
            </a:r>
            <a:r>
              <a:rPr lang="vi-VN" b="1" dirty="0"/>
              <a:t>lược phân </a:t>
            </a:r>
            <a:r>
              <a:rPr lang="vi-VN" b="1" dirty="0">
                <a:latin typeface="+mj-lt"/>
              </a:rPr>
              <a:t>chia</a:t>
            </a:r>
            <a:r>
              <a:rPr lang="vi-VN" b="1" dirty="0"/>
              <a:t> động vật.</a:t>
            </a:r>
            <a:endParaRPr lang="en-US" b="1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84350" y="5038725"/>
            <a:ext cx="7546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b="1" dirty="0"/>
              <a:t>IV</a:t>
            </a:r>
            <a:r>
              <a:rPr lang="vi-VN" b="1" dirty="0" smtClean="0"/>
              <a:t>.</a:t>
            </a:r>
            <a:r>
              <a:rPr lang="en-US" b="1" dirty="0" smtClean="0"/>
              <a:t> </a:t>
            </a:r>
            <a:r>
              <a:rPr lang="vi-VN" b="1" dirty="0" smtClean="0"/>
              <a:t>Vai </a:t>
            </a:r>
            <a:r>
              <a:rPr lang="vi-VN" b="1" dirty="0"/>
              <a:t>trò của động vật.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92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9706" y="1072897"/>
            <a:ext cx="7193757" cy="865657"/>
          </a:xfrm>
        </p:spPr>
        <p:txBody>
          <a:bodyPr>
            <a:normAutofit/>
          </a:bodyPr>
          <a:lstStyle/>
          <a:p>
            <a:pPr eaLnBrk="1" hangingPunct="1"/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Bảng so sánh động vật với thực vật</a:t>
            </a:r>
            <a:endParaRPr lang="en-US" sz="2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343" name="Group 19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28398331"/>
              </p:ext>
            </p:extLst>
          </p:nvPr>
        </p:nvGraphicFramePr>
        <p:xfrm>
          <a:off x="4521462" y="1909075"/>
          <a:ext cx="7722219" cy="4146845"/>
        </p:xfrm>
        <a:graphic>
          <a:graphicData uri="http://schemas.openxmlformats.org/drawingml/2006/table">
            <a:tbl>
              <a:tblPr/>
              <a:tblGrid>
                <a:gridCol w="875291"/>
                <a:gridCol w="790674"/>
                <a:gridCol w="384345"/>
                <a:gridCol w="594886"/>
                <a:gridCol w="664125"/>
                <a:gridCol w="451271"/>
                <a:gridCol w="652307"/>
                <a:gridCol w="521408"/>
                <a:gridCol w="582169"/>
                <a:gridCol w="417616"/>
                <a:gridCol w="667593"/>
                <a:gridCol w="433030"/>
                <a:gridCol w="687504"/>
              </a:tblGrid>
              <a:tr h="1461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bi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tượng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Cấu tạo từ tế bào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Thành xenlulôzơ tế bào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Lớn lên và sinh sản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Chất hữu cơ nuôi cơ thể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Khả năng di chuyển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Hệ  thần kinh và giác quan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89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có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có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Tự tổng hợp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Sử dụng chất có sẵn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Thực vật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4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Động vật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23" name="Text Box 179"/>
          <p:cNvSpPr txBox="1">
            <a:spLocks noChangeArrowheads="1"/>
          </p:cNvSpPr>
          <p:nvPr/>
        </p:nvSpPr>
        <p:spPr bwMode="auto">
          <a:xfrm>
            <a:off x="6159025" y="452343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24" name="Text Box 180"/>
          <p:cNvSpPr txBox="1">
            <a:spLocks noChangeArrowheads="1"/>
          </p:cNvSpPr>
          <p:nvPr/>
        </p:nvSpPr>
        <p:spPr bwMode="auto">
          <a:xfrm>
            <a:off x="9514595" y="5195532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25" name="Text Box 181"/>
          <p:cNvSpPr txBox="1">
            <a:spLocks noChangeArrowheads="1"/>
          </p:cNvSpPr>
          <p:nvPr/>
        </p:nvSpPr>
        <p:spPr bwMode="auto">
          <a:xfrm>
            <a:off x="10580104" y="4504531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26" name="Text Box 182"/>
          <p:cNvSpPr txBox="1">
            <a:spLocks noChangeArrowheads="1"/>
          </p:cNvSpPr>
          <p:nvPr/>
        </p:nvSpPr>
        <p:spPr bwMode="auto">
          <a:xfrm>
            <a:off x="8941197" y="453797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29" name="Text Box 185"/>
          <p:cNvSpPr txBox="1">
            <a:spLocks noChangeArrowheads="1"/>
          </p:cNvSpPr>
          <p:nvPr/>
        </p:nvSpPr>
        <p:spPr bwMode="auto">
          <a:xfrm>
            <a:off x="6666887" y="452344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42" name="Text Box 198"/>
          <p:cNvSpPr txBox="1">
            <a:spLocks noChangeArrowheads="1"/>
          </p:cNvSpPr>
          <p:nvPr/>
        </p:nvSpPr>
        <p:spPr bwMode="auto">
          <a:xfrm>
            <a:off x="11158674" y="5191081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44" name="Text Box 200"/>
          <p:cNvSpPr txBox="1">
            <a:spLocks noChangeArrowheads="1"/>
          </p:cNvSpPr>
          <p:nvPr/>
        </p:nvSpPr>
        <p:spPr bwMode="auto">
          <a:xfrm>
            <a:off x="7844785" y="519834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45" name="Text Box 201"/>
          <p:cNvSpPr txBox="1">
            <a:spLocks noChangeArrowheads="1"/>
          </p:cNvSpPr>
          <p:nvPr/>
        </p:nvSpPr>
        <p:spPr bwMode="auto">
          <a:xfrm>
            <a:off x="6159025" y="519834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48" name="Text Box 204"/>
          <p:cNvSpPr txBox="1">
            <a:spLocks noChangeArrowheads="1"/>
          </p:cNvSpPr>
          <p:nvPr/>
        </p:nvSpPr>
        <p:spPr bwMode="auto">
          <a:xfrm>
            <a:off x="7342086" y="5195534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349" name="Text Box 205"/>
          <p:cNvSpPr txBox="1">
            <a:spLocks noChangeArrowheads="1"/>
          </p:cNvSpPr>
          <p:nvPr/>
        </p:nvSpPr>
        <p:spPr bwMode="auto">
          <a:xfrm>
            <a:off x="7844785" y="4504531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3" name="Text Box 182"/>
          <p:cNvSpPr txBox="1">
            <a:spLocks noChangeArrowheads="1"/>
          </p:cNvSpPr>
          <p:nvPr/>
        </p:nvSpPr>
        <p:spPr bwMode="auto">
          <a:xfrm>
            <a:off x="10045007" y="5213526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5" name="Text Box 198"/>
          <p:cNvSpPr txBox="1">
            <a:spLocks noChangeArrowheads="1"/>
          </p:cNvSpPr>
          <p:nvPr/>
        </p:nvSpPr>
        <p:spPr bwMode="auto">
          <a:xfrm>
            <a:off x="11637499" y="4504531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0" y="5117410"/>
            <a:ext cx="4374776" cy="1740589"/>
          </a:xfrm>
          <a:prstGeom prst="flowChartPunchedTape">
            <a:avLst/>
          </a:prstGeom>
          <a:gradFill rotWithShape="1">
            <a:gsLst>
              <a:gs pos="0">
                <a:srgbClr val="66FF99"/>
              </a:gs>
              <a:gs pos="50000">
                <a:srgbClr val="FFFFFF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86612" y="0"/>
            <a:ext cx="2920270" cy="1631373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29" y="1859973"/>
            <a:ext cx="3331298" cy="3223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68275" indent="-16827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68275" indent="-112713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xenlulozo,có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68275" indent="-112713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xenlulozo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13"/>
            <a:ext cx="4412208" cy="50839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26588" y="363682"/>
            <a:ext cx="6598139" cy="5195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ĐỘNG VẬT VỚI THỰC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323" grpId="0"/>
      <p:bldP spid="6324" grpId="0"/>
      <p:bldP spid="6325" grpId="0"/>
      <p:bldP spid="6326" grpId="0"/>
      <p:bldP spid="6329" grpId="0"/>
      <p:bldP spid="6342" grpId="0"/>
      <p:bldP spid="6344" grpId="0"/>
      <p:bldP spid="6345" grpId="0"/>
      <p:bldP spid="6348" grpId="0"/>
      <p:bldP spid="6349" grpId="0"/>
      <p:bldP spid="93" grpId="0"/>
      <p:bldP spid="25" grpId="0"/>
      <p:bldP spid="2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93" y="1698307"/>
            <a:ext cx="4838701" cy="58655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064" y="2197780"/>
            <a:ext cx="9309847" cy="234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82775" indent="-1882775" algn="just"/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xenlulozo,có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82775" indent="-1882775" algn="just"/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xenlulozo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57" y="-188056"/>
            <a:ext cx="2144806" cy="21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45837" y="71718"/>
            <a:ext cx="645678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Bài 2: 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PHÂN BIỆ̣T ĐỘNG VẬT VỚI THỰC VẬT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ĐẶC ĐIỂM CHUNG CỦA ĐỘNG VẬT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8053" y="4545105"/>
            <a:ext cx="54805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II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Đặc điểm chung của động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vật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: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51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067820" y="1585310"/>
            <a:ext cx="7144779" cy="1661128"/>
          </a:xfrm>
          <a:prstGeom prst="wedgeEllipseCallout">
            <a:avLst>
              <a:gd name="adj1" fmla="val -48847"/>
              <a:gd name="adj2" fmla="val 60394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Hãy </a:t>
            </a:r>
            <a:r>
              <a:rPr lang="vi-VN" sz="2800" b="1" dirty="0">
                <a:solidFill>
                  <a:srgbClr val="000099"/>
                </a:solidFill>
                <a:latin typeface="+mj-lt"/>
              </a:rPr>
              <a:t>tìm ra ba đặc điểm cơ bản </a:t>
            </a:r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p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động </a:t>
            </a:r>
            <a:r>
              <a:rPr lang="vi-VN" sz="2800" b="1" dirty="0">
                <a:solidFill>
                  <a:srgbClr val="000099"/>
                </a:solidFill>
                <a:latin typeface="+mj-lt"/>
              </a:rPr>
              <a:t>vật với thực vật dựa  vào các thông tin sau</a:t>
            </a:r>
            <a:r>
              <a:rPr lang="en-US" sz="2800" b="1" dirty="0">
                <a:solidFill>
                  <a:srgbClr val="000099"/>
                </a:solidFill>
                <a:latin typeface="+mj-lt"/>
              </a:rPr>
              <a:t>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19200" y="3577851"/>
            <a:ext cx="943983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vi-VN" sz="2800" b="1" dirty="0">
                <a:latin typeface="+mj-lt"/>
              </a:rPr>
              <a:t>- Có khả năng di chuyển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vi-VN" sz="2800" b="1" dirty="0">
                <a:latin typeface="+mj-lt"/>
              </a:rPr>
              <a:t>- Tự dưỡng, tổng hợp các chất hữu cơ từ cácbonníc và n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vi-VN" sz="2800" b="1" dirty="0">
                <a:latin typeface="+mj-lt"/>
              </a:rPr>
              <a:t>- Có hệ thần kinh và các giác quan.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vi-VN" sz="2800" b="1" dirty="0">
                <a:latin typeface="+mj-lt"/>
              </a:rPr>
              <a:t>- Dị dưỡng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là khả năng dinh dưỡng nhờ các chất có sẵn.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vi-VN" sz="2800" b="1" dirty="0">
                <a:latin typeface="+mj-lt"/>
              </a:rPr>
              <a:t>- Không có khả năng tồn tại nếu thiếu ánh sáng.</a:t>
            </a:r>
            <a:endParaRPr lang="en-US" sz="2800" b="1" dirty="0">
              <a:latin typeface="+mj-lt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839589" y="642260"/>
            <a:ext cx="5480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II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Đặc điểm chung của động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vật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5365" name="Group 10"/>
          <p:cNvGrpSpPr>
            <a:grpSpLocks/>
          </p:cNvGrpSpPr>
          <p:nvPr/>
        </p:nvGrpSpPr>
        <p:grpSpPr bwMode="auto">
          <a:xfrm>
            <a:off x="-112750" y="-185828"/>
            <a:ext cx="12129779" cy="7129049"/>
            <a:chOff x="-48" y="-96"/>
            <a:chExt cx="5808" cy="4416"/>
          </a:xfrm>
        </p:grpSpPr>
        <p:pic>
          <p:nvPicPr>
            <p:cNvPr id="15367" name="Picture 12" descr="rosecornerl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4" descr="rosecornerl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5" descr="divider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6" descr="divider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50" y="232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40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83" y="111507"/>
            <a:ext cx="2792617" cy="220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855914" y="2205039"/>
            <a:ext cx="2808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711450" y="3644900"/>
            <a:ext cx="3024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29" y="3327991"/>
            <a:ext cx="3826294" cy="3644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72" y="1"/>
            <a:ext cx="3962804" cy="3774558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399" y="3267073"/>
            <a:ext cx="44782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chuyển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6937" y="2205039"/>
            <a:ext cx="4838701" cy="58655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63282" y="820044"/>
            <a:ext cx="665272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Bài 2: 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PHÂN BIỆ̣T ĐỘNG VẬT VỚI THỰC VẬT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ĐẶC ĐIỂM CHUNG CỦA ĐỘNG VẬT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80783" y="2776429"/>
            <a:ext cx="54805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II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Đặc điểm chung của động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vật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: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48068" y="4467511"/>
            <a:ext cx="5982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lược phân chia giới động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1334</Words>
  <Application>Microsoft Office PowerPoint</Application>
  <PresentationFormat>Custom</PresentationFormat>
  <Paragraphs>209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so sánh động vật với thực vật</vt:lpstr>
      <vt:lpstr>I- Phân biệt động vật với thực vật:</vt:lpstr>
      <vt:lpstr>PowerPoint Presentation</vt:lpstr>
      <vt:lpstr>I- Phân biệt động vật với thực vật:</vt:lpstr>
      <vt:lpstr>PowerPoint Presentation</vt:lpstr>
      <vt:lpstr>PowerPoint Presentation</vt:lpstr>
      <vt:lpstr>PowerPoint Presentation</vt:lpstr>
      <vt:lpstr>I- Phân biệt động vật với thực vật:</vt:lpstr>
      <vt:lpstr>PowerPoint Presentation</vt:lpstr>
      <vt:lpstr>PowerPoint Presentation</vt:lpstr>
      <vt:lpstr>PowerPoint Presentation</vt:lpstr>
      <vt:lpstr>PowerPoint Presentation</vt:lpstr>
      <vt:lpstr>I- Phân biệt động vật với thực vật: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comp</cp:lastModifiedBy>
  <cp:revision>40</cp:revision>
  <dcterms:created xsi:type="dcterms:W3CDTF">2021-09-03T14:30:46Z</dcterms:created>
  <dcterms:modified xsi:type="dcterms:W3CDTF">2021-09-05T07:17:17Z</dcterms:modified>
</cp:coreProperties>
</file>