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4" r:id="rId2"/>
    <p:sldId id="277" r:id="rId3"/>
    <p:sldId id="260" r:id="rId4"/>
    <p:sldId id="261" r:id="rId5"/>
    <p:sldId id="278" r:id="rId6"/>
    <p:sldId id="279" r:id="rId7"/>
    <p:sldId id="281" r:id="rId8"/>
    <p:sldId id="264" r:id="rId9"/>
    <p:sldId id="265" r:id="rId10"/>
    <p:sldId id="266" r:id="rId11"/>
    <p:sldId id="267" r:id="rId12"/>
    <p:sldId id="268" r:id="rId13"/>
    <p:sldId id="270" r:id="rId14"/>
    <p:sldId id="284" r:id="rId15"/>
    <p:sldId id="28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B8A2B-E5EE-4615-847F-9D9EBA420C89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171D1-2125-4B16-B63C-3BE4D96C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dirty="0"/>
              <a:t>	</a:t>
            </a:r>
          </a:p>
        </p:txBody>
      </p:sp>
      <p:sp>
        <p:nvSpPr>
          <p:cNvPr id="36869" name="Header Placeholder 4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buNone/>
            </a:pPr>
            <a:r>
              <a:rPr sz="1200" dirty="0"/>
              <a:t>Kế hoạch dạy học: tiết 15 - Đại từ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30" tIns="45714" rIns="91430" bIns="45714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C53-7A9D-4594-8618-7B0217523D2C}" type="datetimeFigureOut">
              <a:rPr lang="en-US" smtClean="0"/>
              <a:t>09/12/21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3D6A-6536-438A-A08B-4E7066F9A6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12ff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90900" y="3200400"/>
            <a:ext cx="2362200" cy="457200"/>
          </a:xfrm>
        </p:spPr>
      </p:pic>
      <p:pic>
        <p:nvPicPr>
          <p:cNvPr id="19459" name="Picture 13" descr="12ff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5838825"/>
            <a:ext cx="52578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3" descr="12ff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"/>
            <a:ext cx="52578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3" descr="12ff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0"/>
            <a:ext cx="52578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3" descr="12ff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838825"/>
            <a:ext cx="52578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4" descr="EJ14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23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Text Box 7"/>
          <p:cNvSpPr txBox="1"/>
          <p:nvPr/>
        </p:nvSpPr>
        <p:spPr>
          <a:xfrm>
            <a:off x="457200" y="2151888"/>
            <a:ext cx="6019800" cy="3170086"/>
          </a:xfrm>
          <a:prstGeom prst="rect">
            <a:avLst/>
          </a:prstGeom>
          <a:noFill/>
          <a:ln w="9525">
            <a:noFill/>
          </a:ln>
        </p:spPr>
        <p:txBody>
          <a:bodyPr wrap="square" lIns="91430" tIns="45714" rIns="91430" bIns="45714" anchor="t" anchorCtr="0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7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ĐẠI TỪ</a:t>
            </a:r>
            <a:endParaRPr lang="en-US" altLang="zh-CN" sz="7200" b="1" dirty="0">
              <a:solidFill>
                <a:srgbClr val="FF0000"/>
              </a:solidFill>
              <a:latin typeface=".VnArabia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.VnArabi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2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524000"/>
          </a:xfrm>
        </p:spPr>
        <p:txBody>
          <a:bodyPr vert="horz" wrap="square" lIns="91430" tIns="45714" rIns="91430" bIns="45714" anchor="ctr" anchorCtr="0">
            <a:normAutofit fontScale="90000"/>
          </a:bodyPr>
          <a:lstStyle/>
          <a:p>
            <a:pPr algn="l" eaLnBrk="1" hangingPunct="1"/>
            <a: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</a:t>
            </a:r>
            <a:b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 Bài 1(T 56. 57)</a:t>
            </a:r>
            <a:r>
              <a:rPr lang="it-IT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it-IT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en-US" sz="3200" dirty="0">
                <a:latin typeface="Times New Roman" panose="02020603050405020304" pitchFamily="18" charset="0"/>
              </a:rPr>
              <a:t>a) Hãy sắp xếp các đại từ trỏ người, sự vật theo bảng dưới đây:</a:t>
            </a:r>
            <a:r>
              <a:rPr lang="en-US" altLang="en-US" sz="4000" dirty="0"/>
              <a:t> </a:t>
            </a:r>
          </a:p>
        </p:txBody>
      </p:sp>
      <p:graphicFrame>
        <p:nvGraphicFramePr>
          <p:cNvPr id="44073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2667000"/>
          <a:ext cx="8229600" cy="388620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ít</a:t>
                      </a: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nhiều</a:t>
                      </a: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7" name="Text Box 4"/>
          <p:cNvSpPr txBox="1"/>
          <p:nvPr/>
        </p:nvSpPr>
        <p:spPr>
          <a:xfrm>
            <a:off x="2057400" y="2971800"/>
            <a:ext cx="6477000" cy="366713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1290" name="Text Box 27"/>
          <p:cNvSpPr txBox="1"/>
          <p:nvPr/>
        </p:nvSpPr>
        <p:spPr>
          <a:xfrm>
            <a:off x="685800" y="2895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Ngôi</a:t>
            </a:r>
          </a:p>
        </p:txBody>
      </p:sp>
      <p:sp>
        <p:nvSpPr>
          <p:cNvPr id="11291" name="Text Box 28"/>
          <p:cNvSpPr txBox="1"/>
          <p:nvPr/>
        </p:nvSpPr>
        <p:spPr>
          <a:xfrm>
            <a:off x="2209800" y="26670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Số</a:t>
            </a:r>
          </a:p>
        </p:txBody>
      </p:sp>
      <p:sp>
        <p:nvSpPr>
          <p:cNvPr id="11292" name="Line 39"/>
          <p:cNvSpPr/>
          <p:nvPr/>
        </p:nvSpPr>
        <p:spPr>
          <a:xfrm>
            <a:off x="457200" y="2667000"/>
            <a:ext cx="2743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3" name="TextBox 9"/>
          <p:cNvSpPr txBox="1"/>
          <p:nvPr/>
        </p:nvSpPr>
        <p:spPr>
          <a:xfrm>
            <a:off x="7620000" y="381000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 vert="horz" wrap="square" lIns="91430" tIns="45714" rIns="91430" bIns="45714" anchor="ctr" anchorCtr="0"/>
          <a:lstStyle/>
          <a:p>
            <a:pPr algn="l" eaLnBrk="1" hangingPunct="1"/>
            <a:r>
              <a:rPr lang="it-IT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</a:t>
            </a:r>
            <a:br>
              <a:rPr lang="it-IT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 Bài 1</a:t>
            </a:r>
            <a:r>
              <a:rPr lang="it-IT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(T 56. 57)</a:t>
            </a:r>
            <a:br>
              <a:rPr lang="it-IT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en-US" sz="2800" dirty="0">
                <a:latin typeface="Times New Roman" panose="02020603050405020304" pitchFamily="18" charset="0"/>
              </a:rPr>
              <a:t>a) Hãy sắp xếp các đại từ trỏ người, sự vật theo bảng dưới đây: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6084" name="Group 4"/>
          <p:cNvGraphicFramePr>
            <a:graphicFrameLocks noGrp="1"/>
          </p:cNvGraphicFramePr>
          <p:nvPr>
            <p:ph type="tbl" idx="1"/>
          </p:nvPr>
        </p:nvGraphicFramePr>
        <p:xfrm>
          <a:off x="457200" y="2255838"/>
          <a:ext cx="8229600" cy="452596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ít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nhiều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tôi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ta,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tớ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chúng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tôi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chúng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ta,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chúng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mày, bạn, cậu</a:t>
                      </a: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cậu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3</a:t>
                      </a: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nó, hắn, y, thị</a:t>
                      </a: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họ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chúng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nó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3" name="Line 27"/>
          <p:cNvSpPr/>
          <p:nvPr/>
        </p:nvSpPr>
        <p:spPr>
          <a:xfrm>
            <a:off x="457200" y="2286000"/>
            <a:ext cx="27432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4" name="Text Box 28"/>
          <p:cNvSpPr txBox="1"/>
          <p:nvPr/>
        </p:nvSpPr>
        <p:spPr>
          <a:xfrm>
            <a:off x="685800" y="25908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Ngôi</a:t>
            </a:r>
          </a:p>
        </p:txBody>
      </p:sp>
      <p:sp>
        <p:nvSpPr>
          <p:cNvPr id="12315" name="Text Box 29"/>
          <p:cNvSpPr txBox="1"/>
          <p:nvPr/>
        </p:nvSpPr>
        <p:spPr>
          <a:xfrm>
            <a:off x="9601200" y="49530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2316" name="Text Box 30"/>
          <p:cNvSpPr txBox="1"/>
          <p:nvPr/>
        </p:nvSpPr>
        <p:spPr>
          <a:xfrm>
            <a:off x="2438400" y="24384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Số</a:t>
            </a:r>
          </a:p>
        </p:txBody>
      </p:sp>
      <p:sp>
        <p:nvSpPr>
          <p:cNvPr id="12317" name="TextBox 9"/>
          <p:cNvSpPr txBox="1"/>
          <p:nvPr/>
        </p:nvSpPr>
        <p:spPr>
          <a:xfrm>
            <a:off x="6373813" y="155575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/>
          <p:nvPr/>
        </p:nvSpPr>
        <p:spPr>
          <a:xfrm>
            <a:off x="304800" y="192088"/>
            <a:ext cx="7010400" cy="6986587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it-IT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Nghĩa của đại từ </a:t>
            </a:r>
            <a: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it-IT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câu sau có gì khác nghĩa của từ </a:t>
            </a:r>
            <a: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</a:t>
            </a:r>
            <a:r>
              <a:rPr lang="it-IT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ca dao?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it-IT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Cậu giúp đỡ </a:t>
            </a:r>
            <a:r>
              <a:rPr lang="it-IT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it-IT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it-IT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nhé</a:t>
            </a:r>
            <a:endParaRPr lang="it-IT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it-IT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Mình </a:t>
            </a:r>
            <a:r>
              <a:rPr lang="it-IT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it-IT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có nhớ ta chăng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it-IT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về ta nhớ h</a:t>
            </a:r>
            <a:r>
              <a:rPr lang="it-IT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răng </a:t>
            </a:r>
            <a:r>
              <a:rPr lang="it-IT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it-IT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it-IT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685800" y="2819400"/>
            <a:ext cx="7848600" cy="3478213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b) -  </a:t>
            </a:r>
            <a:r>
              <a:rPr lang="it-IT" altLang="en-US" i="1" dirty="0">
                <a:latin typeface="Times New Roman" panose="02020603050405020304" pitchFamily="18" charset="0"/>
              </a:rPr>
              <a:t>mình</a:t>
            </a:r>
            <a:r>
              <a:rPr lang="it-IT" altLang="en-US" dirty="0">
                <a:latin typeface="Times New Roman" panose="02020603050405020304" pitchFamily="18" charset="0"/>
              </a:rPr>
              <a:t> (1): </a:t>
            </a:r>
            <a:r>
              <a:rPr lang="it-IT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ngôi thứ 1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  (người nói)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- </a:t>
            </a:r>
            <a:r>
              <a:rPr lang="it-IT" altLang="en-US" i="1" dirty="0">
                <a:latin typeface="Times New Roman" panose="02020603050405020304" pitchFamily="18" charset="0"/>
              </a:rPr>
              <a:t>mình</a:t>
            </a:r>
            <a:r>
              <a:rPr lang="it-IT" altLang="en-US" dirty="0">
                <a:latin typeface="Times New Roman" panose="02020603050405020304" pitchFamily="18" charset="0"/>
              </a:rPr>
              <a:t> (2)(3): </a:t>
            </a:r>
            <a:r>
              <a:rPr lang="it-IT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ngôi thứ 2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    (người nghe)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it-IT" altLang="en-US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3316" name="TextBox 9"/>
          <p:cNvSpPr txBox="1"/>
          <p:nvPr/>
        </p:nvSpPr>
        <p:spPr>
          <a:xfrm>
            <a:off x="7620000" y="155575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2590800" y="3276600"/>
            <a:ext cx="7239000" cy="762000"/>
          </a:xfrm>
        </p:spPr>
        <p:txBody>
          <a:bodyPr vert="horz" wrap="square" lIns="91430" tIns="45714" rIns="91430" bIns="45714" anchor="ctr" anchorCtr="0">
            <a:normAutofit/>
          </a:bodyPr>
          <a:lstStyle/>
          <a:p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ví dụ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3634581"/>
            <a:ext cx="8382000" cy="2849563"/>
          </a:xfrm>
        </p:spPr>
        <p:txBody>
          <a:bodyPr vert="horz" wrap="square" lIns="91430" tIns="45714" rIns="91430" bIns="45714" anchor="t" anchorCtr="0">
            <a:noAutofit/>
          </a:bodyPr>
          <a:lstStyle/>
          <a:p>
            <a:pPr algn="ctr">
              <a:buNone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liên  lạc </a:t>
            </a:r>
          </a:p>
          <a:p>
            <a:pPr algn="ctr"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lắm 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Nhớ 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cụ mắt sáng ngời </a:t>
            </a:r>
          </a:p>
          <a:p>
            <a:pPr algn="ctr"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nâu túi vải đẹp tươi lạ thường</a:t>
            </a:r>
          </a:p>
          <a:p>
            <a:pPr algn="ctr">
              <a:buNone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ơi tim 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mênh mông thế.</a:t>
            </a:r>
          </a:p>
          <a:p>
            <a:pPr algn="ctr"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non sông mọi kiếp người.  </a:t>
            </a:r>
            <a:endParaRPr lang="en-US" alt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-228600"/>
            <a:ext cx="8229600" cy="1143000"/>
          </a:xfrm>
          <a:prstGeom prst="rect">
            <a:avLst/>
          </a:prstGeom>
        </p:spPr>
        <p:txBody>
          <a:bodyPr vert="horz" wrap="square" lIns="91430" tIns="45714" rIns="91430" bIns="45714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Bài 2</a:t>
            </a:r>
            <a:r>
              <a:rPr lang="it-IT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(Tr 57)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76200" y="533400"/>
            <a:ext cx="8229600" cy="4525963"/>
          </a:xfrm>
          <a:prstGeom prst="rect">
            <a:avLst/>
          </a:prstGeom>
        </p:spPr>
        <p:txBody>
          <a:bodyPr vert="horz" wrap="square" lIns="91430" tIns="45714" rIns="91430" bIns="45714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“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 vert="horz" wrap="square" lIns="91430" tIns="45714" rIns="91430" bIns="45714" anchor="ctr" anchorCtr="0"/>
          <a:lstStyle/>
          <a:p>
            <a:pPr eaLnBrk="1" hangingPunct="1"/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TRÒ CHƠI NHANH TAY NHANH MẮT</a:t>
            </a:r>
            <a:endParaRPr sz="28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4"/>
          <p:cNvSpPr>
            <a:spLocks noGrp="1"/>
          </p:cNvSpPr>
          <p:nvPr>
            <p:ph sz="half" idx="1"/>
          </p:nvPr>
        </p:nvSpPr>
        <p:spPr>
          <a:xfrm>
            <a:off x="76200" y="685800"/>
            <a:ext cx="4953000" cy="5867400"/>
          </a:xfrm>
        </p:spPr>
        <p:txBody>
          <a:bodyPr vert="horz" wrap="square" lIns="91430" tIns="45714" rIns="91430" bIns="45714" anchor="t" anchorCtr="0"/>
          <a:lstStyle/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sz="3000" b="1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*Tình huống giao tiếp</a:t>
            </a:r>
          </a:p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AutoNum type="arabicPeriod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Giao tiếp với thầy cô.</a:t>
            </a:r>
          </a:p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AutoNum type="arabicPeriod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Giao tiếp với bạn bè.</a:t>
            </a:r>
          </a:p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AutoNum type="arabicPeriod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Giao tiếp với bố mẹ</a:t>
            </a:r>
          </a:p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AutoNum type="arabicPeriod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Giao tiếp với con cậu của ruột (</a:t>
            </a:r>
            <a:r>
              <a:rPr sz="3000" i="1" dirty="0">
                <a:latin typeface="Times New Roman" panose="02020603050405020304" pitchFamily="18" charset="0"/>
                <a:ea typeface="+mn-ea"/>
                <a:cs typeface="+mn-cs"/>
              </a:rPr>
              <a:t>lớn tuổi hơn mình</a:t>
            </a: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AutoNum type="arabicPeriod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Giao tiếp với con của bác ruột (</a:t>
            </a:r>
            <a:r>
              <a:rPr sz="3000" i="1" dirty="0">
                <a:latin typeface="Times New Roman" panose="02020603050405020304" pitchFamily="18" charset="0"/>
                <a:ea typeface="+mn-ea"/>
                <a:cs typeface="+mn-cs"/>
              </a:rPr>
              <a:t>nhỏ tuổi hơn mình</a:t>
            </a: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6.    Giao tiếp với anh, chị lớp trên</a:t>
            </a:r>
          </a:p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7.  Giao tiếp với các em lớp dưới</a:t>
            </a:r>
          </a:p>
          <a:p>
            <a:pPr marL="533400" indent="-533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8.  Giao tiếp với ông,bà</a:t>
            </a:r>
          </a:p>
        </p:txBody>
      </p:sp>
      <p:sp>
        <p:nvSpPr>
          <p:cNvPr id="28676" name="Rectangle 5"/>
          <p:cNvSpPr>
            <a:spLocks noGrp="1"/>
          </p:cNvSpPr>
          <p:nvPr>
            <p:ph sz="half" idx="2"/>
          </p:nvPr>
        </p:nvSpPr>
        <p:spPr>
          <a:xfrm>
            <a:off x="6934200" y="457200"/>
            <a:ext cx="2895600" cy="6400800"/>
          </a:xfrm>
        </p:spPr>
        <p:txBody>
          <a:bodyPr vert="horz" wrap="square" lIns="91430" tIns="45714" rIns="91430" bIns="45714" anchor="t" anchorCtr="0"/>
          <a:lstStyle/>
          <a:p>
            <a:pPr eaLnBrk="1" hangingPunct="1">
              <a:buClrTx/>
              <a:buSzTx/>
              <a:buFontTx/>
              <a:buNone/>
            </a:pPr>
            <a:r>
              <a:rPr sz="3000" b="1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* Xưng hô</a:t>
            </a:r>
          </a:p>
          <a:p>
            <a:pPr eaLnBrk="1" hangingPunct="1">
              <a:buClrTx/>
              <a:buSzTx/>
              <a:buFontTx/>
              <a:buAutoNum type="alphaLcParenR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Con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endParaRPr sz="3000" b="1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Anh ( chị)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endParaRPr sz="3000" b="1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Con, em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endParaRPr sz="3000" b="1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Em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endParaRPr sz="3000" b="1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Cháu, con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endParaRPr sz="3000" b="1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AutoNum type="alphaLcParenR"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Tớ, mình, 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sz="3000" b="1" dirty="0"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sz="3000" b="1" dirty="0">
              <a:latin typeface="+mn-lt"/>
              <a:ea typeface="+mn-ea"/>
              <a:cs typeface="+mn-cs"/>
            </a:endParaRPr>
          </a:p>
        </p:txBody>
      </p:sp>
      <p:sp>
        <p:nvSpPr>
          <p:cNvPr id="89103" name="Line 15"/>
          <p:cNvSpPr/>
          <p:nvPr/>
        </p:nvSpPr>
        <p:spPr>
          <a:xfrm>
            <a:off x="4114800" y="1371600"/>
            <a:ext cx="2895600" cy="1676400"/>
          </a:xfrm>
          <a:prstGeom prst="line">
            <a:avLst/>
          </a:prstGeom>
          <a:ln w="28575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9104" name="Line 16"/>
          <p:cNvSpPr/>
          <p:nvPr/>
        </p:nvSpPr>
        <p:spPr>
          <a:xfrm>
            <a:off x="4191000" y="1905000"/>
            <a:ext cx="2819400" cy="4114800"/>
          </a:xfrm>
          <a:prstGeom prst="line">
            <a:avLst/>
          </a:prstGeom>
          <a:ln w="28575" cap="flat" cmpd="sng">
            <a:solidFill>
              <a:srgbClr val="00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9106" name="Line 18"/>
          <p:cNvSpPr/>
          <p:nvPr/>
        </p:nvSpPr>
        <p:spPr>
          <a:xfrm>
            <a:off x="4876800" y="3505200"/>
            <a:ext cx="2057400" cy="457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9107" name="Line 19"/>
          <p:cNvSpPr/>
          <p:nvPr/>
        </p:nvSpPr>
        <p:spPr>
          <a:xfrm flipV="1">
            <a:off x="4953000" y="2286000"/>
            <a:ext cx="2057400" cy="533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9108" name="Line 20"/>
          <p:cNvSpPr/>
          <p:nvPr/>
        </p:nvSpPr>
        <p:spPr>
          <a:xfrm flipV="1">
            <a:off x="4419600" y="4114800"/>
            <a:ext cx="2590800" cy="381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9109" name="Line 21"/>
          <p:cNvSpPr/>
          <p:nvPr/>
        </p:nvSpPr>
        <p:spPr>
          <a:xfrm flipV="1">
            <a:off x="4648200" y="2362200"/>
            <a:ext cx="2362200" cy="2895600"/>
          </a:xfrm>
          <a:prstGeom prst="line">
            <a:avLst/>
          </a:prstGeom>
          <a:ln w="28575" cap="flat" cmpd="sng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9110" name="Line 22"/>
          <p:cNvSpPr/>
          <p:nvPr/>
        </p:nvSpPr>
        <p:spPr>
          <a:xfrm flipV="1">
            <a:off x="4038600" y="5029200"/>
            <a:ext cx="3048000" cy="990600"/>
          </a:xfrm>
          <a:prstGeom prst="line">
            <a:avLst/>
          </a:prstGeom>
          <a:ln w="28575" cap="flat" cmpd="sng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19"/>
          <p:cNvSpPr/>
          <p:nvPr/>
        </p:nvSpPr>
        <p:spPr>
          <a:xfrm flipV="1">
            <a:off x="3886200" y="1447800"/>
            <a:ext cx="3124200" cy="838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066800"/>
          </a:xfrm>
        </p:spPr>
        <p:txBody>
          <a:bodyPr vert="horz" wrap="square" lIns="91430" tIns="45714" rIns="91430" bIns="45714" anchor="ctr" anchorCtr="0"/>
          <a:lstStyle/>
          <a:p>
            <a:pPr eaLnBrk="1" hangingPunct="1"/>
            <a:r>
              <a:rPr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Sơ đồ bài học</a:t>
            </a:r>
          </a:p>
        </p:txBody>
      </p:sp>
      <p:sp>
        <p:nvSpPr>
          <p:cNvPr id="19459" name="Text Box 6"/>
          <p:cNvSpPr txBox="1"/>
          <p:nvPr/>
        </p:nvSpPr>
        <p:spPr>
          <a:xfrm>
            <a:off x="914400" y="838200"/>
            <a:ext cx="7239000" cy="144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ĐẠI TỪ</a:t>
            </a:r>
          </a:p>
          <a:p>
            <a:r>
              <a:rPr sz="2000" dirty="0">
                <a:latin typeface="Times New Roman" panose="02020603050405020304" pitchFamily="18" charset="0"/>
              </a:rPr>
              <a:t>- 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Dùng để trỏ người, hoạt động, tính chất.. hoặc để hỏi</a:t>
            </a:r>
          </a:p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- Làm chủ ngữ, vị ngữ, phụ ngữ (DT, ĐT, TT)</a:t>
            </a:r>
          </a:p>
          <a:p>
            <a:endParaRPr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8"/>
          <p:cNvSpPr txBox="1"/>
          <p:nvPr/>
        </p:nvSpPr>
        <p:spPr>
          <a:xfrm>
            <a:off x="919163" y="2971800"/>
            <a:ext cx="3043237" cy="76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pPr algn="ctr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Đại từ để trỏ</a:t>
            </a:r>
          </a:p>
        </p:txBody>
      </p:sp>
      <p:sp>
        <p:nvSpPr>
          <p:cNvPr id="19461" name="Text Box 10"/>
          <p:cNvSpPr txBox="1"/>
          <p:nvPr/>
        </p:nvSpPr>
        <p:spPr>
          <a:xfrm>
            <a:off x="5219700" y="2971800"/>
            <a:ext cx="2857500" cy="76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pPr algn="ctr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Đại từ để hỏi</a:t>
            </a:r>
          </a:p>
        </p:txBody>
      </p:sp>
      <p:sp>
        <p:nvSpPr>
          <p:cNvPr id="19462" name="Text Box 11"/>
          <p:cNvSpPr txBox="1"/>
          <p:nvPr/>
        </p:nvSpPr>
        <p:spPr>
          <a:xfrm>
            <a:off x="4724400" y="4419600"/>
            <a:ext cx="1066800" cy="205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Hỏi về người, sự vật</a:t>
            </a:r>
          </a:p>
        </p:txBody>
      </p:sp>
      <p:sp>
        <p:nvSpPr>
          <p:cNvPr id="19463" name="Text Box 12"/>
          <p:cNvSpPr txBox="1"/>
          <p:nvPr/>
        </p:nvSpPr>
        <p:spPr>
          <a:xfrm>
            <a:off x="6096000" y="4419600"/>
            <a:ext cx="990600" cy="205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Hỏi  về số lượng</a:t>
            </a:r>
          </a:p>
        </p:txBody>
      </p:sp>
      <p:sp>
        <p:nvSpPr>
          <p:cNvPr id="19464" name="Text Box 13"/>
          <p:cNvSpPr txBox="1"/>
          <p:nvPr/>
        </p:nvSpPr>
        <p:spPr>
          <a:xfrm>
            <a:off x="7467600" y="4419600"/>
            <a:ext cx="1066800" cy="205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Hỏi về hoạt động, tính chất</a:t>
            </a:r>
          </a:p>
        </p:txBody>
      </p:sp>
      <p:sp>
        <p:nvSpPr>
          <p:cNvPr id="19465" name="Text Box 14"/>
          <p:cNvSpPr txBox="1"/>
          <p:nvPr/>
        </p:nvSpPr>
        <p:spPr>
          <a:xfrm>
            <a:off x="228600" y="4343400"/>
            <a:ext cx="1143000" cy="213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Trỏ người, sự vật</a:t>
            </a:r>
          </a:p>
        </p:txBody>
      </p:sp>
      <p:sp>
        <p:nvSpPr>
          <p:cNvPr id="19466" name="Text Box 15"/>
          <p:cNvSpPr txBox="1"/>
          <p:nvPr/>
        </p:nvSpPr>
        <p:spPr>
          <a:xfrm>
            <a:off x="2857500" y="4343400"/>
            <a:ext cx="952500" cy="213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Trỏ hoạt động, tính chất</a:t>
            </a:r>
          </a:p>
        </p:txBody>
      </p:sp>
      <p:sp>
        <p:nvSpPr>
          <p:cNvPr id="19467" name="Text Box 16"/>
          <p:cNvSpPr txBox="1"/>
          <p:nvPr/>
        </p:nvSpPr>
        <p:spPr>
          <a:xfrm>
            <a:off x="1600200" y="4343400"/>
            <a:ext cx="990600" cy="213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0" tIns="45714" rIns="91430" bIns="45714"/>
          <a:lstStyle/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Trỏ số lượng</a:t>
            </a:r>
          </a:p>
        </p:txBody>
      </p:sp>
      <p:sp>
        <p:nvSpPr>
          <p:cNvPr id="19468" name="Line 19"/>
          <p:cNvSpPr/>
          <p:nvPr/>
        </p:nvSpPr>
        <p:spPr>
          <a:xfrm flipH="1">
            <a:off x="1143000" y="3733800"/>
            <a:ext cx="9906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9" name="Line 20"/>
          <p:cNvSpPr/>
          <p:nvPr/>
        </p:nvSpPr>
        <p:spPr>
          <a:xfrm>
            <a:off x="2209800" y="37338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0" name="Line 21"/>
          <p:cNvSpPr/>
          <p:nvPr/>
        </p:nvSpPr>
        <p:spPr>
          <a:xfrm>
            <a:off x="2286000" y="3733800"/>
            <a:ext cx="1066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1" name="Line 22"/>
          <p:cNvSpPr/>
          <p:nvPr/>
        </p:nvSpPr>
        <p:spPr>
          <a:xfrm>
            <a:off x="6477000" y="37338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2" name="Line 23"/>
          <p:cNvSpPr/>
          <p:nvPr/>
        </p:nvSpPr>
        <p:spPr>
          <a:xfrm flipH="1">
            <a:off x="5334000" y="3733800"/>
            <a:ext cx="11430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3" name="Line 24"/>
          <p:cNvSpPr/>
          <p:nvPr/>
        </p:nvSpPr>
        <p:spPr>
          <a:xfrm>
            <a:off x="6477000" y="3733800"/>
            <a:ext cx="1219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4" name="Line 26"/>
          <p:cNvSpPr/>
          <p:nvPr/>
        </p:nvSpPr>
        <p:spPr>
          <a:xfrm flipH="1">
            <a:off x="2514600" y="2286000"/>
            <a:ext cx="1981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5" name="Line 27"/>
          <p:cNvSpPr/>
          <p:nvPr/>
        </p:nvSpPr>
        <p:spPr>
          <a:xfrm>
            <a:off x="4495800" y="2286000"/>
            <a:ext cx="1981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book"/>
          <p:cNvPicPr>
            <a:picLocks noChangeAspect="1"/>
          </p:cNvPicPr>
          <p:nvPr/>
        </p:nvPicPr>
        <p:blipFill>
          <a:blip r:embed="rId2">
            <a:lum bright="29999"/>
          </a:blip>
          <a:stretch>
            <a:fillRect/>
          </a:stretch>
        </p:blipFill>
        <p:spPr>
          <a:xfrm>
            <a:off x="3124200" y="3762375"/>
            <a:ext cx="3124200" cy="301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2" name="Text Box 61"/>
          <p:cNvSpPr txBox="1">
            <a:spLocks noChangeArrowheads="1"/>
          </p:cNvSpPr>
          <p:nvPr/>
        </p:nvSpPr>
        <p:spPr bwMode="auto">
          <a:xfrm>
            <a:off x="1676400" y="304800"/>
            <a:ext cx="6278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91313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H­ƯỚNG  DẪN HỌC BÀI Ở NHÀ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Rectangle 6"/>
          <p:cNvSpPr/>
          <p:nvPr/>
        </p:nvSpPr>
        <p:spPr>
          <a:xfrm>
            <a:off x="914400" y="1143000"/>
            <a:ext cx="7040563" cy="1900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defTabSz="914400" eaLnBrk="1" hangingPunct="1">
              <a:spcBef>
                <a:spcPts val="2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>
                <a:latin typeface="Times New Roman" panose="02020603050405020304" pitchFamily="18" charset="0"/>
                <a:ea typeface="Microsoft YaHei" panose="020B0503020204020204" charset="-122"/>
              </a:rPr>
              <a:t>- Học thuộc ghi nhớ SGK/ tr 55, 56.</a:t>
            </a:r>
          </a:p>
          <a:p>
            <a:pPr defTabSz="914400" eaLnBrk="1" hangingPunct="1">
              <a:spcBef>
                <a:spcPts val="2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>
                <a:latin typeface="Times New Roman" panose="02020603050405020304" pitchFamily="18" charset="0"/>
                <a:ea typeface="Microsoft YaHei" panose="020B0503020204020204" charset="-122"/>
              </a:rPr>
              <a:t>- Làm bài tập</a:t>
            </a:r>
          </a:p>
          <a:p>
            <a:pPr defTabSz="914400" eaLnBrk="1" hangingPunct="1">
              <a:spcBef>
                <a:spcPts val="2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 smtClean="0">
                <a:latin typeface="Times New Roman" panose="02020603050405020304" pitchFamily="18" charset="0"/>
                <a:ea typeface="Microsoft YaHei" panose="020B0503020204020204" charset="-122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Microsoft YaHei" panose="020B0503020204020204" charset="-122"/>
              </a:rPr>
              <a:t>Xem</a:t>
            </a:r>
            <a:r>
              <a:rPr lang="en-US" altLang="en-US" sz="2800" dirty="0" smtClean="0">
                <a:latin typeface="Times New Roman" panose="02020603050405020304" pitchFamily="18" charset="0"/>
                <a:ea typeface="Microsoft YaHei" panose="020B0503020204020204" charset="-122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Microsoft YaHei" panose="020B0503020204020204" charset="-122"/>
              </a:rPr>
              <a:t>trước</a:t>
            </a:r>
            <a:r>
              <a:rPr lang="en-US" altLang="en-US" sz="2800" dirty="0" smtClean="0">
                <a:latin typeface="Times New Roman" panose="02020603050405020304" pitchFamily="18" charset="0"/>
                <a:ea typeface="Microsoft YaHei" panose="020B0503020204020204" charset="-122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Microsoft YaHei" panose="020B0503020204020204" charset="-122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ea typeface="Microsoft YaHei" panose="020B0503020204020204" charset="-122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Microsoft YaHei" panose="020B0503020204020204" charset="-122"/>
              </a:rPr>
              <a:t>mới</a:t>
            </a:r>
            <a:r>
              <a:rPr lang="en-US" altLang="en-US" sz="2800" dirty="0" smtClean="0">
                <a:latin typeface="Times New Roman" panose="02020603050405020304" pitchFamily="18" charset="0"/>
                <a:ea typeface="Microsoft YaHei" panose="020B0503020204020204" charset="-122"/>
              </a:rPr>
              <a:t> </a:t>
            </a:r>
            <a:r>
              <a:rPr lang="en-US" altLang="en-US" sz="2800" i="1" dirty="0" smtClean="0">
                <a:latin typeface="Times New Roman" panose="02020603050405020304" pitchFamily="18" charset="0"/>
                <a:ea typeface="Microsoft YaHei" panose="020B0503020204020204" charset="-122"/>
              </a:rPr>
              <a:t>“ </a:t>
            </a:r>
            <a:r>
              <a:rPr lang="en-US" altLang="en-US" sz="2800" i="1" dirty="0" err="1" smtClean="0">
                <a:latin typeface="Times New Roman" panose="02020603050405020304" pitchFamily="18" charset="0"/>
                <a:ea typeface="Microsoft YaHei" panose="020B0503020204020204" charset="-122"/>
              </a:rPr>
              <a:t>Quan</a:t>
            </a:r>
            <a:r>
              <a:rPr lang="en-US" altLang="en-US" sz="2800" i="1" dirty="0" smtClean="0">
                <a:latin typeface="Times New Roman" panose="02020603050405020304" pitchFamily="18" charset="0"/>
                <a:ea typeface="Microsoft YaHei" panose="020B0503020204020204" charset="-122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ea typeface="Microsoft YaHei" panose="020B0503020204020204" charset="-122"/>
              </a:rPr>
              <a:t>hệ</a:t>
            </a:r>
            <a:r>
              <a:rPr lang="en-US" altLang="en-US" sz="2800" i="1" dirty="0" smtClean="0">
                <a:latin typeface="Times New Roman" panose="02020603050405020304" pitchFamily="18" charset="0"/>
                <a:ea typeface="Microsoft YaHei" panose="020B0503020204020204" charset="-122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ea typeface="Microsoft YaHei" panose="020B0503020204020204" charset="-122"/>
              </a:rPr>
              <a:t>từ</a:t>
            </a:r>
            <a:r>
              <a:rPr lang="en-US" altLang="en-US" sz="2800" i="1" dirty="0" smtClean="0">
                <a:latin typeface="Times New Roman" panose="02020603050405020304" pitchFamily="18" charset="0"/>
                <a:ea typeface="Microsoft YaHei" panose="020B0503020204020204" charset="-122"/>
              </a:rPr>
              <a:t>”</a:t>
            </a:r>
            <a:endParaRPr lang="en-US" altLang="en-US" sz="2800" i="1" dirty="0">
              <a:latin typeface="Times New Roman" panose="02020603050405020304" pitchFamily="18" charset="0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1750" y="1143000"/>
            <a:ext cx="3854450" cy="990600"/>
          </a:xfrm>
        </p:spPr>
        <p:txBody>
          <a:bodyPr vert="horz" wrap="square" lIns="91430" tIns="45714" rIns="91430" bIns="45714" anchor="ctr" anchorCtr="0">
            <a:normAutofit/>
          </a:bodyPr>
          <a:lstStyle/>
          <a:p>
            <a:pPr algn="l" eaLnBrk="1" hangingPunct="1"/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Thế nào là đại từ?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071938" y="3040063"/>
            <a:ext cx="5046663" cy="1846263"/>
          </a:xfrm>
        </p:spPr>
        <p:txBody>
          <a:bodyPr vert="horz" wrap="square" lIns="91430" tIns="45714" rIns="91430" bIns="45714" numCol="1" anchor="t" anchorCtr="0" compatLnSpc="1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</a:t>
            </a:r>
            <a:r>
              <a:rPr kumimoji="0" lang="it-IT" alt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 đình tôi khá giả. Anh em tôi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 thương nhau. </a:t>
            </a:r>
            <a:r>
              <a:rPr kumimoji="0" lang="pt-BR" alt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 nói em tôi rất ngoan. </a:t>
            </a:r>
            <a:r>
              <a:rPr kumimoji="0" lang="pt-BR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</a:t>
            </a:r>
            <a:r>
              <a:rPr kumimoji="0" lang="pt-BR" alt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lại khéo tay nữa.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(Khánh Hoài)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9659" y="25757"/>
            <a:ext cx="9127901" cy="98053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  </a:t>
            </a:r>
            <a:r>
              <a:rPr lang="en-US" altLang="en-US" sz="4800" b="1" i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3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6486525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7500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4147503" y="1032418"/>
            <a:ext cx="0" cy="58467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197" y="1978741"/>
            <a:ext cx="396659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đại từ v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vụ ngữ pháp trong câu: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189038"/>
            <a:ext cx="4948238" cy="954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in đậm 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ví dụ a thay thế từ n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05700" y="3788507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41917" y="2809738"/>
            <a:ext cx="342433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người </a:t>
            </a:r>
            <a:endParaRPr lang="en-US" altLang="en-US" sz="2400" dirty="0"/>
          </a:p>
        </p:txBody>
      </p:sp>
      <p:sp>
        <p:nvSpPr>
          <p:cNvPr id="4110" name="TextBox 31"/>
          <p:cNvSpPr txBox="1"/>
          <p:nvPr/>
        </p:nvSpPr>
        <p:spPr>
          <a:xfrm>
            <a:off x="3241675" y="996156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114925" y="40386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72050" y="4137818"/>
            <a:ext cx="666750" cy="493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altLang="en-US" sz="2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8775" y="1195388"/>
            <a:ext cx="4949825" cy="9556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Vậy, từ 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để trỏ ai?</a:t>
            </a:r>
          </a:p>
          <a:p>
            <a:pPr lvl="0">
              <a:buNone/>
            </a:pP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6075" y="1166813"/>
            <a:ext cx="4918075" cy="954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ví dụ a l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n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câu?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33" y="3332958"/>
            <a:ext cx="29908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chủ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8195" grpId="0" build="p"/>
      <p:bldP spid="10" grpId="0"/>
      <p:bldP spid="11" grpId="0" animBg="1"/>
      <p:bldP spid="15" grpId="0"/>
      <p:bldP spid="4" grpId="0"/>
      <p:bldP spid="24" grpId="0" animBg="1"/>
      <p:bldP spid="28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0" y="990600"/>
            <a:ext cx="3854450" cy="990600"/>
          </a:xfrm>
        </p:spPr>
        <p:txBody>
          <a:bodyPr vert="horz" wrap="square" lIns="91430" tIns="45714" rIns="91430" bIns="45714" anchor="ctr" anchorCtr="0">
            <a:normAutofit/>
          </a:bodyPr>
          <a:lstStyle/>
          <a:p>
            <a:pPr algn="l" eaLnBrk="1" hangingPunct="1"/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Thế nào là đại từ?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Xét ví dụ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162" y="-14124"/>
            <a:ext cx="9127901" cy="980538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6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6486525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7500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3859530" y="1006474"/>
            <a:ext cx="0" cy="58467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9"/>
          <p:cNvSpPr txBox="1"/>
          <p:nvPr/>
        </p:nvSpPr>
        <p:spPr>
          <a:xfrm>
            <a:off x="0" y="1819470"/>
            <a:ext cx="376078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đại từ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vụ ngữ pháp trong câu: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740150" y="2568575"/>
            <a:ext cx="56324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330" indent="-22733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530" indent="-22733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730" indent="-22733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30" indent="-22733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Chợt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trống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phía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endParaRPr kumimoji="0" lang="en-US" alt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bếp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nổi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gáy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endParaRPr kumimoji="0" lang="en-US" alt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Bốn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Linh.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dõng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dạc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xóm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(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Võ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Quảng</a:t>
            </a:r>
            <a:r>
              <a:rPr kumimoji="0" lang="en-US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                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08298" y="1383705"/>
            <a:ext cx="5105400" cy="954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để trỏ gì?</a:t>
            </a:r>
          </a:p>
          <a:p>
            <a:pPr lvl="0">
              <a:buNone/>
            </a:pP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462" y="3405980"/>
            <a:ext cx="293541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vật </a:t>
            </a:r>
            <a:endParaRPr lang="en-US" alt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848600" y="349885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31"/>
          <p:cNvSpPr txBox="1"/>
          <p:nvPr/>
        </p:nvSpPr>
        <p:spPr>
          <a:xfrm>
            <a:off x="2943035" y="998736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7435" y="1383705"/>
            <a:ext cx="5183188" cy="954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Vậy, từ 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ví dụ b l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n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câu?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467600" y="40386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51625" y="4098925"/>
            <a:ext cx="24558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ngữ: bổ sung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danh từ  “ tiếng”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62" y="3852862"/>
            <a:ext cx="29908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phụ ngữ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2192" y="2542266"/>
            <a:ext cx="342433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người </a:t>
            </a:r>
            <a:endParaRPr lang="en-US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462" y="3006725"/>
            <a:ext cx="29908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chủ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7" grpId="0"/>
      <p:bldP spid="35" grpId="0" animBg="1"/>
      <p:bldP spid="31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-16549" y="896144"/>
            <a:ext cx="3244850" cy="990600"/>
          </a:xfrm>
        </p:spPr>
        <p:txBody>
          <a:bodyPr vert="horz" wrap="square" lIns="91430" tIns="45714" rIns="91430" bIns="45714" anchor="ctr" anchorCtr="0">
            <a:normAutofit/>
          </a:bodyPr>
          <a:lstStyle/>
          <a:p>
            <a:pPr algn="l" eaLnBrk="1" hangingPunct="1"/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Thế nào là đại từ?</a:t>
            </a:r>
            <a:b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ví dụ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9659" y="25757"/>
            <a:ext cx="9127901" cy="98053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6511925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7500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554538" y="1006475"/>
            <a:ext cx="0" cy="584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9"/>
          <p:cNvSpPr txBox="1"/>
          <p:nvPr/>
        </p:nvSpPr>
        <p:spPr>
          <a:xfrm>
            <a:off x="3608388" y="896144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644390" y="3200400"/>
            <a:ext cx="4474845" cy="31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c)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Mẹ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tôi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giọng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khản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đặc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,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từ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trong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màn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nói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vọng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ra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:</a:t>
            </a:r>
            <a:b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-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Thôi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hai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đứa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liệu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mà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đem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chia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đồ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chơi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ra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đi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.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Vừa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nghe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thấy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i="1" kern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thế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,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em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tôi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bất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giác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run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lên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bần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bật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kinh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hoàng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đưa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cặp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mắt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tuyệt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vọng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nhìn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i="1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tôi</a:t>
            </a:r>
            <a:r>
              <a:rPr lang="en-US" altLang="en-US" sz="24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.</a:t>
            </a:r>
            <a:r>
              <a:rPr lang="en-US" altLang="en-US" sz="2600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          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600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                   (</a:t>
            </a:r>
            <a:r>
              <a:rPr lang="en-US" altLang="en-US" sz="2600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Khánh</a:t>
            </a:r>
            <a:r>
              <a:rPr lang="en-US" altLang="en-US" sz="2600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600" kern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Hoài</a:t>
            </a:r>
            <a:r>
              <a:rPr lang="en-US" altLang="en-US" sz="2600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)</a:t>
            </a:r>
            <a:r>
              <a:rPr lang="en-US" altLang="en-US" sz="2600" i="1" kern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 </a:t>
            </a:r>
            <a:r>
              <a:rPr kumimoji="0" lang="en-US" alt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                                             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000" y="1219200"/>
            <a:ext cx="4216400" cy="954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để trỏ sự việc gì?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480" y="3980339"/>
            <a:ext cx="383149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c) thế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hoạt động </a:t>
            </a:r>
            <a:endParaRPr lang="en-US" altLang="en-US" sz="2400" dirty="0"/>
          </a:p>
        </p:txBody>
      </p:sp>
      <p:sp>
        <p:nvSpPr>
          <p:cNvPr id="6158" name="TextBox 21"/>
          <p:cNvSpPr txBox="1"/>
          <p:nvPr/>
        </p:nvSpPr>
        <p:spPr>
          <a:xfrm>
            <a:off x="6096" y="1680215"/>
            <a:ext cx="4322763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đại từ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vụ ngữ pháp trong câu: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642" y="1219318"/>
            <a:ext cx="4391025" cy="954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ví dụ c l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n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câu?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15325" y="42672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77200" y="4267200"/>
            <a:ext cx="12763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ngữ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" y="3544888"/>
            <a:ext cx="299085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phụ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29200" y="375920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43434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152400" y="2383165"/>
            <a:ext cx="342433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người </a:t>
            </a:r>
            <a:endParaRPr lang="en-US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" y="2775648"/>
            <a:ext cx="29908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chủ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9659" y="3156592"/>
            <a:ext cx="293541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vật </a:t>
            </a:r>
            <a:endParaRPr lang="en-US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-30480" y="4359275"/>
            <a:ext cx="299085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phụ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bldLvl="0" animBg="1"/>
      <p:bldP spid="20" grpId="0"/>
      <p:bldP spid="25" grpId="0" bldLvl="0" animBg="1"/>
      <p:bldP spid="3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-16549" y="896144"/>
            <a:ext cx="3244850" cy="990600"/>
          </a:xfrm>
        </p:spPr>
        <p:txBody>
          <a:bodyPr vert="horz" wrap="square" lIns="91430" tIns="45714" rIns="91430" bIns="45714" anchor="ctr" anchorCtr="0">
            <a:normAutofit/>
          </a:bodyPr>
          <a:lstStyle/>
          <a:p>
            <a:pPr algn="l" eaLnBrk="1" hangingPunct="1"/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Thế nào là đại từ?</a:t>
            </a:r>
            <a:b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ví dụ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9659" y="25757"/>
            <a:ext cx="9127901" cy="98053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6511925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7500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554538" y="1006475"/>
            <a:ext cx="0" cy="584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9"/>
          <p:cNvSpPr txBox="1"/>
          <p:nvPr/>
        </p:nvSpPr>
        <p:spPr>
          <a:xfrm>
            <a:off x="3608388" y="896144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480" y="3980339"/>
            <a:ext cx="383149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c) thế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hoạt động </a:t>
            </a:r>
            <a:endParaRPr lang="en-US" altLang="en-US" sz="2400" dirty="0"/>
          </a:p>
        </p:txBody>
      </p:sp>
      <p:sp>
        <p:nvSpPr>
          <p:cNvPr id="6158" name="TextBox 21"/>
          <p:cNvSpPr txBox="1"/>
          <p:nvPr/>
        </p:nvSpPr>
        <p:spPr>
          <a:xfrm>
            <a:off x="6096" y="1680215"/>
            <a:ext cx="4322763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đại từ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vụ ngữ pháp trong câu: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" y="3544888"/>
            <a:ext cx="299085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phụ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52400" y="2383165"/>
            <a:ext cx="342433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người </a:t>
            </a:r>
            <a:endParaRPr lang="en-US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" y="2775648"/>
            <a:ext cx="29908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chủ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9659" y="3156592"/>
            <a:ext cx="293541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vật </a:t>
            </a:r>
            <a:endParaRPr lang="en-US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-30480" y="4359275"/>
            <a:ext cx="299085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phụ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43540" y="1292767"/>
            <a:ext cx="4629150" cy="954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n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câu?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4"/>
          <p:cNvSpPr txBox="1"/>
          <p:nvPr/>
        </p:nvSpPr>
        <p:spPr>
          <a:xfrm>
            <a:off x="4294188" y="2322513"/>
            <a:ext cx="5105400" cy="1815870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)      </a:t>
            </a: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Nước non lận đận một mình,</a:t>
            </a:r>
            <a:b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Thân cò lên thác xuống ghềnh bấy nay.</a:t>
            </a:r>
            <a:r>
              <a:rPr lang="en-US" altLang="en-US" sz="2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Ai</a:t>
            </a: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làm cho bể kia đầy,</a:t>
            </a:r>
            <a:b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Cho ao kia cạn cho gầy cò con?</a:t>
            </a:r>
            <a:b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( Ca dao)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0888" y="4211171"/>
            <a:ext cx="4622800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ví dụ 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n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câu?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0488" y="5596166"/>
            <a:ext cx="45942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Người học giỏi nhất lớp là 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600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75114" y="6067393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84" y="4822167"/>
            <a:ext cx="237116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d) ai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hỏi</a:t>
            </a:r>
            <a:endParaRPr lang="en-US" alt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5135" y="5283199"/>
            <a:ext cx="2989263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chủ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2192" y="5760041"/>
            <a:ext cx="318869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người</a:t>
            </a:r>
            <a:endParaRPr lang="en-US" alt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500" y="6208268"/>
            <a:ext cx="299085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vị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 animBg="1"/>
      <p:bldP spid="32" grpId="0"/>
      <p:bldP spid="33" grpId="0"/>
      <p:bldP spid="35" grpId="0"/>
      <p:bldP spid="36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-16549" y="896144"/>
            <a:ext cx="3244850" cy="990600"/>
          </a:xfrm>
        </p:spPr>
        <p:txBody>
          <a:bodyPr vert="horz" wrap="square" lIns="91430" tIns="45714" rIns="91430" bIns="45714" anchor="ctr" anchorCtr="0">
            <a:normAutofit/>
          </a:bodyPr>
          <a:lstStyle/>
          <a:p>
            <a:pPr algn="l" eaLnBrk="1" hangingPunct="1"/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Thế nào là đại từ?</a:t>
            </a:r>
            <a:b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ví dụ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9659" y="25757"/>
            <a:ext cx="9127901" cy="98053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6511925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7500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554538" y="1006475"/>
            <a:ext cx="0" cy="584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9"/>
          <p:cNvSpPr txBox="1"/>
          <p:nvPr/>
        </p:nvSpPr>
        <p:spPr>
          <a:xfrm>
            <a:off x="3608388" y="896144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480" y="3980339"/>
            <a:ext cx="383149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c) thế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hoạt động </a:t>
            </a:r>
            <a:endParaRPr lang="en-US" altLang="en-US" sz="2400" dirty="0"/>
          </a:p>
        </p:txBody>
      </p:sp>
      <p:sp>
        <p:nvSpPr>
          <p:cNvPr id="6158" name="TextBox 21"/>
          <p:cNvSpPr txBox="1"/>
          <p:nvPr/>
        </p:nvSpPr>
        <p:spPr>
          <a:xfrm>
            <a:off x="6096" y="1680215"/>
            <a:ext cx="4322763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đại từ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vụ ngữ pháp trong câu: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" y="3544888"/>
            <a:ext cx="299085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phụ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52400" y="2383165"/>
            <a:ext cx="342433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người </a:t>
            </a:r>
            <a:endParaRPr lang="en-US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" y="2775648"/>
            <a:ext cx="29908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chủ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9659" y="3156592"/>
            <a:ext cx="293541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vật </a:t>
            </a:r>
            <a:endParaRPr lang="en-US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-30480" y="4359275"/>
            <a:ext cx="299085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phụ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84" y="4822167"/>
            <a:ext cx="237116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d) ai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hỏi</a:t>
            </a:r>
            <a:endParaRPr lang="en-US" alt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5135" y="5283199"/>
            <a:ext cx="2989263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chủ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2192" y="5760041"/>
            <a:ext cx="318869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e) nó</a:t>
            </a:r>
            <a:r>
              <a:rPr lang="pt-BR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pt-BR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</a:rPr>
              <a:t>dùng để trỏ người</a:t>
            </a:r>
            <a:endParaRPr lang="en-US" alt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500" y="6208268"/>
            <a:ext cx="299085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vị ngữ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4522788" y="3314061"/>
            <a:ext cx="1143000" cy="461653"/>
          </a:xfrm>
          <a:prstGeom prst="rect">
            <a:avLst/>
          </a:prstGeom>
          <a:noFill/>
          <a:ln w="9525">
            <a:noFill/>
          </a:ln>
        </p:spPr>
        <p:txBody>
          <a:bodyPr wrap="square"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Đại từ:</a:t>
            </a:r>
          </a:p>
        </p:txBody>
      </p:sp>
      <p:sp>
        <p:nvSpPr>
          <p:cNvPr id="30" name="Line 19"/>
          <p:cNvSpPr/>
          <p:nvPr/>
        </p:nvSpPr>
        <p:spPr>
          <a:xfrm flipV="1">
            <a:off x="5526373" y="2775648"/>
            <a:ext cx="327461" cy="876244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" name="Text Box 5"/>
          <p:cNvSpPr txBox="1"/>
          <p:nvPr/>
        </p:nvSpPr>
        <p:spPr>
          <a:xfrm>
            <a:off x="4581970" y="4038600"/>
            <a:ext cx="2557970" cy="400097"/>
          </a:xfrm>
          <a:prstGeom prst="rect">
            <a:avLst/>
          </a:prstGeom>
          <a:noFill/>
          <a:ln w="9525">
            <a:noFill/>
          </a:ln>
        </p:spPr>
        <p:txBody>
          <a:bodyPr wrap="square"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 </a:t>
            </a:r>
            <a:endParaRPr lang="en-US" alt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5907024" y="1447800"/>
            <a:ext cx="3264408" cy="23638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latin typeface="Times New Roman" panose="02020603050405020304" pitchFamily="18" charset="0"/>
              </a:rPr>
              <a:t>Khái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</a:rPr>
              <a:t>niệm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,…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nói</a:t>
            </a:r>
            <a:endParaRPr lang="en-US" altLang="en-US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endParaRPr lang="en-US" altLang="en-US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0" name="Line 19"/>
          <p:cNvSpPr/>
          <p:nvPr/>
        </p:nvSpPr>
        <p:spPr>
          <a:xfrm>
            <a:off x="5502057" y="3618257"/>
            <a:ext cx="327461" cy="95423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" name="Rounded Rectangle 40"/>
          <p:cNvSpPr/>
          <p:nvPr/>
        </p:nvSpPr>
        <p:spPr>
          <a:xfrm>
            <a:off x="5853834" y="3844411"/>
            <a:ext cx="3264408" cy="23638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285750" lvl="0" indent="-285750">
              <a:spcBef>
                <a:spcPct val="50000"/>
              </a:spcBef>
              <a:buFontTx/>
              <a:buChar char="-"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spcBef>
                <a:spcPct val="50000"/>
              </a:spcBef>
              <a:buFontTx/>
              <a:buChar char="-"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…</a:t>
            </a:r>
          </a:p>
          <a:p>
            <a:pPr lvl="0">
              <a:spcBef>
                <a:spcPct val="5000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-9659" y="988008"/>
            <a:ext cx="3244850" cy="990600"/>
          </a:xfrm>
        </p:spPr>
        <p:txBody>
          <a:bodyPr vert="horz" wrap="square" lIns="91430" tIns="45714" rIns="91430" bIns="45714" anchor="ctr" anchorCtr="0">
            <a:normAutofit/>
          </a:bodyPr>
          <a:lstStyle/>
          <a:p>
            <a:pPr algn="l" eaLnBrk="1" hangingPunct="1"/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Thế nào là đại từ?</a:t>
            </a:r>
            <a:b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ví dụ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9413" y="8283"/>
            <a:ext cx="9127901" cy="98053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</a:t>
            </a:r>
            <a:r>
              <a:rPr lang="en-US" altLang="en-US" sz="4800" b="1" i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TỪ          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6511925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4" descr="Kết quả hình ảnh cho hình động bông hoa trang trí  powerpoint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7500"/>
            <a:ext cx="2057400" cy="3667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554538" y="1006475"/>
            <a:ext cx="0" cy="584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9"/>
          <p:cNvSpPr txBox="1"/>
          <p:nvPr/>
        </p:nvSpPr>
        <p:spPr>
          <a:xfrm>
            <a:off x="3608388" y="896144"/>
            <a:ext cx="91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  <p:sp>
        <p:nvSpPr>
          <p:cNvPr id="37" name="Text Box 5"/>
          <p:cNvSpPr txBox="1"/>
          <p:nvPr/>
        </p:nvSpPr>
        <p:spPr>
          <a:xfrm>
            <a:off x="4581970" y="4038600"/>
            <a:ext cx="2557970" cy="400097"/>
          </a:xfrm>
          <a:prstGeom prst="rect">
            <a:avLst/>
          </a:prstGeom>
          <a:noFill/>
          <a:ln w="9525">
            <a:noFill/>
          </a:ln>
        </p:spPr>
        <p:txBody>
          <a:bodyPr wrap="square"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 </a:t>
            </a: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892808"/>
            <a:ext cx="269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/56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>
          <a:xfrm>
            <a:off x="4763" y="1006475"/>
            <a:ext cx="2819400" cy="1143000"/>
          </a:xfrm>
        </p:spPr>
        <p:txBody>
          <a:bodyPr vert="horz" wrap="square" lIns="91430" tIns="45714" rIns="91430" bIns="45714" anchor="ctr" anchorCtr="0"/>
          <a:lstStyle/>
          <a:p>
            <a:pPr eaLnBrk="1" hangingPunct="1"/>
            <a: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Các loại đại từ</a:t>
            </a:r>
            <a:b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 Đại từ để trỏ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961355"/>
            <a:ext cx="5029200" cy="3509963"/>
          </a:xfrm>
        </p:spPr>
        <p:txBody>
          <a:bodyPr vert="horz" wrap="square" lIns="91430" tIns="45714" rIns="91430" bIns="45714" numCol="1" anchor="t" anchorCtr="0" compatLnSpc="1"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từ: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  <a:ea typeface="+mn-ea"/>
              </a:rPr>
              <a:t>a</a:t>
            </a:r>
            <a:r>
              <a:rPr lang="en-US" altLang="en-US" sz="2400" i="1" dirty="0">
                <a:latin typeface="Times New Roman" panose="02020603050405020304" pitchFamily="18" charset="0"/>
                <a:ea typeface="+mn-ea"/>
              </a:rPr>
              <a:t>) tôi, tao, tớ, chúng tôi, chúng tao, chúng tớ, mày, chúng mày, nó, hắn, chúng nó, họ …</a:t>
            </a:r>
          </a:p>
          <a:p>
            <a:pPr eaLnBrk="1" hangingPunct="1">
              <a:buClrTx/>
              <a:buSzTx/>
              <a:buFontTx/>
            </a:pPr>
            <a:endParaRPr lang="en-US" altLang="en-US" sz="2600" i="1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+mn-ea"/>
                <a:cs typeface="+mn-cs"/>
              </a:rPr>
              <a:t>b) </a:t>
            </a:r>
            <a:r>
              <a:rPr lang="en-US" altLang="en-US" sz="2400" i="1" dirty="0">
                <a:latin typeface="Times New Roman" panose="02020603050405020304" pitchFamily="18" charset="0"/>
                <a:ea typeface="+mn-ea"/>
                <a:cs typeface="+mn-cs"/>
              </a:rPr>
              <a:t>bấy, bấy nhiêu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600" dirty="0" smtClean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600" dirty="0" smtClean="0"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altLang="en-US" sz="2600" i="1" dirty="0">
                <a:latin typeface="Times New Roman" panose="02020603050405020304" pitchFamily="18" charset="0"/>
                <a:ea typeface="+mn-ea"/>
                <a:cs typeface="+mn-cs"/>
              </a:rPr>
              <a:t>vậy, thế </a:t>
            </a:r>
          </a:p>
          <a:p>
            <a:pPr eaLnBrk="1" hangingPunct="1">
              <a:buClrTx/>
              <a:buSzTx/>
              <a:buFontTx/>
            </a:pPr>
            <a:endParaRPr lang="en-US" altLang="en-US" sz="26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3671" name="Text Box 7"/>
          <p:cNvSpPr txBox="1"/>
          <p:nvPr/>
        </p:nvSpPr>
        <p:spPr>
          <a:xfrm>
            <a:off x="-36576" y="3581400"/>
            <a:ext cx="5410200" cy="461963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=&gt;Trỏ người, sự vật (dùng để xưng hô).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74" name="Text Box 10"/>
          <p:cNvSpPr txBox="1"/>
          <p:nvPr/>
        </p:nvSpPr>
        <p:spPr>
          <a:xfrm>
            <a:off x="-64008" y="4558474"/>
            <a:ext cx="2514600" cy="461962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=&gt;Trỏ số lượng.</a:t>
            </a:r>
          </a:p>
        </p:txBody>
      </p:sp>
      <p:sp>
        <p:nvSpPr>
          <p:cNvPr id="113675" name="Text Box 11"/>
          <p:cNvSpPr txBox="1"/>
          <p:nvPr/>
        </p:nvSpPr>
        <p:spPr>
          <a:xfrm>
            <a:off x="-30480" y="5562600"/>
            <a:ext cx="4876800" cy="461962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=&gt;Trỏ hoạt động, tính chất, sự việc.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9659" y="25757"/>
            <a:ext cx="9127901" cy="98053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006475"/>
            <a:ext cx="0" cy="57753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05438" y="1295400"/>
            <a:ext cx="350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3’</a:t>
            </a:r>
            <a:endParaRPr sz="2800" b="1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425" y="2362200"/>
            <a:ext cx="42672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đại từ trong phần a, b, c dùng để trỏ gì?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mỗi phần a, b, c em hãy chọn 1 đại từ v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câu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48" y="6027101"/>
            <a:ext cx="32766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Ghi nhớ 2: Sgk/56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TextBox 9"/>
          <p:cNvSpPr txBox="1"/>
          <p:nvPr/>
        </p:nvSpPr>
        <p:spPr>
          <a:xfrm>
            <a:off x="3446463" y="1049338"/>
            <a:ext cx="914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3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/>
      <p:bldP spid="113669" grpId="0" build="p"/>
      <p:bldP spid="113671" grpId="0"/>
      <p:bldP spid="113674" grpId="0"/>
      <p:bldP spid="113675" grpId="0"/>
      <p:bldP spid="8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>
          <a:xfrm>
            <a:off x="4763" y="1006475"/>
            <a:ext cx="2819400" cy="746125"/>
          </a:xfrm>
        </p:spPr>
        <p:txBody>
          <a:bodyPr vert="horz" wrap="square" lIns="91430" tIns="45714" rIns="91430" bIns="45714" anchor="ctr" anchorCtr="0"/>
          <a:lstStyle/>
          <a:p>
            <a:pPr algn="l" eaLnBrk="1" hangingPunct="1"/>
            <a:r>
              <a:rPr lang="it-IT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2. Đại từ để hỏi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9659" y="25757"/>
            <a:ext cx="9127901" cy="980539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082675"/>
            <a:ext cx="0" cy="57753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168775" y="1030288"/>
            <a:ext cx="480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3330" indent="-22733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0530" indent="-22733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7730" indent="-22733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4930" indent="-22733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</a:t>
            </a:r>
            <a:r>
              <a:rPr kumimoji="0" lang="it-IT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Ai làm cho bể kia đầy</a:t>
            </a:r>
            <a:endParaRPr kumimoji="0" lang="pt-BR" alt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 ao kia cạn cho gầy cò con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Hoa này là hoa gì?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alt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</a:t>
            </a:r>
            <a:r>
              <a:rPr kumimoji="0" lang="pt-BR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Chiếc áo này giá bao nhiêu?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d) </a:t>
            </a:r>
            <a:r>
              <a:rPr kumimoji="0" lang="pt-BR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 cậu có mấy người?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alt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e) </a:t>
            </a:r>
            <a:r>
              <a:rPr kumimoji="0" lang="pt-BR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 ấy làm sao?</a:t>
            </a:r>
            <a:endParaRPr kumimoji="0" lang="it-IT" alt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g) </a:t>
            </a:r>
            <a:r>
              <a:rPr kumimoji="0" lang="it-IT" alt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làm bài thi thế nào?</a:t>
            </a:r>
            <a:endParaRPr kumimoji="0" lang="en-US" alt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21"/>
          <p:cNvSpPr txBox="1"/>
          <p:nvPr/>
        </p:nvSpPr>
        <p:spPr>
          <a:xfrm>
            <a:off x="4554538" y="1030288"/>
            <a:ext cx="762000" cy="522287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it-IT" alt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Ai</a:t>
            </a:r>
            <a:endParaRPr lang="en-US" altLang="en-US" sz="2800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22"/>
          <p:cNvSpPr txBox="1"/>
          <p:nvPr/>
        </p:nvSpPr>
        <p:spPr>
          <a:xfrm>
            <a:off x="6846888" y="2043113"/>
            <a:ext cx="1295400" cy="522287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gì</a:t>
            </a:r>
          </a:p>
        </p:txBody>
      </p:sp>
      <p:sp>
        <p:nvSpPr>
          <p:cNvPr id="17" name="Text Box 11"/>
          <p:cNvSpPr txBox="1"/>
          <p:nvPr/>
        </p:nvSpPr>
        <p:spPr>
          <a:xfrm>
            <a:off x="169863" y="1708150"/>
            <a:ext cx="3103562" cy="523875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a) </a:t>
            </a:r>
            <a:r>
              <a:rPr lang="en-US" altLang="en-US" sz="2800" i="1" dirty="0">
                <a:latin typeface="Times New Roman" panose="02020603050405020304" pitchFamily="18" charset="0"/>
              </a:rPr>
              <a:t>Ai : </a:t>
            </a:r>
            <a:r>
              <a:rPr lang="en-US" altLang="en-US" sz="2800" dirty="0">
                <a:latin typeface="Times New Roman" panose="02020603050405020304" pitchFamily="18" charset="0"/>
              </a:rPr>
              <a:t>hỏi người</a:t>
            </a:r>
          </a:p>
        </p:txBody>
      </p:sp>
      <p:sp>
        <p:nvSpPr>
          <p:cNvPr id="18" name="Text Box 11"/>
          <p:cNvSpPr txBox="1"/>
          <p:nvPr/>
        </p:nvSpPr>
        <p:spPr>
          <a:xfrm>
            <a:off x="169863" y="2270125"/>
            <a:ext cx="3103562" cy="523875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b) </a:t>
            </a:r>
            <a:r>
              <a:rPr lang="en-US" altLang="en-US" sz="2800" i="1" dirty="0">
                <a:latin typeface="Times New Roman" panose="02020603050405020304" pitchFamily="18" charset="0"/>
              </a:rPr>
              <a:t>gì : </a:t>
            </a:r>
            <a:r>
              <a:rPr lang="en-US" altLang="en-US" sz="2800" dirty="0">
                <a:latin typeface="Times New Roman" panose="02020603050405020304" pitchFamily="18" charset="0"/>
              </a:rPr>
              <a:t>hỏi sự vật</a:t>
            </a:r>
          </a:p>
        </p:txBody>
      </p:sp>
      <p:sp>
        <p:nvSpPr>
          <p:cNvPr id="19" name="Text Box 23"/>
          <p:cNvSpPr txBox="1"/>
          <p:nvPr/>
        </p:nvSpPr>
        <p:spPr>
          <a:xfrm>
            <a:off x="7040563" y="3068638"/>
            <a:ext cx="1609725" cy="523875"/>
          </a:xfrm>
          <a:prstGeom prst="rect">
            <a:avLst/>
          </a:prstGeom>
          <a:noFill/>
          <a:ln w="9525">
            <a:noFill/>
          </a:ln>
        </p:spPr>
        <p:txBody>
          <a:bodyPr wrap="none"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bao nhiêu</a:t>
            </a:r>
            <a:endParaRPr lang="en-US" altLang="en-US" sz="2800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24"/>
          <p:cNvSpPr txBox="1"/>
          <p:nvPr/>
        </p:nvSpPr>
        <p:spPr>
          <a:xfrm>
            <a:off x="6262688" y="3584575"/>
            <a:ext cx="990600" cy="523875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pt-BR" alt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mấy</a:t>
            </a:r>
            <a:endParaRPr lang="en-US" altLang="en-US" sz="2800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5"/>
          <p:cNvSpPr txBox="1"/>
          <p:nvPr/>
        </p:nvSpPr>
        <p:spPr>
          <a:xfrm>
            <a:off x="169863" y="3008313"/>
            <a:ext cx="2968625" cy="1168400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c) </a:t>
            </a:r>
            <a:r>
              <a:rPr lang="en-US" altLang="en-US" sz="2800" i="1" dirty="0">
                <a:latin typeface="Times New Roman" panose="02020603050405020304" pitchFamily="18" charset="0"/>
              </a:rPr>
              <a:t>Bao nhiêu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d) </a:t>
            </a:r>
            <a:r>
              <a:rPr lang="en-US" altLang="en-US" sz="2800" i="1" dirty="0">
                <a:latin typeface="Times New Roman" panose="02020603050405020304" pitchFamily="18" charset="0"/>
              </a:rPr>
              <a:t>mấy</a:t>
            </a:r>
          </a:p>
        </p:txBody>
      </p:sp>
      <p:sp>
        <p:nvSpPr>
          <p:cNvPr id="22" name="Text Box 20"/>
          <p:cNvSpPr txBox="1"/>
          <p:nvPr/>
        </p:nvSpPr>
        <p:spPr>
          <a:xfrm>
            <a:off x="2312290" y="3310380"/>
            <a:ext cx="2133600" cy="523875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hỏi số lượng</a:t>
            </a:r>
          </a:p>
        </p:txBody>
      </p:sp>
      <p:sp>
        <p:nvSpPr>
          <p:cNvPr id="24" name="AutoShape 18"/>
          <p:cNvSpPr/>
          <p:nvPr/>
        </p:nvSpPr>
        <p:spPr>
          <a:xfrm>
            <a:off x="2007490" y="3115117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5" name="Text Box 25"/>
          <p:cNvSpPr txBox="1"/>
          <p:nvPr/>
        </p:nvSpPr>
        <p:spPr>
          <a:xfrm>
            <a:off x="6245225" y="4619625"/>
            <a:ext cx="838200" cy="522288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pt-BR" alt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sao</a:t>
            </a:r>
            <a:endParaRPr lang="en-US" altLang="en-US" sz="2800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6"/>
          <p:cNvSpPr txBox="1"/>
          <p:nvPr/>
        </p:nvSpPr>
        <p:spPr>
          <a:xfrm>
            <a:off x="6858000" y="5141913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it-IT" alt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thế nào</a:t>
            </a:r>
            <a:endParaRPr lang="en-US" altLang="en-US" sz="2800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16"/>
          <p:cNvSpPr txBox="1"/>
          <p:nvPr/>
        </p:nvSpPr>
        <p:spPr>
          <a:xfrm>
            <a:off x="169863" y="4521200"/>
            <a:ext cx="1870075" cy="1168400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e) </a:t>
            </a:r>
            <a:r>
              <a:rPr lang="en-US" altLang="en-US" sz="2800" i="1" dirty="0">
                <a:latin typeface="Times New Roman" panose="02020603050405020304" pitchFamily="18" charset="0"/>
              </a:rPr>
              <a:t>Sao,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g) </a:t>
            </a:r>
            <a:r>
              <a:rPr lang="en-US" altLang="en-US" sz="2800" i="1" dirty="0">
                <a:latin typeface="Times New Roman" panose="02020603050405020304" pitchFamily="18" charset="0"/>
              </a:rPr>
              <a:t>thế nào</a:t>
            </a:r>
          </a:p>
        </p:txBody>
      </p:sp>
      <p:sp>
        <p:nvSpPr>
          <p:cNvPr id="28" name="AutoShape 17"/>
          <p:cNvSpPr/>
          <p:nvPr/>
        </p:nvSpPr>
        <p:spPr>
          <a:xfrm>
            <a:off x="1720850" y="4684713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9" name="Text Box 19"/>
          <p:cNvSpPr txBox="1"/>
          <p:nvPr/>
        </p:nvSpPr>
        <p:spPr>
          <a:xfrm>
            <a:off x="1971675" y="4505325"/>
            <a:ext cx="2012950" cy="1384300"/>
          </a:xfrm>
          <a:prstGeom prst="rect">
            <a:avLst/>
          </a:prstGeom>
          <a:noFill/>
          <a:ln w="9525">
            <a:noFill/>
          </a:ln>
        </p:spPr>
        <p:txBody>
          <a:bodyPr lIns="91430" tIns="45714" rIns="91430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hỏi về hoạt động, tính chất, sự việc</a:t>
            </a:r>
          </a:p>
        </p:txBody>
      </p:sp>
      <p:sp>
        <p:nvSpPr>
          <p:cNvPr id="10262" name="TextBox 9"/>
          <p:cNvSpPr txBox="1"/>
          <p:nvPr/>
        </p:nvSpPr>
        <p:spPr>
          <a:xfrm>
            <a:off x="2989263" y="1030288"/>
            <a:ext cx="914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9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latin typeface=".VnRevue" pitchFamily="34" charset="0"/>
                <a:sym typeface="Wingdings" panose="05000000000000000000" pitchFamily="2" charset="2"/>
              </a:rPr>
              <a:t></a:t>
            </a:r>
            <a:endParaRPr lang="en-US" altLang="en-US" sz="4400" b="1" dirty="0">
              <a:latin typeface=".VnRevue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375" y="6008688"/>
            <a:ext cx="3276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Ghi nhớ 3: Sgk/56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/>
      <p:bldP spid="14" grpId="0" build="p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/>
      <p:bldP spid="26" grpId="0"/>
      <p:bldP spid="27" grpId="0"/>
      <p:bldP spid="28" grpId="0" animBg="1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</TotalTime>
  <Words>1427</Words>
  <Application>Microsoft Office PowerPoint</Application>
  <PresentationFormat>On-screen Show (4:3)</PresentationFormat>
  <Paragraphs>238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I. Thế nào là đại từ?  1. Xét ví dụ </vt:lpstr>
      <vt:lpstr>I. Thế nào là đại từ?  1. Xét ví dụ </vt:lpstr>
      <vt:lpstr>I. Thế nào là đại từ?   1. Xét ví dụ</vt:lpstr>
      <vt:lpstr>I. Thế nào là đại từ?   1. Xét ví dụ</vt:lpstr>
      <vt:lpstr>I. Thế nào là đại từ?   1. Xét ví dụ</vt:lpstr>
      <vt:lpstr>I. Thế nào là đại từ?   1. Xét ví dụ</vt:lpstr>
      <vt:lpstr>II. Các loại đại từ 1. Đại từ để trỏ</vt:lpstr>
      <vt:lpstr>2. Đại từ để hỏi</vt:lpstr>
      <vt:lpstr>III. Luyện tập 1. Bài 1(T 56. 57) a) Hãy sắp xếp các đại từ trỏ người, sự vật theo bảng dưới đây: </vt:lpstr>
      <vt:lpstr>III. Luyện tập 1. Bài 1(T 56. 57) a) Hãy sắp xếp các đại từ trỏ người, sự vật theo bảng dưới đây:</vt:lpstr>
      <vt:lpstr>PowerPoint Presentation</vt:lpstr>
      <vt:lpstr>Một số ví dụ</vt:lpstr>
      <vt:lpstr>TRÒ CHƠI NHANH TAY NHANH MẮT</vt:lpstr>
      <vt:lpstr>Sơ đồ bài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41</cp:revision>
  <dcterms:created xsi:type="dcterms:W3CDTF">2021-09-10T13:12:00Z</dcterms:created>
  <dcterms:modified xsi:type="dcterms:W3CDTF">2021-09-12T12:07:43Z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A0F1AF40C8B64AE6B28ED6D0F6C21FB0</vt:lpwstr>
  </property>
  <property fmtid="{D5CDD505-2E9C-101B-9397-08002B2CF9AE}" pid="3" name="KSOProductBuildVer">
    <vt:lpwstr>1033-11.2.0.10294</vt:lpwstr>
  </property>
</Properties>
</file>