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8"/>
  </p:notesMasterIdLst>
  <p:sldIdLst>
    <p:sldId id="283" r:id="rId2"/>
    <p:sldId id="396" r:id="rId3"/>
    <p:sldId id="397" r:id="rId4"/>
    <p:sldId id="260" r:id="rId5"/>
    <p:sldId id="449"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398" r:id="rId26"/>
    <p:sldId id="42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D281D6C-E152-43BD-AFAB-A9FAFCD04B32}" styleName="Table_0">
    <a:wholeTbl>
      <a:tcTxStyle>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Style>
        <a:tcBdr/>
        <a:fill>
          <a:solidFill>
            <a:srgbClr val="F8D6CC"/>
          </a:solidFill>
        </a:fill>
      </a:tcStyle>
    </a:band1H>
    <a:band2H>
      <a:tcStyle>
        <a:tcBdr/>
      </a:tcStyle>
    </a:band2H>
    <a:band1V>
      <a:tcStyle>
        <a:tcBdr/>
        <a:fill>
          <a:solidFill>
            <a:srgbClr val="F8D6CC"/>
          </a:solidFill>
        </a:fill>
      </a:tcStyle>
    </a:band1V>
    <a:band2V>
      <a:tcStyle>
        <a:tcBdr/>
      </a:tcStyle>
    </a:band2V>
    <a:lastCol>
      <a:tcTxStyle b="on">
        <a:font>
          <a:latin typeface="Calibri"/>
          <a:ea typeface="Calibri"/>
          <a:cs typeface="Calibri"/>
        </a:font>
        <a:schemeClr val="lt1"/>
      </a:tcTxStyle>
      <a:tcStyle>
        <a:tcBdr/>
        <a:fill>
          <a:solidFill>
            <a:schemeClr val="accent2"/>
          </a:solidFill>
        </a:fill>
      </a:tcStyle>
    </a:lastCol>
    <a:firstCol>
      <a:tcTxStyle b="on">
        <a:font>
          <a:latin typeface="Calibri"/>
          <a:ea typeface="Calibri"/>
          <a:cs typeface="Calibri"/>
        </a:font>
        <a:schemeClr val="lt1"/>
      </a:tcTxStyle>
      <a:tcStyle>
        <a:tcBdr/>
        <a:fill>
          <a:solidFill>
            <a:schemeClr val="accent2"/>
          </a:solidFill>
        </a:fill>
      </a:tcStyle>
    </a:firstCol>
    <a:lastRow>
      <a:tcTxStyle b="on">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Style>
        <a:tcBdr/>
      </a:tcStyle>
    </a:seCell>
    <a:swCell>
      <a:tcStyle>
        <a:tcBdr/>
      </a:tcStyle>
    </a:swCell>
    <a:firstRow>
      <a:tcTxStyle b="on">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Style>
        <a:tcBdr/>
      </a:tcStyle>
    </a:neCell>
    <a:nwCell>
      <a:tcStyle>
        <a:tcBdr/>
      </a:tcStyle>
    </a:nwCell>
  </a:tblStyle>
  <a:tblStyle styleId="{AE15CF96-7E68-4615-A8D2-A592F6EBE3F1}" styleName="Table_1">
    <a:wholeTbl>
      <a:tcTxStyle>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Style>
        <a:tcBdr/>
        <a:fill>
          <a:solidFill>
            <a:srgbClr val="E9EFF7"/>
          </a:solidFill>
        </a:fill>
      </a:tcStyle>
    </a:band1H>
    <a:band2H>
      <a:tcStyle>
        <a:tcBdr/>
      </a:tcStyle>
    </a:band2H>
    <a:band1V>
      <a:tcStyle>
        <a:tcBdr/>
        <a:fill>
          <a:solidFill>
            <a:srgbClr val="E9EFF7"/>
          </a:solidFill>
        </a:fill>
      </a:tcStyle>
    </a:band1V>
    <a:band2V>
      <a:tcStyle>
        <a:tcBdr/>
      </a:tcStyle>
    </a:band2V>
    <a:lastCol>
      <a:tcTxStyle b="on"/>
      <a:tcStyle>
        <a:tcBdr/>
      </a:tcStyle>
    </a:lastCol>
    <a:firstCol>
      <a:tcTxStyle b="on"/>
      <a:tcStyle>
        <a:tcBdr/>
      </a:tcStyle>
    </a:firstCol>
    <a:lastRow>
      <a:tcTxStyle b="on"/>
      <a:tcStyle>
        <a:tcBdr>
          <a:top>
            <a:ln w="50800" cap="flat" cmpd="sng">
              <a:solidFill>
                <a:schemeClr val="accent5"/>
              </a:solidFill>
              <a:prstDash val="solid"/>
              <a:round/>
              <a:headEnd type="none" w="sm" len="sm"/>
              <a:tailEnd type="none" w="sm" len="sm"/>
            </a:ln>
          </a:top>
        </a:tcBdr>
        <a:fill>
          <a:solidFill>
            <a:schemeClr val="lt1"/>
          </a:solidFill>
        </a:fill>
      </a:tcStyle>
    </a:lastRow>
    <a:seCell>
      <a:tcStyle>
        <a:tcBdr/>
      </a:tcStyle>
    </a:seCell>
    <a:swCell>
      <a:tcStyle>
        <a:tcBdr/>
      </a:tcStyle>
    </a:swCell>
    <a:firstRow>
      <a:tcTxStyle b="on">
        <a:font>
          <a:latin typeface="Calibri"/>
          <a:ea typeface="Calibri"/>
          <a:cs typeface="Calibri"/>
        </a:font>
        <a:schemeClr val="lt1"/>
      </a:tcTxStyle>
      <a:tcStyle>
        <a:tcBdr/>
        <a:fill>
          <a:solidFill>
            <a:schemeClr val="accent5"/>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t>‹#›</a:t>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8818205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5" name="Google Shape;40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5" name="Google Shape;40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5B5D281-D23C-4EEB-8748-C58E8FF0C2B9}"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endParaRPr sz="1200">
              <a:solidFill>
                <a:schemeClr val="dk1"/>
              </a:solidFill>
              <a:latin typeface="Arial" panose="020B0604020202020204"/>
              <a:ea typeface="Arial" panose="020B0604020202020204"/>
              <a:cs typeface="Arial" panose="020B0604020202020204"/>
              <a:sym typeface="Arial" panose="020B0604020202020204"/>
            </a:endParaRPr>
          </a:p>
        </p:txBody>
      </p:sp>
      <p:sp>
        <p:nvSpPr>
          <p:cNvPr id="255" name="Google Shape;2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panose="020B0604020202020204"/>
              <a:buNone/>
            </a:pPr>
            <a:endParaRPr sz="1200">
              <a:solidFill>
                <a:schemeClr val="dk1"/>
              </a:solidFill>
              <a:latin typeface="Arial" panose="020B0604020202020204"/>
              <a:ea typeface="Arial" panose="020B0604020202020204"/>
              <a:cs typeface="Arial" panose="020B0604020202020204"/>
              <a:sym typeface="Arial" panose="020B0604020202020204"/>
            </a:endParaRPr>
          </a:p>
          <a:p>
            <a:pPr marL="0" lvl="0" indent="0" algn="l" rtl="0">
              <a:spcBef>
                <a:spcPts val="0"/>
              </a:spcBef>
              <a:spcAft>
                <a:spcPts val="0"/>
              </a:spcAft>
              <a:buNone/>
            </a:pPr>
            <a:endParaRPr sz="1200">
              <a:solidFill>
                <a:schemeClr val="dk1"/>
              </a:solidFill>
              <a:latin typeface="Arial" panose="020B0604020202020204"/>
              <a:ea typeface="Arial" panose="020B0604020202020204"/>
              <a:cs typeface="Arial" panose="020B0604020202020204"/>
              <a:sym typeface="Arial" panose="020B0604020202020204"/>
            </a:endParaRPr>
          </a:p>
        </p:txBody>
      </p:sp>
      <p:sp>
        <p:nvSpPr>
          <p:cNvPr id="269" name="Google Shape;2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panose="020B0604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panose="020B060402020202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Hình ảnh có liên quan"/>
          <p:cNvPicPr>
            <a:picLocks noChangeAspect="1"/>
          </p:cNvPicPr>
          <p:nvPr/>
        </p:nvPicPr>
        <p:blipFill>
          <a:blip r:embed="rId2"/>
          <a:stretch>
            <a:fillRect/>
          </a:stretch>
        </p:blipFill>
        <p:spPr>
          <a:xfrm>
            <a:off x="1905000" y="1066800"/>
            <a:ext cx="4038600" cy="4267200"/>
          </a:xfrm>
          <a:prstGeom prst="rect">
            <a:avLst/>
          </a:prstGeom>
          <a:noFill/>
          <a:ln w="9525">
            <a:noFill/>
          </a:ln>
        </p:spPr>
      </p:pic>
      <p:pic>
        <p:nvPicPr>
          <p:cNvPr id="15363" name="Picture 2" descr="Kết quả hình ảnh cho vượt thác"/>
          <p:cNvPicPr>
            <a:picLocks noChangeAspect="1"/>
          </p:cNvPicPr>
          <p:nvPr/>
        </p:nvPicPr>
        <p:blipFill>
          <a:blip r:embed="rId3"/>
          <a:stretch>
            <a:fillRect/>
          </a:stretch>
        </p:blipFill>
        <p:spPr>
          <a:xfrm>
            <a:off x="6172200" y="1066800"/>
            <a:ext cx="4267200" cy="4267200"/>
          </a:xfrm>
          <a:prstGeom prst="rect">
            <a:avLst/>
          </a:prstGeom>
          <a:noFill/>
          <a:ln w="9525">
            <a:noFill/>
          </a:ln>
        </p:spPr>
      </p:pic>
      <p:pic>
        <p:nvPicPr>
          <p:cNvPr id="15364" name="Picture 2" descr="Picture22"/>
          <p:cNvPicPr>
            <a:picLocks noChangeAspect="1"/>
          </p:cNvPicPr>
          <p:nvPr/>
        </p:nvPicPr>
        <p:blipFill>
          <a:blip r:embed="rId4"/>
          <a:stretch>
            <a:fillRect/>
          </a:stretch>
        </p:blipFill>
        <p:spPr>
          <a:xfrm>
            <a:off x="-217805" y="0"/>
            <a:ext cx="12329160" cy="6870700"/>
          </a:xfrm>
          <a:prstGeom prst="rect">
            <a:avLst/>
          </a:prstGeom>
          <a:noFill/>
          <a:ln w="9525">
            <a:noFill/>
          </a:ln>
        </p:spPr>
      </p:pic>
      <p:pic>
        <p:nvPicPr>
          <p:cNvPr id="15365" name="Picture 10" descr="lotus1"/>
          <p:cNvPicPr>
            <a:picLocks noChangeAspect="1"/>
          </p:cNvPicPr>
          <p:nvPr/>
        </p:nvPicPr>
        <p:blipFill>
          <a:blip r:embed="rId5"/>
          <a:stretch>
            <a:fillRect/>
          </a:stretch>
        </p:blipFill>
        <p:spPr>
          <a:xfrm>
            <a:off x="1524000" y="0"/>
            <a:ext cx="2195513" cy="1485900"/>
          </a:xfrm>
          <a:prstGeom prst="rect">
            <a:avLst/>
          </a:prstGeom>
          <a:noFill/>
          <a:ln w="9525">
            <a:noFill/>
          </a:ln>
        </p:spPr>
      </p:pic>
      <p:pic>
        <p:nvPicPr>
          <p:cNvPr id="15366" name="Picture 5" descr="lotus1"/>
          <p:cNvPicPr>
            <a:picLocks noChangeAspect="1"/>
          </p:cNvPicPr>
          <p:nvPr/>
        </p:nvPicPr>
        <p:blipFill>
          <a:blip r:embed="rId5"/>
          <a:stretch>
            <a:fillRect/>
          </a:stretch>
        </p:blipFill>
        <p:spPr>
          <a:xfrm>
            <a:off x="6019800" y="838200"/>
            <a:ext cx="1143000" cy="990600"/>
          </a:xfrm>
          <a:prstGeom prst="rect">
            <a:avLst/>
          </a:prstGeom>
          <a:noFill/>
          <a:ln w="9525">
            <a:noFill/>
          </a:ln>
        </p:spPr>
      </p:pic>
      <p:pic>
        <p:nvPicPr>
          <p:cNvPr id="15367" name="Picture 9" descr="lotus1"/>
          <p:cNvPicPr>
            <a:picLocks noChangeAspect="1"/>
          </p:cNvPicPr>
          <p:nvPr/>
        </p:nvPicPr>
        <p:blipFill>
          <a:blip r:embed="rId5"/>
          <a:stretch>
            <a:fillRect/>
          </a:stretch>
        </p:blipFill>
        <p:spPr>
          <a:xfrm>
            <a:off x="7086600" y="304800"/>
            <a:ext cx="1752600" cy="1447800"/>
          </a:xfrm>
          <a:prstGeom prst="rect">
            <a:avLst/>
          </a:prstGeom>
          <a:noFill/>
          <a:ln w="9525">
            <a:noFill/>
          </a:ln>
        </p:spPr>
      </p:pic>
      <p:pic>
        <p:nvPicPr>
          <p:cNvPr id="15368" name="Picture 6" descr="lotus1"/>
          <p:cNvPicPr>
            <a:picLocks noChangeAspect="1"/>
          </p:cNvPicPr>
          <p:nvPr/>
        </p:nvPicPr>
        <p:blipFill>
          <a:blip r:embed="rId5"/>
          <a:stretch>
            <a:fillRect/>
          </a:stretch>
        </p:blipFill>
        <p:spPr>
          <a:xfrm>
            <a:off x="8610600" y="0"/>
            <a:ext cx="1042988" cy="1062038"/>
          </a:xfrm>
          <a:prstGeom prst="rect">
            <a:avLst/>
          </a:prstGeom>
          <a:noFill/>
          <a:ln w="9525">
            <a:noFill/>
          </a:ln>
        </p:spPr>
      </p:pic>
      <p:pic>
        <p:nvPicPr>
          <p:cNvPr id="15369" name="Picture 4" descr="lotus1"/>
          <p:cNvPicPr>
            <a:picLocks noChangeAspect="1"/>
          </p:cNvPicPr>
          <p:nvPr/>
        </p:nvPicPr>
        <p:blipFill>
          <a:blip r:embed="rId5"/>
          <a:stretch>
            <a:fillRect/>
          </a:stretch>
        </p:blipFill>
        <p:spPr>
          <a:xfrm>
            <a:off x="9372600" y="609600"/>
            <a:ext cx="1143000" cy="990600"/>
          </a:xfrm>
          <a:prstGeom prst="rect">
            <a:avLst/>
          </a:prstGeom>
          <a:noFill/>
          <a:ln w="9525">
            <a:noFill/>
          </a:ln>
        </p:spPr>
      </p:pic>
      <p:pic>
        <p:nvPicPr>
          <p:cNvPr id="15370" name="Picture 3" descr="lotus1"/>
          <p:cNvPicPr>
            <a:picLocks noChangeAspect="1"/>
          </p:cNvPicPr>
          <p:nvPr/>
        </p:nvPicPr>
        <p:blipFill>
          <a:blip r:embed="rId5"/>
          <a:stretch>
            <a:fillRect/>
          </a:stretch>
        </p:blipFill>
        <p:spPr>
          <a:xfrm>
            <a:off x="9525000" y="1752600"/>
            <a:ext cx="1143000" cy="990600"/>
          </a:xfrm>
          <a:prstGeom prst="rect">
            <a:avLst/>
          </a:prstGeom>
          <a:noFill/>
          <a:ln w="9525">
            <a:noFill/>
          </a:ln>
        </p:spPr>
      </p:pic>
      <p:pic>
        <p:nvPicPr>
          <p:cNvPr id="15371" name="Picture 8" descr="lotus1"/>
          <p:cNvPicPr>
            <a:picLocks noChangeAspect="1"/>
          </p:cNvPicPr>
          <p:nvPr/>
        </p:nvPicPr>
        <p:blipFill>
          <a:blip r:embed="rId5"/>
          <a:stretch>
            <a:fillRect/>
          </a:stretch>
        </p:blipFill>
        <p:spPr>
          <a:xfrm>
            <a:off x="4800600" y="4953000"/>
            <a:ext cx="1143000" cy="990600"/>
          </a:xfrm>
          <a:prstGeom prst="rect">
            <a:avLst/>
          </a:prstGeom>
          <a:noFill/>
          <a:ln w="9525">
            <a:noFill/>
          </a:ln>
        </p:spPr>
      </p:pic>
      <p:sp>
        <p:nvSpPr>
          <p:cNvPr id="14" name="Rectangle 13"/>
          <p:cNvSpPr/>
          <p:nvPr/>
        </p:nvSpPr>
        <p:spPr>
          <a:xfrm>
            <a:off x="1294130" y="2133600"/>
            <a:ext cx="10025380" cy="3353435"/>
          </a:xfrm>
          <a:prstGeom prst="rect">
            <a:avLst/>
          </a:prstGeom>
        </p:spPr>
        <p:txBody>
          <a:bodyPr wrap="square">
            <a:spAutoFit/>
          </a:bodyPr>
          <a:lstStyle/>
          <a:p>
            <a:pPr algn="ctr" eaLnBrk="1" hangingPunct="1">
              <a:buNone/>
            </a:pPr>
            <a:r>
              <a:rPr lang="vi-VN" altLang="en-US" sz="36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TRƯỜNG THCS HUỲNH VĂN NGHỆ</a:t>
            </a:r>
            <a:endParaRPr lang="en-US" altLang="vi-VN" sz="36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a:p>
            <a:pPr algn="ctr" eaLnBrk="1" hangingPunct="1">
              <a:buNone/>
            </a:pPr>
            <a:r>
              <a:rPr lang="en-US" altLang="vi-VN" sz="4400"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NGỮ VĂN 6</a:t>
            </a:r>
          </a:p>
          <a:p>
            <a:pPr algn="ctr" eaLnBrk="1" hangingPunct="1">
              <a:buNone/>
            </a:pPr>
            <a:endParaRPr lang="en-US" altLang="vi-VN" sz="44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a:p>
            <a:pPr algn="ctr" eaLnBrk="1" hangingPunct="1">
              <a:buNone/>
            </a:pPr>
            <a:r>
              <a:rPr lang="en-US" altLang="vi-VN" sz="4400"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CHÀO MỪNG CÁC EM ĐẾN VỚI LỚP HỌC TRỰC TUYẾN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1"/>
          <p:cNvPicPr preferRelativeResize="0"/>
          <p:nvPr/>
        </p:nvPicPr>
        <p:blipFill rotWithShape="1">
          <a:blip r:embed="rId3"/>
          <a:srcRect/>
          <a:stretch>
            <a:fillRect/>
          </a:stretch>
        </p:blipFill>
        <p:spPr>
          <a:xfrm>
            <a:off x="0" y="5486400"/>
            <a:ext cx="12163929" cy="1371600"/>
          </a:xfrm>
          <a:prstGeom prst="rect">
            <a:avLst/>
          </a:prstGeom>
          <a:noFill/>
          <a:ln>
            <a:noFill/>
          </a:ln>
        </p:spPr>
      </p:pic>
      <p:pic>
        <p:nvPicPr>
          <p:cNvPr id="258" name="Google Shape;258;p11"/>
          <p:cNvPicPr preferRelativeResize="0"/>
          <p:nvPr/>
        </p:nvPicPr>
        <p:blipFill rotWithShape="1">
          <a:blip r:embed="rId4"/>
          <a:srcRect/>
          <a:stretch>
            <a:fillRect/>
          </a:stretch>
        </p:blipFill>
        <p:spPr>
          <a:xfrm>
            <a:off x="4500467" y="1639613"/>
            <a:ext cx="540000" cy="371250"/>
          </a:xfrm>
          <a:prstGeom prst="rect">
            <a:avLst/>
          </a:prstGeom>
          <a:noFill/>
          <a:ln>
            <a:noFill/>
          </a:ln>
        </p:spPr>
      </p:pic>
      <p:pic>
        <p:nvPicPr>
          <p:cNvPr id="259" name="Google Shape;259;p11"/>
          <p:cNvPicPr preferRelativeResize="0"/>
          <p:nvPr/>
        </p:nvPicPr>
        <p:blipFill rotWithShape="1">
          <a:blip r:embed="rId5"/>
          <a:srcRect/>
          <a:stretch>
            <a:fillRect/>
          </a:stretch>
        </p:blipFill>
        <p:spPr>
          <a:xfrm>
            <a:off x="592427" y="253170"/>
            <a:ext cx="795054" cy="419612"/>
          </a:xfrm>
          <a:prstGeom prst="rect">
            <a:avLst/>
          </a:prstGeom>
          <a:noFill/>
          <a:ln>
            <a:noFill/>
          </a:ln>
        </p:spPr>
      </p:pic>
      <p:pic>
        <p:nvPicPr>
          <p:cNvPr id="260" name="Google Shape;260;p11"/>
          <p:cNvPicPr preferRelativeResize="0"/>
          <p:nvPr/>
        </p:nvPicPr>
        <p:blipFill rotWithShape="1">
          <a:blip r:embed="rId6"/>
          <a:srcRect/>
          <a:stretch>
            <a:fillRect/>
          </a:stretch>
        </p:blipFill>
        <p:spPr>
          <a:xfrm>
            <a:off x="10739068" y="117517"/>
            <a:ext cx="1289800" cy="954787"/>
          </a:xfrm>
          <a:prstGeom prst="rect">
            <a:avLst/>
          </a:prstGeom>
          <a:noFill/>
          <a:ln>
            <a:noFill/>
          </a:ln>
        </p:spPr>
      </p:pic>
      <p:pic>
        <p:nvPicPr>
          <p:cNvPr id="261" name="Google Shape;261;p11"/>
          <p:cNvPicPr preferRelativeResize="0"/>
          <p:nvPr/>
        </p:nvPicPr>
        <p:blipFill rotWithShape="1">
          <a:blip r:embed="rId7"/>
          <a:srcRect/>
          <a:stretch>
            <a:fillRect/>
          </a:stretch>
        </p:blipFill>
        <p:spPr>
          <a:xfrm>
            <a:off x="0" y="40534"/>
            <a:ext cx="11216940" cy="1414395"/>
          </a:xfrm>
          <a:prstGeom prst="rect">
            <a:avLst/>
          </a:prstGeom>
          <a:noFill/>
          <a:ln>
            <a:noFill/>
          </a:ln>
        </p:spPr>
      </p:pic>
      <p:pic>
        <p:nvPicPr>
          <p:cNvPr id="262" name="Google Shape;262;p11" descr="F:\未标题-1.png"/>
          <p:cNvPicPr preferRelativeResize="0"/>
          <p:nvPr/>
        </p:nvPicPr>
        <p:blipFill rotWithShape="1">
          <a:blip r:embed="rId8"/>
          <a:srcRect l="26573" t="6173" r="32921" b="7680"/>
          <a:stretch>
            <a:fillRect/>
          </a:stretch>
        </p:blipFill>
        <p:spPr>
          <a:xfrm flipH="1">
            <a:off x="7507705" y="2372324"/>
            <a:ext cx="3058484" cy="4485676"/>
          </a:xfrm>
          <a:prstGeom prst="rect">
            <a:avLst/>
          </a:prstGeom>
          <a:noFill/>
          <a:ln>
            <a:noFill/>
          </a:ln>
        </p:spPr>
      </p:pic>
      <p:sp>
        <p:nvSpPr>
          <p:cNvPr id="263" name="Google Shape;263;p11"/>
          <p:cNvSpPr txBox="1"/>
          <p:nvPr/>
        </p:nvSpPr>
        <p:spPr>
          <a:xfrm>
            <a:off x="838200" y="64225"/>
            <a:ext cx="10515600" cy="132556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C00000"/>
              </a:buClr>
              <a:buSzPts val="6600"/>
              <a:buFont typeface="Times New Roman" panose="02020603050405020304"/>
              <a:buNone/>
            </a:pPr>
            <a:r>
              <a:rPr lang="en-US" sz="6600" b="1">
                <a:solidFill>
                  <a:srgbClr val="C00000"/>
                </a:solidFill>
                <a:latin typeface="Times New Roman" panose="02020603050405020304"/>
                <a:ea typeface="Times New Roman" panose="02020603050405020304"/>
                <a:cs typeface="Times New Roman" panose="02020603050405020304"/>
                <a:sym typeface="Times New Roman" panose="02020603050405020304"/>
              </a:rPr>
              <a:t>2. Lời của nhân vật</a:t>
            </a:r>
          </a:p>
        </p:txBody>
      </p:sp>
      <p:sp>
        <p:nvSpPr>
          <p:cNvPr id="264" name="Google Shape;264;p11"/>
          <p:cNvSpPr/>
          <p:nvPr/>
        </p:nvSpPr>
        <p:spPr>
          <a:xfrm>
            <a:off x="2334452" y="1367199"/>
            <a:ext cx="4676274" cy="2929438"/>
          </a:xfrm>
          <a:prstGeom prst="wedgeEllipseCallout">
            <a:avLst>
              <a:gd name="adj1" fmla="val 70513"/>
              <a:gd name="adj2" fmla="val 32128"/>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Times New Roman" panose="02020603050405020304"/>
                <a:ea typeface="Times New Roman" panose="02020603050405020304"/>
                <a:cs typeface="Times New Roman" panose="02020603050405020304"/>
                <a:sym typeface="Times New Roman" panose="02020603050405020304"/>
              </a:rPr>
              <a:t>Nhân vật Thánh Gióng đã nói gì với mẹ và sứ giả? Vì sao nghe Gióng nói, sứ giả vừa kinh ngạc, vừa mừng rỡ?</a:t>
            </a:r>
          </a:p>
        </p:txBody>
      </p:sp>
      <p:sp>
        <p:nvSpPr>
          <p:cNvPr id="265" name="Google Shape;265;p11"/>
          <p:cNvSpPr/>
          <p:nvPr/>
        </p:nvSpPr>
        <p:spPr>
          <a:xfrm>
            <a:off x="1187442" y="4187827"/>
            <a:ext cx="3761549" cy="2605948"/>
          </a:xfrm>
          <a:prstGeom prst="wedgeEllipseCallout">
            <a:avLst>
              <a:gd name="adj1" fmla="val 117208"/>
              <a:gd name="adj2" fmla="val -4798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Times New Roman" panose="02020603050405020304"/>
                <a:ea typeface="Times New Roman" panose="02020603050405020304"/>
                <a:cs typeface="Times New Roman" panose="02020603050405020304"/>
                <a:sym typeface="Times New Roman" panose="02020603050405020304"/>
              </a:rPr>
              <a:t>Em hãy phân biệt lời của người kể chuyện và lời nhân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childTnLst>
                                </p:cTn>
                              </p:par>
                              <p:par>
                                <p:cTn id="12" presetID="10" presetClass="entr" presetSubtype="0" fill="hold" nodeType="withEffect">
                                  <p:stCondLst>
                                    <p:cond delay="250"/>
                                  </p:stCondLst>
                                  <p:childTnLst>
                                    <p:set>
                                      <p:cBhvr>
                                        <p:cTn id="13" dur="1" fill="hold">
                                          <p:stCondLst>
                                            <p:cond delay="0"/>
                                          </p:stCondLst>
                                        </p:cTn>
                                        <p:tgtEl>
                                          <p:spTgt spid="259"/>
                                        </p:tgtEl>
                                        <p:attrNameLst>
                                          <p:attrName>style.visibility</p:attrName>
                                        </p:attrNameLst>
                                      </p:cBhvr>
                                      <p:to>
                                        <p:strVal val="visible"/>
                                      </p:to>
                                    </p:set>
                                    <p:animEffect transition="in" filter="fade">
                                      <p:cBhvr>
                                        <p:cTn id="14" dur="1000"/>
                                        <p:tgtEl>
                                          <p:spTgt spid="259"/>
                                        </p:tgtEl>
                                      </p:cBhvr>
                                    </p:animEffect>
                                  </p:childTnLst>
                                </p:cTn>
                              </p:par>
                              <p:par>
                                <p:cTn id="15" presetID="10" presetClass="entr" presetSubtype="0" fill="hold" nodeType="withEffect">
                                  <p:stCondLst>
                                    <p:cond delay="500"/>
                                  </p:stCondLst>
                                  <p:childTnLst>
                                    <p:set>
                                      <p:cBhvr>
                                        <p:cTn id="16" dur="1" fill="hold">
                                          <p:stCondLst>
                                            <p:cond delay="0"/>
                                          </p:stCondLst>
                                        </p:cTn>
                                        <p:tgtEl>
                                          <p:spTgt spid="258"/>
                                        </p:tgtEl>
                                        <p:attrNameLst>
                                          <p:attrName>style.visibility</p:attrName>
                                        </p:attrNameLst>
                                      </p:cBhvr>
                                      <p:to>
                                        <p:strVal val="visible"/>
                                      </p:to>
                                    </p:set>
                                    <p:animEffect transition="in" filter="fade">
                                      <p:cBhvr>
                                        <p:cTn id="17" dur="1000"/>
                                        <p:tgtEl>
                                          <p:spTgt spid="25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fade">
                                      <p:cBhvr>
                                        <p:cTn id="21"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12"/>
          <p:cNvSpPr/>
          <p:nvPr/>
        </p:nvSpPr>
        <p:spPr>
          <a:xfrm>
            <a:off x="643467" y="643467"/>
            <a:ext cx="6891187" cy="5546414"/>
          </a:xfrm>
          <a:prstGeom prst="rect">
            <a:avLst/>
          </a:prstGeom>
          <a:solidFill>
            <a:schemeClr val="lt1">
              <a:alpha val="20000"/>
            </a:schemeClr>
          </a:solid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12" descr="Sách Truyện Cổ Tích Việt Nam Dành Cho Thiếu Nhi - Thánh Gióng - FAHASA.COM"/>
          <p:cNvPicPr preferRelativeResize="0"/>
          <p:nvPr/>
        </p:nvPicPr>
        <p:blipFill rotWithShape="1">
          <a:blip r:embed="rId3"/>
          <a:srcRect/>
          <a:stretch>
            <a:fillRect/>
          </a:stretch>
        </p:blipFill>
        <p:spPr>
          <a:xfrm>
            <a:off x="962025" y="1087438"/>
            <a:ext cx="3113088" cy="4657725"/>
          </a:xfrm>
          <a:prstGeom prst="rect">
            <a:avLst/>
          </a:prstGeom>
          <a:noFill/>
          <a:ln>
            <a:noFill/>
          </a:ln>
        </p:spPr>
      </p:pic>
      <p:pic>
        <p:nvPicPr>
          <p:cNvPr id="273" name="Google Shape;273;p12" descr="Sách Truyện Cổ Tích Việt Nam Dành Cho Thiếu Nhi - Thánh Gióng - FAHASA.COM"/>
          <p:cNvPicPr preferRelativeResize="0"/>
          <p:nvPr/>
        </p:nvPicPr>
        <p:blipFill rotWithShape="1">
          <a:blip r:embed="rId4"/>
          <a:srcRect/>
          <a:stretch>
            <a:fillRect/>
          </a:stretch>
        </p:blipFill>
        <p:spPr>
          <a:xfrm>
            <a:off x="4132263" y="1087438"/>
            <a:ext cx="3084513" cy="4657725"/>
          </a:xfrm>
          <a:prstGeom prst="rect">
            <a:avLst/>
          </a:prstGeom>
          <a:noFill/>
          <a:ln>
            <a:noFill/>
          </a:ln>
        </p:spPr>
      </p:pic>
      <p:sp>
        <p:nvSpPr>
          <p:cNvPr id="274" name="Google Shape;274;p12"/>
          <p:cNvSpPr txBox="1">
            <a:spLocks noGrp="1"/>
          </p:cNvSpPr>
          <p:nvPr>
            <p:ph type="title"/>
          </p:nvPr>
        </p:nvSpPr>
        <p:spPr>
          <a:xfrm>
            <a:off x="7591804" y="643467"/>
            <a:ext cx="4335379"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ct val="100000"/>
              <a:buFont typeface="Times New Roman" panose="02020603050405020304"/>
              <a:buNone/>
            </a:pPr>
            <a:r>
              <a:rPr lang="en-US" sz="6600" b="1">
                <a:solidFill>
                  <a:srgbClr val="C00000"/>
                </a:solidFill>
                <a:latin typeface="Times New Roman" panose="02020603050405020304"/>
                <a:ea typeface="Times New Roman" panose="02020603050405020304"/>
                <a:cs typeface="Times New Roman" panose="02020603050405020304"/>
                <a:sym typeface="Times New Roman" panose="02020603050405020304"/>
              </a:rPr>
              <a:t>2. Lời của nhân vật</a:t>
            </a:r>
          </a:p>
        </p:txBody>
      </p:sp>
      <p:sp>
        <p:nvSpPr>
          <p:cNvPr id="275" name="Google Shape;275;p12"/>
          <p:cNvSpPr txBox="1"/>
          <p:nvPr/>
        </p:nvSpPr>
        <p:spPr>
          <a:xfrm>
            <a:off x="7772400" y="1969030"/>
            <a:ext cx="4154783" cy="389286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 Sứ giả vừa kinh ngạc vừa mừng rỡ: lời nói tình nguyện đánh giặc cứu nước lại là của cậu bé 3 tuổi; tìm được người đánh giặc cứu nước, hoàn thành nhiệm vụ.</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13"/>
          <p:cNvSpPr/>
          <p:nvPr/>
        </p:nvSpPr>
        <p:spPr>
          <a:xfrm>
            <a:off x="643467" y="643467"/>
            <a:ext cx="6891187" cy="5546414"/>
          </a:xfrm>
          <a:prstGeom prst="rect">
            <a:avLst/>
          </a:prstGeom>
          <a:solidFill>
            <a:schemeClr val="lt1">
              <a:alpha val="20000"/>
            </a:schemeClr>
          </a:solid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13" descr="Sách Truyện Cổ Tích Việt Nam Dành Cho Thiếu Nhi - Thánh Gióng - FAHASA.COM"/>
          <p:cNvPicPr preferRelativeResize="0"/>
          <p:nvPr/>
        </p:nvPicPr>
        <p:blipFill rotWithShape="1">
          <a:blip r:embed="rId3"/>
          <a:srcRect/>
          <a:stretch>
            <a:fillRect/>
          </a:stretch>
        </p:blipFill>
        <p:spPr>
          <a:xfrm>
            <a:off x="962025" y="1087438"/>
            <a:ext cx="3113088" cy="4657725"/>
          </a:xfrm>
          <a:prstGeom prst="rect">
            <a:avLst/>
          </a:prstGeom>
          <a:noFill/>
          <a:ln>
            <a:noFill/>
          </a:ln>
        </p:spPr>
      </p:pic>
      <p:pic>
        <p:nvPicPr>
          <p:cNvPr id="282" name="Google Shape;282;p13" descr="Sách Truyện Cổ Tích Việt Nam Dành Cho Thiếu Nhi - Thánh Gióng - FAHASA.COM"/>
          <p:cNvPicPr preferRelativeResize="0"/>
          <p:nvPr/>
        </p:nvPicPr>
        <p:blipFill rotWithShape="1">
          <a:blip r:embed="rId4"/>
          <a:srcRect/>
          <a:stretch>
            <a:fillRect/>
          </a:stretch>
        </p:blipFill>
        <p:spPr>
          <a:xfrm>
            <a:off x="4132263" y="1087438"/>
            <a:ext cx="3084513" cy="4657725"/>
          </a:xfrm>
          <a:prstGeom prst="rect">
            <a:avLst/>
          </a:prstGeom>
          <a:noFill/>
          <a:ln>
            <a:noFill/>
          </a:ln>
        </p:spPr>
      </p:pic>
      <p:sp>
        <p:nvSpPr>
          <p:cNvPr id="283" name="Google Shape;283;p13"/>
          <p:cNvSpPr txBox="1">
            <a:spLocks noGrp="1"/>
          </p:cNvSpPr>
          <p:nvPr>
            <p:ph type="title"/>
          </p:nvPr>
        </p:nvSpPr>
        <p:spPr>
          <a:xfrm>
            <a:off x="7591804" y="643467"/>
            <a:ext cx="4335379"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ct val="100000"/>
              <a:buFont typeface="Times New Roman" panose="02020603050405020304"/>
              <a:buNone/>
            </a:pPr>
            <a:r>
              <a:rPr lang="en-US" sz="6600" b="1">
                <a:solidFill>
                  <a:srgbClr val="C00000"/>
                </a:solidFill>
                <a:latin typeface="Times New Roman" panose="02020603050405020304"/>
                <a:ea typeface="Times New Roman" panose="02020603050405020304"/>
                <a:cs typeface="Times New Roman" panose="02020603050405020304"/>
                <a:sym typeface="Times New Roman" panose="02020603050405020304"/>
              </a:rPr>
              <a:t>2. Lời của nhân vật</a:t>
            </a:r>
          </a:p>
        </p:txBody>
      </p:sp>
      <p:sp>
        <p:nvSpPr>
          <p:cNvPr id="284" name="Google Shape;284;p13"/>
          <p:cNvSpPr txBox="1"/>
          <p:nvPr/>
        </p:nvSpPr>
        <p:spPr>
          <a:xfrm>
            <a:off x="7772400" y="1969030"/>
            <a:ext cx="4154783" cy="32465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 Lời của nhân vật thường được đánh dấu bằng dấu hai chấm và đóng mở ngoặc kép, ngoài ra còn bằng dấu gạch đầu dòng. </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4"/>
          <p:cNvSpPr txBox="1">
            <a:spLocks noGrp="1"/>
          </p:cNvSpPr>
          <p:nvPr>
            <p:ph type="title"/>
          </p:nvPr>
        </p:nvSpPr>
        <p:spPr>
          <a:xfrm>
            <a:off x="904554" y="97997"/>
            <a:ext cx="1098264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Times New Roman" panose="02020603050405020304"/>
              <a:buNone/>
            </a:pPr>
            <a:r>
              <a:rPr lang="en-US" sz="4000" b="1">
                <a:solidFill>
                  <a:srgbClr val="C00000"/>
                </a:solidFill>
                <a:latin typeface="Times New Roman" panose="02020603050405020304"/>
                <a:ea typeface="Times New Roman" panose="02020603050405020304"/>
                <a:cs typeface="Times New Roman" panose="02020603050405020304"/>
                <a:sym typeface="Times New Roman" panose="02020603050405020304"/>
              </a:rPr>
              <a:t>3. Thái độ của tác giả dân gian dành cho nhân vật</a:t>
            </a:r>
          </a:p>
        </p:txBody>
      </p:sp>
      <p:graphicFrame>
        <p:nvGraphicFramePr>
          <p:cNvPr id="290" name="Google Shape;290;p14"/>
          <p:cNvGraphicFramePr/>
          <p:nvPr/>
        </p:nvGraphicFramePr>
        <p:xfrm>
          <a:off x="452063" y="1345915"/>
          <a:ext cx="11100800" cy="4989155"/>
        </p:xfrm>
        <a:graphic>
          <a:graphicData uri="http://schemas.openxmlformats.org/drawingml/2006/table">
            <a:tbl>
              <a:tblPr firstRow="1" bandRow="1">
                <a:noFill/>
                <a:tableStyleId>{AE15CF96-7E68-4615-A8D2-A592F6EBE3F1}</a:tableStyleId>
              </a:tblPr>
              <a:tblGrid>
                <a:gridCol w="5550400"/>
                <a:gridCol w="5550400"/>
              </a:tblGrid>
              <a:tr h="965775">
                <a:tc>
                  <a:txBody>
                    <a:bodyPr/>
                    <a:lstStyle/>
                    <a:p>
                      <a:pPr marL="0" marR="0" lvl="0" indent="0" algn="ctr" rtl="0">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Trước khi Thánh Gióng ra trận đuổi đánh giặc Ân</a:t>
                      </a:r>
                    </a:p>
                  </a:txBody>
                  <a:tcPr marL="91450" marR="91450" marT="45725" marB="45725">
                    <a:lnL w="12700" cap="flat" cmpd="sng">
                      <a:solidFill>
                        <a:srgbClr val="00B0F0"/>
                      </a:solidFill>
                      <a:prstDash val="solid"/>
                      <a:round/>
                      <a:headEnd type="none" w="sm" len="sm"/>
                      <a:tailEnd type="none" w="sm" len="sm"/>
                    </a:lnL>
                    <a:lnR w="12700" cap="flat" cmpd="sng">
                      <a:solidFill>
                        <a:srgbClr val="00B0F0"/>
                      </a:solidFill>
                      <a:prstDash val="solid"/>
                      <a:round/>
                      <a:headEnd type="none" w="sm" len="sm"/>
                      <a:tailEnd type="none" w="sm" len="sm"/>
                    </a:lnR>
                    <a:lnT w="12700" cap="flat" cmpd="sng">
                      <a:solidFill>
                        <a:srgbClr val="00B0F0"/>
                      </a:solidFill>
                      <a:prstDash val="solid"/>
                      <a:round/>
                      <a:headEnd type="none" w="sm" len="sm"/>
                      <a:tailEnd type="none" w="sm" len="sm"/>
                    </a:lnT>
                    <a:lnB w="12700" cap="flat" cmpd="sng">
                      <a:solidFill>
                        <a:srgbClr val="00B0F0"/>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Trong và sau khi Thánh Gióng ra trận đuổi đánh giặc Ân</a:t>
                      </a:r>
                    </a:p>
                  </a:txBody>
                  <a:tcPr marL="91450" marR="91450" marT="45725" marB="45725">
                    <a:lnL w="12700" cap="flat" cmpd="sng">
                      <a:solidFill>
                        <a:srgbClr val="00B0F0"/>
                      </a:solidFill>
                      <a:prstDash val="solid"/>
                      <a:round/>
                      <a:headEnd type="none" w="sm" len="sm"/>
                      <a:tailEnd type="none" w="sm" len="sm"/>
                    </a:lnL>
                    <a:lnR w="12700" cap="flat" cmpd="sng">
                      <a:solidFill>
                        <a:srgbClr val="00B0F0"/>
                      </a:solidFill>
                      <a:prstDash val="solid"/>
                      <a:round/>
                      <a:headEnd type="none" w="sm" len="sm"/>
                      <a:tailEnd type="none" w="sm" len="sm"/>
                    </a:lnR>
                    <a:lnT w="12700" cap="flat" cmpd="sng">
                      <a:solidFill>
                        <a:srgbClr val="00B0F0"/>
                      </a:solidFill>
                      <a:prstDash val="solid"/>
                      <a:round/>
                      <a:headEnd type="none" w="sm" len="sm"/>
                      <a:tailEnd type="none" w="sm" len="sm"/>
                    </a:lnT>
                    <a:lnB w="12700" cap="flat" cmpd="sng">
                      <a:solidFill>
                        <a:srgbClr val="00B0F0"/>
                      </a:solidFill>
                      <a:prstDash val="solid"/>
                      <a:round/>
                      <a:headEnd type="none" w="sm" len="sm"/>
                      <a:tailEnd type="none" w="sm" len="sm"/>
                    </a:lnB>
                  </a:tcPr>
                </a:tc>
              </a:tr>
              <a:tr h="1671850">
                <a:tc>
                  <a:txBody>
                    <a:bodyPr/>
                    <a:lstStyle/>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00B0F0"/>
                      </a:solidFill>
                      <a:prstDash val="solid"/>
                      <a:round/>
                      <a:headEnd type="none" w="sm" len="sm"/>
                      <a:tailEnd type="none" w="sm" len="sm"/>
                    </a:lnL>
                    <a:lnR w="12700" cap="flat" cmpd="sng">
                      <a:solidFill>
                        <a:srgbClr val="00B0F0"/>
                      </a:solidFill>
                      <a:prstDash val="solid"/>
                      <a:round/>
                      <a:headEnd type="none" w="sm" len="sm"/>
                      <a:tailEnd type="none" w="sm" len="sm"/>
                    </a:lnR>
                    <a:lnT w="12700" cap="flat" cmpd="sng">
                      <a:solidFill>
                        <a:srgbClr val="00B0F0"/>
                      </a:solidFill>
                      <a:prstDash val="solid"/>
                      <a:round/>
                      <a:headEnd type="none" w="sm" len="sm"/>
                      <a:tailEnd type="none" w="sm" len="sm"/>
                    </a:lnT>
                    <a:lnB w="12700" cap="flat" cmpd="sng">
                      <a:solidFill>
                        <a:srgbClr val="00B0F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00B0F0"/>
                      </a:solidFill>
                      <a:prstDash val="solid"/>
                      <a:round/>
                      <a:headEnd type="none" w="sm" len="sm"/>
                      <a:tailEnd type="none" w="sm" len="sm"/>
                    </a:lnL>
                    <a:lnR w="12700" cap="flat" cmpd="sng">
                      <a:solidFill>
                        <a:srgbClr val="00B0F0"/>
                      </a:solidFill>
                      <a:prstDash val="solid"/>
                      <a:round/>
                      <a:headEnd type="none" w="sm" len="sm"/>
                      <a:tailEnd type="none" w="sm" len="sm"/>
                    </a:lnR>
                    <a:lnT w="12700" cap="flat" cmpd="sng">
                      <a:solidFill>
                        <a:srgbClr val="00B0F0"/>
                      </a:solidFill>
                      <a:prstDash val="solid"/>
                      <a:round/>
                      <a:headEnd type="none" w="sm" len="sm"/>
                      <a:tailEnd type="none" w="sm" len="sm"/>
                    </a:lnT>
                    <a:lnB w="12700" cap="flat" cmpd="sng">
                      <a:solidFill>
                        <a:srgbClr val="00B0F0"/>
                      </a:solidFill>
                      <a:prstDash val="solid"/>
                      <a:round/>
                      <a:headEnd type="none" w="sm" len="sm"/>
                      <a:tailEnd type="none" w="sm" len="sm"/>
                    </a:lnB>
                    <a:solidFill>
                      <a:schemeClr val="lt1"/>
                    </a:solidFill>
                  </a:tcPr>
                </a:tc>
              </a:tr>
              <a:tr h="1671850">
                <a:tc>
                  <a:txBody>
                    <a:bodyPr/>
                    <a:lstStyle/>
                    <a:p>
                      <a:pPr marL="0" marR="0" lvl="0" indent="0" algn="ctr" rtl="0">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Thể hiện thái độ, tình cảm, cảm xúc:</a:t>
                      </a:r>
                    </a:p>
                    <a:p>
                      <a:pPr marL="0" marR="0" lvl="0" indent="0" algn="ctr" rtl="0">
                        <a:lnSpc>
                          <a:spcPct val="100000"/>
                        </a:lnSpc>
                        <a:spcBef>
                          <a:spcPts val="0"/>
                        </a:spcBef>
                        <a:spcAft>
                          <a:spcPts val="0"/>
                        </a:spcAft>
                        <a:buClr>
                          <a:schemeClr val="dk1"/>
                        </a:buClr>
                        <a:buSzPts val="2800"/>
                        <a:buFont typeface="Times New Roman" panose="02020603050405020304"/>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a:t>
                      </a:r>
                    </a:p>
                  </a:txBody>
                  <a:tcPr marL="91450" marR="91450" marT="45725" marB="45725">
                    <a:lnL w="12700" cap="flat" cmpd="sng">
                      <a:solidFill>
                        <a:srgbClr val="00B0F0"/>
                      </a:solidFill>
                      <a:prstDash val="solid"/>
                      <a:round/>
                      <a:headEnd type="none" w="sm" len="sm"/>
                      <a:tailEnd type="none" w="sm" len="sm"/>
                    </a:lnL>
                    <a:lnR w="12700" cap="flat" cmpd="sng">
                      <a:solidFill>
                        <a:srgbClr val="00B0F0"/>
                      </a:solidFill>
                      <a:prstDash val="solid"/>
                      <a:round/>
                      <a:headEnd type="none" w="sm" len="sm"/>
                      <a:tailEnd type="none" w="sm" len="sm"/>
                    </a:lnR>
                    <a:lnT w="12700" cap="flat" cmpd="sng">
                      <a:solidFill>
                        <a:srgbClr val="00B0F0"/>
                      </a:solidFill>
                      <a:prstDash val="solid"/>
                      <a:round/>
                      <a:headEnd type="none" w="sm" len="sm"/>
                      <a:tailEnd type="none" w="sm" len="sm"/>
                    </a:lnT>
                    <a:lnB w="12700" cap="flat" cmpd="sng">
                      <a:solidFill>
                        <a:srgbClr val="00B0F0"/>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a:latin typeface="Times New Roman" panose="02020603050405020304"/>
                          <a:ea typeface="Times New Roman" panose="02020603050405020304"/>
                          <a:cs typeface="Times New Roman" panose="02020603050405020304"/>
                          <a:sym typeface="Times New Roman" panose="02020603050405020304"/>
                        </a:rPr>
                        <a:t>Thể hiện thái độ, tình cảm, cảm xúc:</a:t>
                      </a:r>
                      <a:endParaRPr lang="en-US"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 ………………………………………………………………….............</a:t>
                      </a:r>
                    </a:p>
                  </a:txBody>
                  <a:tcPr marL="91450" marR="91450" marT="45725" marB="45725">
                    <a:lnL w="12700" cap="flat" cmpd="sng">
                      <a:solidFill>
                        <a:srgbClr val="00B0F0"/>
                      </a:solidFill>
                      <a:prstDash val="solid"/>
                      <a:round/>
                      <a:headEnd type="none" w="sm" len="sm"/>
                      <a:tailEnd type="none" w="sm" len="sm"/>
                    </a:lnL>
                    <a:lnR w="12700" cap="flat" cmpd="sng">
                      <a:solidFill>
                        <a:srgbClr val="00B0F0"/>
                      </a:solidFill>
                      <a:prstDash val="solid"/>
                      <a:round/>
                      <a:headEnd type="none" w="sm" len="sm"/>
                      <a:tailEnd type="none" w="sm" len="sm"/>
                    </a:lnR>
                    <a:lnT w="12700" cap="flat" cmpd="sng">
                      <a:solidFill>
                        <a:srgbClr val="00B0F0"/>
                      </a:solidFill>
                      <a:prstDash val="solid"/>
                      <a:round/>
                      <a:headEnd type="none" w="sm" len="sm"/>
                      <a:tailEnd type="none" w="sm" len="sm"/>
                    </a:lnT>
                    <a:lnB w="12700" cap="flat" cmpd="sng">
                      <a:solidFill>
                        <a:srgbClr val="00B0F0"/>
                      </a:solidFill>
                      <a:prstDash val="solid"/>
                      <a:round/>
                      <a:headEnd type="none" w="sm" len="sm"/>
                      <a:tailEnd type="none" w="sm" len="sm"/>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5"/>
          <p:cNvSpPr txBox="1">
            <a:spLocks noGrp="1"/>
          </p:cNvSpPr>
          <p:nvPr>
            <p:ph type="title"/>
          </p:nvPr>
        </p:nvSpPr>
        <p:spPr>
          <a:xfrm>
            <a:off x="634999" y="325371"/>
            <a:ext cx="1119729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Times New Roman" panose="02020603050405020304"/>
              <a:buNone/>
            </a:pPr>
            <a:r>
              <a:rPr lang="en-US" sz="4000" b="1">
                <a:solidFill>
                  <a:srgbClr val="C00000"/>
                </a:solidFill>
                <a:latin typeface="Times New Roman" panose="02020603050405020304"/>
                <a:ea typeface="Times New Roman" panose="02020603050405020304"/>
                <a:cs typeface="Times New Roman" panose="02020603050405020304"/>
                <a:sym typeface="Times New Roman" panose="02020603050405020304"/>
              </a:rPr>
              <a:t>3. Thái độ của tác giả dân gian dành cho nhân vật</a:t>
            </a:r>
          </a:p>
        </p:txBody>
      </p:sp>
      <p:sp>
        <p:nvSpPr>
          <p:cNvPr id="296" name="Google Shape;296;p15"/>
          <p:cNvSpPr txBox="1"/>
          <p:nvPr/>
        </p:nvSpPr>
        <p:spPr>
          <a:xfrm>
            <a:off x="381802" y="2978431"/>
            <a:ext cx="2189747" cy="1307537"/>
          </a:xfrm>
          <a:prstGeom prst="rect">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Cách xưng gọi nhân vật</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7" name="Google Shape;297;p15"/>
          <p:cNvSpPr txBox="1"/>
          <p:nvPr/>
        </p:nvSpPr>
        <p:spPr>
          <a:xfrm>
            <a:off x="3815408" y="2074571"/>
            <a:ext cx="4154783" cy="1307537"/>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Trước khi ra trận: cậu bé, đứa trẻ, đứa bé</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98" name="Google Shape;298;p15"/>
          <p:cNvSpPr txBox="1"/>
          <p:nvPr/>
        </p:nvSpPr>
        <p:spPr>
          <a:xfrm>
            <a:off x="3815408" y="3838345"/>
            <a:ext cx="4154783" cy="1953868"/>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Trong và sau khi ra trận: tráng sĩ, Phù Đổng Thiên Vương, Thánh Gióng.</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299" name="Google Shape;299;p15"/>
          <p:cNvCxnSpPr>
            <a:stCxn id="296" idx="3"/>
            <a:endCxn id="297" idx="1"/>
          </p:cNvCxnSpPr>
          <p:nvPr/>
        </p:nvCxnSpPr>
        <p:spPr>
          <a:xfrm rot="10800000" flipH="1">
            <a:off x="2571549" y="2728300"/>
            <a:ext cx="1243800" cy="903900"/>
          </a:xfrm>
          <a:prstGeom prst="straightConnector1">
            <a:avLst/>
          </a:prstGeom>
          <a:noFill/>
          <a:ln w="28575" cap="flat" cmpd="sng">
            <a:solidFill>
              <a:schemeClr val="accent2"/>
            </a:solidFill>
            <a:prstDash val="solid"/>
            <a:miter lim="800000"/>
            <a:headEnd type="none" w="sm" len="sm"/>
            <a:tailEnd type="triangle" w="med" len="med"/>
          </a:ln>
        </p:spPr>
      </p:cxnSp>
      <p:cxnSp>
        <p:nvCxnSpPr>
          <p:cNvPr id="300" name="Google Shape;300;p15"/>
          <p:cNvCxnSpPr>
            <a:endCxn id="298" idx="1"/>
          </p:cNvCxnSpPr>
          <p:nvPr/>
        </p:nvCxnSpPr>
        <p:spPr>
          <a:xfrm>
            <a:off x="2571608" y="3627579"/>
            <a:ext cx="1243800" cy="1187700"/>
          </a:xfrm>
          <a:prstGeom prst="straightConnector1">
            <a:avLst/>
          </a:prstGeom>
          <a:noFill/>
          <a:ln w="28575" cap="flat" cmpd="sng">
            <a:solidFill>
              <a:schemeClr val="accent2"/>
            </a:solidFill>
            <a:prstDash val="solid"/>
            <a:miter lim="800000"/>
            <a:headEnd type="none" w="sm" len="sm"/>
            <a:tailEnd type="triangle" w="med" len="med"/>
          </a:ln>
        </p:spPr>
      </p:cxnSp>
      <p:cxnSp>
        <p:nvCxnSpPr>
          <p:cNvPr id="301" name="Google Shape;301;p15"/>
          <p:cNvCxnSpPr/>
          <p:nvPr/>
        </p:nvCxnSpPr>
        <p:spPr>
          <a:xfrm>
            <a:off x="7970191" y="2806445"/>
            <a:ext cx="869009"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302" name="Google Shape;302;p15"/>
          <p:cNvCxnSpPr/>
          <p:nvPr/>
        </p:nvCxnSpPr>
        <p:spPr>
          <a:xfrm>
            <a:off x="7935608" y="4815279"/>
            <a:ext cx="869009" cy="0"/>
          </a:xfrm>
          <a:prstGeom prst="straightConnector1">
            <a:avLst/>
          </a:prstGeom>
          <a:noFill/>
          <a:ln w="28575" cap="flat" cmpd="sng">
            <a:solidFill>
              <a:schemeClr val="accent2"/>
            </a:solidFill>
            <a:prstDash val="solid"/>
            <a:miter lim="800000"/>
            <a:headEnd type="none" w="sm" len="sm"/>
            <a:tailEnd type="triangle" w="med" len="med"/>
          </a:ln>
        </p:spPr>
      </p:cxnSp>
      <p:sp>
        <p:nvSpPr>
          <p:cNvPr id="303" name="Google Shape;303;p15"/>
          <p:cNvSpPr txBox="1"/>
          <p:nvPr/>
        </p:nvSpPr>
        <p:spPr>
          <a:xfrm>
            <a:off x="8839200" y="2544835"/>
            <a:ext cx="30276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Thân mật, trìu mến</a:t>
            </a:r>
          </a:p>
        </p:txBody>
      </p:sp>
      <p:sp>
        <p:nvSpPr>
          <p:cNvPr id="304" name="Google Shape;304;p15"/>
          <p:cNvSpPr txBox="1"/>
          <p:nvPr/>
        </p:nvSpPr>
        <p:spPr>
          <a:xfrm>
            <a:off x="8804617" y="4524374"/>
            <a:ext cx="302768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Tôn quý, ngợi ca</a:t>
            </a:r>
          </a:p>
        </p:txBody>
      </p:sp>
      <p:pic>
        <p:nvPicPr>
          <p:cNvPr id="305" name="Google Shape;305;p15" descr="1-37"/>
          <p:cNvPicPr preferRelativeResize="0"/>
          <p:nvPr/>
        </p:nvPicPr>
        <p:blipFill rotWithShape="1">
          <a:blip r:embed="rId3"/>
          <a:srcRect/>
          <a:stretch>
            <a:fillRect/>
          </a:stretch>
        </p:blipFill>
        <p:spPr>
          <a:xfrm>
            <a:off x="900181" y="4669852"/>
            <a:ext cx="1874644" cy="2122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500"/>
                                        <p:tgtEl>
                                          <p:spTgt spid="2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0"/>
                                        </p:tgtEl>
                                        <p:attrNameLst>
                                          <p:attrName>style.visibility</p:attrName>
                                        </p:attrNameLst>
                                      </p:cBhvr>
                                      <p:to>
                                        <p:strVal val="visible"/>
                                      </p:to>
                                    </p:set>
                                    <p:animEffect transition="in" filter="fade">
                                      <p:cBhvr>
                                        <p:cTn id="15" dur="500"/>
                                        <p:tgtEl>
                                          <p:spTgt spid="300"/>
                                        </p:tgtEl>
                                      </p:cBhvr>
                                    </p:animEffect>
                                  </p:childTnLst>
                                </p:cTn>
                              </p:par>
                              <p:par>
                                <p:cTn id="16" presetID="10" presetClass="entr" presetSubtype="0" fill="hold" nodeType="withEffect">
                                  <p:stCondLst>
                                    <p:cond delay="0"/>
                                  </p:stCondLst>
                                  <p:childTnLst>
                                    <p:set>
                                      <p:cBhvr>
                                        <p:cTn id="17" dur="1" fill="hold">
                                          <p:stCondLst>
                                            <p:cond delay="0"/>
                                          </p:stCondLst>
                                        </p:cTn>
                                        <p:tgtEl>
                                          <p:spTgt spid="298"/>
                                        </p:tgtEl>
                                        <p:attrNameLst>
                                          <p:attrName>style.visibility</p:attrName>
                                        </p:attrNameLst>
                                      </p:cBhvr>
                                      <p:to>
                                        <p:strVal val="visible"/>
                                      </p:to>
                                    </p:set>
                                    <p:animEffect transition="in" filter="fade">
                                      <p:cBhvr>
                                        <p:cTn id="18" dur="500"/>
                                        <p:tgtEl>
                                          <p:spTgt spid="2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1"/>
                                        </p:tgtEl>
                                        <p:attrNameLst>
                                          <p:attrName>style.visibility</p:attrName>
                                        </p:attrNameLst>
                                      </p:cBhvr>
                                      <p:to>
                                        <p:strVal val="visible"/>
                                      </p:to>
                                    </p:set>
                                    <p:animEffect transition="in" filter="fade">
                                      <p:cBhvr>
                                        <p:cTn id="23" dur="500"/>
                                        <p:tgtEl>
                                          <p:spTgt spid="301"/>
                                        </p:tgtEl>
                                      </p:cBhvr>
                                    </p:animEffect>
                                  </p:childTnLst>
                                </p:cTn>
                              </p:par>
                              <p:par>
                                <p:cTn id="24" presetID="10" presetClass="entr" presetSubtype="0" fill="hold" nodeType="withEffect">
                                  <p:stCondLst>
                                    <p:cond delay="0"/>
                                  </p:stCondLst>
                                  <p:childTnLst>
                                    <p:set>
                                      <p:cBhvr>
                                        <p:cTn id="25" dur="1" fill="hold">
                                          <p:stCondLst>
                                            <p:cond delay="0"/>
                                          </p:stCondLst>
                                        </p:cTn>
                                        <p:tgtEl>
                                          <p:spTgt spid="303"/>
                                        </p:tgtEl>
                                        <p:attrNameLst>
                                          <p:attrName>style.visibility</p:attrName>
                                        </p:attrNameLst>
                                      </p:cBhvr>
                                      <p:to>
                                        <p:strVal val="visible"/>
                                      </p:to>
                                    </p:set>
                                    <p:animEffect transition="in" filter="fade">
                                      <p:cBhvr>
                                        <p:cTn id="26" dur="500"/>
                                        <p:tgtEl>
                                          <p:spTgt spid="30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2"/>
                                        </p:tgtEl>
                                        <p:attrNameLst>
                                          <p:attrName>style.visibility</p:attrName>
                                        </p:attrNameLst>
                                      </p:cBhvr>
                                      <p:to>
                                        <p:strVal val="visible"/>
                                      </p:to>
                                    </p:set>
                                    <p:animEffect transition="in" filter="fade">
                                      <p:cBhvr>
                                        <p:cTn id="31" dur="500"/>
                                        <p:tgtEl>
                                          <p:spTgt spid="302"/>
                                        </p:tgtEl>
                                      </p:cBhvr>
                                    </p:animEffect>
                                  </p:childTnLst>
                                </p:cTn>
                              </p:par>
                              <p:par>
                                <p:cTn id="32" presetID="10" presetClass="entr" presetSubtype="0" fill="hold" nodeType="withEffect">
                                  <p:stCondLst>
                                    <p:cond delay="0"/>
                                  </p:stCondLst>
                                  <p:childTnLst>
                                    <p:set>
                                      <p:cBhvr>
                                        <p:cTn id="33" dur="1" fill="hold">
                                          <p:stCondLst>
                                            <p:cond delay="0"/>
                                          </p:stCondLst>
                                        </p:cTn>
                                        <p:tgtEl>
                                          <p:spTgt spid="304"/>
                                        </p:tgtEl>
                                        <p:attrNameLst>
                                          <p:attrName>style.visibility</p:attrName>
                                        </p:attrNameLst>
                                      </p:cBhvr>
                                      <p:to>
                                        <p:strVal val="visible"/>
                                      </p:to>
                                    </p:set>
                                    <p:animEffect transition="in" filter="fade">
                                      <p:cBhvr>
                                        <p:cTn id="34"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6" descr="Thánh Gióng » Truyện cổ tích | Truyện dân gian việt nam | Video ca nhạc hay  cho bé"/>
          <p:cNvPicPr preferRelativeResize="0"/>
          <p:nvPr/>
        </p:nvPicPr>
        <p:blipFill rotWithShape="1">
          <a:blip r:embed="rId3"/>
          <a:srcRect/>
          <a:stretch>
            <a:fillRect/>
          </a:stretch>
        </p:blipFill>
        <p:spPr>
          <a:xfrm>
            <a:off x="403393" y="1527008"/>
            <a:ext cx="6235700" cy="4381500"/>
          </a:xfrm>
          <a:prstGeom prst="rect">
            <a:avLst/>
          </a:prstGeom>
          <a:noFill/>
          <a:ln>
            <a:noFill/>
          </a:ln>
        </p:spPr>
      </p:pic>
      <p:sp>
        <p:nvSpPr>
          <p:cNvPr id="311" name="Google Shape;311;p16"/>
          <p:cNvSpPr txBox="1"/>
          <p:nvPr/>
        </p:nvSpPr>
        <p:spPr>
          <a:xfrm>
            <a:off x="6935870" y="1527008"/>
            <a:ext cx="4852737" cy="40318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Times New Roman" panose="02020603050405020304"/>
                <a:ea typeface="Times New Roman" panose="02020603050405020304"/>
                <a:cs typeface="Times New Roman" panose="02020603050405020304"/>
                <a:sym typeface="Times New Roman" panose="02020603050405020304"/>
              </a:rPr>
              <a:t>Từ “tráng sĩ” (7 lần):</a:t>
            </a:r>
            <a:r>
              <a:rPr lang="en-US" sz="3200">
                <a:solidFill>
                  <a:schemeClr val="dk1"/>
                </a:solidFill>
                <a:latin typeface="Times New Roman" panose="02020603050405020304"/>
                <a:ea typeface="Times New Roman" panose="02020603050405020304"/>
                <a:cs typeface="Times New Roman" panose="02020603050405020304"/>
                <a:sym typeface="Times New Roman" panose="02020603050405020304"/>
              </a:rPr>
              <a:t> thể hiện niềm trân trọng, ngưỡng mộ, tin yêu của người kể chuyện với sức mạnh kì diệu , hành động cao đẹp của người anh hùng làng Gióng, như một biểu tượng của sức trẻ Việt Nam</a:t>
            </a:r>
            <a:endParaRPr sz="3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1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17" name="Google Shape;317;p17"/>
          <p:cNvSpPr txBox="1">
            <a:spLocks noGrp="1"/>
          </p:cNvSpPr>
          <p:nvPr>
            <p:ph type="title"/>
          </p:nvPr>
        </p:nvSpPr>
        <p:spPr>
          <a:xfrm>
            <a:off x="589559" y="856180"/>
            <a:ext cx="5845965" cy="11280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500"/>
              <a:buFont typeface="Times New Roman" panose="02020603050405020304"/>
              <a:buNone/>
            </a:pPr>
            <a:r>
              <a:rPr lang="en-US" sz="3500" b="1">
                <a:solidFill>
                  <a:srgbClr val="C00000"/>
                </a:solidFill>
                <a:latin typeface="Times New Roman" panose="02020603050405020304"/>
                <a:ea typeface="Times New Roman" panose="02020603050405020304"/>
                <a:cs typeface="Times New Roman" panose="02020603050405020304"/>
                <a:sym typeface="Times New Roman" panose="02020603050405020304"/>
              </a:rPr>
              <a:t>4. Đặc điểm của nhân vật</a:t>
            </a:r>
            <a:endParaRPr sz="3500"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22" name="Google Shape;322;p17"/>
          <p:cNvSpPr txBox="1"/>
          <p:nvPr/>
        </p:nvSpPr>
        <p:spPr>
          <a:xfrm>
            <a:off x="590719" y="2330505"/>
            <a:ext cx="4559425" cy="3979585"/>
          </a:xfrm>
          <a:prstGeom prst="rect">
            <a:avLst/>
          </a:prstGeom>
          <a:noFill/>
          <a:ln>
            <a:noFill/>
          </a:ln>
        </p:spPr>
        <p:txBody>
          <a:bodyPr spcFirstLastPara="1" wrap="square" lIns="91425" tIns="45700" rIns="91425" bIns="45700" anchor="ctr" anchorCtr="0">
            <a:normAutofit lnSpcReduction="10000"/>
          </a:bodyPr>
          <a:lstStyle/>
          <a:p>
            <a:pPr marL="0" marR="0" lvl="0" indent="0" algn="just" rtl="0">
              <a:lnSpc>
                <a:spcPct val="90000"/>
              </a:lnSpc>
              <a:spcBef>
                <a:spcPts val="0"/>
              </a:spcBef>
              <a:spcAft>
                <a:spcPts val="0"/>
              </a:spcAft>
              <a:buClr>
                <a:schemeClr val="dk1"/>
              </a:buClr>
              <a:buSzPts val="3500"/>
              <a:buFont typeface="Arial" panose="020B0604020202020204"/>
              <a:buChar char="•"/>
            </a:pPr>
            <a:r>
              <a:rPr lang="en-US" sz="3500">
                <a:solidFill>
                  <a:schemeClr val="dk1"/>
                </a:solidFill>
                <a:latin typeface="Times New Roman" panose="02020603050405020304"/>
                <a:ea typeface="Times New Roman" panose="02020603050405020304"/>
                <a:cs typeface="Times New Roman" panose="02020603050405020304"/>
                <a:sym typeface="Times New Roman" panose="02020603050405020304"/>
              </a:rPr>
              <a:t> Nhiệm vụ của Thánh Gióng: đánh giặc Ân cứu nước</a:t>
            </a:r>
            <a:endParaRPr sz="35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90000"/>
              </a:lnSpc>
              <a:spcBef>
                <a:spcPts val="600"/>
              </a:spcBef>
              <a:spcAft>
                <a:spcPts val="0"/>
              </a:spcAft>
              <a:buClr>
                <a:schemeClr val="dk1"/>
              </a:buClr>
              <a:buSzPts val="3500"/>
              <a:buFont typeface="Arial" panose="020B0604020202020204"/>
              <a:buChar char="•"/>
            </a:pPr>
            <a:r>
              <a:rPr lang="en-US" sz="3500">
                <a:solidFill>
                  <a:schemeClr val="dk1"/>
                </a:solidFill>
                <a:latin typeface="Times New Roman" panose="02020603050405020304"/>
                <a:ea typeface="Times New Roman" panose="02020603050405020304"/>
                <a:cs typeface="Times New Roman" panose="02020603050405020304"/>
                <a:sym typeface="Times New Roman" panose="02020603050405020304"/>
              </a:rPr>
              <a:t>Tầm quan trọng: cứu nguy cho đất nước</a:t>
            </a:r>
            <a:endParaRPr sz="35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90000"/>
              </a:lnSpc>
              <a:spcBef>
                <a:spcPts val="600"/>
              </a:spcBef>
              <a:spcAft>
                <a:spcPts val="0"/>
              </a:spcAft>
              <a:buNone/>
            </a:pPr>
            <a:r>
              <a:rPr lang="en-US" sz="3500">
                <a:solidFill>
                  <a:schemeClr val="dk1"/>
                </a:solidFill>
                <a:latin typeface="Times New Roman" panose="02020603050405020304"/>
                <a:ea typeface="Times New Roman" panose="02020603050405020304"/>
                <a:cs typeface="Times New Roman" panose="02020603050405020304"/>
                <a:sym typeface="Times New Roman" panose="02020603050405020304"/>
              </a:rPr>
              <a:t>=&gt; Nhân vật hội tụ đủ đặc điểm của truyền thuyết.</a:t>
            </a:r>
          </a:p>
        </p:txBody>
      </p:sp>
      <p:sp>
        <p:nvSpPr>
          <p:cNvPr id="323" name="Google Shape;323;p17"/>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24" name="Google Shape;324;p17"/>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pic>
        <p:nvPicPr>
          <p:cNvPr id="325" name="Google Shape;325;p17" descr="Cô phải trả lời chứ, sao lại mắng bạn ấy?” - Tuổi Trẻ Online"/>
          <p:cNvPicPr preferRelativeResize="0"/>
          <p:nvPr/>
        </p:nvPicPr>
        <p:blipFill rotWithShape="1">
          <a:blip r:embed="rId3"/>
          <a:srcRect l="22959" r="15662" b="1"/>
          <a:stretch>
            <a:fillRect/>
          </a:stretch>
        </p:blipFill>
        <p:spPr>
          <a:xfrm>
            <a:off x="5977788" y="799352"/>
            <a:ext cx="5425410" cy="52592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22"/>
                                        </p:tgtEl>
                                        <p:attrNameLst>
                                          <p:attrName>style.visibility</p:attrName>
                                        </p:attrNameLst>
                                      </p:cBhvr>
                                      <p:to>
                                        <p:strVal val="visible"/>
                                      </p:to>
                                    </p:set>
                                    <p:animEffect transition="in" filter="fade">
                                      <p:cBhvr>
                                        <p:cTn id="10"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31" name="Google Shape;331;p18"/>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32" name="Google Shape;332;p18"/>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33" name="Google Shape;333;p18"/>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34" name="Google Shape;334;p18"/>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35" name="Google Shape;335;p18"/>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36" name="Google Shape;336;p18"/>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grpSp>
        <p:nvGrpSpPr>
          <p:cNvPr id="337" name="Google Shape;337;p18"/>
          <p:cNvGrpSpPr/>
          <p:nvPr/>
        </p:nvGrpSpPr>
        <p:grpSpPr>
          <a:xfrm>
            <a:off x="820546" y="1035728"/>
            <a:ext cx="10550907" cy="5571065"/>
            <a:chOff x="0" y="0"/>
            <a:chExt cx="11350" cy="5993"/>
          </a:xfrm>
        </p:grpSpPr>
        <p:pic>
          <p:nvPicPr>
            <p:cNvPr id="338" name="Google Shape;338;p18"/>
            <p:cNvPicPr preferRelativeResize="0"/>
            <p:nvPr/>
          </p:nvPicPr>
          <p:blipFill rotWithShape="1">
            <a:blip r:embed="rId3"/>
            <a:srcRect/>
            <a:stretch>
              <a:fillRect/>
            </a:stretch>
          </p:blipFill>
          <p:spPr>
            <a:xfrm>
              <a:off x="5810" y="25"/>
              <a:ext cx="2790" cy="2604"/>
            </a:xfrm>
            <a:prstGeom prst="rect">
              <a:avLst/>
            </a:prstGeom>
            <a:noFill/>
            <a:ln>
              <a:noFill/>
            </a:ln>
          </p:spPr>
        </p:pic>
        <p:pic>
          <p:nvPicPr>
            <p:cNvPr id="339" name="Google Shape;339;p18" descr="A cartoon of a person riding a horse&#10;&#10;Description automatically generated with low confidence"/>
            <p:cNvPicPr preferRelativeResize="0"/>
            <p:nvPr/>
          </p:nvPicPr>
          <p:blipFill rotWithShape="1">
            <a:blip r:embed="rId4"/>
            <a:srcRect/>
            <a:stretch>
              <a:fillRect/>
            </a:stretch>
          </p:blipFill>
          <p:spPr>
            <a:xfrm>
              <a:off x="2941" y="25"/>
              <a:ext cx="2763" cy="2629"/>
            </a:xfrm>
            <a:prstGeom prst="rect">
              <a:avLst/>
            </a:prstGeom>
            <a:noFill/>
            <a:ln>
              <a:noFill/>
            </a:ln>
          </p:spPr>
        </p:pic>
        <p:sp>
          <p:nvSpPr>
            <p:cNvPr id="340" name="Google Shape;340;p18"/>
            <p:cNvSpPr/>
            <p:nvPr/>
          </p:nvSpPr>
          <p:spPr>
            <a:xfrm>
              <a:off x="4327" y="2381"/>
              <a:ext cx="480" cy="409"/>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341" name="Google Shape;341;p18"/>
            <p:cNvSpPr/>
            <p:nvPr/>
          </p:nvSpPr>
          <p:spPr>
            <a:xfrm>
              <a:off x="6940" y="2381"/>
              <a:ext cx="480" cy="409"/>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342" name="Google Shape;342;p18"/>
            <p:cNvPicPr preferRelativeResize="0"/>
            <p:nvPr/>
          </p:nvPicPr>
          <p:blipFill rotWithShape="1">
            <a:blip r:embed="rId5"/>
            <a:srcRect/>
            <a:stretch>
              <a:fillRect/>
            </a:stretch>
          </p:blipFill>
          <p:spPr>
            <a:xfrm>
              <a:off x="8680" y="0"/>
              <a:ext cx="2670" cy="2629"/>
            </a:xfrm>
            <a:prstGeom prst="rect">
              <a:avLst/>
            </a:prstGeom>
            <a:noFill/>
            <a:ln>
              <a:noFill/>
            </a:ln>
          </p:spPr>
        </p:pic>
        <p:pic>
          <p:nvPicPr>
            <p:cNvPr id="343" name="Google Shape;343;p18"/>
            <p:cNvPicPr preferRelativeResize="0"/>
            <p:nvPr/>
          </p:nvPicPr>
          <p:blipFill rotWithShape="1">
            <a:blip r:embed="rId6"/>
            <a:srcRect/>
            <a:stretch>
              <a:fillRect/>
            </a:stretch>
          </p:blipFill>
          <p:spPr>
            <a:xfrm>
              <a:off x="0" y="3200"/>
              <a:ext cx="2758" cy="2604"/>
            </a:xfrm>
            <a:prstGeom prst="rect">
              <a:avLst/>
            </a:prstGeom>
            <a:noFill/>
            <a:ln>
              <a:noFill/>
            </a:ln>
          </p:spPr>
        </p:pic>
        <p:pic>
          <p:nvPicPr>
            <p:cNvPr id="344" name="Google Shape;344;p18" descr="A group of dolls&#10;&#10;Description automatically generated with low confidence"/>
            <p:cNvPicPr preferRelativeResize="0"/>
            <p:nvPr/>
          </p:nvPicPr>
          <p:blipFill rotWithShape="1">
            <a:blip r:embed="rId7"/>
            <a:srcRect/>
            <a:stretch>
              <a:fillRect/>
            </a:stretch>
          </p:blipFill>
          <p:spPr>
            <a:xfrm>
              <a:off x="8497" y="3200"/>
              <a:ext cx="2853" cy="2604"/>
            </a:xfrm>
            <a:prstGeom prst="rect">
              <a:avLst/>
            </a:prstGeom>
            <a:noFill/>
            <a:ln>
              <a:noFill/>
            </a:ln>
          </p:spPr>
        </p:pic>
        <p:pic>
          <p:nvPicPr>
            <p:cNvPr id="345" name="Google Shape;345;p18"/>
            <p:cNvPicPr preferRelativeResize="0"/>
            <p:nvPr/>
          </p:nvPicPr>
          <p:blipFill rotWithShape="1">
            <a:blip r:embed="rId8"/>
            <a:srcRect/>
            <a:stretch>
              <a:fillRect/>
            </a:stretch>
          </p:blipFill>
          <p:spPr>
            <a:xfrm>
              <a:off x="2841" y="3200"/>
              <a:ext cx="2790" cy="2604"/>
            </a:xfrm>
            <a:prstGeom prst="rect">
              <a:avLst/>
            </a:prstGeom>
            <a:noFill/>
            <a:ln>
              <a:noFill/>
            </a:ln>
          </p:spPr>
        </p:pic>
        <p:pic>
          <p:nvPicPr>
            <p:cNvPr id="346" name="Google Shape;346;p18"/>
            <p:cNvPicPr preferRelativeResize="0"/>
            <p:nvPr/>
          </p:nvPicPr>
          <p:blipFill rotWithShape="1">
            <a:blip r:embed="rId9"/>
            <a:srcRect/>
            <a:stretch>
              <a:fillRect/>
            </a:stretch>
          </p:blipFill>
          <p:spPr>
            <a:xfrm>
              <a:off x="5727" y="3200"/>
              <a:ext cx="2650" cy="2604"/>
            </a:xfrm>
            <a:prstGeom prst="rect">
              <a:avLst/>
            </a:prstGeom>
            <a:noFill/>
            <a:ln>
              <a:noFill/>
            </a:ln>
          </p:spPr>
        </p:pic>
        <p:sp>
          <p:nvSpPr>
            <p:cNvPr id="347" name="Google Shape;347;p18"/>
            <p:cNvSpPr/>
            <p:nvPr/>
          </p:nvSpPr>
          <p:spPr>
            <a:xfrm>
              <a:off x="853" y="5584"/>
              <a:ext cx="480" cy="409"/>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348" name="Google Shape;348;p18"/>
            <p:cNvSpPr/>
            <p:nvPr/>
          </p:nvSpPr>
          <p:spPr>
            <a:xfrm>
              <a:off x="9599" y="5584"/>
              <a:ext cx="480" cy="409"/>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349" name="Google Shape;349;p18"/>
            <p:cNvSpPr/>
            <p:nvPr/>
          </p:nvSpPr>
          <p:spPr>
            <a:xfrm>
              <a:off x="4107" y="5584"/>
              <a:ext cx="480" cy="409"/>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350" name="Google Shape;350;p18"/>
            <p:cNvSpPr/>
            <p:nvPr/>
          </p:nvSpPr>
          <p:spPr>
            <a:xfrm>
              <a:off x="6720" y="5584"/>
              <a:ext cx="480" cy="409"/>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pic>
          <p:nvPicPr>
            <p:cNvPr id="351" name="Google Shape;351;p18"/>
            <p:cNvPicPr preferRelativeResize="0"/>
            <p:nvPr/>
          </p:nvPicPr>
          <p:blipFill rotWithShape="1">
            <a:blip r:embed="rId10"/>
            <a:srcRect/>
            <a:stretch>
              <a:fillRect/>
            </a:stretch>
          </p:blipFill>
          <p:spPr>
            <a:xfrm>
              <a:off x="7" y="0"/>
              <a:ext cx="2758" cy="2628"/>
            </a:xfrm>
            <a:prstGeom prst="rect">
              <a:avLst/>
            </a:prstGeom>
            <a:noFill/>
            <a:ln>
              <a:noFill/>
            </a:ln>
          </p:spPr>
        </p:pic>
        <p:sp>
          <p:nvSpPr>
            <p:cNvPr id="352" name="Google Shape;352;p18"/>
            <p:cNvSpPr/>
            <p:nvPr/>
          </p:nvSpPr>
          <p:spPr>
            <a:xfrm>
              <a:off x="9789" y="2381"/>
              <a:ext cx="480" cy="409"/>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353" name="Google Shape;353;p18"/>
            <p:cNvSpPr/>
            <p:nvPr/>
          </p:nvSpPr>
          <p:spPr>
            <a:xfrm>
              <a:off x="1333" y="2381"/>
              <a:ext cx="480" cy="409"/>
            </a:xfrm>
            <a:prstGeom prst="roundRect">
              <a:avLst>
                <a:gd name="adj" fmla="val 16667"/>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54" name="Google Shape;354;p18"/>
          <p:cNvSpPr txBox="1"/>
          <p:nvPr/>
        </p:nvSpPr>
        <p:spPr>
          <a:xfrm>
            <a:off x="1099185" y="56515"/>
            <a:ext cx="10890250" cy="735965"/>
          </a:xfrm>
          <a:prstGeom prst="rect">
            <a:avLst/>
          </a:prstGeom>
          <a:noFill/>
          <a:ln>
            <a:noFill/>
          </a:ln>
        </p:spPr>
        <p:txBody>
          <a:bodyPr spcFirstLastPara="1" wrap="square" lIns="91425" tIns="45700" rIns="91425" bIns="45700" anchor="t" anchorCtr="0">
            <a:spAutoFit/>
            <a:scene3d>
              <a:camera prst="orthographicFront"/>
              <a:lightRig rig="threePt" dir="t"/>
            </a:scene3d>
          </a:bodyPr>
          <a:lstStyle/>
          <a:p>
            <a:pPr marL="0" marR="0" lvl="0" indent="0" algn="ctr" rtl="0">
              <a:lnSpc>
                <a:spcPct val="150000"/>
              </a:lnSpc>
              <a:spcBef>
                <a:spcPts val="0"/>
              </a:spcBef>
              <a:spcAft>
                <a:spcPts val="0"/>
              </a:spcAft>
              <a:buNone/>
            </a:pPr>
            <a:r>
              <a:rPr lang="en-US" sz="2800" b="1">
                <a:solidFill>
                  <a:schemeClr val="tx1"/>
                </a:solidFill>
                <a:effectLst>
                  <a:outerShdw blurRad="38100" dist="19050" dir="2700000" algn="tl" rotWithShape="0">
                    <a:schemeClr val="dk1">
                      <a:alpha val="40000"/>
                    </a:schemeClr>
                  </a:outerShdw>
                </a:effectLst>
                <a:sym typeface="+mn-ea"/>
              </a:rPr>
              <a:t>Sắp xếp các sự kiện sau theo trình tự xuất hiện trong văn bản </a:t>
            </a:r>
            <a:endParaRPr lang="en-US" sz="2800" b="1" i="1">
              <a:solidFill>
                <a:schemeClr val="tx1"/>
              </a:solidFill>
              <a:effectLst>
                <a:outerShdw blurRad="38100" dist="19050" dir="2700000" algn="tl" rotWithShape="0">
                  <a:schemeClr val="dk1">
                    <a:alpha val="40000"/>
                  </a:schemeClr>
                </a:outerShdw>
              </a:effectLst>
              <a:latin typeface="Times New Roman" panose="02020603050405020304"/>
              <a:ea typeface="Times New Roman" panose="02020603050405020304"/>
              <a:cs typeface="Times New Roman" panose="02020603050405020304"/>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9"/>
          <p:cNvSpPr txBox="1"/>
          <p:nvPr/>
        </p:nvSpPr>
        <p:spPr>
          <a:xfrm>
            <a:off x="0" y="0"/>
            <a:ext cx="12125241" cy="96614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2800" b="1" i="1">
                <a:solidFill>
                  <a:schemeClr val="dk1"/>
                </a:solidFill>
                <a:latin typeface="Times New Roman" panose="02020603050405020304"/>
                <a:ea typeface="Times New Roman" panose="02020603050405020304"/>
                <a:cs typeface="Times New Roman" panose="02020603050405020304"/>
                <a:sym typeface="Times New Roman" panose="02020603050405020304"/>
              </a:rPr>
              <a:t>Sắp xếp các sự kiện sau theo trình tự xuất hiện trong văn bản “Thánh Gióng”</a:t>
            </a:r>
          </a:p>
        </p:txBody>
      </p:sp>
      <p:sp>
        <p:nvSpPr>
          <p:cNvPr id="360" name="Google Shape;360;p19"/>
          <p:cNvSpPr txBox="1"/>
          <p:nvPr/>
        </p:nvSpPr>
        <p:spPr>
          <a:xfrm>
            <a:off x="770021" y="747768"/>
            <a:ext cx="11044989" cy="53624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(a) Bà sinh ra Gióng, lên ba vẫn không biết nói</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(b) Hai vợ chồng ông lão ao ước có một đứa con</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(c) Giặc Ân xâm lược, vua sai sứ giả rao tìm người tài cứu nước</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(d) Gióng lớn nhanh như thổi, bà con làng xóm phải góp gạo nuôi</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(e) Ngày nay, vẫn còn đền thờ ở làng Gióng, mở hội hàng năm, còn lưu lại nhiều dấu tích</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(f) Nghe tiếng rao, Gióng liền nói được ngỏ lời xin đi đánh giặc</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(g) Gióng cùng ngựa sắt lên núi Sóc Sơn và bay lên trời</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(h) Bà ra đồng thấy một vết chân to ướm thử</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 i) Vua nhớ công ơn, lập đền thờ</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(k) Vua cho mang ngựa sắt, roi sắt, giáp sắt đến, Gióng vươn vai cao hơn trượng, phi ngựa xông vào trận, giặc tan.</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61" name="Google Shape;361;p19"/>
          <p:cNvSpPr txBox="1"/>
          <p:nvPr/>
        </p:nvSpPr>
        <p:spPr>
          <a:xfrm>
            <a:off x="288758" y="5975106"/>
            <a:ext cx="11526252"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1">
                <a:solidFill>
                  <a:srgbClr val="C00000"/>
                </a:solidFill>
                <a:latin typeface="Times New Roman" panose="02020603050405020304"/>
                <a:ea typeface="Times New Roman" panose="02020603050405020304"/>
                <a:cs typeface="Times New Roman" panose="02020603050405020304"/>
                <a:sym typeface="Times New Roman" panose="02020603050405020304"/>
              </a:rPr>
              <a:t>b → h → a → c → f → d → k → g → i → e</a:t>
            </a:r>
            <a:endParaRPr sz="4500"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p2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67" name="Google Shape;367;p20"/>
          <p:cNvSpPr txBox="1">
            <a:spLocks noGrp="1"/>
          </p:cNvSpPr>
          <p:nvPr>
            <p:ph type="title"/>
          </p:nvPr>
        </p:nvSpPr>
        <p:spPr>
          <a:xfrm>
            <a:off x="9267909" y="2023110"/>
            <a:ext cx="2469624" cy="28460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Times New Roman" panose="02020603050405020304"/>
              <a:buNone/>
            </a:pPr>
            <a:r>
              <a:rPr lang="en-US" sz="4000" b="1">
                <a:solidFill>
                  <a:srgbClr val="C00000"/>
                </a:solidFill>
                <a:latin typeface="Times New Roman" panose="02020603050405020304"/>
                <a:ea typeface="Times New Roman" panose="02020603050405020304"/>
                <a:cs typeface="Times New Roman" panose="02020603050405020304"/>
                <a:sym typeface="Times New Roman" panose="02020603050405020304"/>
              </a:rPr>
              <a:t>5. Đặc điểm về cốt truyện</a:t>
            </a:r>
            <a:endParaRPr sz="4000" b="1">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68" name="Google Shape;368;p20"/>
          <p:cNvSpPr/>
          <p:nvPr/>
        </p:nvSpPr>
        <p:spPr>
          <a:xfrm rot="-5400000">
            <a:off x="3433973" y="-827233"/>
            <a:ext cx="1715478" cy="858342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369" name="Google Shape;369;p20"/>
          <p:cNvSpPr/>
          <p:nvPr/>
        </p:nvSpPr>
        <p:spPr>
          <a:xfrm>
            <a:off x="302085" y="664308"/>
            <a:ext cx="8082632" cy="5600340"/>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pic>
        <p:nvPicPr>
          <p:cNvPr id="370" name="Google Shape;370;p20" descr="Đức Thánh Gióng - Truyền thuyết Việt Nam"/>
          <p:cNvPicPr preferRelativeResize="0"/>
          <p:nvPr/>
        </p:nvPicPr>
        <p:blipFill rotWithShape="1">
          <a:blip r:embed="rId3"/>
          <a:srcRect l="2558" b="-1"/>
          <a:stretch>
            <a:fillRect/>
          </a:stretch>
        </p:blipFill>
        <p:spPr>
          <a:xfrm>
            <a:off x="545238" y="858525"/>
            <a:ext cx="7608304" cy="5211906"/>
          </a:xfrm>
          <a:prstGeom prst="rect">
            <a:avLst/>
          </a:prstGeom>
          <a:noFill/>
          <a:ln>
            <a:noFill/>
          </a:ln>
        </p:spPr>
      </p:pic>
      <p:sp>
        <p:nvSpPr>
          <p:cNvPr id="371" name="Google Shape;371;p20"/>
          <p:cNvSpPr/>
          <p:nvPr/>
        </p:nvSpPr>
        <p:spPr>
          <a:xfrm rot="5400000">
            <a:off x="7950447" y="3392097"/>
            <a:ext cx="1719072"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5486400"/>
            <a:ext cx="12163928" cy="1371600"/>
          </a:xfrm>
          <a:prstGeom prst="rect">
            <a:avLst/>
          </a:prstGeom>
        </p:spPr>
      </p:pic>
      <p:pic>
        <p:nvPicPr>
          <p:cNvPr id="17" name="图片 16"/>
          <p:cNvPicPr>
            <a:picLocks noChangeAspect="1"/>
          </p:cNvPicPr>
          <p:nvPr/>
        </p:nvPicPr>
        <p:blipFill>
          <a:blip r:embed="rId4"/>
          <a:stretch>
            <a:fillRect/>
          </a:stretch>
        </p:blipFill>
        <p:spPr>
          <a:xfrm>
            <a:off x="4500467" y="1639613"/>
            <a:ext cx="540000" cy="371250"/>
          </a:xfrm>
          <a:prstGeom prst="rect">
            <a:avLst/>
          </a:prstGeom>
        </p:spPr>
      </p:pic>
      <p:pic>
        <p:nvPicPr>
          <p:cNvPr id="18" name="图片 17"/>
          <p:cNvPicPr>
            <a:picLocks noChangeAspect="1"/>
          </p:cNvPicPr>
          <p:nvPr/>
        </p:nvPicPr>
        <p:blipFill>
          <a:blip r:embed="rId5"/>
          <a:stretch>
            <a:fillRect/>
          </a:stretch>
        </p:blipFill>
        <p:spPr>
          <a:xfrm>
            <a:off x="592427" y="253170"/>
            <a:ext cx="795054" cy="419612"/>
          </a:xfrm>
          <a:prstGeom prst="rect">
            <a:avLst/>
          </a:prstGeom>
        </p:spPr>
      </p:pic>
      <p:pic>
        <p:nvPicPr>
          <p:cNvPr id="19" name="图片 18"/>
          <p:cNvPicPr>
            <a:picLocks noChangeAspect="1"/>
          </p:cNvPicPr>
          <p:nvPr/>
        </p:nvPicPr>
        <p:blipFill>
          <a:blip r:embed="rId6"/>
          <a:stretch>
            <a:fillRect/>
          </a:stretch>
        </p:blipFill>
        <p:spPr>
          <a:xfrm>
            <a:off x="10739068" y="117517"/>
            <a:ext cx="1289800" cy="954787"/>
          </a:xfrm>
          <a:prstGeom prst="rect">
            <a:avLst/>
          </a:prstGeom>
        </p:spPr>
      </p:pic>
      <p:pic>
        <p:nvPicPr>
          <p:cNvPr id="47" name="Picture 2" descr="F:\未标题-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73" t="6174" r="32921" b="7680"/>
          <a:stretch>
            <a:fillRect/>
          </a:stretch>
        </p:blipFill>
        <p:spPr bwMode="auto">
          <a:xfrm>
            <a:off x="257543" y="2456545"/>
            <a:ext cx="3331210" cy="4485676"/>
          </a:xfrm>
          <a:prstGeom prst="rect">
            <a:avLst/>
          </a:prstGeom>
          <a:noFill/>
          <a:extLst>
            <a:ext uri="{909E8E84-426E-40DD-AFC4-6F175D3DCCD1}">
              <a14:hiddenFill xmlns:a14="http://schemas.microsoft.com/office/drawing/2010/main">
                <a:solidFill>
                  <a:srgbClr val="FFFFFF"/>
                </a:solidFill>
              </a14:hiddenFill>
            </a:ext>
          </a:extLst>
        </p:spPr>
      </p:pic>
      <p:sp>
        <p:nvSpPr>
          <p:cNvPr id="48" name="云形标注 5"/>
          <p:cNvSpPr/>
          <p:nvPr/>
        </p:nvSpPr>
        <p:spPr>
          <a:xfrm flipH="1">
            <a:off x="3846296" y="413657"/>
            <a:ext cx="7700336" cy="5360126"/>
          </a:xfrm>
          <a:prstGeom prst="cloudCallout">
            <a:avLst>
              <a:gd name="adj1" fmla="val 60701"/>
              <a:gd name="adj2" fmla="val 464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err="1">
                <a:solidFill>
                  <a:schemeClr val="tx1"/>
                </a:solidFill>
                <a:latin typeface="Times New Roman" panose="02020603050405020304" pitchFamily="18" charset="0"/>
                <a:cs typeface="Times New Roman" panose="02020603050405020304" pitchFamily="18" charset="0"/>
                <a:sym typeface="+mn-lt"/>
              </a:rPr>
              <a:t>Trong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văn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hoá</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dân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gian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Việt</a:t>
            </a:r>
            <a:r>
              <a:rPr lang="en-US" altLang="zh-CN" sz="3200" dirty="0">
                <a:solidFill>
                  <a:schemeClr val="tx1"/>
                </a:solidFill>
                <a:latin typeface="Times New Roman" panose="02020603050405020304" pitchFamily="18" charset="0"/>
                <a:cs typeface="Times New Roman" panose="02020603050405020304" pitchFamily="18" charset="0"/>
                <a:sym typeface="+mn-lt"/>
              </a:rPr>
              <a:t> Nam,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có</a:t>
            </a:r>
            <a:r>
              <a:rPr lang="en-US" altLang="zh-CN" sz="3200" dirty="0">
                <a:solidFill>
                  <a:schemeClr val="tx1"/>
                </a:solidFill>
                <a:latin typeface="Times New Roman" panose="02020603050405020304" pitchFamily="18" charset="0"/>
                <a:cs typeface="Times New Roman" panose="02020603050405020304" pitchFamily="18" charset="0"/>
                <a:sym typeface="+mn-lt"/>
              </a:rPr>
              <a:t> 4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vị</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Thánh</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được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tôn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là</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tứ</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bất</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tử</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Em</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hãy</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cho</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biết</a:t>
            </a:r>
            <a:r>
              <a:rPr lang="en-US" altLang="zh-CN" sz="3200" dirty="0">
                <a:solidFill>
                  <a:schemeClr val="tx1"/>
                </a:solidFill>
                <a:latin typeface="Times New Roman" panose="02020603050405020304" pitchFamily="18" charset="0"/>
                <a:cs typeface="Times New Roman" panose="02020603050405020304" pitchFamily="18" charset="0"/>
                <a:sym typeface="+mn-lt"/>
              </a:rPr>
              <a:t> 4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vị</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thánh</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đó</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là</a:t>
            </a:r>
            <a:r>
              <a:rPr lang="en-US" altLang="zh-CN" sz="3200" dirty="0">
                <a:solidFill>
                  <a:schemeClr val="tx1"/>
                </a:solidFill>
                <a:latin typeface="Times New Roman" panose="02020603050405020304" pitchFamily="18" charset="0"/>
                <a:cs typeface="Times New Roman" panose="02020603050405020304" pitchFamily="18" charset="0"/>
                <a:sym typeface="+mn-lt"/>
              </a:rPr>
              <a:t> ai? </a:t>
            </a:r>
            <a:r>
              <a:rPr lang="en-US" altLang="zh-CN" sz="3200" dirty="0" err="1">
                <a:solidFill>
                  <a:schemeClr val="tx1"/>
                </a:solidFill>
                <a:latin typeface="Times New Roman" panose="02020603050405020304" pitchFamily="18" charset="0"/>
                <a:cs typeface="Times New Roman" panose="02020603050405020304" pitchFamily="18" charset="0"/>
                <a:sym typeface="+mn-lt"/>
              </a:rPr>
              <a:t>Em</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biết</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gì</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về</a:t>
            </a:r>
            <a:r>
              <a:rPr lang="en-US" altLang="zh-CN" sz="3200" dirty="0">
                <a:solidFill>
                  <a:schemeClr val="tx1"/>
                </a:solidFill>
                <a:latin typeface="Times New Roman" panose="02020603050405020304" pitchFamily="18" charset="0"/>
                <a:cs typeface="Times New Roman" panose="02020603050405020304" pitchFamily="18" charset="0"/>
                <a:sym typeface="+mn-lt"/>
              </a:rPr>
              <a:t> 4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vị</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thánh</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này</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Em</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hãy</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phỏng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đoán</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vì</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sao</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họ</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được</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phong</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là</a:t>
            </a:r>
            <a:r>
              <a:rPr lang="en-US" altLang="zh-CN" sz="3200" dirty="0">
                <a:solidFill>
                  <a:schemeClr val="tx1"/>
                </a:solidFill>
                <a:latin typeface="Times New Roman" panose="02020603050405020304" pitchFamily="18" charset="0"/>
                <a:cs typeface="Times New Roman" panose="02020603050405020304" pitchFamily="18" charset="0"/>
                <a:sym typeface="+mn-lt"/>
              </a:rPr>
              <a:t> </a:t>
            </a:r>
            <a:r>
              <a:rPr lang="en-US" altLang="zh-CN" sz="3200" dirty="0" err="1">
                <a:solidFill>
                  <a:schemeClr val="tx1"/>
                </a:solidFill>
                <a:latin typeface="Times New Roman" panose="02020603050405020304" pitchFamily="18" charset="0"/>
                <a:cs typeface="Times New Roman" panose="02020603050405020304" pitchFamily="18" charset="0"/>
                <a:sym typeface="+mn-lt"/>
              </a:rPr>
              <a:t>Thánh</a:t>
            </a:r>
            <a:r>
              <a:rPr lang="en-US" altLang="zh-CN" sz="3200" dirty="0">
                <a:solidFill>
                  <a:schemeClr val="tx1"/>
                </a:solidFill>
                <a:latin typeface="Times New Roman" panose="02020603050405020304" pitchFamily="18" charset="0"/>
                <a:cs typeface="Times New Roman" panose="02020603050405020304" pitchFamily="18" charset="0"/>
                <a:sym typeface="+mn-lt"/>
              </a:rPr>
              <a:t>?</a:t>
            </a:r>
            <a:endParaRPr lang="zh-CN" altLang="en-US" sz="3200" dirty="0">
              <a:solidFill>
                <a:schemeClr val="tx1"/>
              </a:solidFill>
              <a:latin typeface="Times New Roman" panose="02020603050405020304" pitchFamily="18" charset="0"/>
              <a:cs typeface="Times New Roman" panose="02020603050405020304" pitchFamily="18" charset="0"/>
              <a:sym typeface="+mn-lt"/>
            </a:endParaRPr>
          </a:p>
        </p:txBody>
      </p:sp>
      <p:pic>
        <p:nvPicPr>
          <p:cNvPr id="49" name="图片 50"/>
          <p:cNvPicPr>
            <a:picLocks noChangeAspect="1"/>
          </p:cNvPicPr>
          <p:nvPr/>
        </p:nvPicPr>
        <p:blipFill>
          <a:blip r:embed="rId8"/>
          <a:stretch>
            <a:fillRect/>
          </a:stretch>
        </p:blipFill>
        <p:spPr>
          <a:xfrm>
            <a:off x="0" y="40534"/>
            <a:ext cx="11216940" cy="141439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21" descr="23"/>
          <p:cNvPicPr preferRelativeResize="0"/>
          <p:nvPr/>
        </p:nvPicPr>
        <p:blipFill rotWithShape="1">
          <a:blip r:embed="rId3"/>
          <a:srcRect/>
          <a:stretch>
            <a:fillRect/>
          </a:stretch>
        </p:blipFill>
        <p:spPr>
          <a:xfrm>
            <a:off x="0" y="529390"/>
            <a:ext cx="6450198" cy="6328610"/>
          </a:xfrm>
          <a:prstGeom prst="rect">
            <a:avLst/>
          </a:prstGeom>
          <a:noFill/>
          <a:ln>
            <a:noFill/>
          </a:ln>
        </p:spPr>
      </p:pic>
      <p:sp>
        <p:nvSpPr>
          <p:cNvPr id="377" name="Google Shape;377;p21"/>
          <p:cNvSpPr txBox="1">
            <a:spLocks noGrp="1"/>
          </p:cNvSpPr>
          <p:nvPr>
            <p:ph type="title"/>
          </p:nvPr>
        </p:nvSpPr>
        <p:spPr>
          <a:xfrm>
            <a:off x="1654342" y="1606318"/>
            <a:ext cx="2628900" cy="2547257"/>
          </a:xfrm>
          <a:prstGeom prst="rect">
            <a:avLst/>
          </a:prstGeom>
          <a:noFill/>
          <a:ln>
            <a:noFill/>
          </a:ln>
        </p:spPr>
        <p:txBody>
          <a:bodyPr spcFirstLastPara="1" wrap="square" lIns="91425" tIns="45700" rIns="91425" bIns="45700" anchor="ctr" anchorCtr="0">
            <a:normAutofit/>
          </a:bodyPr>
          <a:lstStyle/>
          <a:p>
            <a:pPr marL="0" lvl="0" indent="0" algn="ctr" rtl="0">
              <a:lnSpc>
                <a:spcPct val="150000"/>
              </a:lnSpc>
              <a:spcBef>
                <a:spcPts val="0"/>
              </a:spcBef>
              <a:spcAft>
                <a:spcPts val="0"/>
              </a:spcAft>
              <a:buClr>
                <a:srgbClr val="FFFFFF"/>
              </a:buClr>
              <a:buSzPts val="4000"/>
              <a:buFont typeface="Times New Roman" panose="02020603050405020304"/>
              <a:buNone/>
            </a:pPr>
            <a:r>
              <a:rPr lang="en-US" sz="4000" b="1">
                <a:solidFill>
                  <a:srgbClr val="FFFFFF"/>
                </a:solidFill>
                <a:latin typeface="Times New Roman" panose="02020603050405020304"/>
                <a:ea typeface="Times New Roman" panose="02020603050405020304"/>
                <a:cs typeface="Times New Roman" panose="02020603050405020304"/>
                <a:sym typeface="Times New Roman" panose="02020603050405020304"/>
              </a:rPr>
              <a:t>THẢO</a:t>
            </a:r>
            <a:br>
              <a:rPr lang="en-US" sz="4000" b="1">
                <a:solidFill>
                  <a:srgbClr val="FFFFFF"/>
                </a:solidFill>
                <a:latin typeface="Times New Roman" panose="02020603050405020304"/>
                <a:ea typeface="Times New Roman" panose="02020603050405020304"/>
                <a:cs typeface="Times New Roman" panose="02020603050405020304"/>
                <a:sym typeface="Times New Roman" panose="02020603050405020304"/>
              </a:rPr>
            </a:br>
            <a:r>
              <a:rPr lang="en-US" sz="4000" b="1">
                <a:solidFill>
                  <a:srgbClr val="FFFFFF"/>
                </a:solidFill>
                <a:latin typeface="Times New Roman" panose="02020603050405020304"/>
                <a:ea typeface="Times New Roman" panose="02020603050405020304"/>
                <a:cs typeface="Times New Roman" panose="02020603050405020304"/>
                <a:sym typeface="Times New Roman" panose="02020603050405020304"/>
              </a:rPr>
              <a:t>LUẬN</a:t>
            </a:r>
            <a:endParaRPr sz="4000" b="1">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8" name="Google Shape;378;p21"/>
          <p:cNvSpPr txBox="1"/>
          <p:nvPr/>
        </p:nvSpPr>
        <p:spPr>
          <a:xfrm>
            <a:off x="6618640" y="318837"/>
            <a:ext cx="5344860" cy="6220325"/>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3200">
                <a:solidFill>
                  <a:schemeClr val="dk1"/>
                </a:solidFill>
                <a:latin typeface="Times New Roman" panose="02020603050405020304"/>
                <a:ea typeface="Times New Roman" panose="02020603050405020304"/>
                <a:cs typeface="Times New Roman" panose="02020603050405020304"/>
                <a:sym typeface="Times New Roman" panose="02020603050405020304"/>
              </a:rPr>
              <a:t>Theo một số bạn, truyện TG lẽ ra nên kết thúc ở sự kiện Gióng cùng ngựa sắt lên núi Sóc Sơn và bay lên trời. Vì các bạn ấy cho rằng những phần phía sau là không cần thiết, không hấp dẫn nữa? Em có đồng ý như vậy không? Vì sao?</a:t>
            </a:r>
            <a:endParaRPr sz="3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000"/>
                                        <p:tgtEl>
                                          <p:spTgt spid="3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gtEl>
                                        <p:attrNameLst>
                                          <p:attrName>style.visibility</p:attrName>
                                        </p:attrNameLst>
                                      </p:cBhvr>
                                      <p:to>
                                        <p:strVal val="visible"/>
                                      </p:to>
                                    </p:set>
                                    <p:animEffect transition="in" filter="fade">
                                      <p:cBhvr>
                                        <p:cTn id="12"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22" descr="PPT素材-12"/>
          <p:cNvPicPr preferRelativeResize="0"/>
          <p:nvPr/>
        </p:nvPicPr>
        <p:blipFill rotWithShape="1">
          <a:blip r:embed="rId3"/>
          <a:srcRect/>
          <a:stretch>
            <a:fillRect/>
          </a:stretch>
        </p:blipFill>
        <p:spPr>
          <a:xfrm>
            <a:off x="-424540" y="-541724"/>
            <a:ext cx="12592094" cy="7889998"/>
          </a:xfrm>
          <a:prstGeom prst="rect">
            <a:avLst/>
          </a:prstGeom>
          <a:noFill/>
          <a:ln>
            <a:noFill/>
          </a:ln>
        </p:spPr>
      </p:pic>
      <p:pic>
        <p:nvPicPr>
          <p:cNvPr id="384" name="Google Shape;384;p22" descr="PPT素材-18"/>
          <p:cNvPicPr preferRelativeResize="0"/>
          <p:nvPr/>
        </p:nvPicPr>
        <p:blipFill rotWithShape="1">
          <a:blip r:embed="rId4"/>
          <a:srcRect/>
          <a:stretch>
            <a:fillRect/>
          </a:stretch>
        </p:blipFill>
        <p:spPr>
          <a:xfrm>
            <a:off x="8441554" y="3819064"/>
            <a:ext cx="3726000" cy="3205532"/>
          </a:xfrm>
          <a:prstGeom prst="rect">
            <a:avLst/>
          </a:prstGeom>
          <a:noFill/>
          <a:ln>
            <a:noFill/>
          </a:ln>
        </p:spPr>
      </p:pic>
      <p:sp>
        <p:nvSpPr>
          <p:cNvPr id="385" name="Google Shape;385;p22"/>
          <p:cNvSpPr/>
          <p:nvPr/>
        </p:nvSpPr>
        <p:spPr>
          <a:xfrm>
            <a:off x="3023935" y="1872121"/>
            <a:ext cx="6408823" cy="389286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i="1">
                <a:solidFill>
                  <a:srgbClr val="000000"/>
                </a:solidFill>
                <a:latin typeface="Times New Roman" panose="02020603050405020304"/>
                <a:ea typeface="Times New Roman" panose="02020603050405020304"/>
                <a:cs typeface="Times New Roman" panose="02020603050405020304"/>
                <a:sym typeface="Times New Roman" panose="02020603050405020304"/>
              </a:rPr>
              <a:t>Sau khi học văn bản “Thánh Gióng”, em có suy nghĩ gì về truyền thống yêu nước, chống giặc ngoại xâm của dân tộc ta? Theo em, những học sinh lớp 6 đã có thể đóng góp cho đất nước được chưa? </a:t>
            </a:r>
          </a:p>
          <a:p>
            <a:pPr marL="0" marR="0" lvl="0" indent="0" algn="ctr" rtl="0">
              <a:lnSpc>
                <a:spcPct val="150000"/>
              </a:lnSpc>
              <a:spcBef>
                <a:spcPts val="0"/>
              </a:spcBef>
              <a:spcAft>
                <a:spcPts val="0"/>
              </a:spcAft>
              <a:buNone/>
            </a:pPr>
            <a:r>
              <a:rPr lang="en-US" sz="2800" i="1">
                <a:solidFill>
                  <a:srgbClr val="000000"/>
                </a:solidFill>
                <a:latin typeface="Times New Roman" panose="02020603050405020304"/>
                <a:ea typeface="Times New Roman" panose="02020603050405020304"/>
                <a:cs typeface="Times New Roman" panose="02020603050405020304"/>
                <a:sym typeface="Times New Roman" panose="02020603050405020304"/>
              </a:rPr>
              <a:t>Và đóng góp bằng cách nào?</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86" name="Google Shape;386;p22"/>
          <p:cNvSpPr txBox="1"/>
          <p:nvPr/>
        </p:nvSpPr>
        <p:spPr>
          <a:xfrm rot="-2016472">
            <a:off x="433138" y="1778952"/>
            <a:ext cx="283945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Times New Roman" panose="02020603050405020304"/>
                <a:ea typeface="Times New Roman" panose="02020603050405020304"/>
                <a:cs typeface="Times New Roman" panose="02020603050405020304"/>
                <a:sym typeface="Times New Roman" panose="02020603050405020304"/>
              </a:rPr>
              <a:t>THẢO LUẬN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 calcmode="lin" valueType="num">
                                      <p:cBhvr additive="base">
                                        <p:cTn id="7" dur="500"/>
                                        <p:tgtEl>
                                          <p:spTgt spid="383"/>
                                        </p:tgtEl>
                                        <p:attrNameLst>
                                          <p:attrName>ppt_w</p:attrName>
                                        </p:attrNameLst>
                                      </p:cBhvr>
                                      <p:tavLst>
                                        <p:tav tm="0">
                                          <p:val>
                                            <p:fltVal val="0"/>
                                          </p:val>
                                        </p:tav>
                                        <p:tav tm="100000">
                                          <p:val>
                                            <p:strVal val="#ppt_w"/>
                                          </p:val>
                                        </p:tav>
                                      </p:tavLst>
                                    </p:anim>
                                    <p:anim calcmode="lin" valueType="num">
                                      <p:cBhvr additive="base">
                                        <p:cTn id="8" dur="500"/>
                                        <p:tgtEl>
                                          <p:spTgt spid="38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2000"/>
                                        <p:tgtEl>
                                          <p:spTgt spid="384"/>
                                        </p:tgtEl>
                                      </p:cBhvr>
                                    </p:animEffect>
                                  </p:childTnLst>
                                </p:cTn>
                              </p:par>
                              <p:par>
                                <p:cTn id="13" presetID="10" presetClass="entr" presetSubtype="0" fill="hold" nodeType="withEffect">
                                  <p:stCondLst>
                                    <p:cond delay="0"/>
                                  </p:stCondLst>
                                  <p:childTnLst>
                                    <p:set>
                                      <p:cBhvr>
                                        <p:cTn id="14" dur="1" fill="hold">
                                          <p:stCondLst>
                                            <p:cond delay="0"/>
                                          </p:stCondLst>
                                        </p:cTn>
                                        <p:tgtEl>
                                          <p:spTgt spid="385"/>
                                        </p:tgtEl>
                                        <p:attrNameLst>
                                          <p:attrName>style.visibility</p:attrName>
                                        </p:attrNameLst>
                                      </p:cBhvr>
                                      <p:to>
                                        <p:strVal val="visible"/>
                                      </p:to>
                                    </p:set>
                                    <p:animEffect transition="in" filter="fade">
                                      <p:cBhvr>
                                        <p:cTn id="15"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23"/>
          <p:cNvSpPr txBox="1"/>
          <p:nvPr/>
        </p:nvSpPr>
        <p:spPr>
          <a:xfrm>
            <a:off x="421223" y="2877285"/>
            <a:ext cx="2469624" cy="765075"/>
          </a:xfrm>
          <a:prstGeom prst="rect">
            <a:avLst/>
          </a:prstGeom>
          <a:solidFill>
            <a:srgbClr val="FFF2CC"/>
          </a:solid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C00000"/>
              </a:buClr>
              <a:buSzPct val="100000"/>
              <a:buFont typeface="Times New Roman" panose="02020603050405020304"/>
              <a:buNone/>
            </a:pPr>
            <a:r>
              <a:rPr lang="en-US" sz="5600" b="1">
                <a:solidFill>
                  <a:srgbClr val="C00000"/>
                </a:solidFill>
                <a:latin typeface="Times New Roman" panose="02020603050405020304"/>
                <a:ea typeface="Times New Roman" panose="02020603050405020304"/>
                <a:cs typeface="Times New Roman" panose="02020603050405020304"/>
                <a:sym typeface="Times New Roman" panose="02020603050405020304"/>
              </a:rPr>
              <a:t>6. Đánh giá:</a:t>
            </a:r>
          </a:p>
        </p:txBody>
      </p:sp>
      <p:sp>
        <p:nvSpPr>
          <p:cNvPr id="393" name="Google Shape;393;p23"/>
          <p:cNvSpPr/>
          <p:nvPr/>
        </p:nvSpPr>
        <p:spPr>
          <a:xfrm>
            <a:off x="3320716" y="699637"/>
            <a:ext cx="8229600" cy="1130968"/>
          </a:xfrm>
          <a:prstGeom prst="roundRect">
            <a:avLst>
              <a:gd name="adj" fmla="val 16667"/>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Nhân dân ta luôn có một lòng nồng nàn yêu nước, không phân biệt già trẻ, gái trai. </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4" name="Google Shape;394;p23"/>
          <p:cNvSpPr/>
          <p:nvPr/>
        </p:nvSpPr>
        <p:spPr>
          <a:xfrm>
            <a:off x="3320716" y="2225442"/>
            <a:ext cx="8229600" cy="1130968"/>
          </a:xfrm>
          <a:prstGeom prst="roundRect">
            <a:avLst>
              <a:gd name="adj" fmla="val 16667"/>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Trong hoàn cảnh đất nước nguy nan, mỗi người dân đều sẽ sẵn sàng đứng lên tiêu diệt giặc cứu nước </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5" name="Google Shape;395;p23"/>
          <p:cNvSpPr/>
          <p:nvPr/>
        </p:nvSpPr>
        <p:spPr>
          <a:xfrm>
            <a:off x="3320716" y="3751247"/>
            <a:ext cx="8229600" cy="1130968"/>
          </a:xfrm>
          <a:prstGeom prst="roundRect">
            <a:avLst>
              <a:gd name="adj" fmla="val 16667"/>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Tinh thần đoàn kết của nhân dân ta.</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6" name="Google Shape;396;p23"/>
          <p:cNvSpPr/>
          <p:nvPr/>
        </p:nvSpPr>
        <p:spPr>
          <a:xfrm>
            <a:off x="3320716" y="5277052"/>
            <a:ext cx="8229600" cy="1130968"/>
          </a:xfrm>
          <a:prstGeom prst="roundRect">
            <a:avLst>
              <a:gd name="adj" fmla="val 16667"/>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panose="02020603050405020304"/>
                <a:ea typeface="Times New Roman" panose="02020603050405020304"/>
                <a:cs typeface="Times New Roman" panose="02020603050405020304"/>
                <a:sym typeface="Times New Roman" panose="02020603050405020304"/>
              </a:rPr>
              <a:t>Mỗi người cần có đóng góp thiết thực cho đất nước, người nhỏ làm việc nhỏ</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500"/>
                                        <p:tgtEl>
                                          <p:spTgt spid="3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500"/>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5"/>
                                        </p:tgtEl>
                                        <p:attrNameLst>
                                          <p:attrName>style.visibility</p:attrName>
                                        </p:attrNameLst>
                                      </p:cBhvr>
                                      <p:to>
                                        <p:strVal val="visible"/>
                                      </p:to>
                                    </p:set>
                                    <p:animEffect transition="in" filter="fade">
                                      <p:cBhvr>
                                        <p:cTn id="17" dur="500"/>
                                        <p:tgtEl>
                                          <p:spTgt spid="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6"/>
                                        </p:tgtEl>
                                        <p:attrNameLst>
                                          <p:attrName>style.visibility</p:attrName>
                                        </p:attrNameLst>
                                      </p:cBhvr>
                                      <p:to>
                                        <p:strVal val="visible"/>
                                      </p:to>
                                    </p:set>
                                    <p:animEffect transition="in" filter="fade">
                                      <p:cBhvr>
                                        <p:cTn id="22" dur="5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24"/>
          <p:cNvPicPr preferRelativeResize="0"/>
          <p:nvPr/>
        </p:nvPicPr>
        <p:blipFill rotWithShape="1">
          <a:blip r:embed="rId3"/>
          <a:srcRect/>
          <a:stretch>
            <a:fillRect/>
          </a:stretch>
        </p:blipFill>
        <p:spPr>
          <a:xfrm>
            <a:off x="0" y="5486400"/>
            <a:ext cx="12163929" cy="1371600"/>
          </a:xfrm>
          <a:prstGeom prst="rect">
            <a:avLst/>
          </a:prstGeom>
          <a:noFill/>
          <a:ln>
            <a:noFill/>
          </a:ln>
        </p:spPr>
      </p:pic>
      <p:pic>
        <p:nvPicPr>
          <p:cNvPr id="408" name="Google Shape;408;p24"/>
          <p:cNvPicPr preferRelativeResize="0"/>
          <p:nvPr/>
        </p:nvPicPr>
        <p:blipFill rotWithShape="1">
          <a:blip r:embed="rId4"/>
          <a:srcRect/>
          <a:stretch>
            <a:fillRect/>
          </a:stretch>
        </p:blipFill>
        <p:spPr>
          <a:xfrm>
            <a:off x="0" y="4125971"/>
            <a:ext cx="12163928" cy="1888463"/>
          </a:xfrm>
          <a:prstGeom prst="rect">
            <a:avLst/>
          </a:prstGeom>
          <a:noFill/>
          <a:ln>
            <a:noFill/>
          </a:ln>
        </p:spPr>
      </p:pic>
      <p:graphicFrame>
        <p:nvGraphicFramePr>
          <p:cNvPr id="409" name="Google Shape;409;p24"/>
          <p:cNvGraphicFramePr/>
          <p:nvPr/>
        </p:nvGraphicFramePr>
        <p:xfrm>
          <a:off x="1214296" y="794073"/>
          <a:ext cx="9424750" cy="3497850"/>
        </p:xfrm>
        <a:graphic>
          <a:graphicData uri="http://schemas.openxmlformats.org/drawingml/2006/table">
            <a:tbl>
              <a:tblPr firstRow="1" bandRow="1">
                <a:noFill/>
                <a:tableStyleId>{3D281D6C-E152-43BD-AFAB-A9FAFCD04B32}</a:tableStyleId>
              </a:tblPr>
              <a:tblGrid>
                <a:gridCol w="4712375"/>
                <a:gridCol w="4712375"/>
              </a:tblGrid>
              <a:tr h="1272800">
                <a:tc>
                  <a:txBody>
                    <a:bodyPr/>
                    <a:lstStyle/>
                    <a:p>
                      <a:pPr marL="0" marR="0" lvl="0" indent="0" algn="ctr" rtl="0">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Những điều </a:t>
                      </a:r>
                    </a:p>
                    <a:p>
                      <a:pPr marL="0" marR="0" lvl="0" indent="0" algn="ctr" rtl="0">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em nắm chắc</a:t>
                      </a:r>
                    </a:p>
                  </a:txBody>
                  <a:tcPr marL="91450" marR="91450" marT="45725" marB="45725">
                    <a:lnL w="38100" cap="flat" cmpd="sng">
                      <a:solidFill>
                        <a:srgbClr val="FFC000"/>
                      </a:solidFill>
                      <a:prstDash val="solid"/>
                      <a:round/>
                      <a:headEnd type="none" w="sm" len="sm"/>
                      <a:tailEnd type="none" w="sm" len="sm"/>
                    </a:lnL>
                    <a:lnR w="38100" cap="flat" cmpd="sng">
                      <a:solidFill>
                        <a:srgbClr val="FFC000"/>
                      </a:solidFill>
                      <a:prstDash val="solid"/>
                      <a:round/>
                      <a:headEnd type="none" w="sm" len="sm"/>
                      <a:tailEnd type="none" w="sm" len="sm"/>
                    </a:lnR>
                    <a:lnT w="38100" cap="flat" cmpd="sng">
                      <a:solidFill>
                        <a:srgbClr val="FFC000"/>
                      </a:solidFill>
                      <a:prstDash val="solid"/>
                      <a:round/>
                      <a:headEnd type="none" w="sm" len="sm"/>
                      <a:tailEnd type="none" w="sm" len="sm"/>
                    </a:lnT>
                    <a:lnB w="38100" cap="flat" cmpd="sng">
                      <a:solidFill>
                        <a:srgbClr val="FFC000"/>
                      </a:solidFill>
                      <a:prstDash val="solid"/>
                      <a:round/>
                      <a:headEnd type="none" w="sm" len="sm"/>
                      <a:tailEnd type="none" w="sm" len="sm"/>
                    </a:lnB>
                  </a:tcPr>
                </a:tc>
                <a:tc>
                  <a:txBody>
                    <a:bodyPr/>
                    <a:lstStyle/>
                    <a:p>
                      <a:pPr marL="0" marR="0" lvl="0" indent="0" algn="ctr" rtl="0">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Những điều em </a:t>
                      </a:r>
                    </a:p>
                    <a:p>
                      <a:pPr marL="0" marR="0" lvl="0" indent="0" algn="ctr" rtl="0">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còn băn khoăn</a:t>
                      </a:r>
                    </a:p>
                  </a:txBody>
                  <a:tcPr marL="91450" marR="91450" marT="45725" marB="45725">
                    <a:lnL w="38100" cap="flat" cmpd="sng">
                      <a:solidFill>
                        <a:srgbClr val="FFC000"/>
                      </a:solidFill>
                      <a:prstDash val="solid"/>
                      <a:round/>
                      <a:headEnd type="none" w="sm" len="sm"/>
                      <a:tailEnd type="none" w="sm" len="sm"/>
                    </a:lnL>
                    <a:lnR w="38100" cap="flat" cmpd="sng">
                      <a:solidFill>
                        <a:srgbClr val="FFC000"/>
                      </a:solidFill>
                      <a:prstDash val="solid"/>
                      <a:round/>
                      <a:headEnd type="none" w="sm" len="sm"/>
                      <a:tailEnd type="none" w="sm" len="sm"/>
                    </a:lnR>
                    <a:lnT w="38100" cap="flat" cmpd="sng">
                      <a:solidFill>
                        <a:srgbClr val="FFC000"/>
                      </a:solidFill>
                      <a:prstDash val="solid"/>
                      <a:round/>
                      <a:headEnd type="none" w="sm" len="sm"/>
                      <a:tailEnd type="none" w="sm" len="sm"/>
                    </a:lnT>
                    <a:lnB w="38100" cap="flat" cmpd="sng">
                      <a:solidFill>
                        <a:srgbClr val="FFC000"/>
                      </a:solidFill>
                      <a:prstDash val="solid"/>
                      <a:round/>
                      <a:headEnd type="none" w="sm" len="sm"/>
                      <a:tailEnd type="none" w="sm" len="sm"/>
                    </a:lnB>
                  </a:tcPr>
                </a:tc>
              </a:tr>
              <a:tr h="657775">
                <a:tc>
                  <a:txBody>
                    <a:bodyPr/>
                    <a:lstStyle/>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38100" cap="flat" cmpd="sng">
                      <a:solidFill>
                        <a:srgbClr val="FFC000"/>
                      </a:solidFill>
                      <a:prstDash val="solid"/>
                      <a:round/>
                      <a:headEnd type="none" w="sm" len="sm"/>
                      <a:tailEnd type="none" w="sm" len="sm"/>
                    </a:lnL>
                    <a:lnR w="38100" cap="flat" cmpd="sng">
                      <a:solidFill>
                        <a:srgbClr val="FFC000"/>
                      </a:solidFill>
                      <a:prstDash val="solid"/>
                      <a:round/>
                      <a:headEnd type="none" w="sm" len="sm"/>
                      <a:tailEnd type="none" w="sm" len="sm"/>
                    </a:lnR>
                    <a:lnT w="38100" cap="flat" cmpd="sng">
                      <a:solidFill>
                        <a:srgbClr val="FFC000"/>
                      </a:solidFill>
                      <a:prstDash val="solid"/>
                      <a:round/>
                      <a:headEnd type="none" w="sm" len="sm"/>
                      <a:tailEnd type="none" w="sm" len="sm"/>
                    </a:lnT>
                    <a:lnB w="38100" cap="flat" cmpd="sng">
                      <a:solidFill>
                        <a:srgbClr val="FFC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38100" cap="flat" cmpd="sng">
                      <a:solidFill>
                        <a:srgbClr val="FFC000"/>
                      </a:solidFill>
                      <a:prstDash val="solid"/>
                      <a:round/>
                      <a:headEnd type="none" w="sm" len="sm"/>
                      <a:tailEnd type="none" w="sm" len="sm"/>
                    </a:lnL>
                    <a:lnR w="38100" cap="flat" cmpd="sng">
                      <a:solidFill>
                        <a:srgbClr val="FFC000"/>
                      </a:solidFill>
                      <a:prstDash val="solid"/>
                      <a:round/>
                      <a:headEnd type="none" w="sm" len="sm"/>
                      <a:tailEnd type="none" w="sm" len="sm"/>
                    </a:lnR>
                    <a:lnT w="38100" cap="flat" cmpd="sng">
                      <a:solidFill>
                        <a:srgbClr val="FFC000"/>
                      </a:solidFill>
                      <a:prstDash val="solid"/>
                      <a:round/>
                      <a:headEnd type="none" w="sm" len="sm"/>
                      <a:tailEnd type="none" w="sm" len="sm"/>
                    </a:lnT>
                    <a:lnB w="38100" cap="flat" cmpd="sng">
                      <a:solidFill>
                        <a:srgbClr val="FFC000"/>
                      </a:solidFill>
                      <a:prstDash val="solid"/>
                      <a:round/>
                      <a:headEnd type="none" w="sm" len="sm"/>
                      <a:tailEnd type="none" w="sm" len="sm"/>
                    </a:lnB>
                    <a:solidFill>
                      <a:schemeClr val="lt1"/>
                    </a:solidFill>
                  </a:tcPr>
                </a:tc>
              </a:tr>
            </a:tbl>
          </a:graphicData>
        </a:graphic>
      </p:graphicFrame>
      <p:pic>
        <p:nvPicPr>
          <p:cNvPr id="410" name="Google Shape;410;p24"/>
          <p:cNvPicPr preferRelativeResize="0"/>
          <p:nvPr/>
        </p:nvPicPr>
        <p:blipFill rotWithShape="1">
          <a:blip r:embed="rId5"/>
          <a:srcRect b="3774"/>
          <a:stretch>
            <a:fillRect/>
          </a:stretch>
        </p:blipFill>
        <p:spPr>
          <a:xfrm>
            <a:off x="0" y="4208301"/>
            <a:ext cx="4812632" cy="2596916"/>
          </a:xfrm>
          <a:prstGeom prst="rect">
            <a:avLst/>
          </a:prstGeom>
          <a:noFill/>
          <a:ln>
            <a:noFill/>
          </a:ln>
        </p:spPr>
      </p:pic>
      <p:pic>
        <p:nvPicPr>
          <p:cNvPr id="411" name="Google Shape;411;p24"/>
          <p:cNvPicPr preferRelativeResize="0"/>
          <p:nvPr/>
        </p:nvPicPr>
        <p:blipFill rotWithShape="1">
          <a:blip r:embed="rId6"/>
          <a:srcRect/>
          <a:stretch>
            <a:fillRect/>
          </a:stretch>
        </p:blipFill>
        <p:spPr>
          <a:xfrm>
            <a:off x="10739068" y="117517"/>
            <a:ext cx="1289800" cy="954787"/>
          </a:xfrm>
          <a:prstGeom prst="rect">
            <a:avLst/>
          </a:prstGeom>
          <a:noFill/>
          <a:ln>
            <a:noFill/>
          </a:ln>
        </p:spPr>
      </p:pic>
      <p:pic>
        <p:nvPicPr>
          <p:cNvPr id="412" name="Google Shape;412;p24"/>
          <p:cNvPicPr preferRelativeResize="0"/>
          <p:nvPr/>
        </p:nvPicPr>
        <p:blipFill rotWithShape="1">
          <a:blip r:embed="rId7"/>
          <a:srcRect/>
          <a:stretch>
            <a:fillRect/>
          </a:stretch>
        </p:blipFill>
        <p:spPr>
          <a:xfrm>
            <a:off x="-239236" y="-41007"/>
            <a:ext cx="11216940" cy="14143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750"/>
                                        <p:tgtEl>
                                          <p:spTgt spid="41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1"/>
                                        </p:tgtEl>
                                        <p:attrNameLst>
                                          <p:attrName>style.visibility</p:attrName>
                                        </p:attrNameLst>
                                      </p:cBhvr>
                                      <p:to>
                                        <p:strVal val="visible"/>
                                      </p:to>
                                    </p:set>
                                    <p:animEffect transition="in" filter="fade">
                                      <p:cBhvr>
                                        <p:cTn id="11" dur="1000"/>
                                        <p:tgtEl>
                                          <p:spTgt spid="4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2"/>
                                        </p:tgtEl>
                                        <p:attrNameLst>
                                          <p:attrName>style.visibility</p:attrName>
                                        </p:attrNameLst>
                                      </p:cBhvr>
                                      <p:to>
                                        <p:strVal val="visible"/>
                                      </p:to>
                                    </p:set>
                                    <p:animEffect transition="in" filter="fade">
                                      <p:cBhvr>
                                        <p:cTn id="15" dur="500"/>
                                        <p:tgtEl>
                                          <p:spTgt spid="412"/>
                                        </p:tgtEl>
                                      </p:cBhvr>
                                    </p:animEffect>
                                  </p:childTnLst>
                                </p:cTn>
                              </p:par>
                              <p:par>
                                <p:cTn id="16" presetID="10" presetClass="entr" presetSubtype="0" fill="hold" nodeType="withEffect">
                                  <p:stCondLst>
                                    <p:cond delay="0"/>
                                  </p:stCondLst>
                                  <p:childTnLst>
                                    <p:set>
                                      <p:cBhvr>
                                        <p:cTn id="17" dur="1" fill="hold">
                                          <p:stCondLst>
                                            <p:cond delay="0"/>
                                          </p:stCondLst>
                                        </p:cTn>
                                        <p:tgtEl>
                                          <p:spTgt spid="407"/>
                                        </p:tgtEl>
                                        <p:attrNameLst>
                                          <p:attrName>style.visibility</p:attrName>
                                        </p:attrNameLst>
                                      </p:cBhvr>
                                      <p:to>
                                        <p:strVal val="visible"/>
                                      </p:to>
                                    </p:set>
                                    <p:animEffect transition="in" filter="fade">
                                      <p:cBhvr>
                                        <p:cTn id="18" dur="500"/>
                                        <p:tgtEl>
                                          <p:spTgt spid="407"/>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fade">
                                      <p:cBhvr>
                                        <p:cTn id="22" dur="500"/>
                                        <p:tgtEl>
                                          <p:spTgt spid="4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
                                        </p:tgtEl>
                                        <p:attrNameLst>
                                          <p:attrName>style.visibility</p:attrName>
                                        </p:attrNameLst>
                                      </p:cBhvr>
                                      <p:to>
                                        <p:strVal val="visible"/>
                                      </p:to>
                                    </p:set>
                                    <p:animEffect transition="in" filter="fade">
                                      <p:cBhvr>
                                        <p:cTn id="27" dur="5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pic>
        <p:nvPicPr>
          <p:cNvPr id="418" name="Google Shape;418;p25" descr="Nam Định đăng cai Hội khỏe Phù Đổng toàn quốc lần thứ X"/>
          <p:cNvPicPr preferRelativeResize="0"/>
          <p:nvPr/>
        </p:nvPicPr>
        <p:blipFill rotWithShape="1">
          <a:blip r:embed="rId3"/>
          <a:srcRect t="17473" r="-2" b="8567"/>
          <a:stretch>
            <a:fillRect/>
          </a:stretch>
        </p:blipFill>
        <p:spPr>
          <a:xfrm>
            <a:off x="4883025" y="10"/>
            <a:ext cx="7308975" cy="336498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419" name="Google Shape;419;p25" descr="Thi đấu các môn thể thao tại Hội khỏe Phù Đổng tỉnh Ninh Bình lần thứ VII |  baoninhbinh.org.vn"/>
          <p:cNvPicPr preferRelativeResize="0"/>
          <p:nvPr/>
        </p:nvPicPr>
        <p:blipFill rotWithShape="1">
          <a:blip r:embed="rId4"/>
          <a:srcRect t="21012" r="-2" b="9753"/>
          <a:stretch>
            <a:fillRect/>
          </a:stretch>
        </p:blipFill>
        <p:spPr>
          <a:xfrm flipH="1">
            <a:off x="4883025" y="3493008"/>
            <a:ext cx="7308975" cy="3364992"/>
          </a:xfrm>
          <a:custGeom>
            <a:avLst/>
            <a:gdLst/>
            <a:ahLst/>
            <a:cxnLst/>
            <a:rect l="l" t="t" r="r" b="b"/>
            <a:pathLst>
              <a:path w="7308975" h="3364992" extrusionOk="0">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420" name="Google Shape;420;p25"/>
          <p:cNvSpPr/>
          <p:nvPr/>
        </p:nvSpPr>
        <p:spPr>
          <a:xfrm>
            <a:off x="0" y="0"/>
            <a:ext cx="6096001"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421" name="Google Shape;421;p25"/>
          <p:cNvSpPr/>
          <p:nvPr/>
        </p:nvSpPr>
        <p:spPr>
          <a:xfrm>
            <a:off x="1" y="0"/>
            <a:ext cx="6087332"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a:ea typeface="Arial" panose="020B0604020202020204"/>
              <a:cs typeface="Arial" panose="020B0604020202020204"/>
              <a:sym typeface="Arial" panose="020B0604020202020204"/>
            </a:endParaRPr>
          </a:p>
        </p:txBody>
      </p:sp>
      <p:sp>
        <p:nvSpPr>
          <p:cNvPr id="422" name="Google Shape;422;p25"/>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a:ea typeface="Arial" panose="020B0604020202020204"/>
              <a:cs typeface="Arial" panose="020B0604020202020204"/>
              <a:sym typeface="Arial" panose="020B0604020202020204"/>
            </a:endParaRPr>
          </a:p>
        </p:txBody>
      </p:sp>
      <p:sp>
        <p:nvSpPr>
          <p:cNvPr id="423" name="Google Shape;423;p25"/>
          <p:cNvSpPr/>
          <p:nvPr/>
        </p:nvSpPr>
        <p:spPr>
          <a:xfrm>
            <a:off x="449544" y="2194560"/>
            <a:ext cx="489204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panose="020B0604020202020204"/>
              <a:buNone/>
            </a:pPr>
            <a:endParaRPr sz="18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424" name="Google Shape;424;p25"/>
          <p:cNvSpPr/>
          <p:nvPr/>
        </p:nvSpPr>
        <p:spPr>
          <a:xfrm>
            <a:off x="449544" y="2194560"/>
            <a:ext cx="48920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a:ea typeface="Arial" panose="020B0604020202020204"/>
              <a:cs typeface="Arial" panose="020B0604020202020204"/>
              <a:sym typeface="Arial" panose="020B0604020202020204"/>
            </a:endParaRPr>
          </a:p>
        </p:txBody>
      </p:sp>
      <p:pic>
        <p:nvPicPr>
          <p:cNvPr id="425" name="Google Shape;425;p25" descr="Background pattern&#10;&#10;Description automatically generated"/>
          <p:cNvPicPr preferRelativeResize="0"/>
          <p:nvPr/>
        </p:nvPicPr>
        <p:blipFill rotWithShape="1">
          <a:blip r:embed="rId5"/>
          <a:srcRect l="49651" t="2280" r="3638" b="61382"/>
          <a:stretch>
            <a:fillRect/>
          </a:stretch>
        </p:blipFill>
        <p:spPr>
          <a:xfrm flipH="1">
            <a:off x="848623" y="583244"/>
            <a:ext cx="5369446" cy="5418386"/>
          </a:xfrm>
          <a:prstGeom prst="rect">
            <a:avLst/>
          </a:prstGeom>
          <a:noFill/>
          <a:ln>
            <a:noFill/>
          </a:ln>
        </p:spPr>
      </p:pic>
      <p:pic>
        <p:nvPicPr>
          <p:cNvPr id="426" name="Google Shape;426;p25"/>
          <p:cNvPicPr preferRelativeResize="0"/>
          <p:nvPr/>
        </p:nvPicPr>
        <p:blipFill rotWithShape="1">
          <a:blip r:embed="rId6"/>
          <a:srcRect/>
          <a:stretch>
            <a:fillRect/>
          </a:stretch>
        </p:blipFill>
        <p:spPr>
          <a:xfrm>
            <a:off x="-163783" y="4354169"/>
            <a:ext cx="2526342" cy="2526342"/>
          </a:xfrm>
          <a:prstGeom prst="rect">
            <a:avLst/>
          </a:prstGeom>
          <a:noFill/>
          <a:ln>
            <a:noFill/>
          </a:ln>
        </p:spPr>
      </p:pic>
      <p:sp>
        <p:nvSpPr>
          <p:cNvPr id="427" name="Google Shape;427;p25"/>
          <p:cNvSpPr/>
          <p:nvPr/>
        </p:nvSpPr>
        <p:spPr>
          <a:xfrm>
            <a:off x="1963727" y="1806047"/>
            <a:ext cx="3139238" cy="228458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800" i="1">
                <a:solidFill>
                  <a:schemeClr val="dk1"/>
                </a:solidFill>
                <a:latin typeface="Times New Roman" panose="02020603050405020304"/>
                <a:ea typeface="Times New Roman" panose="02020603050405020304"/>
                <a:cs typeface="Times New Roman" panose="02020603050405020304"/>
                <a:sym typeface="Times New Roman" panose="02020603050405020304"/>
              </a:rPr>
              <a:t>Tại sao hội thi thể thao trong nhà trường phổ thông lại mang tên Hội khoẻ Phù Đổng?</a:t>
            </a:r>
            <a:endParaRPr sz="2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par>
                                <p:cTn id="8" presetID="10" presetClass="entr" presetSubtype="0" fill="hold" nodeType="withEffect">
                                  <p:stCondLst>
                                    <p:cond delay="0"/>
                                  </p:stCondLst>
                                  <p:childTnLst>
                                    <p:set>
                                      <p:cBhvr>
                                        <p:cTn id="9" dur="1" fill="hold">
                                          <p:stCondLst>
                                            <p:cond delay="0"/>
                                          </p:stCondLst>
                                        </p:cTn>
                                        <p:tgtEl>
                                          <p:spTgt spid="426"/>
                                        </p:tgtEl>
                                        <p:attrNameLst>
                                          <p:attrName>style.visibility</p:attrName>
                                        </p:attrNameLst>
                                      </p:cBhvr>
                                      <p:to>
                                        <p:strVal val="visible"/>
                                      </p:to>
                                    </p:set>
                                    <p:animEffect transition="in" filter="fade">
                                      <p:cBhvr>
                                        <p:cTn id="10" dur="1000"/>
                                        <p:tgtEl>
                                          <p:spTgt spid="426"/>
                                        </p:tgtEl>
                                      </p:cBhvr>
                                    </p:animEffect>
                                  </p:childTnLst>
                                </p:cTn>
                              </p:par>
                              <p:par>
                                <p:cTn id="11" presetID="10" presetClass="entr" presetSubtype="0" fill="hold" nodeType="withEffect">
                                  <p:stCondLst>
                                    <p:cond delay="0"/>
                                  </p:stCondLst>
                                  <p:childTnLst>
                                    <p:set>
                                      <p:cBhvr>
                                        <p:cTn id="12" dur="1" fill="hold">
                                          <p:stCondLst>
                                            <p:cond delay="0"/>
                                          </p:stCondLst>
                                        </p:cTn>
                                        <p:tgtEl>
                                          <p:spTgt spid="427"/>
                                        </p:tgtEl>
                                        <p:attrNameLst>
                                          <p:attrName>style.visibility</p:attrName>
                                        </p:attrNameLst>
                                      </p:cBhvr>
                                      <p:to>
                                        <p:strVal val="visible"/>
                                      </p:to>
                                    </p:set>
                                    <p:animEffect transition="in" filter="fade">
                                      <p:cBhvr>
                                        <p:cTn id="13"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24"/>
          <p:cNvPicPr preferRelativeResize="0"/>
          <p:nvPr/>
        </p:nvPicPr>
        <p:blipFill rotWithShape="1">
          <a:blip r:embed="rId3"/>
          <a:srcRect/>
          <a:stretch>
            <a:fillRect/>
          </a:stretch>
        </p:blipFill>
        <p:spPr>
          <a:xfrm>
            <a:off x="0" y="5486400"/>
            <a:ext cx="12163929" cy="1371600"/>
          </a:xfrm>
          <a:prstGeom prst="rect">
            <a:avLst/>
          </a:prstGeom>
          <a:noFill/>
          <a:ln>
            <a:noFill/>
          </a:ln>
        </p:spPr>
      </p:pic>
      <p:pic>
        <p:nvPicPr>
          <p:cNvPr id="408" name="Google Shape;408;p24"/>
          <p:cNvPicPr preferRelativeResize="0"/>
          <p:nvPr/>
        </p:nvPicPr>
        <p:blipFill rotWithShape="1">
          <a:blip r:embed="rId4"/>
          <a:srcRect/>
          <a:stretch>
            <a:fillRect/>
          </a:stretch>
        </p:blipFill>
        <p:spPr>
          <a:xfrm>
            <a:off x="0" y="4125971"/>
            <a:ext cx="12163928" cy="1888463"/>
          </a:xfrm>
          <a:prstGeom prst="rect">
            <a:avLst/>
          </a:prstGeom>
          <a:noFill/>
          <a:ln>
            <a:noFill/>
          </a:ln>
        </p:spPr>
      </p:pic>
      <p:pic>
        <p:nvPicPr>
          <p:cNvPr id="410" name="Google Shape;410;p24"/>
          <p:cNvPicPr preferRelativeResize="0"/>
          <p:nvPr/>
        </p:nvPicPr>
        <p:blipFill rotWithShape="1">
          <a:blip r:embed="rId5"/>
          <a:srcRect b="3774"/>
          <a:stretch>
            <a:fillRect/>
          </a:stretch>
        </p:blipFill>
        <p:spPr>
          <a:xfrm>
            <a:off x="0" y="4208301"/>
            <a:ext cx="4812632" cy="2596916"/>
          </a:xfrm>
          <a:prstGeom prst="rect">
            <a:avLst/>
          </a:prstGeom>
          <a:noFill/>
          <a:ln>
            <a:noFill/>
          </a:ln>
        </p:spPr>
      </p:pic>
      <p:pic>
        <p:nvPicPr>
          <p:cNvPr id="411" name="Google Shape;411;p24"/>
          <p:cNvPicPr preferRelativeResize="0"/>
          <p:nvPr/>
        </p:nvPicPr>
        <p:blipFill rotWithShape="1">
          <a:blip r:embed="rId6"/>
          <a:srcRect/>
          <a:stretch>
            <a:fillRect/>
          </a:stretch>
        </p:blipFill>
        <p:spPr>
          <a:xfrm>
            <a:off x="10739068" y="117517"/>
            <a:ext cx="1289800" cy="954787"/>
          </a:xfrm>
          <a:prstGeom prst="rect">
            <a:avLst/>
          </a:prstGeom>
          <a:noFill/>
          <a:ln>
            <a:noFill/>
          </a:ln>
        </p:spPr>
      </p:pic>
      <p:pic>
        <p:nvPicPr>
          <p:cNvPr id="412" name="Google Shape;412;p24"/>
          <p:cNvPicPr preferRelativeResize="0"/>
          <p:nvPr/>
        </p:nvPicPr>
        <p:blipFill rotWithShape="1">
          <a:blip r:embed="rId7"/>
          <a:srcRect/>
          <a:stretch>
            <a:fillRect/>
          </a:stretch>
        </p:blipFill>
        <p:spPr>
          <a:xfrm>
            <a:off x="-239236" y="-41007"/>
            <a:ext cx="11216940" cy="1414395"/>
          </a:xfrm>
          <a:prstGeom prst="rect">
            <a:avLst/>
          </a:prstGeom>
          <a:noFill/>
          <a:ln>
            <a:noFill/>
          </a:ln>
        </p:spPr>
      </p:pic>
      <p:sp>
        <p:nvSpPr>
          <p:cNvPr id="2" name="Text Box 1"/>
          <p:cNvSpPr txBox="1"/>
          <p:nvPr/>
        </p:nvSpPr>
        <p:spPr>
          <a:xfrm>
            <a:off x="1871345" y="2060575"/>
            <a:ext cx="9072245" cy="2861310"/>
          </a:xfrm>
          <a:prstGeom prst="rect">
            <a:avLst/>
          </a:prstGeom>
          <a:noFill/>
        </p:spPr>
        <p:txBody>
          <a:bodyPr wrap="square" rtlCol="0">
            <a:spAutoFit/>
          </a:bodyPr>
          <a:lstStyle/>
          <a:p>
            <a:r>
              <a:rPr lang="en-US" sz="360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1.Sau khi đọc truyện Thánh Gióng, em có suy nghĩ gì về truyền thống yêu nước, chống giặc ngoại xâm của dân tộc ta.</a:t>
            </a:r>
          </a:p>
          <a:p>
            <a:r>
              <a:rPr lang="en-US" sz="360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2. Chuẩn bị bài: Sự tích Hồ Gươm (đọc trước bài ở nhà)</a:t>
            </a:r>
          </a:p>
        </p:txBody>
      </p:sp>
      <p:sp>
        <p:nvSpPr>
          <p:cNvPr id="3" name="Text Box 2"/>
          <p:cNvSpPr txBox="1"/>
          <p:nvPr/>
        </p:nvSpPr>
        <p:spPr>
          <a:xfrm>
            <a:off x="3575685" y="1196340"/>
            <a:ext cx="5877560" cy="645160"/>
          </a:xfrm>
          <a:prstGeom prst="rect">
            <a:avLst/>
          </a:prstGeom>
          <a:noFill/>
        </p:spPr>
        <p:txBody>
          <a:bodyPr wrap="square" rtlCol="0">
            <a:spAutoFit/>
          </a:bodyPr>
          <a:lstStyle/>
          <a:p>
            <a:r>
              <a:rPr lang="en-US" sz="2800" b="1" smtClean="0">
                <a:solidFill>
                  <a:schemeClr val="accent1">
                    <a:lumMod val="75000"/>
                  </a:schemeClr>
                </a:solidFill>
                <a:latin typeface="Times New Roman" panose="02020603050405020304" pitchFamily="18" charset="0"/>
                <a:cs typeface="Times New Roman" panose="02020603050405020304" pitchFamily="18" charset="0"/>
                <a:sym typeface="+mn-ea"/>
              </a:rPr>
              <a:t>     </a:t>
            </a:r>
            <a:r>
              <a:rPr lang="en-US" sz="3600" b="1" smtClean="0">
                <a:gradFill>
                  <a:gsLst>
                    <a:gs pos="0">
                      <a:srgbClr val="E30000"/>
                    </a:gs>
                    <a:gs pos="100000">
                      <a:srgbClr val="760303"/>
                    </a:gs>
                  </a:gsLst>
                  <a:lin scaled="0"/>
                </a:gradFill>
                <a:latin typeface="Times New Roman" panose="02020603050405020304" pitchFamily="18" charset="0"/>
                <a:cs typeface="Times New Roman" panose="02020603050405020304" pitchFamily="18" charset="0"/>
                <a:sym typeface="+mn-ea"/>
              </a:rPr>
              <a:t>HƯỚNG DẪN TỰ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750"/>
                                        <p:tgtEl>
                                          <p:spTgt spid="41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1"/>
                                        </p:tgtEl>
                                        <p:attrNameLst>
                                          <p:attrName>style.visibility</p:attrName>
                                        </p:attrNameLst>
                                      </p:cBhvr>
                                      <p:to>
                                        <p:strVal val="visible"/>
                                      </p:to>
                                    </p:set>
                                    <p:animEffect transition="in" filter="fade">
                                      <p:cBhvr>
                                        <p:cTn id="11" dur="1000"/>
                                        <p:tgtEl>
                                          <p:spTgt spid="4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12"/>
                                        </p:tgtEl>
                                        <p:attrNameLst>
                                          <p:attrName>style.visibility</p:attrName>
                                        </p:attrNameLst>
                                      </p:cBhvr>
                                      <p:to>
                                        <p:strVal val="visible"/>
                                      </p:to>
                                    </p:set>
                                    <p:animEffect transition="in" filter="fade">
                                      <p:cBhvr>
                                        <p:cTn id="15" dur="500"/>
                                        <p:tgtEl>
                                          <p:spTgt spid="412"/>
                                        </p:tgtEl>
                                      </p:cBhvr>
                                    </p:animEffect>
                                  </p:childTnLst>
                                </p:cTn>
                              </p:par>
                              <p:par>
                                <p:cTn id="16" presetID="10" presetClass="entr" presetSubtype="0" fill="hold" nodeType="withEffect">
                                  <p:stCondLst>
                                    <p:cond delay="0"/>
                                  </p:stCondLst>
                                  <p:childTnLst>
                                    <p:set>
                                      <p:cBhvr>
                                        <p:cTn id="17" dur="1" fill="hold">
                                          <p:stCondLst>
                                            <p:cond delay="0"/>
                                          </p:stCondLst>
                                        </p:cTn>
                                        <p:tgtEl>
                                          <p:spTgt spid="407"/>
                                        </p:tgtEl>
                                        <p:attrNameLst>
                                          <p:attrName>style.visibility</p:attrName>
                                        </p:attrNameLst>
                                      </p:cBhvr>
                                      <p:to>
                                        <p:strVal val="visible"/>
                                      </p:to>
                                    </p:set>
                                    <p:animEffect transition="in" filter="fade">
                                      <p:cBhvr>
                                        <p:cTn id="18" dur="500"/>
                                        <p:tgtEl>
                                          <p:spTgt spid="407"/>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fade">
                                      <p:cBhvr>
                                        <p:cTn id="22"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3119" y="890371"/>
            <a:ext cx="1672547" cy="4086808"/>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9910" y="4805265"/>
            <a:ext cx="1774173" cy="2052735"/>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1453896"/>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354022"/>
            <a:ext cx="1818524" cy="4110133"/>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410333"/>
            <a:ext cx="10417826" cy="1447667"/>
          </a:xfrm>
          <a:prstGeom prst="rect">
            <a:avLst/>
          </a:prstGeom>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6889" y="0"/>
            <a:ext cx="8438222" cy="4748122"/>
          </a:xfrm>
          <a:prstGeom prst="rect">
            <a:avLst/>
          </a:prstGeom>
        </p:spPr>
      </p:pic>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25980" y="726948"/>
            <a:ext cx="5740040" cy="2002619"/>
          </a:xfrm>
          <a:prstGeom prst="rect">
            <a:avLst/>
          </a:prstGeom>
        </p:spPr>
      </p:pic>
      <p:sp>
        <p:nvSpPr>
          <p:cNvPr id="10" name="文本框 9"/>
          <p:cNvSpPr txBox="1"/>
          <p:nvPr/>
        </p:nvSpPr>
        <p:spPr>
          <a:xfrm>
            <a:off x="1899064" y="2832508"/>
            <a:ext cx="8438222" cy="1169551"/>
          </a:xfrm>
          <a:prstGeom prst="rect">
            <a:avLst/>
          </a:prstGeom>
          <a:noFill/>
        </p:spPr>
        <p:txBody>
          <a:bodyPr wrap="square" rtlCol="0">
            <a:spAutoFit/>
          </a:bodyPr>
          <a:lstStyle/>
          <a:p>
            <a:pPr algn="ctr"/>
            <a:r>
              <a:rPr lang="vi-VN" altLang="zh-CN" sz="7000" dirty="0">
                <a:solidFill>
                  <a:srgbClr val="D31012"/>
                </a:solidFill>
                <a:latin typeface="Times New Roman" panose="02020603050405020304" pitchFamily="18" charset="0"/>
                <a:ea typeface="Microsoft YaHei Light" panose="020B0502040204020203" pitchFamily="34" charset="-122"/>
                <a:cs typeface="Times New Roman" panose="02020603050405020304" pitchFamily="18" charset="0"/>
              </a:rPr>
              <a:t>Chúc các em học tốt !</a:t>
            </a:r>
            <a:endParaRPr lang="zh-CN" altLang="en-US" sz="7000" dirty="0">
              <a:solidFill>
                <a:srgbClr val="D31012"/>
              </a:solidFill>
              <a:latin typeface="Times New Roman" panose="02020603050405020304" pitchFamily="18" charset="0"/>
              <a:ea typeface="Microsoft YaHei Light" panose="020B0502040204020203"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7" presetClass="entr" presetSubtype="0" fill="hold" nodeType="afterEffect">
                                  <p:stCondLst>
                                    <p:cond delay="3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2800"/>
                            </p:stCondLst>
                            <p:childTnLst>
                              <p:par>
                                <p:cTn id="34" presetID="50" presetClass="entr" presetSubtype="0" decel="10000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3"/>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par>
                          <p:cTn id="39" fill="hold">
                            <p:stCondLst>
                              <p:cond delay="3800"/>
                            </p:stCondLst>
                            <p:childTnLst>
                              <p:par>
                                <p:cTn id="40" presetID="38" presetClass="entr" presetSubtype="0" accel="50000" fill="hold" grpId="0" nodeType="afterEffect">
                                  <p:stCondLst>
                                    <p:cond delay="0"/>
                                  </p:stCondLst>
                                  <p:iterate type="lt">
                                    <p:tmPct val="50000"/>
                                  </p:iterate>
                                  <p:childTnLst>
                                    <p:set>
                                      <p:cBhvr>
                                        <p:cTn id="41" dur="1" fill="hold">
                                          <p:stCondLst>
                                            <p:cond delay="0"/>
                                          </p:stCondLst>
                                        </p:cTn>
                                        <p:tgtEl>
                                          <p:spTgt spid="10"/>
                                        </p:tgtEl>
                                        <p:attrNameLst>
                                          <p:attrName>style.visibility</p:attrName>
                                        </p:attrNameLst>
                                      </p:cBhvr>
                                      <p:to>
                                        <p:strVal val="visible"/>
                                      </p:to>
                                    </p:set>
                                    <p:set>
                                      <p:cBhvr>
                                        <p:cTn id="42" dur="455" fill="hold">
                                          <p:stCondLst>
                                            <p:cond delay="0"/>
                                          </p:stCondLst>
                                        </p:cTn>
                                        <p:tgtEl>
                                          <p:spTgt spid="10"/>
                                        </p:tgtEl>
                                        <p:attrNameLst>
                                          <p:attrName>style.rotation</p:attrName>
                                        </p:attrNameLst>
                                      </p:cBhvr>
                                      <p:to>
                                        <p:strVal val="-45.0"/>
                                      </p:to>
                                    </p:set>
                                    <p:anim calcmode="lin" valueType="num">
                                      <p:cBhvr>
                                        <p:cTn id="43"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47" fill="hold">
                            <p:stCondLst>
                              <p:cond delay="14300"/>
                            </p:stCondLst>
                            <p:childTnLst>
                              <p:par>
                                <p:cTn id="48" presetID="32" presetClass="emph" presetSubtype="0" fill="hold" grpId="1" nodeType="afterEffect">
                                  <p:stCondLst>
                                    <p:cond delay="0"/>
                                  </p:stCondLst>
                                  <p:iterate type="lt">
                                    <p:tmPct val="0"/>
                                  </p:iterate>
                                  <p:childTnLst>
                                    <p:animRot by="120000">
                                      <p:cBhvr>
                                        <p:cTn id="49" dur="100" fill="hold">
                                          <p:stCondLst>
                                            <p:cond delay="0"/>
                                          </p:stCondLst>
                                        </p:cTn>
                                        <p:tgtEl>
                                          <p:spTgt spid="10"/>
                                        </p:tgtEl>
                                        <p:attrNameLst>
                                          <p:attrName>r</p:attrName>
                                        </p:attrNameLst>
                                      </p:cBhvr>
                                    </p:animRot>
                                    <p:animRot by="-240000">
                                      <p:cBhvr>
                                        <p:cTn id="50" dur="200" fill="hold">
                                          <p:stCondLst>
                                            <p:cond delay="200"/>
                                          </p:stCondLst>
                                        </p:cTn>
                                        <p:tgtEl>
                                          <p:spTgt spid="10"/>
                                        </p:tgtEl>
                                        <p:attrNameLst>
                                          <p:attrName>r</p:attrName>
                                        </p:attrNameLst>
                                      </p:cBhvr>
                                    </p:animRot>
                                    <p:animRot by="240000">
                                      <p:cBhvr>
                                        <p:cTn id="51" dur="200" fill="hold">
                                          <p:stCondLst>
                                            <p:cond delay="400"/>
                                          </p:stCondLst>
                                        </p:cTn>
                                        <p:tgtEl>
                                          <p:spTgt spid="10"/>
                                        </p:tgtEl>
                                        <p:attrNameLst>
                                          <p:attrName>r</p:attrName>
                                        </p:attrNameLst>
                                      </p:cBhvr>
                                    </p:animRot>
                                    <p:animRot by="-240000">
                                      <p:cBhvr>
                                        <p:cTn id="52" dur="200" fill="hold">
                                          <p:stCondLst>
                                            <p:cond delay="600"/>
                                          </p:stCondLst>
                                        </p:cTn>
                                        <p:tgtEl>
                                          <p:spTgt spid="10"/>
                                        </p:tgtEl>
                                        <p:attrNameLst>
                                          <p:attrName>r</p:attrName>
                                        </p:attrNameLst>
                                      </p:cBhvr>
                                    </p:animRot>
                                    <p:animRot by="120000">
                                      <p:cBhvr>
                                        <p:cTn id="53"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80"/>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7F4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82"/>
          <p:cNvSpPr>
            <a:spLocks noGrp="1" noRot="1" noChangeAspect="1" noMove="1" noResize="1" noEditPoints="1" noAdjustHandles="1" noChangeArrowheads="1" noChangeShapeType="1" noTextEdit="1"/>
          </p:cNvSpPr>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Phù Đổng Thiên Vương | Sáng Tạ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4443" y="487090"/>
            <a:ext cx="2836733" cy="2765815"/>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84"/>
          <p:cNvSpPr>
            <a:spLocks noGrp="1" noRot="1" noChangeAspect="1" noMove="1" noResize="1" noEditPoints="1" noAdjustHandles="1" noChangeArrowheads="1" noChangeShapeType="1" noTextEdit="1"/>
          </p:cNvSpPr>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Sự Tích Thánh Mẫu Liễu Hạnh - Blog Tứ Phủ"/>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8669" y="3603670"/>
            <a:ext cx="2116652" cy="282584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a:spLocks noGrp="1" noRot="1" noChangeAspect="1" noMove="1" noResize="1" noEditPoints="1" noAdjustHandles="1" noChangeArrowheads="1" noChangeShapeType="1" noTextEdit="1"/>
          </p:cNvSpPr>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hững vị thánh được tôn thờ và các di vật. - Di tích lịch sử huyện Thanh  Thủy"/>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81676" y="933797"/>
            <a:ext cx="3252903" cy="5004466"/>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p:cNvSpPr>
            <a:spLocks noGrp="1" noRot="1" noChangeAspect="1" noMove="1" noResize="1" noEditPoints="1" noAdjustHandles="1" noChangeArrowheads="1" noChangeShapeType="1" noTextEdit="1"/>
          </p:cNvSpPr>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hử Đồng Tử – Wikipedia tiếng Việt"/>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13518" y="1184886"/>
            <a:ext cx="3252903" cy="4502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srcRect/>
          <a:stretch>
            <a:fillRect/>
          </a:stretch>
        </p:blipFill>
        <p:spPr>
          <a:xfrm>
            <a:off x="0" y="5486400"/>
            <a:ext cx="12163929" cy="1371600"/>
          </a:xfrm>
          <a:prstGeom prst="rect">
            <a:avLst/>
          </a:prstGeom>
          <a:noFill/>
          <a:ln>
            <a:noFill/>
          </a:ln>
        </p:spPr>
      </p:pic>
      <p:pic>
        <p:nvPicPr>
          <p:cNvPr id="168" name="Google Shape;168;p5"/>
          <p:cNvPicPr preferRelativeResize="0"/>
          <p:nvPr/>
        </p:nvPicPr>
        <p:blipFill rotWithShape="1">
          <a:blip r:embed="rId4"/>
          <a:srcRect/>
          <a:stretch>
            <a:fillRect/>
          </a:stretch>
        </p:blipFill>
        <p:spPr>
          <a:xfrm>
            <a:off x="4500467" y="1639613"/>
            <a:ext cx="540000" cy="371250"/>
          </a:xfrm>
          <a:prstGeom prst="rect">
            <a:avLst/>
          </a:prstGeom>
          <a:noFill/>
          <a:ln>
            <a:noFill/>
          </a:ln>
        </p:spPr>
      </p:pic>
      <p:pic>
        <p:nvPicPr>
          <p:cNvPr id="169" name="Google Shape;169;p5"/>
          <p:cNvPicPr preferRelativeResize="0"/>
          <p:nvPr/>
        </p:nvPicPr>
        <p:blipFill rotWithShape="1">
          <a:blip r:embed="rId5"/>
          <a:srcRect/>
          <a:stretch>
            <a:fillRect/>
          </a:stretch>
        </p:blipFill>
        <p:spPr>
          <a:xfrm>
            <a:off x="592427" y="253170"/>
            <a:ext cx="795054" cy="419612"/>
          </a:xfrm>
          <a:prstGeom prst="rect">
            <a:avLst/>
          </a:prstGeom>
          <a:noFill/>
          <a:ln>
            <a:noFill/>
          </a:ln>
        </p:spPr>
      </p:pic>
      <p:pic>
        <p:nvPicPr>
          <p:cNvPr id="170" name="Google Shape;170;p5"/>
          <p:cNvPicPr preferRelativeResize="0"/>
          <p:nvPr/>
        </p:nvPicPr>
        <p:blipFill rotWithShape="1">
          <a:blip r:embed="rId6"/>
          <a:srcRect/>
          <a:stretch>
            <a:fillRect/>
          </a:stretch>
        </p:blipFill>
        <p:spPr>
          <a:xfrm>
            <a:off x="10739068" y="117517"/>
            <a:ext cx="1289800" cy="954787"/>
          </a:xfrm>
          <a:prstGeom prst="rect">
            <a:avLst/>
          </a:prstGeom>
          <a:noFill/>
          <a:ln>
            <a:noFill/>
          </a:ln>
        </p:spPr>
      </p:pic>
      <p:pic>
        <p:nvPicPr>
          <p:cNvPr id="171" name="Google Shape;171;p5" descr="F:\未标题-1.png"/>
          <p:cNvPicPr preferRelativeResize="0"/>
          <p:nvPr/>
        </p:nvPicPr>
        <p:blipFill rotWithShape="1">
          <a:blip r:embed="rId7"/>
          <a:srcRect l="26573" t="6173" r="32921" b="7680"/>
          <a:stretch>
            <a:fillRect/>
          </a:stretch>
        </p:blipFill>
        <p:spPr>
          <a:xfrm>
            <a:off x="257543" y="2456545"/>
            <a:ext cx="3331210" cy="4485676"/>
          </a:xfrm>
          <a:prstGeom prst="rect">
            <a:avLst/>
          </a:prstGeom>
          <a:noFill/>
          <a:ln>
            <a:noFill/>
          </a:ln>
        </p:spPr>
      </p:pic>
      <p:pic>
        <p:nvPicPr>
          <p:cNvPr id="172" name="Google Shape;172;p5"/>
          <p:cNvPicPr preferRelativeResize="0"/>
          <p:nvPr/>
        </p:nvPicPr>
        <p:blipFill rotWithShape="1">
          <a:blip r:embed="rId8"/>
          <a:srcRect/>
          <a:stretch>
            <a:fillRect/>
          </a:stretch>
        </p:blipFill>
        <p:spPr>
          <a:xfrm>
            <a:off x="0" y="40534"/>
            <a:ext cx="11216940" cy="1414395"/>
          </a:xfrm>
          <a:prstGeom prst="rect">
            <a:avLst/>
          </a:prstGeom>
          <a:noFill/>
          <a:ln>
            <a:noFill/>
          </a:ln>
        </p:spPr>
      </p:pic>
      <p:sp>
        <p:nvSpPr>
          <p:cNvPr id="173" name="Google Shape;173;p5"/>
          <p:cNvSpPr/>
          <p:nvPr/>
        </p:nvSpPr>
        <p:spPr>
          <a:xfrm flipH="1">
            <a:off x="3846295" y="413657"/>
            <a:ext cx="7030251" cy="4687732"/>
          </a:xfrm>
          <a:prstGeom prst="cloudCallout">
            <a:avLst>
              <a:gd name="adj1" fmla="val 61728"/>
              <a:gd name="adj2" fmla="val 55726"/>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panose="02020603050405020304"/>
                <a:ea typeface="Times New Roman" panose="02020603050405020304"/>
                <a:cs typeface="Times New Roman" panose="02020603050405020304"/>
                <a:sym typeface="Times New Roman" panose="02020603050405020304"/>
              </a:rPr>
              <a:t>Kể tên các nhân vật trong các truyện kể dân gian có tài năng đặc biệt? Trong số các nhân vật đó, nhân vật nào hiện thân cho tinh thần chống giặc giữ nước?</a:t>
            </a:r>
            <a:endParaRPr sz="3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1000"/>
                                        <p:tgtEl>
                                          <p:spTgt spid="170"/>
                                        </p:tgtEl>
                                      </p:cBhvr>
                                    </p:animEffect>
                                  </p:childTnLst>
                                </p:cTn>
                              </p:par>
                              <p:par>
                                <p:cTn id="12" presetID="10" presetClass="entr" presetSubtype="0" fill="hold" nodeType="withEffect">
                                  <p:stCondLst>
                                    <p:cond delay="250"/>
                                  </p:stCondLst>
                                  <p:childTnLst>
                                    <p:set>
                                      <p:cBhvr>
                                        <p:cTn id="13" dur="1" fill="hold">
                                          <p:stCondLst>
                                            <p:cond delay="0"/>
                                          </p:stCondLst>
                                        </p:cTn>
                                        <p:tgtEl>
                                          <p:spTgt spid="169"/>
                                        </p:tgtEl>
                                        <p:attrNameLst>
                                          <p:attrName>style.visibility</p:attrName>
                                        </p:attrNameLst>
                                      </p:cBhvr>
                                      <p:to>
                                        <p:strVal val="visible"/>
                                      </p:to>
                                    </p:set>
                                    <p:animEffect transition="in" filter="fade">
                                      <p:cBhvr>
                                        <p:cTn id="14" dur="1000"/>
                                        <p:tgtEl>
                                          <p:spTgt spid="169"/>
                                        </p:tgtEl>
                                      </p:cBhvr>
                                    </p:animEffect>
                                  </p:childTnLst>
                                </p:cTn>
                              </p:par>
                              <p:par>
                                <p:cTn id="15" presetID="10" presetClass="entr" presetSubtype="0" fill="hold" nodeType="withEffect">
                                  <p:stCondLst>
                                    <p:cond delay="50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1000"/>
                                        <p:tgtEl>
                                          <p:spTgt spid="1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fade">
                                      <p:cBhvr>
                                        <p:cTn id="22" dur="1000"/>
                                        <p:tgtEl>
                                          <p:spTgt spid="171"/>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72"/>
                                        </p:tgtEl>
                                        <p:attrNameLst>
                                          <p:attrName>style.visibility</p:attrName>
                                        </p:attrNameLst>
                                      </p:cBhvr>
                                      <p:to>
                                        <p:strVal val="visible"/>
                                      </p:to>
                                    </p:set>
                                    <p:animEffect transition="in" filter="fade">
                                      <p:cBhvr>
                                        <p:cTn id="26"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7"/>
          <p:cNvPicPr preferRelativeResize="0"/>
          <p:nvPr/>
        </p:nvPicPr>
        <p:blipFill rotWithShape="1">
          <a:blip r:embed="rId3"/>
          <a:srcRect/>
          <a:stretch>
            <a:fillRect/>
          </a:stretch>
        </p:blipFill>
        <p:spPr>
          <a:xfrm>
            <a:off x="2032439" y="1105739"/>
            <a:ext cx="7721070" cy="2479581"/>
          </a:xfrm>
          <a:prstGeom prst="rect">
            <a:avLst/>
          </a:prstGeom>
          <a:noFill/>
          <a:ln>
            <a:noFill/>
          </a:ln>
        </p:spPr>
      </p:pic>
      <p:sp>
        <p:nvSpPr>
          <p:cNvPr id="198" name="Google Shape;198;p7"/>
          <p:cNvSpPr txBox="1"/>
          <p:nvPr/>
        </p:nvSpPr>
        <p:spPr>
          <a:xfrm>
            <a:off x="-635" y="1340485"/>
            <a:ext cx="5877560" cy="4022725"/>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ct val="100000"/>
              <a:buFont typeface="Times New Roman" panose="02020603050405020304"/>
              <a:buNone/>
            </a:pPr>
            <a:r>
              <a:rPr lang="en-US" sz="6000" b="1">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en-US" sz="4000" b="1" u="sng">
                <a:solidFill>
                  <a:srgbClr val="FF0000"/>
                </a:solidFill>
                <a:latin typeface="Times New Roman" panose="02020603050405020304"/>
                <a:ea typeface="Times New Roman" panose="02020603050405020304"/>
                <a:cs typeface="Times New Roman" panose="02020603050405020304"/>
                <a:sym typeface="Times New Roman" panose="02020603050405020304"/>
              </a:rPr>
              <a:t>VĂN BẢN 1:</a:t>
            </a:r>
            <a:endParaRPr lang="en-US" sz="60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90000"/>
              </a:lnSpc>
              <a:spcBef>
                <a:spcPts val="0"/>
              </a:spcBef>
              <a:spcAft>
                <a:spcPts val="0"/>
              </a:spcAft>
              <a:buClr>
                <a:schemeClr val="dk1"/>
              </a:buClr>
              <a:buSzPct val="100000"/>
              <a:buFont typeface="Times New Roman" panose="02020603050405020304"/>
              <a:buNone/>
            </a:pPr>
            <a:endParaRPr lang="en-US" sz="60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90000"/>
              </a:lnSpc>
              <a:spcBef>
                <a:spcPts val="0"/>
              </a:spcBef>
              <a:spcAft>
                <a:spcPts val="0"/>
              </a:spcAft>
              <a:buClr>
                <a:schemeClr val="dk1"/>
              </a:buClr>
              <a:buSzPct val="100000"/>
              <a:buFont typeface="Times New Roman" panose="02020603050405020304"/>
              <a:buNone/>
            </a:pPr>
            <a:r>
              <a:rPr lang="en-US" sz="6000" b="1">
                <a:solidFill>
                  <a:srgbClr val="FF0000"/>
                </a:solidFill>
                <a:latin typeface="Times New Roman" panose="02020603050405020304"/>
                <a:ea typeface="Times New Roman" panose="02020603050405020304"/>
                <a:cs typeface="Times New Roman" panose="02020603050405020304"/>
                <a:sym typeface="Times New Roman" panose="02020603050405020304"/>
              </a:rPr>
              <a:t>THÁNH GIÓNG</a:t>
            </a:r>
            <a:endParaRPr lang="en-US" sz="60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90000"/>
              </a:lnSpc>
              <a:spcBef>
                <a:spcPts val="0"/>
              </a:spcBef>
              <a:spcAft>
                <a:spcPts val="0"/>
              </a:spcAft>
              <a:buClr>
                <a:schemeClr val="dk1"/>
              </a:buClr>
              <a:buSzPct val="100000"/>
              <a:buFont typeface="Times New Roman" panose="02020603050405020304"/>
              <a:buNone/>
            </a:pPr>
            <a:endParaRPr lang="en-US" sz="60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25" name="Google Shape;325;p17" descr="Cô phải trả lời chứ, sao lại mắng bạn ấy?” - Tuổi Trẻ Online"/>
          <p:cNvPicPr preferRelativeResize="0"/>
          <p:nvPr/>
        </p:nvPicPr>
        <p:blipFill rotWithShape="1">
          <a:blip r:embed="rId4"/>
          <a:srcRect l="22959" r="15662" b="1"/>
          <a:stretch>
            <a:fillRect/>
          </a:stretch>
        </p:blipFill>
        <p:spPr>
          <a:xfrm>
            <a:off x="6290945" y="197485"/>
            <a:ext cx="5614035" cy="63188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6"/>
          <p:cNvPicPr preferRelativeResize="0"/>
          <p:nvPr/>
        </p:nvPicPr>
        <p:blipFill rotWithShape="1">
          <a:blip r:embed="rId3"/>
          <a:srcRect/>
          <a:stretch>
            <a:fillRect/>
          </a:stretch>
        </p:blipFill>
        <p:spPr>
          <a:xfrm>
            <a:off x="0" y="5486400"/>
            <a:ext cx="12163929" cy="1371600"/>
          </a:xfrm>
          <a:prstGeom prst="rect">
            <a:avLst/>
          </a:prstGeom>
          <a:noFill/>
          <a:ln>
            <a:noFill/>
          </a:ln>
        </p:spPr>
      </p:pic>
      <p:pic>
        <p:nvPicPr>
          <p:cNvPr id="180" name="Google Shape;180;p6"/>
          <p:cNvPicPr preferRelativeResize="0"/>
          <p:nvPr/>
        </p:nvPicPr>
        <p:blipFill rotWithShape="1">
          <a:blip r:embed="rId4"/>
          <a:srcRect/>
          <a:stretch>
            <a:fillRect/>
          </a:stretch>
        </p:blipFill>
        <p:spPr>
          <a:xfrm>
            <a:off x="4500467" y="1639613"/>
            <a:ext cx="540000" cy="371250"/>
          </a:xfrm>
          <a:prstGeom prst="rect">
            <a:avLst/>
          </a:prstGeom>
          <a:noFill/>
          <a:ln>
            <a:noFill/>
          </a:ln>
        </p:spPr>
      </p:pic>
      <p:pic>
        <p:nvPicPr>
          <p:cNvPr id="181" name="Google Shape;181;p6"/>
          <p:cNvPicPr preferRelativeResize="0"/>
          <p:nvPr/>
        </p:nvPicPr>
        <p:blipFill rotWithShape="1">
          <a:blip r:embed="rId5"/>
          <a:srcRect/>
          <a:stretch>
            <a:fillRect/>
          </a:stretch>
        </p:blipFill>
        <p:spPr>
          <a:xfrm>
            <a:off x="592427" y="253170"/>
            <a:ext cx="795054" cy="419612"/>
          </a:xfrm>
          <a:prstGeom prst="rect">
            <a:avLst/>
          </a:prstGeom>
          <a:noFill/>
          <a:ln>
            <a:noFill/>
          </a:ln>
        </p:spPr>
      </p:pic>
      <p:pic>
        <p:nvPicPr>
          <p:cNvPr id="182" name="Google Shape;182;p6"/>
          <p:cNvPicPr preferRelativeResize="0"/>
          <p:nvPr/>
        </p:nvPicPr>
        <p:blipFill rotWithShape="1">
          <a:blip r:embed="rId6"/>
          <a:srcRect/>
          <a:stretch>
            <a:fillRect/>
          </a:stretch>
        </p:blipFill>
        <p:spPr>
          <a:xfrm>
            <a:off x="10739068" y="117517"/>
            <a:ext cx="1289800" cy="954787"/>
          </a:xfrm>
          <a:prstGeom prst="rect">
            <a:avLst/>
          </a:prstGeom>
          <a:noFill/>
          <a:ln>
            <a:noFill/>
          </a:ln>
        </p:spPr>
      </p:pic>
      <p:pic>
        <p:nvPicPr>
          <p:cNvPr id="183" name="Google Shape;183;p6"/>
          <p:cNvPicPr preferRelativeResize="0"/>
          <p:nvPr/>
        </p:nvPicPr>
        <p:blipFill rotWithShape="1">
          <a:blip r:embed="rId7"/>
          <a:srcRect/>
          <a:stretch>
            <a:fillRect/>
          </a:stretch>
        </p:blipFill>
        <p:spPr>
          <a:xfrm>
            <a:off x="0" y="40534"/>
            <a:ext cx="11216940" cy="1414395"/>
          </a:xfrm>
          <a:prstGeom prst="rect">
            <a:avLst/>
          </a:prstGeom>
          <a:noFill/>
          <a:ln>
            <a:noFill/>
          </a:ln>
        </p:spPr>
      </p:pic>
      <p:sp>
        <p:nvSpPr>
          <p:cNvPr id="184" name="Google Shape;184;p6"/>
          <p:cNvSpPr/>
          <p:nvPr/>
        </p:nvSpPr>
        <p:spPr>
          <a:xfrm>
            <a:off x="2953610" y="312821"/>
            <a:ext cx="3984600" cy="2908635"/>
          </a:xfrm>
          <a:prstGeom prst="wedgeEllipseCallout">
            <a:avLst>
              <a:gd name="adj1" fmla="val 60669"/>
              <a:gd name="adj2" fmla="val 52641"/>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Times New Roman" panose="02020603050405020304"/>
                <a:ea typeface="Times New Roman" panose="02020603050405020304"/>
                <a:cs typeface="Times New Roman" panose="02020603050405020304"/>
                <a:sym typeface="Times New Roman" panose="02020603050405020304"/>
              </a:rPr>
              <a:t>Em nghĩ thế nào về hình ảnh một cậu bé ba tuổi bỗng nhiên trở thành tráng sĩ?</a:t>
            </a:r>
          </a:p>
        </p:txBody>
      </p:sp>
      <p:sp>
        <p:nvSpPr>
          <p:cNvPr id="185" name="Google Shape;185;p6"/>
          <p:cNvSpPr/>
          <p:nvPr/>
        </p:nvSpPr>
        <p:spPr>
          <a:xfrm>
            <a:off x="922747" y="2625891"/>
            <a:ext cx="3492232" cy="3228583"/>
          </a:xfrm>
          <a:prstGeom prst="wedgeEllipseCallout">
            <a:avLst>
              <a:gd name="adj1" fmla="val 144380"/>
              <a:gd name="adj2" fmla="val -11705"/>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Times New Roman" panose="02020603050405020304"/>
                <a:ea typeface="Times New Roman" panose="02020603050405020304"/>
                <a:cs typeface="Times New Roman" panose="02020603050405020304"/>
                <a:sym typeface="Times New Roman" panose="02020603050405020304"/>
              </a:rPr>
              <a:t>Theo em, tác giả dân gian muốn thể hiện điều gì qua hình ảnh ấy?</a:t>
            </a:r>
          </a:p>
        </p:txBody>
      </p:sp>
      <p:pic>
        <p:nvPicPr>
          <p:cNvPr id="186" name="Google Shape;186;p6" descr="F:\未标题-1.png"/>
          <p:cNvPicPr preferRelativeResize="0"/>
          <p:nvPr/>
        </p:nvPicPr>
        <p:blipFill rotWithShape="1">
          <a:blip r:embed="rId8"/>
          <a:srcRect l="26573" t="6173" r="32921" b="7680"/>
          <a:stretch>
            <a:fillRect/>
          </a:stretch>
        </p:blipFill>
        <p:spPr>
          <a:xfrm flipH="1">
            <a:off x="7507705" y="2372324"/>
            <a:ext cx="3058484" cy="4485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2"/>
                                        </p:tgtEl>
                                        <p:attrNameLst>
                                          <p:attrName>style.visibility</p:attrName>
                                        </p:attrNameLst>
                                      </p:cBhvr>
                                      <p:to>
                                        <p:strVal val="visible"/>
                                      </p:to>
                                    </p:set>
                                    <p:animEffect transition="in" filter="fade">
                                      <p:cBhvr>
                                        <p:cTn id="11" dur="1000"/>
                                        <p:tgtEl>
                                          <p:spTgt spid="182"/>
                                        </p:tgtEl>
                                      </p:cBhvr>
                                    </p:animEffect>
                                  </p:childTnLst>
                                </p:cTn>
                              </p:par>
                              <p:par>
                                <p:cTn id="12" presetID="10" presetClass="entr" presetSubtype="0" fill="hold" nodeType="withEffect">
                                  <p:stCondLst>
                                    <p:cond delay="250"/>
                                  </p:stCondLst>
                                  <p:childTnLst>
                                    <p:set>
                                      <p:cBhvr>
                                        <p:cTn id="13" dur="1" fill="hold">
                                          <p:stCondLst>
                                            <p:cond delay="0"/>
                                          </p:stCondLst>
                                        </p:cTn>
                                        <p:tgtEl>
                                          <p:spTgt spid="181"/>
                                        </p:tgtEl>
                                        <p:attrNameLst>
                                          <p:attrName>style.visibility</p:attrName>
                                        </p:attrNameLst>
                                      </p:cBhvr>
                                      <p:to>
                                        <p:strVal val="visible"/>
                                      </p:to>
                                    </p:set>
                                    <p:animEffect transition="in" filter="fade">
                                      <p:cBhvr>
                                        <p:cTn id="14" dur="1000"/>
                                        <p:tgtEl>
                                          <p:spTgt spid="181"/>
                                        </p:tgtEl>
                                      </p:cBhvr>
                                    </p:animEffect>
                                  </p:childTnLst>
                                </p:cTn>
                              </p:par>
                              <p:par>
                                <p:cTn id="15" presetID="10" presetClass="entr" presetSubtype="0" fill="hold" nodeType="withEffect">
                                  <p:stCondLst>
                                    <p:cond delay="50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1000"/>
                                        <p:tgtEl>
                                          <p:spTgt spid="18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fade">
                                      <p:cBhvr>
                                        <p:cTn id="21" dur="500"/>
                                        <p:tgtEl>
                                          <p:spTgt spid="183"/>
                                        </p:tgtEl>
                                      </p:cBhvr>
                                    </p:animEffect>
                                  </p:childTnLst>
                                </p:cTn>
                              </p:par>
                              <p:par>
                                <p:cTn id="22" presetID="10" presetClass="entr" presetSubtype="0" fill="hold" nodeType="with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fade">
                                      <p:cBhvr>
                                        <p:cTn id="24" dur="1000"/>
                                        <p:tgtEl>
                                          <p:spTgt spid="18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fade">
                                      <p:cBhvr>
                                        <p:cTn id="29" dur="1000"/>
                                        <p:tgtEl>
                                          <p:spTgt spid="18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5"/>
                                        </p:tgtEl>
                                        <p:attrNameLst>
                                          <p:attrName>style.visibility</p:attrName>
                                        </p:attrNameLst>
                                      </p:cBhvr>
                                      <p:to>
                                        <p:strVal val="visible"/>
                                      </p:to>
                                    </p:set>
                                    <p:animEffect transition="in" filter="fade">
                                      <p:cBhvr>
                                        <p:cTn id="34"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7"/>
          <p:cNvPicPr preferRelativeResize="0"/>
          <p:nvPr/>
        </p:nvPicPr>
        <p:blipFill rotWithShape="1">
          <a:blip r:embed="rId3"/>
          <a:srcRect/>
          <a:stretch>
            <a:fillRect/>
          </a:stretch>
        </p:blipFill>
        <p:spPr>
          <a:xfrm>
            <a:off x="2032439" y="1105739"/>
            <a:ext cx="7721070" cy="2479581"/>
          </a:xfrm>
          <a:prstGeom prst="rect">
            <a:avLst/>
          </a:prstGeom>
          <a:noFill/>
          <a:ln>
            <a:noFill/>
          </a:ln>
        </p:spPr>
      </p:pic>
      <p:sp>
        <p:nvSpPr>
          <p:cNvPr id="198" name="Google Shape;198;p7"/>
          <p:cNvSpPr txBox="1"/>
          <p:nvPr/>
        </p:nvSpPr>
        <p:spPr>
          <a:xfrm>
            <a:off x="3062481" y="1578502"/>
            <a:ext cx="5139530" cy="1115415"/>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ctr" rtl="0">
              <a:lnSpc>
                <a:spcPct val="90000"/>
              </a:lnSpc>
              <a:spcBef>
                <a:spcPts val="0"/>
              </a:spcBef>
              <a:spcAft>
                <a:spcPts val="0"/>
              </a:spcAft>
              <a:buClr>
                <a:schemeClr val="dk1"/>
              </a:buClr>
              <a:buSzPct val="100000"/>
              <a:buFont typeface="Times New Roman" panose="02020603050405020304"/>
              <a:buNone/>
            </a:pPr>
            <a:r>
              <a:rPr lang="en-US" sz="6000" b="1">
                <a:solidFill>
                  <a:schemeClr val="dk1"/>
                </a:solidFill>
                <a:latin typeface="Times New Roman" panose="02020603050405020304"/>
                <a:ea typeface="Times New Roman" panose="02020603050405020304"/>
                <a:cs typeface="Times New Roman" panose="02020603050405020304"/>
                <a:sym typeface="Times New Roman" panose="02020603050405020304"/>
              </a:rPr>
              <a:t>ĐỌC VĂN BẢN</a:t>
            </a:r>
          </a:p>
        </p:txBody>
      </p:sp>
      <p:pic>
        <p:nvPicPr>
          <p:cNvPr id="199" name="Google Shape;199;p7"/>
          <p:cNvPicPr preferRelativeResize="0"/>
          <p:nvPr/>
        </p:nvPicPr>
        <p:blipFill rotWithShape="1">
          <a:blip r:embed="rId4"/>
          <a:srcRect/>
          <a:stretch>
            <a:fillRect/>
          </a:stretch>
        </p:blipFill>
        <p:spPr>
          <a:xfrm>
            <a:off x="1725696" y="3429000"/>
            <a:ext cx="5722263" cy="29183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9" descr="A picture containing text&#10;&#10;Description automatically generated"/>
          <p:cNvPicPr preferRelativeResize="0"/>
          <p:nvPr/>
        </p:nvPicPr>
        <p:blipFill rotWithShape="1">
          <a:blip r:embed="rId3"/>
          <a:srcRect/>
          <a:stretch>
            <a:fillRect/>
          </a:stretch>
        </p:blipFill>
        <p:spPr>
          <a:xfrm rot="-351823">
            <a:off x="32836" y="24063"/>
            <a:ext cx="3987634" cy="2807620"/>
          </a:xfrm>
          <a:prstGeom prst="rect">
            <a:avLst/>
          </a:prstGeom>
          <a:noFill/>
          <a:ln>
            <a:noFill/>
          </a:ln>
        </p:spPr>
      </p:pic>
      <p:sp>
        <p:nvSpPr>
          <p:cNvPr id="245" name="Google Shape;245;p9"/>
          <p:cNvSpPr txBox="1">
            <a:spLocks noGrp="1"/>
          </p:cNvSpPr>
          <p:nvPr>
            <p:ph type="title"/>
          </p:nvPr>
        </p:nvSpPr>
        <p:spPr>
          <a:xfrm>
            <a:off x="1475205" y="47917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6600"/>
              <a:buFont typeface="Times New Roman" panose="02020603050405020304"/>
              <a:buNone/>
            </a:pPr>
            <a:r>
              <a:rPr lang="en-US" sz="6600" b="1">
                <a:solidFill>
                  <a:srgbClr val="C00000"/>
                </a:solidFill>
                <a:latin typeface="Times New Roman" panose="02020603050405020304"/>
                <a:ea typeface="Times New Roman" panose="02020603050405020304"/>
                <a:cs typeface="Times New Roman" panose="02020603050405020304"/>
                <a:sym typeface="Times New Roman" panose="02020603050405020304"/>
              </a:rPr>
              <a:t>1. Các chi tiết kì ảo</a:t>
            </a:r>
          </a:p>
        </p:txBody>
      </p:sp>
      <p:graphicFrame>
        <p:nvGraphicFramePr>
          <p:cNvPr id="246" name="Google Shape;246;p9"/>
          <p:cNvGraphicFramePr/>
          <p:nvPr/>
        </p:nvGraphicFramePr>
        <p:xfrm>
          <a:off x="1293495" y="1593850"/>
          <a:ext cx="10523220" cy="5143530"/>
        </p:xfrm>
        <a:graphic>
          <a:graphicData uri="http://schemas.openxmlformats.org/drawingml/2006/table">
            <a:tbl>
              <a:tblPr firstRow="1" bandRow="1">
                <a:noFill/>
                <a:tableStyleId>{3D281D6C-E152-43BD-AFAB-A9FAFCD04B32}</a:tableStyleId>
              </a:tblPr>
              <a:tblGrid>
                <a:gridCol w="1072515"/>
                <a:gridCol w="4128135"/>
                <a:gridCol w="5322570"/>
              </a:tblGrid>
              <a:tr h="1031875">
                <a:tc>
                  <a:txBody>
                    <a:bodyPr/>
                    <a:lstStyle/>
                    <a:p>
                      <a:pPr marL="0" marR="0" lvl="0" indent="0" algn="ctr" rtl="0">
                        <a:lnSpc>
                          <a:spcPct val="150000"/>
                        </a:lnSpc>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TT</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Các sự kiện chính</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US" sz="2800" u="none" strike="noStrike" cap="none">
                          <a:latin typeface="Times New Roman" panose="02020603050405020304"/>
                          <a:ea typeface="Times New Roman" panose="02020603050405020304"/>
                          <a:cs typeface="Times New Roman" panose="02020603050405020304"/>
                          <a:sym typeface="Times New Roman" panose="02020603050405020304"/>
                        </a:rPr>
                        <a:t>Chi tiết kì ảo</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tcPr>
                </a:tc>
              </a:tr>
              <a:tr h="731520">
                <a:tc>
                  <a:txBody>
                    <a:bodyPr/>
                    <a:lstStyle/>
                    <a:p>
                      <a:pPr marL="0" marR="0" lvl="0" indent="0" algn="ctr" rtl="0">
                        <a:lnSpc>
                          <a:spcPct val="150000"/>
                        </a:lnSpc>
                        <a:spcBef>
                          <a:spcPts val="0"/>
                        </a:spcBef>
                        <a:spcAft>
                          <a:spcPts val="0"/>
                        </a:spcAft>
                        <a:buNone/>
                      </a:pPr>
                      <a:r>
                        <a:rPr lang="en-US" sz="2800" b="1" u="none" strike="noStrike" cap="none">
                          <a:latin typeface="Times New Roman" panose="02020603050405020304"/>
                          <a:ea typeface="Times New Roman" panose="02020603050405020304"/>
                          <a:cs typeface="Times New Roman" panose="02020603050405020304"/>
                          <a:sym typeface="Times New Roman" panose="02020603050405020304"/>
                        </a:rPr>
                        <a:t>a</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n-US" sz="2800" b="1" u="none" strike="noStrike" cap="none">
                          <a:latin typeface="Times New Roman" panose="02020603050405020304"/>
                          <a:ea typeface="Times New Roman" panose="02020603050405020304"/>
                          <a:cs typeface="Times New Roman" panose="02020603050405020304"/>
                          <a:sym typeface="Times New Roman" panose="02020603050405020304"/>
                        </a:rPr>
                        <a:t>Thánh Gióng ra đời</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r>
              <a:tr h="731520">
                <a:tc>
                  <a:txBody>
                    <a:bodyPr/>
                    <a:lstStyle/>
                    <a:p>
                      <a:pPr marL="0" marR="0" lvl="0" indent="0" algn="ctr" rtl="0">
                        <a:lnSpc>
                          <a:spcPct val="150000"/>
                        </a:lnSpc>
                        <a:spcBef>
                          <a:spcPts val="0"/>
                        </a:spcBef>
                        <a:spcAft>
                          <a:spcPts val="0"/>
                        </a:spcAft>
                        <a:buNone/>
                      </a:pPr>
                      <a:r>
                        <a:rPr lang="en-US" sz="2800" b="1" u="none" strike="noStrike" cap="none">
                          <a:latin typeface="Times New Roman" panose="02020603050405020304"/>
                          <a:ea typeface="Times New Roman" panose="02020603050405020304"/>
                          <a:cs typeface="Times New Roman" panose="02020603050405020304"/>
                          <a:sym typeface="Times New Roman" panose="02020603050405020304"/>
                        </a:rPr>
                        <a:t>b</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n-US" sz="2800" b="1" u="none" strike="noStrike" cap="none">
                          <a:latin typeface="Times New Roman" panose="02020603050405020304"/>
                          <a:ea typeface="Times New Roman" panose="02020603050405020304"/>
                          <a:cs typeface="Times New Roman" panose="02020603050405020304"/>
                          <a:sym typeface="Times New Roman" panose="02020603050405020304"/>
                        </a:rPr>
                        <a:t>Thánh Gióng lớn lên</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r>
              <a:tr h="1371600">
                <a:tc>
                  <a:txBody>
                    <a:bodyPr/>
                    <a:lstStyle/>
                    <a:p>
                      <a:pPr marL="0" marR="0" lvl="0" indent="0" algn="ctr" rtl="0">
                        <a:lnSpc>
                          <a:spcPct val="150000"/>
                        </a:lnSpc>
                        <a:spcBef>
                          <a:spcPts val="0"/>
                        </a:spcBef>
                        <a:spcAft>
                          <a:spcPts val="0"/>
                        </a:spcAft>
                        <a:buNone/>
                      </a:pPr>
                      <a:r>
                        <a:rPr lang="en-US" sz="2800" b="1" u="none" strike="noStrike" cap="none">
                          <a:latin typeface="Times New Roman" panose="02020603050405020304"/>
                          <a:ea typeface="Times New Roman" panose="02020603050405020304"/>
                          <a:cs typeface="Times New Roman" panose="02020603050405020304"/>
                          <a:sym typeface="Times New Roman" panose="02020603050405020304"/>
                        </a:rPr>
                        <a:t>c</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n-US" sz="2800" b="1" u="none" strike="noStrike" cap="none">
                          <a:latin typeface="Times New Roman" panose="02020603050405020304"/>
                          <a:ea typeface="Times New Roman" panose="02020603050405020304"/>
                          <a:cs typeface="Times New Roman" panose="02020603050405020304"/>
                          <a:sym typeface="Times New Roman" panose="02020603050405020304"/>
                        </a:rPr>
                        <a:t>Thánh Gióng ra trận và chiến thắng</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r>
              <a:tr h="1276985">
                <a:tc>
                  <a:txBody>
                    <a:bodyPr/>
                    <a:lstStyle/>
                    <a:p>
                      <a:pPr marL="0" marR="0" lvl="0" indent="0" algn="ctr" rtl="0">
                        <a:lnSpc>
                          <a:spcPct val="150000"/>
                        </a:lnSpc>
                        <a:spcBef>
                          <a:spcPts val="0"/>
                        </a:spcBef>
                        <a:spcAft>
                          <a:spcPts val="0"/>
                        </a:spcAft>
                        <a:buNone/>
                      </a:pPr>
                      <a:r>
                        <a:rPr lang="en-US" sz="2800" b="1" u="none" strike="noStrike" cap="none">
                          <a:latin typeface="Times New Roman" panose="02020603050405020304"/>
                          <a:ea typeface="Times New Roman" panose="02020603050405020304"/>
                          <a:cs typeface="Times New Roman" panose="02020603050405020304"/>
                          <a:sym typeface="Times New Roman" panose="02020603050405020304"/>
                        </a:rPr>
                        <a:t>d</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n-US" sz="2800" b="1" u="none" strike="noStrike" cap="none">
                          <a:latin typeface="Times New Roman" panose="02020603050405020304"/>
                          <a:ea typeface="Times New Roman" panose="02020603050405020304"/>
                          <a:cs typeface="Times New Roman" panose="02020603050405020304"/>
                          <a:sym typeface="Times New Roman" panose="02020603050405020304"/>
                        </a:rPr>
                        <a:t>Thánh Gióng bay về trời</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endParaRPr sz="28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51" name="Google Shape;251;p10"/>
          <p:cNvGraphicFramePr/>
          <p:nvPr/>
        </p:nvGraphicFramePr>
        <p:xfrm>
          <a:off x="215231" y="282843"/>
          <a:ext cx="11761525" cy="6292360"/>
        </p:xfrm>
        <a:graphic>
          <a:graphicData uri="http://schemas.openxmlformats.org/drawingml/2006/table">
            <a:tbl>
              <a:tblPr firstRow="1" bandRow="1">
                <a:noFill/>
                <a:tableStyleId>{3D281D6C-E152-43BD-AFAB-A9FAFCD04B32}</a:tableStyleId>
              </a:tblPr>
              <a:tblGrid>
                <a:gridCol w="733575"/>
                <a:gridCol w="1958775"/>
                <a:gridCol w="9069175"/>
              </a:tblGrid>
              <a:tr h="997325">
                <a:tc>
                  <a:txBody>
                    <a:bodyPr/>
                    <a:lstStyle/>
                    <a:p>
                      <a:pPr marL="0" marR="0" lvl="0" indent="0" algn="ctr" rtl="0">
                        <a:lnSpc>
                          <a:spcPct val="100000"/>
                        </a:lnSpc>
                        <a:spcBef>
                          <a:spcPts val="0"/>
                        </a:spcBef>
                        <a:spcAft>
                          <a:spcPts val="0"/>
                        </a:spcAft>
                        <a:buNone/>
                      </a:pP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TT</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Các </a:t>
                      </a:r>
                    </a:p>
                    <a:p>
                      <a:pPr marL="0" marR="0" lvl="0" indent="0" algn="ctr" rtl="0">
                        <a:lnSpc>
                          <a:spcPct val="100000"/>
                        </a:lnSpc>
                        <a:spcBef>
                          <a:spcPts val="0"/>
                        </a:spcBef>
                        <a:spcAft>
                          <a:spcPts val="0"/>
                        </a:spcAft>
                        <a:buNone/>
                      </a:pP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sự kiện chính</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Chi tiết kì ảo</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tcPr>
                </a:tc>
              </a:tr>
              <a:tr h="1005575">
                <a:tc>
                  <a:txBody>
                    <a:bodyPr/>
                    <a:lstStyle/>
                    <a:p>
                      <a:pPr marL="0" marR="0" lvl="0" indent="0" algn="ctr" rtl="0">
                        <a:lnSpc>
                          <a:spcPct val="100000"/>
                        </a:lnSpc>
                        <a:spcBef>
                          <a:spcPts val="0"/>
                        </a:spcBef>
                        <a:spcAft>
                          <a:spcPts val="0"/>
                        </a:spcAft>
                        <a:buNone/>
                      </a:pPr>
                      <a:r>
                        <a:rPr lang="en-US" sz="2400" b="1" u="none" strike="noStrike" cap="none">
                          <a:latin typeface="Times New Roman" panose="02020603050405020304"/>
                          <a:ea typeface="Times New Roman" panose="02020603050405020304"/>
                          <a:cs typeface="Times New Roman" panose="02020603050405020304"/>
                          <a:sym typeface="Times New Roman" panose="02020603050405020304"/>
                        </a:rPr>
                        <a:t>a</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None/>
                      </a:pPr>
                      <a:r>
                        <a:rPr lang="en-US" sz="2400" b="1" u="none" strike="noStrike" cap="none">
                          <a:latin typeface="Times New Roman" panose="02020603050405020304"/>
                          <a:ea typeface="Times New Roman" panose="02020603050405020304"/>
                          <a:cs typeface="Times New Roman" panose="02020603050405020304"/>
                          <a:sym typeface="Times New Roman" panose="02020603050405020304"/>
                        </a:rPr>
                        <a:t>Thánh Gióng ra đời</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None/>
                      </a:pP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 Bà mẹ ướm chân – thụ thai, 12 tháng mới sinh; cậu bé lên ba không nói, cười, đi, đặt đâu nằm đấy.</a:t>
                      </a:r>
                    </a:p>
                    <a:p>
                      <a:pPr marL="0" marR="0" lvl="0" indent="0" algn="just" rtl="0">
                        <a:lnSpc>
                          <a:spcPct val="100000"/>
                        </a:lnSpc>
                        <a:spcBef>
                          <a:spcPts val="0"/>
                        </a:spcBef>
                        <a:spcAft>
                          <a:spcPts val="0"/>
                        </a:spcAft>
                        <a:buNone/>
                      </a:pP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 </a:t>
                      </a:r>
                      <a:r>
                        <a:rPr lang="en-US" sz="240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Khi sứ giả đi tìm người tài giỏi cứu nước, Gióng bỗng cất tiếng nói mời sứ giả vào </a:t>
                      </a:r>
                      <a:endParaRPr sz="24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r>
              <a:tr h="815775">
                <a:tc>
                  <a:txBody>
                    <a:bodyPr/>
                    <a:lstStyle/>
                    <a:p>
                      <a:pPr marL="0" marR="0" lvl="0" indent="0" algn="ctr" rtl="0">
                        <a:lnSpc>
                          <a:spcPct val="100000"/>
                        </a:lnSpc>
                        <a:spcBef>
                          <a:spcPts val="0"/>
                        </a:spcBef>
                        <a:spcAft>
                          <a:spcPts val="0"/>
                        </a:spcAft>
                        <a:buNone/>
                      </a:pPr>
                      <a:r>
                        <a:rPr lang="en-US" sz="2400" b="1" u="none" strike="noStrike" cap="none">
                          <a:latin typeface="Times New Roman" panose="02020603050405020304"/>
                          <a:ea typeface="Times New Roman" panose="02020603050405020304"/>
                          <a:cs typeface="Times New Roman" panose="02020603050405020304"/>
                          <a:sym typeface="Times New Roman" panose="02020603050405020304"/>
                        </a:rPr>
                        <a:t>b</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None/>
                      </a:pPr>
                      <a:r>
                        <a:rPr lang="en-US" sz="2400" b="1" u="none" strike="noStrike" cap="none">
                          <a:latin typeface="Times New Roman" panose="02020603050405020304"/>
                          <a:ea typeface="Times New Roman" panose="02020603050405020304"/>
                          <a:cs typeface="Times New Roman" panose="02020603050405020304"/>
                          <a:sym typeface="Times New Roman" panose="02020603050405020304"/>
                        </a:rPr>
                        <a:t>Thánh Gióng lớn lên</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None/>
                      </a:pPr>
                      <a:r>
                        <a:rPr lang="en-US" sz="240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Gióng lớn nhanh như thổi, cơm ăn mấy cũng không biết no, áo vừa mặc xong đã căng đứt chỉ. Bà con làng xóm góp gạo nuôi Gióng</a:t>
                      </a: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24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r>
              <a:tr h="1692525">
                <a:tc>
                  <a:txBody>
                    <a:bodyPr/>
                    <a:lstStyle/>
                    <a:p>
                      <a:pPr marL="0" marR="0" lvl="0" indent="0" algn="ctr" rtl="0">
                        <a:lnSpc>
                          <a:spcPct val="100000"/>
                        </a:lnSpc>
                        <a:spcBef>
                          <a:spcPts val="0"/>
                        </a:spcBef>
                        <a:spcAft>
                          <a:spcPts val="0"/>
                        </a:spcAft>
                        <a:buNone/>
                      </a:pPr>
                      <a:r>
                        <a:rPr lang="en-US" sz="2400" b="1" u="none" strike="noStrike" cap="none">
                          <a:latin typeface="Times New Roman" panose="02020603050405020304"/>
                          <a:ea typeface="Times New Roman" panose="02020603050405020304"/>
                          <a:cs typeface="Times New Roman" panose="02020603050405020304"/>
                          <a:sym typeface="Times New Roman" panose="02020603050405020304"/>
                        </a:rPr>
                        <a:t>c</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400" b="1" u="none" strike="noStrike" cap="none">
                          <a:latin typeface="Times New Roman" panose="02020603050405020304"/>
                          <a:ea typeface="Times New Roman" panose="02020603050405020304"/>
                          <a:cs typeface="Times New Roman" panose="02020603050405020304"/>
                          <a:sym typeface="Times New Roman" panose="02020603050405020304"/>
                        </a:rPr>
                        <a:t>Thánh Gióng ra trận và chiến thắng</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40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Chú bé vùng dậy, vươn vai một cái bỗng biến thành một tráng sĩ mình cao hơn trượng</a:t>
                      </a:r>
                      <a:endParaRPr sz="240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None/>
                      </a:pPr>
                      <a:r>
                        <a:rPr lang="en-US" sz="240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Ngựa phun lửa, tráng sĩ thúc ngựa phi thẳng đến nơi có giặc, đón đầu chúng đánh giết hết lớp này đến lớp khác</a:t>
                      </a:r>
                      <a:endParaRPr sz="240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None/>
                      </a:pPr>
                      <a:r>
                        <a:rPr lang="en-US" sz="240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Roi sắt gãy, tráng sĩ bèn nhổ những cụm tre cạnh đường quật vào giặc.</a:t>
                      </a: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24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r>
              <a:tr h="997325">
                <a:tc>
                  <a:txBody>
                    <a:bodyPr/>
                    <a:lstStyle/>
                    <a:p>
                      <a:pPr marL="0" marR="0" lvl="0" indent="0" algn="ctr" rtl="0">
                        <a:lnSpc>
                          <a:spcPct val="100000"/>
                        </a:lnSpc>
                        <a:spcBef>
                          <a:spcPts val="0"/>
                        </a:spcBef>
                        <a:spcAft>
                          <a:spcPts val="0"/>
                        </a:spcAft>
                        <a:buNone/>
                      </a:pPr>
                      <a:r>
                        <a:rPr lang="en-US" sz="2400" b="1" u="none" strike="noStrike" cap="none">
                          <a:latin typeface="Times New Roman" panose="02020603050405020304"/>
                          <a:ea typeface="Times New Roman" panose="02020603050405020304"/>
                          <a:cs typeface="Times New Roman" panose="02020603050405020304"/>
                          <a:sym typeface="Times New Roman" panose="02020603050405020304"/>
                        </a:rPr>
                        <a:t>d</a:t>
                      </a:r>
                      <a:endParaRPr sz="2400" b="1"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2400" b="1" u="none" strike="noStrike" cap="none">
                          <a:latin typeface="Times New Roman" panose="02020603050405020304"/>
                          <a:ea typeface="Times New Roman" panose="02020603050405020304"/>
                          <a:cs typeface="Times New Roman" panose="02020603050405020304"/>
                          <a:sym typeface="Times New Roman" panose="02020603050405020304"/>
                        </a:rPr>
                        <a:t>Thánh Gióng bay về trời</a:t>
                      </a: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None/>
                      </a:pPr>
                      <a:r>
                        <a:rPr lang="en-US" sz="240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Gióng một mình một ngựa, lên đỉnh núi, cởi áo giáp sắt bỏ lại rồi cả người lẫn ngựa từ từ bay về trời.</a:t>
                      </a:r>
                      <a:r>
                        <a:rPr lang="en-US" sz="2400"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2400" u="none" strike="noStrike" cap="none">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25" marB="45725">
                    <a:lnL w="12700" cap="flat" cmpd="sng">
                      <a:solidFill>
                        <a:srgbClr val="F7CAAC"/>
                      </a:solidFill>
                      <a:prstDash val="solid"/>
                      <a:round/>
                      <a:headEnd type="none" w="sm" len="sm"/>
                      <a:tailEnd type="none" w="sm" len="sm"/>
                    </a:lnL>
                    <a:lnR w="12700" cap="flat" cmpd="sng">
                      <a:solidFill>
                        <a:srgbClr val="F7CAAC"/>
                      </a:solidFill>
                      <a:prstDash val="solid"/>
                      <a:round/>
                      <a:headEnd type="none" w="sm" len="sm"/>
                      <a:tailEnd type="none" w="sm" len="sm"/>
                    </a:lnR>
                    <a:lnT w="12700" cap="flat" cmpd="sng">
                      <a:solidFill>
                        <a:srgbClr val="F7CAAC"/>
                      </a:solidFill>
                      <a:prstDash val="solid"/>
                      <a:round/>
                      <a:headEnd type="none" w="sm" len="sm"/>
                      <a:tailEnd type="none" w="sm" len="sm"/>
                    </a:lnT>
                    <a:lnB w="12700" cap="flat" cmpd="sng">
                      <a:solidFill>
                        <a:srgbClr val="F7CAAC"/>
                      </a:solidFill>
                      <a:prstDash val="solid"/>
                      <a:round/>
                      <a:headEnd type="none" w="sm" len="sm"/>
                      <a:tailEnd type="none" w="sm" len="sm"/>
                    </a:lnB>
                    <a:solidFill>
                      <a:schemeClr val="lt1"/>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Custom</PresentationFormat>
  <Paragraphs>117</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Các chi tiết kì ảo</vt:lpstr>
      <vt:lpstr>PowerPoint Presentation</vt:lpstr>
      <vt:lpstr>PowerPoint Presentation</vt:lpstr>
      <vt:lpstr>2. Lời của nhân vật</vt:lpstr>
      <vt:lpstr>2. Lời của nhân vật</vt:lpstr>
      <vt:lpstr>3. Thái độ của tác giả dân gian dành cho nhân vật</vt:lpstr>
      <vt:lpstr>3. Thái độ của tác giả dân gian dành cho nhân vật</vt:lpstr>
      <vt:lpstr>PowerPoint Presentation</vt:lpstr>
      <vt:lpstr>4. Đặc điểm của nhân vật</vt:lpstr>
      <vt:lpstr>PowerPoint Presentation</vt:lpstr>
      <vt:lpstr>PowerPoint Presentation</vt:lpstr>
      <vt:lpstr>5. Đặc điểm về cốt truyện</vt:lpstr>
      <vt:lpstr>THẢO LUẬN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HP</cp:lastModifiedBy>
  <cp:revision>46</cp:revision>
  <dcterms:created xsi:type="dcterms:W3CDTF">2021-09-03T02:41:00Z</dcterms:created>
  <dcterms:modified xsi:type="dcterms:W3CDTF">2021-09-11T15:27:25Z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E08CB95937BD46F69D9E1645C48933CD</vt:lpwstr>
  </property>
  <property fmtid="{D5CDD505-2E9C-101B-9397-08002B2CF9AE}" pid="3" name="KSOProductBuildVer">
    <vt:lpwstr>1033-11.2.0.10265</vt:lpwstr>
  </property>
</Properties>
</file>