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6" r:id="rId4"/>
    <p:sldMasterId id="2147483690" r:id="rId5"/>
  </p:sldMasterIdLst>
  <p:notesMasterIdLst>
    <p:notesMasterId r:id="rId9"/>
  </p:notesMasterIdLst>
  <p:sldIdLst>
    <p:sldId id="347" r:id="rId6"/>
    <p:sldId id="348" r:id="rId7"/>
    <p:sldId id="349" r:id="rId8"/>
    <p:sldId id="350" r:id="rId10"/>
    <p:sldId id="351" r:id="rId11"/>
    <p:sldId id="352" r:id="rId12"/>
    <p:sldId id="353" r:id="rId13"/>
    <p:sldId id="354" r:id="rId14"/>
    <p:sldId id="355" r:id="rId15"/>
    <p:sldId id="356" r:id="rId16"/>
    <p:sldId id="357" r:id="rId17"/>
    <p:sldId id="292" r:id="rId18"/>
    <p:sldId id="327" r:id="rId19"/>
    <p:sldId id="307" r:id="rId20"/>
    <p:sldId id="289" r:id="rId21"/>
    <p:sldId id="260" r:id="rId22"/>
    <p:sldId id="308" r:id="rId23"/>
    <p:sldId id="291" r:id="rId24"/>
    <p:sldId id="328" r:id="rId25"/>
    <p:sldId id="293" r:id="rId26"/>
    <p:sldId id="294" r:id="rId27"/>
    <p:sldId id="295" r:id="rId28"/>
    <p:sldId id="296" r:id="rId29"/>
    <p:sldId id="297" r:id="rId30"/>
    <p:sldId id="298" r:id="rId31"/>
    <p:sldId id="329" r:id="rId32"/>
    <p:sldId id="301" r:id="rId33"/>
    <p:sldId id="302" r:id="rId34"/>
    <p:sldId id="330" r:id="rId35"/>
    <p:sldId id="331" r:id="rId36"/>
    <p:sldId id="303" r:id="rId37"/>
    <p:sldId id="304" r:id="rId3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B3EB35"/>
    <a:srgbClr val="FF0066"/>
    <a:srgbClr val="0000CC"/>
    <a:srgbClr val="C15C4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33"/>
    <p:restoredTop sz="94660"/>
  </p:normalViewPr>
  <p:slideViewPr>
    <p:cSldViewPr showGuides="1">
      <p:cViewPr varScale="1">
        <p:scale>
          <a:sx n="86" d="100"/>
          <a:sy n="86" d="100"/>
        </p:scale>
        <p:origin x="882" y="96"/>
      </p:cViewPr>
      <p:guideLst>
        <p:guide orient="horz" pos="2151"/>
        <p:guide pos="2913"/>
      </p:guideLst>
    </p:cSldViewPr>
  </p:slid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1B6824C-7292-4CC5-AE92-2C34F67E491C}"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9F0E402-C946-4B9F-9129-C45A25989C94}" type="slidenum">
              <a:rPr kumimoji="0" lang="vi-VN"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alpha val="100000"/>
              </a:srgbClr>
            </a:solidFill>
            <a:miter lim="800000"/>
          </a:ln>
        </p:spPr>
      </p:sp>
      <p:sp>
        <p:nvSpPr>
          <p:cNvPr id="3993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solidFill>
              <a:srgbClr val="000000">
                <a:alpha val="100000"/>
              </a:srgbClr>
            </a:solidFill>
            <a:miter lim="800000"/>
          </a:ln>
        </p:spPr>
      </p:sp>
      <p:sp>
        <p:nvSpPr>
          <p:cNvPr id="2867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SimSun" panose="02010600030101010101" pitchFamily="2" charset="-122"/>
            </a:endParaRPr>
          </a:p>
        </p:txBody>
      </p:sp>
      <p:sp>
        <p:nvSpPr>
          <p:cNvPr id="28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ea typeface="SimSun" panose="02010600030101010101" pitchFamily="2" charset="-122"/>
              </a:rPr>
            </a:fld>
            <a:endParaRPr lang="zh-CN" altLang="en-US" sz="1200" dirty="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2" name="Shape 252"/>
        <p:cNvGrpSpPr/>
        <p:nvPr/>
      </p:nvGrpSpPr>
      <p:grpSpPr>
        <a:xfrm>
          <a:off x="0" y="0"/>
          <a:ext cx="0" cy="0"/>
          <a:chOff x="0" y="0"/>
          <a:chExt cx="0" cy="0"/>
        </a:xfrm>
      </p:grpSpPr>
      <p:sp>
        <p:nvSpPr>
          <p:cNvPr id="253" name="Google Shape;253;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p>
        </p:txBody>
      </p:sp>
      <p:sp>
        <p:nvSpPr>
          <p:cNvPr id="255" name="Google Shape;255;p1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lide Image Placeholder 1"/>
          <p:cNvSpPr>
            <a:spLocks noGrp="1" noRot="1" noChangeAspect="1" noTextEdit="1"/>
          </p:cNvSpPr>
          <p:nvPr>
            <p:ph type="sldImg"/>
          </p:nvPr>
        </p:nvSpPr>
        <p:spPr>
          <a:ln>
            <a:solidFill>
              <a:srgbClr val="000000">
                <a:alpha val="100000"/>
              </a:srgbClr>
            </a:solidFill>
            <a:miter lim="800000"/>
          </a:ln>
        </p:spPr>
      </p:sp>
      <p:sp>
        <p:nvSpPr>
          <p:cNvPr id="31747" name="Notes Placeholder 2"/>
          <p:cNvSpPr>
            <a:spLocks noGrp="1"/>
          </p:cNvSpPr>
          <p:nvPr>
            <p:ph type="body" idx="1"/>
          </p:nvPr>
        </p:nvSpPr>
        <p:spPr>
          <a:noFill/>
          <a:ln>
            <a:noFill/>
          </a:ln>
        </p:spPr>
        <p:txBody>
          <a:bodyPr wrap="square" lIns="91440" tIns="45720" rIns="91440" bIns="45720" anchor="t" anchorCtr="0"/>
          <a:p>
            <a:pPr lvl="0"/>
            <a:endParaRPr lang="vi-VN" altLang="vi-VN" dirty="0">
              <a:latin typeface="Arial" panose="020B0604020202020204" pitchFamily="34" charset="0"/>
            </a:endParaRPr>
          </a:p>
        </p:txBody>
      </p:sp>
      <p:sp>
        <p:nvSpPr>
          <p:cNvPr id="317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vi-VN" altLang="vi-VN" sz="1200" dirty="0"/>
            </a:fld>
            <a:endParaRPr lang="vi-VN" altLang="vi-V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vi-VN" dirty="0">
              <a:latin typeface="Arial" panose="020B060402020202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vi-VN" altLang="vi-VN" sz="1200" dirty="0"/>
            </a:fld>
            <a:endParaRPr lang="vi-VN" altLang="vi-V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alpha val="100000"/>
              </a:srgbClr>
            </a:solidFill>
            <a:miter lim="800000"/>
          </a:ln>
        </p:spPr>
      </p:sp>
      <p:sp>
        <p:nvSpPr>
          <p:cNvPr id="3993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alpha val="100000"/>
              </a:srgbClr>
            </a:solidFill>
            <a:miter lim="800000"/>
          </a:ln>
        </p:spPr>
      </p:sp>
      <p:sp>
        <p:nvSpPr>
          <p:cNvPr id="3993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bg>
      <p:bgPr>
        <a:solidFill>
          <a:schemeClr val="bg2"/>
        </a:solidFill>
        <a:effectLst/>
      </p:bgPr>
    </p:bg>
    <p:spTree>
      <p:nvGrpSpPr>
        <p:cNvPr id="1" name=""/>
        <p:cNvGrpSpPr/>
        <p:nvPr/>
      </p:nvGrpSpPr>
      <p:grpSpPr>
        <a:xfrm>
          <a:off x="0" y="0"/>
          <a:ext cx="0" cy="0"/>
          <a:chOff x="0" y="0"/>
          <a:chExt cx="0" cy="0"/>
        </a:xfrm>
      </p:grpSpPr>
      <p:pic>
        <p:nvPicPr>
          <p:cNvPr id="3074" name="图片 2"/>
          <p:cNvPicPr>
            <a:picLocks noChangeAspect="1"/>
          </p:cNvPicPr>
          <p:nvPr userDrawn="1"/>
        </p:nvPicPr>
        <p:blipFill>
          <a:blip r:embed="rId2"/>
          <a:stretch>
            <a:fillRect/>
          </a:stretch>
        </p:blipFill>
        <p:spPr>
          <a:xfrm>
            <a:off x="0" y="0"/>
            <a:ext cx="9147175" cy="685800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4610925"/>
            <a:ext cx="9144011" cy="2247075"/>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Straight Connector 2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2" name="Rectangle 2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4" name="Oval 23"/>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Oval 24"/>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26" name="Date Placeholder 27"/>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5988F54-A85A-4262-9F34-3BE590DCAD8F}"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Footer Placeholder 16"/>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Slide Number Placeholder 28"/>
          <p:cNvSpPr>
            <a:spLocks noGrp="1"/>
          </p:cNvSpPr>
          <p:nvPr>
            <p:ph type="sldNum" sz="quarter" idx="4"/>
          </p:nvPr>
        </p:nvSpPr>
        <p:spPr>
          <a:xfrm>
            <a:off x="4343400" y="21986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0FFC658-132D-4E38-8D3E-EAB12E05F5CA}"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6"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6D78B52-3BF9-4933-92EE-1D36851525B3}"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4362450" y="10271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6C17873-D5E5-43BA-8F25-356B408024D4}"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2" name="Rectangle 2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4" name="Rectangle 2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5" name="Straight Connector 24"/>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6" name="Oval 25"/>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Oval 26"/>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28"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6F2213D-4A71-4155-B99E-85EDAABD639A}"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Slide Number Placeholder 5"/>
          <p:cNvSpPr>
            <a:spLocks noGrp="1"/>
          </p:cNvSpPr>
          <p:nvPr>
            <p:ph type="sldNum" sz="quarter" idx="4"/>
          </p:nvPr>
        </p:nvSpPr>
        <p:spPr>
          <a:xfrm>
            <a:off x="4343400" y="21986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3C7A1D4-6732-47A6-BD46-50BD70EC94C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7179" name="Straight Connector 19"/>
          <p:cNvSpPr/>
          <p:nvPr/>
        </p:nvSpPr>
        <p:spPr>
          <a:xfrm flipV="1">
            <a:off x="4562475" y="1576388"/>
            <a:ext cx="9525" cy="4818062"/>
          </a:xfrm>
          <a:prstGeom prst="line">
            <a:avLst/>
          </a:prstGeom>
          <a:ln w="9525" cap="flat" cmpd="sng">
            <a:solidFill>
              <a:schemeClr val="tx2"/>
            </a:solidFill>
            <a:prstDash val="sysDash"/>
            <a:headEnd type="none" w="med" len="med"/>
            <a:tailEnd type="none" w="med" len="med"/>
          </a:ln>
        </p:spPr>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7" name="Date Placeholder 4"/>
          <p:cNvSpPr>
            <a:spLocks noGrp="1"/>
          </p:cNvSpPr>
          <p:nvPr>
            <p:ph type="dt" sz="half" idx="12"/>
          </p:nvPr>
        </p:nvSpPr>
        <p:spPr>
          <a:xfrm>
            <a:off x="5791200" y="6410325"/>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63F220-8FD2-43E7-A4A3-BA614B1BF320}"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Footer Placeholder 5"/>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Slide Number Placeholder 6"/>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C0502F8-E22F-40A4-863D-221A08B109CC}"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8203" name="Straight Connector 19"/>
          <p:cNvSpPr/>
          <p:nvPr/>
        </p:nvSpPr>
        <p:spPr>
          <a:xfrm flipV="1">
            <a:off x="4572000" y="2200275"/>
            <a:ext cx="0" cy="4187825"/>
          </a:xfrm>
          <a:prstGeom prst="line">
            <a:avLst/>
          </a:prstGeom>
          <a:ln w="9525" cap="flat" cmpd="sng">
            <a:solidFill>
              <a:schemeClr val="tx2"/>
            </a:solidFill>
            <a:prstDash val="sysDash"/>
            <a:headEnd type="none" w="med" len="med"/>
            <a:tailEnd type="none" w="med" len="med"/>
          </a:ln>
        </p:spPr>
      </p:sp>
      <p:sp>
        <p:nvSpPr>
          <p:cNvPr id="17"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Rectangle 21"/>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Straight Connector 2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5" name="Rectangle 2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5" name="Oval 2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28" name="Date Placeholder 6"/>
          <p:cNvSpPr>
            <a:spLocks noGrp="1"/>
          </p:cNvSpPr>
          <p:nvPr>
            <p:ph type="dt" sz="half" idx="1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7445D1-0A0D-4399-9928-CDB3F3EC2B39}"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Footer Placeholder 7"/>
          <p:cNvSpPr>
            <a:spLocks noGrp="1"/>
          </p:cNvSpPr>
          <p:nvPr>
            <p:ph type="ftr" sz="quarter" idx="13"/>
          </p:nvPr>
        </p:nvSpPr>
        <p:spPr>
          <a:xfrm>
            <a:off x="304800" y="6410325"/>
            <a:ext cx="3581400"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Slide Number Placeholder 8"/>
          <p:cNvSpPr>
            <a:spLocks noGrp="1"/>
          </p:cNvSpPr>
          <p:nvPr>
            <p:ph type="sldNum" sz="quarter" idx="14"/>
          </p:nvPr>
        </p:nvSpPr>
        <p:spPr>
          <a:xfrm>
            <a:off x="4343400" y="10429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7553A02-9EE6-4A60-ADA8-43A25876BE33}"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Date Placeholder 2"/>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2F9F8C-D4B4-4AD3-B376-0116DA15D1D0}"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3"/>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4"/>
          <p:cNvSpPr>
            <a:spLocks noGrp="1"/>
          </p:cNvSpPr>
          <p:nvPr>
            <p:ph type="sldNum" sz="quarter" idx="4"/>
          </p:nvPr>
        </p:nvSpPr>
        <p:spPr>
          <a:xfrm>
            <a:off x="4343400" y="10366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FCFABE-4FC9-4B13-88AC-1ED1FD829AAE}"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Rectangle 20"/>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2" name="Date Placeholder 1"/>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D0C2CDF-75A5-44F5-9EEC-4411C21BF5B5}"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Footer Placeholder 2"/>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Slide Number Placeholder 3"/>
          <p:cNvSpPr>
            <a:spLocks noGrp="1"/>
          </p:cNvSpPr>
          <p:nvPr>
            <p:ph type="sldNum" sz="quarter" idx="4"/>
          </p:nvPr>
        </p:nvSpPr>
        <p:spPr>
          <a:xfrm>
            <a:off x="4267200" y="6324600"/>
            <a:ext cx="609600" cy="441325"/>
          </a:xfrm>
          <a:prstGeom prst="rect">
            <a:avLst/>
          </a:prstGeom>
        </p:spPr>
        <p:txBody>
          <a:bodyPr vert="horz" wrap="square" lIns="45720" tIns="45720" rIns="45720" bIns="45720" numCol="1" anchor="ctr" anchorCtr="0" compatLnSpc="1">
            <a:normAutofit/>
          </a:bodyPr>
          <a:lstStyle>
            <a:lvl1pPr>
              <a:defRPr smtClean="0">
                <a:solidFill>
                  <a:srgbClr val="FFFFFF"/>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15837B2-9592-4A74-84A9-266BF664014C}" type="slidenum">
              <a:rPr kumimoji="0" lang="en-US" altLang="vi-VN"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4"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Rectangle 2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4" name="Straight Connector 23"/>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5" name="Oval 24"/>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Rectangle 2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8" name="Slide Number Placeholder 6"/>
          <p:cNvSpPr>
            <a:spLocks noGrp="1"/>
          </p:cNvSpPr>
          <p:nvPr>
            <p:ph type="sldNum" sz="quarter" idx="4"/>
          </p:nvPr>
        </p:nvSpPr>
        <p:spPr>
          <a:xfrm>
            <a:off x="1371600" y="3127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C8B19A0-9895-4739-AA07-184BD655CDDE}"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9" name="Date Placeholder 4"/>
          <p:cNvSpPr>
            <a:spLocks noGrp="1"/>
          </p:cNvSpPr>
          <p:nvPr>
            <p:ph type="dt" sz="half" idx="1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B8AE99-7ACC-4865-98FB-0DCB21FA81AA}"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ooter Placeholder 5"/>
          <p:cNvSpPr>
            <a:spLocks noGrp="1"/>
          </p:cNvSpPr>
          <p:nvPr>
            <p:ph type="ftr" sz="quarter" idx="3"/>
          </p:nvPr>
        </p:nvSpPr>
        <p:spPr>
          <a:xfrm>
            <a:off x="301625" y="6410325"/>
            <a:ext cx="3382963"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2" name="Rectangle 21"/>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Rectangle 23"/>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5" name="Oval 24"/>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Rectangle 2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28" name="Slide Number Placeholder 6"/>
          <p:cNvSpPr>
            <a:spLocks noGrp="1"/>
          </p:cNvSpPr>
          <p:nvPr>
            <p:ph type="sldNum" sz="quarter" idx="4"/>
          </p:nvPr>
        </p:nvSpPr>
        <p:spPr>
          <a:xfrm>
            <a:off x="1371600" y="3127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B652D4A-6718-438A-BCC2-78935B25D7D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9" name="Date Placeholder 4"/>
          <p:cNvSpPr>
            <a:spLocks noGrp="1"/>
          </p:cNvSpPr>
          <p:nvPr>
            <p:ph type="dt" sz="half" idx="12"/>
          </p:nvPr>
        </p:nvSpPr>
        <p:spPr>
          <a:xfrm>
            <a:off x="5788025"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96937E1-1D94-4955-8BF4-B89C9EE04143}"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ooter Placeholder 5"/>
          <p:cNvSpPr>
            <a:spLocks noGrp="1"/>
          </p:cNvSpPr>
          <p:nvPr>
            <p:ph type="ftr" sz="quarter" idx="3"/>
          </p:nvPr>
        </p:nvSpPr>
        <p:spPr>
          <a:xfrm>
            <a:off x="301625" y="6410325"/>
            <a:ext cx="3584575"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6"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53802D3-1A0F-451D-9FCB-6B2C8CCE97A7}"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83E3F1-369D-4253-9D65-7F3EEF28F0A1}"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Rectangle 20"/>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2" name="Straight Connector 21"/>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4" name="Oval 2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Oval 2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lang="en-US" smtClean="0"/>
              <a:t>Click to edit Master title style</a:t>
            </a:r>
            <a:endParaRPr lang="en-US"/>
          </a:p>
        </p:txBody>
      </p:sp>
      <p:sp>
        <p:nvSpPr>
          <p:cNvPr id="26" name="Slide Number Placeholder 5"/>
          <p:cNvSpPr>
            <a:spLocks noGrp="1"/>
          </p:cNvSpPr>
          <p:nvPr>
            <p:ph type="sldNum" sz="quarter" idx="4"/>
          </p:nvPr>
        </p:nvSpPr>
        <p:spPr>
          <a:xfrm>
            <a:off x="6915150" y="3009900"/>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8CB8222-517F-42EE-8609-DB3065F9E44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7"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F24689B-E1E1-4C06-B568-647B560ADFF6}"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自定义版式">
    <p:bg>
      <p:bgPr>
        <a:solidFill>
          <a:schemeClr val="bg2"/>
        </a:solidFill>
        <a:effectLst/>
      </p:bgPr>
    </p:bg>
    <p:spTree>
      <p:nvGrpSpPr>
        <p:cNvPr id="1" name=""/>
        <p:cNvGrpSpPr/>
        <p:nvPr/>
      </p:nvGrpSpPr>
      <p:grpSpPr>
        <a:xfrm>
          <a:off x="0" y="0"/>
          <a:ext cx="0" cy="0"/>
          <a:chOff x="0" y="0"/>
          <a:chExt cx="0" cy="0"/>
        </a:xfrm>
      </p:grpSpPr>
      <p:pic>
        <p:nvPicPr>
          <p:cNvPr id="15371" name="图片 2"/>
          <p:cNvPicPr>
            <a:picLocks noChangeAspect="1"/>
          </p:cNvPicPr>
          <p:nvPr userDrawn="1"/>
        </p:nvPicPr>
        <p:blipFill>
          <a:blip r:embed="rId2"/>
          <a:stretch>
            <a:fillRect/>
          </a:stretch>
        </p:blipFill>
        <p:spPr>
          <a:xfrm>
            <a:off x="0" y="0"/>
            <a:ext cx="9147175" cy="6858000"/>
          </a:xfrm>
          <a:prstGeom prst="rect">
            <a:avLst/>
          </a:prstGeom>
          <a:noFill/>
          <a:ln w="9525">
            <a:noFill/>
          </a:ln>
        </p:spPr>
      </p:pic>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C9D99645-AD82-46BA-BA16-224A284B24E7}" type="datetimeFigureOut">
              <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rPr>
            </a:fld>
            <a:endPar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2BD5A11-1F47-46C1-9CFC-CBB0514B06BC}" type="slidenum">
              <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endParaRPr>
          </a:p>
        </p:txBody>
      </p:sp>
    </p:spTree>
  </p:cSld>
  <p:clrMapOvr>
    <a:masterClrMapping/>
  </p:clrMapOvr>
  <p:transition spd="med"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自定义版式">
    <p:bg>
      <p:bgPr>
        <a:solidFill>
          <a:schemeClr val="bg2"/>
        </a:solidFill>
        <a:effectLst/>
      </p:bgPr>
    </p:bg>
    <p:spTree>
      <p:nvGrpSpPr>
        <p:cNvPr id="1" name=""/>
        <p:cNvGrpSpPr/>
        <p:nvPr/>
      </p:nvGrpSpPr>
      <p:grpSpPr>
        <a:xfrm>
          <a:off x="0" y="0"/>
          <a:ext cx="0" cy="0"/>
          <a:chOff x="0" y="0"/>
          <a:chExt cx="0" cy="0"/>
        </a:xfrm>
      </p:grpSpPr>
      <p:pic>
        <p:nvPicPr>
          <p:cNvPr id="3074" name="图片 2"/>
          <p:cNvPicPr>
            <a:picLocks noChangeAspect="1"/>
          </p:cNvPicPr>
          <p:nvPr userDrawn="1"/>
        </p:nvPicPr>
        <p:blipFill>
          <a:blip r:embed="rId2"/>
          <a:stretch>
            <a:fillRect/>
          </a:stretch>
        </p:blipFill>
        <p:spPr>
          <a:xfrm>
            <a:off x="0" y="0"/>
            <a:ext cx="9147175" cy="685800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Straight Connector 2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2" name="Rectangle 2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4" name="Oval 23"/>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Oval 24"/>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26" name="Date Placeholder 27"/>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5988F54-A85A-4262-9F34-3BE590DCAD8F}"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Footer Placeholder 16"/>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Slide Number Placeholder 28"/>
          <p:cNvSpPr>
            <a:spLocks noGrp="1"/>
          </p:cNvSpPr>
          <p:nvPr>
            <p:ph type="sldNum" sz="quarter" idx="4"/>
          </p:nvPr>
        </p:nvSpPr>
        <p:spPr>
          <a:xfrm>
            <a:off x="4343400" y="21986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0FFC658-132D-4E38-8D3E-EAB12E05F5CA}"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6"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6D78B52-3BF9-4933-92EE-1D36851525B3}"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4362450" y="10271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6C17873-D5E5-43BA-8F25-356B408024D4}"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2" name="Rectangle 2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4" name="Rectangle 2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5" name="Straight Connector 24"/>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6" name="Oval 25"/>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Oval 26"/>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28"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6F2213D-4A71-4155-B99E-85EDAABD639A}"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Slide Number Placeholder 5"/>
          <p:cNvSpPr>
            <a:spLocks noGrp="1"/>
          </p:cNvSpPr>
          <p:nvPr>
            <p:ph type="sldNum" sz="quarter" idx="4"/>
          </p:nvPr>
        </p:nvSpPr>
        <p:spPr>
          <a:xfrm>
            <a:off x="4343400" y="21986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3C7A1D4-6732-47A6-BD46-50BD70EC94C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7179" name="Straight Connector 19"/>
          <p:cNvSpPr/>
          <p:nvPr/>
        </p:nvSpPr>
        <p:spPr>
          <a:xfrm flipV="1">
            <a:off x="4562475" y="1576388"/>
            <a:ext cx="9525" cy="4818062"/>
          </a:xfrm>
          <a:prstGeom prst="line">
            <a:avLst/>
          </a:prstGeom>
          <a:ln w="9525" cap="flat" cmpd="sng">
            <a:solidFill>
              <a:schemeClr val="tx2"/>
            </a:solidFill>
            <a:prstDash val="sysDash"/>
            <a:headEnd type="none" w="med" len="med"/>
            <a:tailEnd type="none" w="med" len="med"/>
          </a:ln>
        </p:spPr>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7" name="Date Placeholder 4"/>
          <p:cNvSpPr>
            <a:spLocks noGrp="1"/>
          </p:cNvSpPr>
          <p:nvPr>
            <p:ph type="dt" sz="half" idx="12"/>
          </p:nvPr>
        </p:nvSpPr>
        <p:spPr>
          <a:xfrm>
            <a:off x="5791200" y="6410325"/>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63F220-8FD2-43E7-A4A3-BA614B1BF320}"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Footer Placeholder 5"/>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Slide Number Placeholder 6"/>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C0502F8-E22F-40A4-863D-221A08B109CC}"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8203" name="Straight Connector 19"/>
          <p:cNvSpPr/>
          <p:nvPr/>
        </p:nvSpPr>
        <p:spPr>
          <a:xfrm flipV="1">
            <a:off x="4572000" y="2200275"/>
            <a:ext cx="0" cy="4187825"/>
          </a:xfrm>
          <a:prstGeom prst="line">
            <a:avLst/>
          </a:prstGeom>
          <a:ln w="9525" cap="flat" cmpd="sng">
            <a:solidFill>
              <a:schemeClr val="tx2"/>
            </a:solidFill>
            <a:prstDash val="sysDash"/>
            <a:headEnd type="none" w="med" len="med"/>
            <a:tailEnd type="none" w="med" len="med"/>
          </a:ln>
        </p:spPr>
      </p:sp>
      <p:sp>
        <p:nvSpPr>
          <p:cNvPr id="17"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Rectangle 21"/>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Straight Connector 2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5" name="Rectangle 2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5" name="Oval 2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28" name="Date Placeholder 6"/>
          <p:cNvSpPr>
            <a:spLocks noGrp="1"/>
          </p:cNvSpPr>
          <p:nvPr>
            <p:ph type="dt" sz="half" idx="1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7445D1-0A0D-4399-9928-CDB3F3EC2B39}"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Footer Placeholder 7"/>
          <p:cNvSpPr>
            <a:spLocks noGrp="1"/>
          </p:cNvSpPr>
          <p:nvPr>
            <p:ph type="ftr" sz="quarter" idx="13"/>
          </p:nvPr>
        </p:nvSpPr>
        <p:spPr>
          <a:xfrm>
            <a:off x="304800" y="6410325"/>
            <a:ext cx="3581400"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Slide Number Placeholder 8"/>
          <p:cNvSpPr>
            <a:spLocks noGrp="1"/>
          </p:cNvSpPr>
          <p:nvPr>
            <p:ph type="sldNum" sz="quarter" idx="14"/>
          </p:nvPr>
        </p:nvSpPr>
        <p:spPr>
          <a:xfrm>
            <a:off x="4343400" y="104298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7553A02-9EE6-4A60-ADA8-43A25876BE33}"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Date Placeholder 2"/>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2F9F8C-D4B4-4AD3-B376-0116DA15D1D0}"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3"/>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4"/>
          <p:cNvSpPr>
            <a:spLocks noGrp="1"/>
          </p:cNvSpPr>
          <p:nvPr>
            <p:ph type="sldNum" sz="quarter" idx="4"/>
          </p:nvPr>
        </p:nvSpPr>
        <p:spPr>
          <a:xfrm>
            <a:off x="4343400" y="10366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BFCFABE-4FC9-4B13-88AC-1ED1FD829AAE}"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Rectangle 20"/>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2" name="Date Placeholder 1"/>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D0C2CDF-75A5-44F5-9EEC-4411C21BF5B5}"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Footer Placeholder 2"/>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Slide Number Placeholder 3"/>
          <p:cNvSpPr>
            <a:spLocks noGrp="1"/>
          </p:cNvSpPr>
          <p:nvPr>
            <p:ph type="sldNum" sz="quarter" idx="4"/>
          </p:nvPr>
        </p:nvSpPr>
        <p:spPr>
          <a:xfrm>
            <a:off x="4267200" y="6324600"/>
            <a:ext cx="609600" cy="441325"/>
          </a:xfrm>
          <a:prstGeom prst="rect">
            <a:avLst/>
          </a:prstGeom>
        </p:spPr>
        <p:txBody>
          <a:bodyPr vert="horz" wrap="square" lIns="45720" tIns="45720" rIns="45720" bIns="45720" numCol="1" anchor="ctr" anchorCtr="0" compatLnSpc="1">
            <a:normAutofit/>
          </a:bodyPr>
          <a:lstStyle>
            <a:lvl1pPr>
              <a:defRPr smtClean="0">
                <a:solidFill>
                  <a:srgbClr val="FFFFFF"/>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15837B2-9592-4A74-84A9-266BF664014C}" type="slidenum">
              <a:rPr kumimoji="0" lang="en-US" altLang="vi-VN"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4"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Rectangle 2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4" name="Straight Connector 23"/>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5" name="Oval 24"/>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Rectangle 2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8" name="Slide Number Placeholder 6"/>
          <p:cNvSpPr>
            <a:spLocks noGrp="1"/>
          </p:cNvSpPr>
          <p:nvPr>
            <p:ph type="sldNum" sz="quarter" idx="4"/>
          </p:nvPr>
        </p:nvSpPr>
        <p:spPr>
          <a:xfrm>
            <a:off x="1371600" y="3127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C8B19A0-9895-4739-AA07-184BD655CDDE}"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9" name="Date Placeholder 4"/>
          <p:cNvSpPr>
            <a:spLocks noGrp="1"/>
          </p:cNvSpPr>
          <p:nvPr>
            <p:ph type="dt" sz="half" idx="1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B8AE99-7ACC-4865-98FB-0DCB21FA81AA}"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ooter Placeholder 5"/>
          <p:cNvSpPr>
            <a:spLocks noGrp="1"/>
          </p:cNvSpPr>
          <p:nvPr>
            <p:ph type="ftr" sz="quarter" idx="3"/>
          </p:nvPr>
        </p:nvSpPr>
        <p:spPr>
          <a:xfrm>
            <a:off x="301625" y="6410325"/>
            <a:ext cx="3382963"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7"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1" name="Rectangle 20"/>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2" name="Rectangle 21"/>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Rectangle 23"/>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5" name="Oval 24"/>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Oval 25"/>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Rectangle 2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28" name="Slide Number Placeholder 6"/>
          <p:cNvSpPr>
            <a:spLocks noGrp="1"/>
          </p:cNvSpPr>
          <p:nvPr>
            <p:ph type="sldNum" sz="quarter" idx="4"/>
          </p:nvPr>
        </p:nvSpPr>
        <p:spPr>
          <a:xfrm>
            <a:off x="1371600" y="312738"/>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B652D4A-6718-438A-BCC2-78935B25D7D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9" name="Date Placeholder 4"/>
          <p:cNvSpPr>
            <a:spLocks noGrp="1"/>
          </p:cNvSpPr>
          <p:nvPr>
            <p:ph type="dt" sz="half" idx="12"/>
          </p:nvPr>
        </p:nvSpPr>
        <p:spPr>
          <a:xfrm>
            <a:off x="5788025"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96937E1-1D94-4955-8BF4-B89C9EE04143}"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ooter Placeholder 5"/>
          <p:cNvSpPr>
            <a:spLocks noGrp="1"/>
          </p:cNvSpPr>
          <p:nvPr>
            <p:ph type="ftr" sz="quarter" idx="3"/>
          </p:nvPr>
        </p:nvSpPr>
        <p:spPr>
          <a:xfrm>
            <a:off x="301625" y="6410325"/>
            <a:ext cx="3584575"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6"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53802D3-1A0F-451D-9FCB-6B2C8CCE97A7}"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83E3F1-369D-4253-9D65-7F3EEF28F0A1}"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7"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8"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 name="Rectangle 1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1" name="Rectangle 20"/>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22" name="Straight Connector 21"/>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24" name="Oval 2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Oval 2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lang="en-US" smtClean="0"/>
              <a:t>Click to edit Master title style</a:t>
            </a:r>
            <a:endParaRPr lang="en-US"/>
          </a:p>
        </p:txBody>
      </p:sp>
      <p:sp>
        <p:nvSpPr>
          <p:cNvPr id="26" name="Slide Number Placeholder 5"/>
          <p:cNvSpPr>
            <a:spLocks noGrp="1"/>
          </p:cNvSpPr>
          <p:nvPr>
            <p:ph type="sldNum" sz="quarter" idx="4"/>
          </p:nvPr>
        </p:nvSpPr>
        <p:spPr>
          <a:xfrm>
            <a:off x="6915150" y="3009900"/>
            <a:ext cx="457200" cy="441325"/>
          </a:xfrm>
          <a:prstGeom prst="rect">
            <a:avLst/>
          </a:prstGeom>
        </p:spPr>
        <p:txBody>
          <a:bodyPr vert="horz" wrap="square" lIns="45720" tIns="45720" rIns="45720" bIns="45720" numCol="1" anchor="ctr" anchorCtr="0" compatLnSpc="1">
            <a:normAutofit/>
          </a:bodyPr>
          <a:lstStyle>
            <a:lvl1pPr>
              <a:defRPr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8CB8222-517F-42EE-8609-DB3065F9E446}" type="slidenum">
              <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Arial" panose="020B0604020202020204" pitchFamily="34" charset="0"/>
              <a:ea typeface="+mn-ea"/>
              <a:cs typeface="Arial" panose="020B0604020202020204" pitchFamily="34" charset="0"/>
            </a:endParaRPr>
          </a:p>
        </p:txBody>
      </p:sp>
      <p:sp>
        <p:nvSpPr>
          <p:cNvPr id="27" name="Date Placeholder 3"/>
          <p:cNvSpPr>
            <a:spLocks noGrp="1"/>
          </p:cNvSpPr>
          <p:nvPr>
            <p:ph type="dt" sz="half" idx="2"/>
          </p:nvPr>
        </p:nvSpPr>
        <p:spPr>
          <a:xfrm>
            <a:off x="5791200" y="6405563"/>
            <a:ext cx="3044825" cy="365125"/>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F24689B-E1E1-4C06-B568-647B560ADFF6}" type="datetimeFigureOut">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Footer Placeholder 4"/>
          <p:cNvSpPr>
            <a:spLocks noGrp="1"/>
          </p:cNvSpPr>
          <p:nvPr>
            <p:ph type="ftr" sz="quarter" idx="3"/>
          </p:nvPr>
        </p:nvSpPr>
        <p:spPr>
          <a:xfrm>
            <a:off x="304800" y="6410325"/>
            <a:ext cx="3581400" cy="366713"/>
          </a:xfrm>
          <a:prstGeom prst="rect">
            <a:avLst/>
          </a:prstGeom>
        </p:spPr>
        <p:txBody>
          <a:bodyPr vert="horz"/>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自定义版式">
    <p:bg>
      <p:bgPr>
        <a:solidFill>
          <a:schemeClr val="bg2"/>
        </a:solidFill>
        <a:effectLst/>
      </p:bgPr>
    </p:bg>
    <p:spTree>
      <p:nvGrpSpPr>
        <p:cNvPr id="1" name=""/>
        <p:cNvGrpSpPr/>
        <p:nvPr/>
      </p:nvGrpSpPr>
      <p:grpSpPr>
        <a:xfrm>
          <a:off x="0" y="0"/>
          <a:ext cx="0" cy="0"/>
          <a:chOff x="0" y="0"/>
          <a:chExt cx="0" cy="0"/>
        </a:xfrm>
      </p:grpSpPr>
      <p:pic>
        <p:nvPicPr>
          <p:cNvPr id="15371" name="图片 2"/>
          <p:cNvPicPr>
            <a:picLocks noChangeAspect="1"/>
          </p:cNvPicPr>
          <p:nvPr userDrawn="1"/>
        </p:nvPicPr>
        <p:blipFill>
          <a:blip r:embed="rId2"/>
          <a:stretch>
            <a:fillRect/>
          </a:stretch>
        </p:blipFill>
        <p:spPr>
          <a:xfrm>
            <a:off x="0" y="0"/>
            <a:ext cx="9147175" cy="6858000"/>
          </a:xfrm>
          <a:prstGeom prst="rect">
            <a:avLst/>
          </a:prstGeom>
          <a:noFill/>
          <a:ln w="9525">
            <a:noFill/>
          </a:ln>
        </p:spPr>
      </p:pic>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C9D99645-AD82-46BA-BA16-224A284B24E7}" type="datetimeFigureOut">
              <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rPr>
            </a:fld>
            <a:endPar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32BD5A11-1F47-46C1-9CFC-CBB0514B06BC}" type="slidenum">
              <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endParaRPr>
          </a:p>
        </p:txBody>
      </p:sp>
    </p:spTree>
  </p:cSld>
  <p:clrMapOvr>
    <a:masterClrMapping/>
  </p:clrMapOvr>
  <p:transition spd="med"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4" Type="http://schemas.openxmlformats.org/officeDocument/2006/relationships/theme" Target="../theme/theme3.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3" Type="http://schemas.openxmlformats.org/officeDocument/2006/relationships/theme" Target="../theme/theme4.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vi-VN" altLang="vi-VN"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vi-VN" altLang="vi-VN"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Times New Roman" panose="02020603050405020304" pitchFamily="18" charset="0"/>
                <a:cs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panose="02040502050405020303"/>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9D99645-AD82-46BA-BA16-224A284B24E7}" type="datetimeFigureOut">
              <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rPr>
            </a:fld>
            <a:endPar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panose="02040502050405020303"/>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lgn="ctr" eaLnBrk="1" hangingPunct="1">
              <a:defRPr sz="1600" smtClean="0">
                <a:solidFill>
                  <a:srgbClr val="7B9899"/>
                </a:solidFill>
                <a:latin typeface="Georgia" panose="020405020504050203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2BD5A11-1F47-46C1-9CFC-CBB0514B06BC}" type="slidenum">
              <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endParaRPr>
          </a:p>
        </p:txBody>
      </p:sp>
      <p:sp>
        <p:nvSpPr>
          <p:cNvPr id="2062" name="Title Placeholder 21"/>
          <p:cNvSpPr>
            <a:spLocks noGrp="1"/>
          </p:cNvSpPr>
          <p:nvPr>
            <p:ph type="title"/>
          </p:nvPr>
        </p:nvSpPr>
        <p:spPr>
          <a:xfrm>
            <a:off x="301625" y="228600"/>
            <a:ext cx="8534400" cy="758825"/>
          </a:xfrm>
          <a:prstGeom prst="rect">
            <a:avLst/>
          </a:prstGeom>
          <a:noFill/>
          <a:ln w="9525">
            <a:noFill/>
          </a:ln>
        </p:spPr>
        <p:txBody>
          <a:bodyPr anchor="b" anchorCtr="0"/>
          <a:p>
            <a:pPr lvl="0"/>
            <a:r>
              <a:rPr lang="en-US" altLang="vi-VN" dirty="0"/>
              <a:t>Click to edit Master title style</a:t>
            </a:r>
            <a:endParaRPr lang="en-US" altLang="vi-VN" dirty="0"/>
          </a:p>
        </p:txBody>
      </p:sp>
      <p:sp>
        <p:nvSpPr>
          <p:cNvPr id="2063" name="Text Placeholder 12"/>
          <p:cNvSpPr>
            <a:spLocks noGrp="1"/>
          </p:cNvSpPr>
          <p:nvPr>
            <p:ph type="body" idx="1"/>
          </p:nvPr>
        </p:nvSpPr>
        <p:spPr>
          <a:xfrm>
            <a:off x="301625" y="1524000"/>
            <a:ext cx="8534400" cy="4598988"/>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vi-VN" altLang="vi-VN"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vi-VN" altLang="vi-VN"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FF814A-CAD5-4F81-959E-CB019EF45205}" type="datetimeFigureOut">
              <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Times New Roman" panose="02020603050405020304" pitchFamily="18" charset="0"/>
                <a:cs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79B5A86-D12C-4021-9FDA-14FCD012344A}" type="slidenum">
              <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fld>
            <a:endParaRPr kumimoji="0" lang="vi-VN" altLang="vi-VN"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panose="02040502050405020303"/>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9D99645-AD82-46BA-BA16-224A284B24E7}" type="datetimeFigureOut">
              <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rPr>
            </a:fld>
            <a:endParaRPr kumimoji="0" lang="en-US" sz="14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panose="02040502050405020303"/>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Georgia" panose="02040502050405020303"/>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normAutofit/>
          </a:bodyPr>
          <a:lstStyle>
            <a:lvl1pPr algn="ctr" eaLnBrk="1" hangingPunct="1">
              <a:defRPr sz="1600" smtClean="0">
                <a:solidFill>
                  <a:srgbClr val="7B9899"/>
                </a:solidFill>
                <a:latin typeface="Georgia" panose="020405020504050203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2BD5A11-1F47-46C1-9CFC-CBB0514B06BC}" type="slidenum">
              <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rPr>
            </a:fld>
            <a:endParaRPr kumimoji="0" lang="en-US" altLang="vi-VN" sz="1600" b="0" i="0" u="none" strike="noStrike" kern="1200" cap="none" spc="0" normalizeH="0" baseline="0" noProof="0">
              <a:ln>
                <a:noFill/>
              </a:ln>
              <a:solidFill>
                <a:srgbClr val="7B9899"/>
              </a:solidFill>
              <a:effectLst/>
              <a:uLnTx/>
              <a:uFillTx/>
              <a:latin typeface="Georgia" panose="02040502050405020303" pitchFamily="18" charset="0"/>
              <a:ea typeface="+mn-ea"/>
              <a:cs typeface="Arial" panose="020B0604020202020204" pitchFamily="34" charset="0"/>
            </a:endParaRPr>
          </a:p>
        </p:txBody>
      </p:sp>
      <p:sp>
        <p:nvSpPr>
          <p:cNvPr id="2062" name="Title Placeholder 21"/>
          <p:cNvSpPr>
            <a:spLocks noGrp="1"/>
          </p:cNvSpPr>
          <p:nvPr>
            <p:ph type="title"/>
          </p:nvPr>
        </p:nvSpPr>
        <p:spPr>
          <a:xfrm>
            <a:off x="301625" y="228600"/>
            <a:ext cx="8534400" cy="758825"/>
          </a:xfrm>
          <a:prstGeom prst="rect">
            <a:avLst/>
          </a:prstGeom>
          <a:noFill/>
          <a:ln w="9525">
            <a:noFill/>
          </a:ln>
        </p:spPr>
        <p:txBody>
          <a:bodyPr anchor="b" anchorCtr="0"/>
          <a:p>
            <a:pPr lvl="0"/>
            <a:r>
              <a:rPr lang="en-US" altLang="vi-VN" dirty="0"/>
              <a:t>Click to edit Master title style</a:t>
            </a:r>
            <a:endParaRPr lang="en-US" altLang="vi-VN" dirty="0"/>
          </a:p>
        </p:txBody>
      </p:sp>
      <p:sp>
        <p:nvSpPr>
          <p:cNvPr id="2063" name="Text Placeholder 12"/>
          <p:cNvSpPr>
            <a:spLocks noGrp="1"/>
          </p:cNvSpPr>
          <p:nvPr>
            <p:ph type="body" idx="1"/>
          </p:nvPr>
        </p:nvSpPr>
        <p:spPr>
          <a:xfrm>
            <a:off x="301625" y="1524000"/>
            <a:ext cx="8534400" cy="4598988"/>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1.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nghi-luan-song-la-cho"/>
          <p:cNvPicPr>
            <a:picLocks noChangeAspect="1" noChangeArrowheads="1"/>
          </p:cNvPicPr>
          <p:nvPr/>
        </p:nvPicPr>
        <p:blipFill>
          <a:blip r:embed="rId1"/>
          <a:srcRect/>
          <a:stretch>
            <a:fillRect/>
          </a:stretch>
        </p:blipFill>
        <p:spPr bwMode="auto">
          <a:xfrm>
            <a:off x="0" y="635"/>
            <a:ext cx="9144000" cy="6617335"/>
          </a:xfrm>
          <a:prstGeom prst="rect">
            <a:avLst/>
          </a:prstGeom>
          <a:noFill/>
          <a:ln w="9525">
            <a:noFill/>
            <a:miter lim="800000"/>
            <a:headEnd/>
            <a:tailEnd/>
          </a:ln>
        </p:spPr>
      </p:pic>
      <p:sp>
        <p:nvSpPr>
          <p:cNvPr id="5" name="Rectangle 4"/>
          <p:cNvSpPr/>
          <p:nvPr/>
        </p:nvSpPr>
        <p:spPr>
          <a:xfrm>
            <a:off x="2122463" y="4586948"/>
            <a:ext cx="5410787" cy="1403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US" sz="33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BÀI 6</a:t>
            </a:r>
            <a:endParaRPr lang="en-US" sz="33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a:p>
            <a:pPr lvl="0" algn="ctr">
              <a:defRPr/>
            </a:pPr>
            <a:r>
              <a:rPr lang="en-US" sz="33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ĐIỂM TỰA TINH THẦN</a:t>
            </a:r>
            <a:endParaRPr lang="en-US" sz="33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5080" t="251" b="5040"/>
          <a:stretch>
            <a:fillRect/>
          </a:stretch>
        </p:blipFill>
        <p:spPr>
          <a:xfrm>
            <a:off x="0" y="896440"/>
            <a:ext cx="9144000" cy="5074919"/>
          </a:xfrm>
          <a:prstGeom prst="rect">
            <a:avLst/>
          </a:prstGeom>
        </p:spPr>
      </p:pic>
      <p:pic>
        <p:nvPicPr>
          <p:cNvPr id="3" name="Picture 2"/>
          <p:cNvPicPr>
            <a:picLocks noChangeAspect="1" noChangeArrowheads="1"/>
          </p:cNvPicPr>
          <p:nvPr/>
        </p:nvPicPr>
        <p:blipFill>
          <a:blip r:embed="rId2"/>
          <a:srcRect/>
          <a:stretch>
            <a:fillRect/>
          </a:stretch>
        </p:blipFill>
        <p:spPr bwMode="auto">
          <a:xfrm>
            <a:off x="1617681" y="1503862"/>
            <a:ext cx="6343650" cy="3853496"/>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5080" t="251" b="5040"/>
          <a:stretch>
            <a:fillRect/>
          </a:stretch>
        </p:blipFill>
        <p:spPr>
          <a:xfrm>
            <a:off x="0" y="876844"/>
            <a:ext cx="9143999" cy="5074919"/>
          </a:xfrm>
          <a:prstGeom prst="rect">
            <a:avLst/>
          </a:prstGeom>
        </p:spPr>
      </p:pic>
      <p:pic>
        <p:nvPicPr>
          <p:cNvPr id="3" name="Picture 2"/>
          <p:cNvPicPr>
            <a:picLocks noChangeAspect="1" noChangeArrowheads="1"/>
          </p:cNvPicPr>
          <p:nvPr/>
        </p:nvPicPr>
        <p:blipFill>
          <a:blip r:embed="rId2"/>
          <a:srcRect/>
          <a:stretch>
            <a:fillRect/>
          </a:stretch>
        </p:blipFill>
        <p:spPr bwMode="auto">
          <a:xfrm>
            <a:off x="844182" y="1611630"/>
            <a:ext cx="7099394" cy="3846328"/>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3"/>
          <p:cNvSpPr txBox="1"/>
          <p:nvPr/>
        </p:nvSpPr>
        <p:spPr>
          <a:xfrm>
            <a:off x="762000" y="152400"/>
            <a:ext cx="7848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ctr">
              <a:spcBef>
                <a:spcPct val="0"/>
              </a:spcBef>
              <a:buFontTx/>
              <a:buNone/>
            </a:pPr>
            <a:r>
              <a:rPr lang="en-US" altLang="vi-VN" sz="3600" b="1" dirty="0">
                <a:solidFill>
                  <a:srgbClr val="0000CC"/>
                </a:solidFill>
                <a:latin typeface="Times New Roman" panose="02020603050405020304" pitchFamily="18" charset="0"/>
                <a:cs typeface="Times New Roman" panose="02020603050405020304" pitchFamily="18" charset="0"/>
              </a:rPr>
              <a:t>VĂN BẢN 1: GIÓ LẠNH ĐẦU MÙA</a:t>
            </a:r>
            <a:endParaRPr lang="en-US" altLang="vi-VN" sz="3600" b="1" dirty="0">
              <a:solidFill>
                <a:srgbClr val="0000CC"/>
              </a:solidFill>
              <a:latin typeface="Times New Roman" panose="02020603050405020304" pitchFamily="18" charset="0"/>
              <a:ea typeface="Times New Roman" panose="02020603050405020304" pitchFamily="18" charset="0"/>
            </a:endParaRPr>
          </a:p>
        </p:txBody>
      </p:sp>
      <p:pic>
        <p:nvPicPr>
          <p:cNvPr id="21507" name="Picture 1"/>
          <p:cNvPicPr>
            <a:picLocks noChangeAspect="1"/>
          </p:cNvPicPr>
          <p:nvPr/>
        </p:nvPicPr>
        <p:blipFill>
          <a:blip r:embed="rId1"/>
          <a:stretch>
            <a:fillRect/>
          </a:stretch>
        </p:blipFill>
        <p:spPr>
          <a:xfrm>
            <a:off x="581025" y="1676400"/>
            <a:ext cx="8210550" cy="4800600"/>
          </a:xfrm>
          <a:prstGeom prst="rect">
            <a:avLst/>
          </a:prstGeom>
          <a:noFill/>
          <a:ln w="28575" cap="flat" cmpd="sng">
            <a:solidFill>
              <a:srgbClr val="FF0000"/>
            </a:solidFill>
            <a:prstDash val="solid"/>
            <a:miter/>
            <a:headEnd type="none" w="med" len="med"/>
            <a:tailEnd type="none" w="med" len="med"/>
          </a:ln>
        </p:spPr>
      </p:pic>
      <p:sp>
        <p:nvSpPr>
          <p:cNvPr id="21508" name="TextBox 3"/>
          <p:cNvSpPr txBox="1"/>
          <p:nvPr/>
        </p:nvSpPr>
        <p:spPr>
          <a:xfrm>
            <a:off x="2971800" y="798513"/>
            <a:ext cx="534987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r">
              <a:spcBef>
                <a:spcPct val="0"/>
              </a:spcBef>
              <a:buFontTx/>
              <a:buNone/>
            </a:pPr>
            <a:r>
              <a:rPr lang="en-US" altLang="vi-VN" sz="3000" b="1" dirty="0">
                <a:solidFill>
                  <a:srgbClr val="0000CC"/>
                </a:solidFill>
                <a:latin typeface="Times New Roman" panose="02020603050405020304" pitchFamily="18" charset="0"/>
                <a:cs typeface="Times New Roman" panose="02020603050405020304" pitchFamily="18" charset="0"/>
              </a:rPr>
              <a:t>- THẠCH LAM -</a:t>
            </a:r>
            <a:endParaRPr lang="vi-VN" altLang="vi-VN" sz="30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3"/>
          <p:cNvSpPr txBox="1"/>
          <p:nvPr/>
        </p:nvSpPr>
        <p:spPr>
          <a:xfrm>
            <a:off x="914400" y="457200"/>
            <a:ext cx="6228080"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spcBef>
                <a:spcPct val="0"/>
              </a:spcBef>
              <a:buFontTx/>
              <a:buNone/>
            </a:pPr>
            <a:r>
              <a:rPr lang="en-US" altLang="vi-VN" sz="3000" b="1" dirty="0">
                <a:solidFill>
                  <a:srgbClr val="0000CC"/>
                </a:solidFill>
                <a:latin typeface="Times New Roman" panose="02020603050405020304" pitchFamily="18" charset="0"/>
                <a:cs typeface="Times New Roman" panose="02020603050405020304" pitchFamily="18" charset="0"/>
              </a:rPr>
              <a:t> Dựa vào nhan đề, em đoán xem văn bản này viết về điều gì? </a:t>
            </a:r>
            <a:endParaRPr lang="vi-VN" altLang="vi-VN" sz="3000" b="1" dirty="0">
              <a:solidFill>
                <a:srgbClr val="0000CC"/>
              </a:solidFill>
              <a:latin typeface="Times New Roman" panose="02020603050405020304" pitchFamily="18" charset="0"/>
              <a:ea typeface="Times New Roman" panose="02020603050405020304" pitchFamily="18" charset="0"/>
            </a:endParaRPr>
          </a:p>
        </p:txBody>
      </p:sp>
      <p:sp>
        <p:nvSpPr>
          <p:cNvPr id="6" name="Rectangle 5"/>
          <p:cNvSpPr/>
          <p:nvPr/>
        </p:nvSpPr>
        <p:spPr>
          <a:xfrm>
            <a:off x="304800" y="1602105"/>
            <a:ext cx="3429000" cy="3553460"/>
          </a:xfrm>
          <a:prstGeom prst="rect">
            <a:avLst/>
          </a:prstGeom>
        </p:spPr>
        <p:txBody>
          <a:bodyPr wrap="square">
            <a:spAutoFit/>
          </a:bodyPr>
          <a:p>
            <a:pPr algn="just" eaLnBrk="1" hangingPunct="1">
              <a:lnSpc>
                <a:spcPct val="150000"/>
              </a:lnSpc>
              <a:buNone/>
            </a:pPr>
            <a:r>
              <a:rPr lang="en-US" sz="3000" b="1" dirty="0">
                <a:solidFill>
                  <a:srgbClr val="0000CC"/>
                </a:solidFill>
                <a:latin typeface="Times New Roman" panose="02020603050405020304" pitchFamily="18" charset="0"/>
                <a:cs typeface="Times New Roman" panose="02020603050405020304" pitchFamily="18" charset="0"/>
              </a:rPr>
              <a:t>Em đã bao giờ làm một việc tốt nhưng bị người khác hiểu lầm và chê trách hay chưa?</a:t>
            </a:r>
            <a:endParaRPr lang="en-US" sz="3000" b="1"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3557" name="Picture 7"/>
          <p:cNvPicPr>
            <a:picLocks noChangeAspect="1"/>
          </p:cNvPicPr>
          <p:nvPr/>
        </p:nvPicPr>
        <p:blipFill>
          <a:blip r:embed="rId1"/>
          <a:stretch>
            <a:fillRect/>
          </a:stretch>
        </p:blipFill>
        <p:spPr>
          <a:xfrm>
            <a:off x="4038600" y="1371600"/>
            <a:ext cx="4267200" cy="5124450"/>
          </a:xfrm>
          <a:prstGeom prst="rect">
            <a:avLst/>
          </a:prstGeom>
          <a:noFill/>
          <a:ln w="25400" cap="flat" cmpd="dbl">
            <a:solidFill>
              <a:srgbClr val="FF0000"/>
            </a:solidFill>
            <a:prstDash val="solid"/>
            <a:miter/>
            <a:headEnd type="none" w="med" len="med"/>
            <a:tailEnd type="none" w="med" len="med"/>
          </a:ln>
        </p:spPr>
      </p:pic>
    </p:spTree>
  </p:cSld>
  <p:clrMapOvr>
    <a:masterClrMapping/>
  </p:clrMapOvr>
  <p:transition spd="med"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4"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1219200" y="1601788"/>
            <a:ext cx="2514600" cy="4894263"/>
          </a:xfrm>
          <a:prstGeom prst="rect">
            <a:avLst/>
          </a:prstGeom>
        </p:spPr>
        <p:txBody>
          <a:bodyPr>
            <a:spAutoFit/>
          </a:bodyPr>
          <a:p>
            <a:pPr algn="just" eaLnBrk="1" hangingPunct="1">
              <a:lnSpc>
                <a:spcPct val="150000"/>
              </a:lnSpc>
              <a:buNone/>
            </a:pPr>
            <a:r>
              <a:rPr lang="vi-VN" altLang="x-none" sz="2600" b="1" dirty="0">
                <a:solidFill>
                  <a:srgbClr val="0000CC"/>
                </a:solidFill>
                <a:latin typeface="Times New Roman" panose="02020603050405020304" pitchFamily="18" charset="0"/>
                <a:cs typeface="Times New Roman" panose="02020603050405020304" pitchFamily="18" charset="0"/>
              </a:rPr>
              <a:t>- Đọc diễn cảm đoạn văn  cần chú ý giọng điệu, thái độ của tác giả khi miêu tả, kể, diễn biến tâm lí của các nhân vật. </a:t>
            </a:r>
            <a:r>
              <a:rPr sz="2600" b="1" dirty="0">
                <a:solidFill>
                  <a:srgbClr val="0000CC"/>
                </a:solidFill>
                <a:latin typeface="Times New Roman" panose="02020603050405020304" pitchFamily="18" charset="0"/>
                <a:ea typeface="SimSun" panose="02010600030101010101" pitchFamily="2" charset="-122"/>
              </a:rPr>
              <a:t> </a:t>
            </a:r>
            <a:endParaRPr sz="2600" b="1" dirty="0">
              <a:solidFill>
                <a:srgbClr val="0000CC"/>
              </a:solidFill>
              <a:latin typeface="Times New Roman" panose="02020603050405020304" pitchFamily="18" charset="0"/>
              <a:ea typeface="SimSun" panose="02010600030101010101" pitchFamily="2" charset="-122"/>
            </a:endParaRPr>
          </a:p>
        </p:txBody>
      </p:sp>
      <p:pic>
        <p:nvPicPr>
          <p:cNvPr id="23557" name="Picture 7"/>
          <p:cNvPicPr>
            <a:picLocks noChangeAspect="1"/>
          </p:cNvPicPr>
          <p:nvPr/>
        </p:nvPicPr>
        <p:blipFill>
          <a:blip r:embed="rId1"/>
          <a:stretch>
            <a:fillRect/>
          </a:stretch>
        </p:blipFill>
        <p:spPr>
          <a:xfrm>
            <a:off x="4038600" y="1371600"/>
            <a:ext cx="4267200" cy="5124450"/>
          </a:xfrm>
          <a:prstGeom prst="rect">
            <a:avLst/>
          </a:prstGeom>
          <a:noFill/>
          <a:ln w="25400" cap="flat" cmpd="dbl">
            <a:solidFill>
              <a:srgbClr val="FF0000"/>
            </a:solidFill>
            <a:prstDash val="solid"/>
            <a:miter/>
            <a:headEnd type="none" w="med" len="med"/>
            <a:tailEnd type="none" w="med" len="med"/>
          </a:ln>
        </p:spPr>
      </p:pic>
      <p:sp>
        <p:nvSpPr>
          <p:cNvPr id="198" name="Google Shape;198;p7"/>
          <p:cNvSpPr txBox="1"/>
          <p:nvPr/>
        </p:nvSpPr>
        <p:spPr>
          <a:xfrm>
            <a:off x="1600076" y="76092"/>
            <a:ext cx="5139530" cy="1115415"/>
          </a:xfrm>
          <a:prstGeom prst="rect">
            <a:avLst/>
          </a:prstGeom>
          <a:noFill/>
          <a:ln>
            <a:noFill/>
          </a:ln>
        </p:spPr>
        <p:txBody>
          <a:bodyPr spcFirstLastPara="1" wrap="square" lIns="91425" tIns="45700" rIns="91425" bIns="45700" anchor="b" anchorCtr="0">
            <a:normAutofit fontScale="85000"/>
            <a:scene3d>
              <a:camera prst="orthographicFront"/>
              <a:lightRig rig="threePt" dir="t"/>
            </a:scene3d>
          </a:bodyPr>
          <a:p>
            <a:pPr marL="0" marR="0" lvl="0" indent="0" algn="ctr" rtl="0">
              <a:lnSpc>
                <a:spcPct val="90000"/>
              </a:lnSpc>
              <a:spcBef>
                <a:spcPts val="0"/>
              </a:spcBef>
              <a:spcAft>
                <a:spcPts val="0"/>
              </a:spcAft>
              <a:buClr>
                <a:schemeClr val="dk1"/>
              </a:buClr>
              <a:buSzPct val="100000"/>
              <a:buFont typeface="Times New Roman" panose="02020603050405020304"/>
              <a:buNone/>
            </a:pPr>
            <a:r>
              <a:rPr lang="en-US" sz="6000" b="1">
                <a:solidFill>
                  <a:schemeClr val="accent1"/>
                </a:solidFill>
                <a:effectLst>
                  <a:outerShdw blurRad="38100" dist="25400" dir="5400000" algn="ctr" rotWithShape="0">
                    <a:srgbClr val="6E747A">
                      <a:alpha val="43000"/>
                    </a:srgbClr>
                  </a:outerShdw>
                </a:effectLst>
                <a:latin typeface="Times New Roman" panose="02020603050405020304"/>
                <a:ea typeface="Times New Roman" panose="02020603050405020304"/>
                <a:cs typeface="Times New Roman" panose="02020603050405020304"/>
                <a:sym typeface="Times New Roman" panose="02020603050405020304"/>
              </a:rPr>
              <a:t>ĐỌC VĂN BẢN</a:t>
            </a:r>
            <a:endParaRPr lang="en-US" sz="6000" b="1">
              <a:solidFill>
                <a:schemeClr val="accent1"/>
              </a:solidFill>
              <a:effectLst>
                <a:outerShdw blurRad="38100" dist="25400" dir="5400000" algn="ctr" rotWithShape="0">
                  <a:srgbClr val="6E747A">
                    <a:alpha val="43000"/>
                  </a:srgbClr>
                </a:outerShdw>
              </a:effectLst>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med"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randombar(horizontal)">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8" grpId="0"/>
      <p:bldP spid="19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6"/>
          <p:cNvSpPr>
            <a:spLocks noChangeArrowheads="1"/>
          </p:cNvSpPr>
          <p:nvPr/>
        </p:nvSpPr>
        <p:spPr bwMode="auto">
          <a:xfrm>
            <a:off x="4267200" y="990600"/>
            <a:ext cx="4419600" cy="830263"/>
          </a:xfrm>
          <a:prstGeom prst="rect">
            <a:avLst/>
          </a:prstGeom>
          <a:solidFill>
            <a:schemeClr val="accent6">
              <a:lumMod val="60000"/>
              <a:lumOff val="40000"/>
            </a:schemeClr>
          </a:solid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eaLnBrk="1" hangingPunct="1">
              <a:spcBef>
                <a:spcPct val="50000"/>
              </a:spcBef>
              <a:buFontTx/>
              <a:buNone/>
            </a:pPr>
            <a:r>
              <a:rPr lang="en-US" altLang="vi-VN" sz="2400" b="1" dirty="0">
                <a:solidFill>
                  <a:srgbClr val="0000CC"/>
                </a:solidFill>
                <a:latin typeface="Times New Roman" panose="02020603050405020304" pitchFamily="18" charset="0"/>
                <a:cs typeface="Times New Roman" panose="02020603050405020304" pitchFamily="18" charset="0"/>
              </a:rPr>
              <a:t>- Thạch Lam tên khai sinh: Nguyễn Tường Vinh.</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pic>
        <p:nvPicPr>
          <p:cNvPr id="19459" name="Picture 1" descr="Description: https://hoc24.vn/source/V%C4%83n6/nha-van-thach-lam.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4993" y="1066800"/>
            <a:ext cx="2940207" cy="4647249"/>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460" name="Text Box 8"/>
          <p:cNvSpPr txBox="1"/>
          <p:nvPr/>
        </p:nvSpPr>
        <p:spPr>
          <a:xfrm>
            <a:off x="498475" y="5867400"/>
            <a:ext cx="3082925" cy="400050"/>
          </a:xfrm>
          <a:prstGeom prst="rect">
            <a:avLst/>
          </a:prstGeom>
          <a:solidFill>
            <a:srgbClr val="00B05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ctr" eaLnBrk="1" hangingPunct="1">
              <a:spcBef>
                <a:spcPct val="0"/>
              </a:spcBef>
              <a:buFontTx/>
              <a:buNone/>
            </a:pPr>
            <a:r>
              <a:rPr lang="en-US" altLang="vi-VN" sz="2000" b="1" dirty="0">
                <a:solidFill>
                  <a:srgbClr val="0000CC"/>
                </a:solidFill>
                <a:latin typeface="Times New Roman" panose="02020603050405020304" pitchFamily="18" charset="0"/>
                <a:cs typeface="Times New Roman" panose="02020603050405020304" pitchFamily="18" charset="0"/>
              </a:rPr>
              <a:t>Thạch Lam (</a:t>
            </a:r>
            <a:r>
              <a:rPr lang="vi-VN" altLang="vi-VN" sz="2000" b="1" dirty="0">
                <a:solidFill>
                  <a:srgbClr val="0000CC"/>
                </a:solidFill>
                <a:latin typeface="Times New Roman" panose="02020603050405020304" pitchFamily="18" charset="0"/>
                <a:cs typeface="Times New Roman" panose="02020603050405020304" pitchFamily="18" charset="0"/>
              </a:rPr>
              <a:t>1910 - 1942) </a:t>
            </a:r>
            <a:endParaRPr lang="en-US" altLang="vi-VN" sz="2000" b="1" dirty="0">
              <a:solidFill>
                <a:srgbClr val="0000CC"/>
              </a:solidFill>
              <a:latin typeface="Times New Roman" panose="02020603050405020304" pitchFamily="18" charset="0"/>
              <a:ea typeface="Times New Roman" panose="02020603050405020304" pitchFamily="18" charset="0"/>
            </a:endParaRPr>
          </a:p>
        </p:txBody>
      </p:sp>
      <p:sp>
        <p:nvSpPr>
          <p:cNvPr id="5" name="Rectangle 6"/>
          <p:cNvSpPr/>
          <p:nvPr/>
        </p:nvSpPr>
        <p:spPr>
          <a:xfrm>
            <a:off x="4291013" y="2076450"/>
            <a:ext cx="4419600" cy="120015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eaLnBrk="1" hangingPunct="1">
              <a:spcBef>
                <a:spcPct val="50000"/>
              </a:spcBef>
              <a:buFontTx/>
              <a:buNone/>
            </a:pPr>
            <a:r>
              <a:rPr lang="en-US" altLang="vi-VN" sz="2400" b="1" dirty="0">
                <a:solidFill>
                  <a:srgbClr val="0000CC"/>
                </a:solidFill>
                <a:latin typeface="Times New Roman" panose="02020603050405020304" pitchFamily="18" charset="0"/>
                <a:cs typeface="Times New Roman" panose="02020603050405020304" pitchFamily="18" charset="0"/>
              </a:rPr>
              <a:t>- Quê quán: H</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Nội, lúc nhỏ ở quê ngoại Cẩm Gi</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ng, Hải Dương.</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sp>
        <p:nvSpPr>
          <p:cNvPr id="6" name="Rectangle 6"/>
          <p:cNvSpPr/>
          <p:nvPr/>
        </p:nvSpPr>
        <p:spPr>
          <a:xfrm>
            <a:off x="4267200" y="3482975"/>
            <a:ext cx="4419600" cy="2308225"/>
          </a:xfrm>
          <a:prstGeom prst="rect">
            <a:avLst/>
          </a:prstGeom>
          <a:solidFill>
            <a:srgbClr val="92D05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eaLnBrk="1" hangingPunct="1">
              <a:spcBef>
                <a:spcPct val="50000"/>
              </a:spcBef>
              <a:buFontTx/>
              <a:buNone/>
            </a:pPr>
            <a:r>
              <a:rPr lang="en-US" altLang="vi-VN" sz="2400" b="1" dirty="0">
                <a:solidFill>
                  <a:srgbClr val="0000CC"/>
                </a:solidFill>
                <a:latin typeface="Times New Roman" panose="02020603050405020304" pitchFamily="18" charset="0"/>
                <a:cs typeface="Times New Roman" panose="02020603050405020304" pitchFamily="18" charset="0"/>
              </a:rPr>
              <a:t>- Truyện ngắn của ông gi</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u cảm xúc, lời văn bình dị v</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đậm chất thơ. Nhân vật chính thường l</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những con người bé nhỏ, cuộc sống nhiều vất vả, cơ cực m</a:t>
            </a:r>
            <a:r>
              <a:rPr lang="en-US" altLang="vi-VN" sz="2400" b="1" dirty="0">
                <a:solidFill>
                  <a:srgbClr val="0000CC"/>
                </a:solidFill>
                <a:latin typeface="Times New Roman" panose="02020603050405020304" pitchFamily="18" charset="0"/>
                <a:ea typeface="Times New Roman" panose="02020603050405020304" pitchFamily="18" charset="0"/>
              </a:rPr>
              <a:t>à</a:t>
            </a:r>
            <a:r>
              <a:rPr lang="en-US" altLang="vi-VN" sz="2400" b="1" dirty="0">
                <a:solidFill>
                  <a:srgbClr val="0000CC"/>
                </a:solidFill>
                <a:latin typeface="Times New Roman" panose="02020603050405020304" pitchFamily="18" charset="0"/>
                <a:cs typeface="Times New Roman" panose="02020603050405020304" pitchFamily="18" charset="0"/>
              </a:rPr>
              <a:t> tâm hồn vẫn tinh tế, đôn hậu.</a:t>
            </a:r>
            <a:endParaRPr lang="en-US" altLang="vi-VN" sz="2400" b="1" dirty="0">
              <a:solidFill>
                <a:srgbClr val="00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498475" y="234950"/>
            <a:ext cx="4419600" cy="521970"/>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eaLnBrk="1" hangingPunct="1">
              <a:spcBef>
                <a:spcPct val="5000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u="sng"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Tác giả</a:t>
            </a:r>
            <a:endParaRPr lang="en-US" altLang="vi-VN" sz="2800" b="1" u="sng"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in)">
                                      <p:cBhvr>
                                        <p:cTn id="12" dur="2000"/>
                                        <p:tgtEl>
                                          <p:spTgt spid="1945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circle(in)">
                                      <p:cBhvr>
                                        <p:cTn id="15" dur="2000"/>
                                        <p:tgtEl>
                                          <p:spTgt spid="194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458"/>
                                        </p:tgtEl>
                                        <p:attrNameLst>
                                          <p:attrName>style.visibility</p:attrName>
                                        </p:attrNameLst>
                                      </p:cBhvr>
                                      <p:to>
                                        <p:strVal val="visible"/>
                                      </p:to>
                                    </p:set>
                                    <p:animEffect transition="in" filter="barn(inVertical)">
                                      <p:cBhvr>
                                        <p:cTn id="20" dur="500"/>
                                        <p:tgtEl>
                                          <p:spTgt spid="1945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0" grpId="0" animBg="1"/>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8" name="Picture 4" descr="http://images1.afamily.channelvn.net/Images/Uploaded/Share/2011/05/20/a44200511afamilysachgiodaumua4.jpg"/>
          <p:cNvPicPr>
            <a:picLocks noChangeAspect="1"/>
          </p:cNvPicPr>
          <p:nvPr/>
        </p:nvPicPr>
        <p:blipFill>
          <a:blip r:embed="rId1"/>
          <a:stretch>
            <a:fillRect/>
          </a:stretch>
        </p:blipFill>
        <p:spPr>
          <a:xfrm>
            <a:off x="1143000" y="222250"/>
            <a:ext cx="2946400" cy="2665413"/>
          </a:xfrm>
          <a:prstGeom prst="rect">
            <a:avLst/>
          </a:prstGeom>
          <a:noFill/>
          <a:ln w="25400" cap="flat" cmpd="dbl">
            <a:solidFill>
              <a:srgbClr val="FF0000"/>
            </a:solidFill>
            <a:prstDash val="solid"/>
            <a:miter/>
            <a:headEnd type="none" w="med" len="med"/>
            <a:tailEnd type="none" w="med" len="med"/>
          </a:ln>
        </p:spPr>
      </p:pic>
      <p:pic>
        <p:nvPicPr>
          <p:cNvPr id="16390" name="Picture 6" descr="http://www.hdvietnam.com/diendan/attachment.php?attachmentid=71537&amp;d=1347771404"/>
          <p:cNvPicPr>
            <a:picLocks noChangeAspect="1"/>
          </p:cNvPicPr>
          <p:nvPr/>
        </p:nvPicPr>
        <p:blipFill>
          <a:blip r:embed="rId2"/>
          <a:stretch>
            <a:fillRect/>
          </a:stretch>
        </p:blipFill>
        <p:spPr>
          <a:xfrm>
            <a:off x="4624388" y="185738"/>
            <a:ext cx="2946400" cy="2665412"/>
          </a:xfrm>
          <a:prstGeom prst="rect">
            <a:avLst/>
          </a:prstGeom>
          <a:noFill/>
          <a:ln w="25400" cap="flat" cmpd="dbl">
            <a:solidFill>
              <a:srgbClr val="FF0000"/>
            </a:solidFill>
            <a:prstDash val="solid"/>
            <a:miter/>
            <a:headEnd type="none" w="med" len="med"/>
            <a:tailEnd type="none" w="med" len="med"/>
          </a:ln>
        </p:spPr>
      </p:pic>
      <p:pic>
        <p:nvPicPr>
          <p:cNvPr id="16394" name="Picture 10" descr="http://image.issuu.com/130305195930-7d30844297a84f86aace7fdc56de5608/jpg/page_1_thumb_large.jpg"/>
          <p:cNvPicPr>
            <a:picLocks noChangeAspect="1"/>
          </p:cNvPicPr>
          <p:nvPr/>
        </p:nvPicPr>
        <p:blipFill>
          <a:blip r:embed="rId3"/>
          <a:stretch>
            <a:fillRect/>
          </a:stretch>
        </p:blipFill>
        <p:spPr>
          <a:xfrm>
            <a:off x="1143000" y="3011488"/>
            <a:ext cx="2946400" cy="2397125"/>
          </a:xfrm>
          <a:prstGeom prst="rect">
            <a:avLst/>
          </a:prstGeom>
          <a:noFill/>
          <a:ln w="25400" cap="flat" cmpd="dbl">
            <a:solidFill>
              <a:srgbClr val="FF0000"/>
            </a:solidFill>
            <a:prstDash val="solid"/>
            <a:miter/>
            <a:headEnd type="none" w="med" len="med"/>
            <a:tailEnd type="none" w="med" len="med"/>
          </a:ln>
        </p:spPr>
      </p:pic>
      <p:pic>
        <p:nvPicPr>
          <p:cNvPr id="16396" name="Picture 12" descr="http://d4.violet.vn/uploads/blogs/736731/p1030284_500.jpg"/>
          <p:cNvPicPr>
            <a:picLocks noChangeAspect="1"/>
          </p:cNvPicPr>
          <p:nvPr/>
        </p:nvPicPr>
        <p:blipFill>
          <a:blip r:embed="rId4"/>
          <a:stretch>
            <a:fillRect/>
          </a:stretch>
        </p:blipFill>
        <p:spPr>
          <a:xfrm>
            <a:off x="4624388" y="3003550"/>
            <a:ext cx="2941637" cy="2395538"/>
          </a:xfrm>
          <a:prstGeom prst="rect">
            <a:avLst/>
          </a:prstGeom>
          <a:noFill/>
          <a:ln w="25400" cap="flat" cmpd="dbl">
            <a:solidFill>
              <a:srgbClr val="FF0000"/>
            </a:solidFill>
            <a:prstDash val="solid"/>
            <a:miter/>
            <a:headEnd type="none" w="med" len="med"/>
            <a:tailEnd type="none" w="med" len="med"/>
          </a:ln>
        </p:spPr>
      </p:pic>
      <p:sp>
        <p:nvSpPr>
          <p:cNvPr id="2" name="TextBox 1"/>
          <p:cNvSpPr txBox="1"/>
          <p:nvPr/>
        </p:nvSpPr>
        <p:spPr>
          <a:xfrm>
            <a:off x="1143000" y="5638800"/>
            <a:ext cx="7696200" cy="1108075"/>
          </a:xfrm>
          <a:prstGeom prst="rect">
            <a:avLst/>
          </a:prstGeom>
          <a:solidFill>
            <a:schemeClr val="accent6">
              <a:lumMod val="40000"/>
              <a:lumOff val="60000"/>
            </a:schemeClr>
          </a:solidFill>
        </p:spPr>
        <p:txBody>
          <a:bodyPr>
            <a:spAutoFit/>
          </a:bodyPr>
          <a:p>
            <a:pPr eaLnBrk="1" hangingPunct="1">
              <a:buNone/>
            </a:pPr>
            <a:r>
              <a:rPr lang="vi-VN" altLang="vi-VN" sz="2200" b="1" dirty="0">
                <a:solidFill>
                  <a:srgbClr val="0000CC"/>
                </a:solidFill>
                <a:latin typeface="Times New Roman" panose="02020603050405020304" pitchFamily="18" charset="0"/>
                <a:cs typeface="Times New Roman" panose="02020603050405020304" pitchFamily="18" charset="0"/>
              </a:rPr>
              <a:t>-Văn Thạch Lam trong sáng, giản dị m</a:t>
            </a:r>
            <a:r>
              <a:rPr lang="vi-VN" altLang="vi-VN" sz="2200" b="1" dirty="0">
                <a:solidFill>
                  <a:srgbClr val="0000CC"/>
                </a:solidFill>
                <a:latin typeface="Times New Roman" panose="02020603050405020304" pitchFamily="18" charset="0"/>
                <a:ea typeface="Times New Roman" panose="02020603050405020304" pitchFamily="18" charset="0"/>
              </a:rPr>
              <a:t>à</a:t>
            </a:r>
            <a:r>
              <a:rPr lang="vi-VN" altLang="vi-VN" sz="2200" b="1" dirty="0">
                <a:solidFill>
                  <a:srgbClr val="0000CC"/>
                </a:solidFill>
                <a:latin typeface="Times New Roman" panose="02020603050405020304" pitchFamily="18" charset="0"/>
                <a:cs typeface="Times New Roman" panose="02020603050405020304" pitchFamily="18" charset="0"/>
              </a:rPr>
              <a:t> thâm trầm, sâu sắc sở trường l</a:t>
            </a:r>
            <a:r>
              <a:rPr lang="vi-VN" altLang="vi-VN" sz="2200" b="1" dirty="0">
                <a:solidFill>
                  <a:srgbClr val="0000CC"/>
                </a:solidFill>
                <a:latin typeface="Times New Roman" panose="02020603050405020304" pitchFamily="18" charset="0"/>
                <a:ea typeface="Times New Roman" panose="02020603050405020304" pitchFamily="18" charset="0"/>
              </a:rPr>
              <a:t>à</a:t>
            </a:r>
            <a:r>
              <a:rPr lang="vi-VN" altLang="vi-VN" sz="2200" b="1" dirty="0">
                <a:solidFill>
                  <a:srgbClr val="0000CC"/>
                </a:solidFill>
                <a:latin typeface="Times New Roman" panose="02020603050405020304" pitchFamily="18" charset="0"/>
                <a:cs typeface="Times New Roman" panose="02020603050405020304" pitchFamily="18" charset="0"/>
              </a:rPr>
              <a:t> truyện ngắn, loại truyện tâm tình.</a:t>
            </a:r>
            <a:endParaRPr lang="en-US" altLang="vi-VN" sz="2200" b="1" dirty="0">
              <a:solidFill>
                <a:srgbClr val="0000CC"/>
              </a:solidFill>
              <a:latin typeface="Times New Roman" panose="02020603050405020304" pitchFamily="18" charset="0"/>
              <a:cs typeface="Times New Roman" panose="02020603050405020304" pitchFamily="18" charset="0"/>
            </a:endParaRPr>
          </a:p>
          <a:p>
            <a:pPr eaLnBrk="1" hangingPunct="1">
              <a:buNone/>
            </a:pPr>
            <a:r>
              <a:rPr lang="vi-VN" altLang="vi-VN" sz="2200" b="1" dirty="0">
                <a:solidFill>
                  <a:srgbClr val="0000CC"/>
                </a:solidFill>
                <a:latin typeface="Times New Roman" panose="02020603050405020304" pitchFamily="18" charset="0"/>
                <a:cs typeface="Times New Roman" panose="02020603050405020304" pitchFamily="18" charset="0"/>
              </a:rPr>
              <a:t>- Quan niệm văn chương l</a:t>
            </a:r>
            <a:r>
              <a:rPr lang="vi-VN" altLang="vi-VN" sz="2200" b="1" dirty="0">
                <a:solidFill>
                  <a:srgbClr val="0000CC"/>
                </a:solidFill>
                <a:latin typeface="Times New Roman" panose="02020603050405020304" pitchFamily="18" charset="0"/>
                <a:ea typeface="Times New Roman" panose="02020603050405020304" pitchFamily="18" charset="0"/>
              </a:rPr>
              <a:t>à</a:t>
            </a:r>
            <a:r>
              <a:rPr lang="vi-VN" altLang="vi-VN" sz="2200" b="1" dirty="0">
                <a:solidFill>
                  <a:srgbClr val="0000CC"/>
                </a:solidFill>
                <a:latin typeface="Times New Roman" panose="02020603050405020304" pitchFamily="18" charset="0"/>
                <a:cs typeface="Times New Roman" panose="02020603050405020304" pitchFamily="18" charset="0"/>
              </a:rPr>
              <a:t>nh mạnh, tiến bộ.</a:t>
            </a:r>
            <a:endParaRPr lang="en-US" altLang="vi-VN" sz="22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000000"/>
                                          </p:val>
                                        </p:tav>
                                        <p:tav tm="100000">
                                          <p:val>
                                            <p:strVal val="#ppt_w"/>
                                          </p:val>
                                        </p:tav>
                                      </p:tavLst>
                                    </p:anim>
                                    <p:anim calcmode="lin" valueType="num">
                                      <p:cBhvr>
                                        <p:cTn id="8" dur="500" fill="hold"/>
                                        <p:tgtEl>
                                          <p:spTgt spid="16390"/>
                                        </p:tgtEl>
                                        <p:attrNameLst>
                                          <p:attrName>ppt_h</p:attrName>
                                        </p:attrNameLst>
                                      </p:cBhvr>
                                      <p:tavLst>
                                        <p:tav tm="0">
                                          <p:val>
                                            <p:fltVal val="0.00000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p:cTn id="11" dur="500" fill="hold"/>
                                        <p:tgtEl>
                                          <p:spTgt spid="16388"/>
                                        </p:tgtEl>
                                        <p:attrNameLst>
                                          <p:attrName>ppt_w</p:attrName>
                                        </p:attrNameLst>
                                      </p:cBhvr>
                                      <p:tavLst>
                                        <p:tav tm="0">
                                          <p:val>
                                            <p:fltVal val="0.000000"/>
                                          </p:val>
                                        </p:tav>
                                        <p:tav tm="100000">
                                          <p:val>
                                            <p:strVal val="#ppt_w"/>
                                          </p:val>
                                        </p:tav>
                                      </p:tavLst>
                                    </p:anim>
                                    <p:anim calcmode="lin" valueType="num">
                                      <p:cBhvr>
                                        <p:cTn id="12" dur="500" fill="hold"/>
                                        <p:tgtEl>
                                          <p:spTgt spid="16388"/>
                                        </p:tgtEl>
                                        <p:attrNameLst>
                                          <p:attrName>ppt_h</p:attrName>
                                        </p:attrNameLst>
                                      </p:cBhvr>
                                      <p:tavLst>
                                        <p:tav tm="0">
                                          <p:val>
                                            <p:fltVal val="0.00000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396"/>
                                        </p:tgtEl>
                                        <p:attrNameLst>
                                          <p:attrName>style.visibility</p:attrName>
                                        </p:attrNameLst>
                                      </p:cBhvr>
                                      <p:to>
                                        <p:strVal val="visible"/>
                                      </p:to>
                                    </p:set>
                                    <p:anim calcmode="lin" valueType="num">
                                      <p:cBhvr>
                                        <p:cTn id="17" dur="500" fill="hold"/>
                                        <p:tgtEl>
                                          <p:spTgt spid="16396"/>
                                        </p:tgtEl>
                                        <p:attrNameLst>
                                          <p:attrName>ppt_w</p:attrName>
                                        </p:attrNameLst>
                                      </p:cBhvr>
                                      <p:tavLst>
                                        <p:tav tm="0">
                                          <p:val>
                                            <p:fltVal val="0.000000"/>
                                          </p:val>
                                        </p:tav>
                                        <p:tav tm="100000">
                                          <p:val>
                                            <p:strVal val="#ppt_w"/>
                                          </p:val>
                                        </p:tav>
                                      </p:tavLst>
                                    </p:anim>
                                    <p:anim calcmode="lin" valueType="num">
                                      <p:cBhvr>
                                        <p:cTn id="18" dur="500" fill="hold"/>
                                        <p:tgtEl>
                                          <p:spTgt spid="16396"/>
                                        </p:tgtEl>
                                        <p:attrNameLst>
                                          <p:attrName>ppt_h</p:attrName>
                                        </p:attrNameLst>
                                      </p:cBhvr>
                                      <p:tavLst>
                                        <p:tav tm="0">
                                          <p:val>
                                            <p:fltVal val="0.00000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6394"/>
                                        </p:tgtEl>
                                        <p:attrNameLst>
                                          <p:attrName>style.visibility</p:attrName>
                                        </p:attrNameLst>
                                      </p:cBhvr>
                                      <p:to>
                                        <p:strVal val="visible"/>
                                      </p:to>
                                    </p:set>
                                    <p:anim calcmode="lin" valueType="num">
                                      <p:cBhvr>
                                        <p:cTn id="21" dur="500" fill="hold"/>
                                        <p:tgtEl>
                                          <p:spTgt spid="16394"/>
                                        </p:tgtEl>
                                        <p:attrNameLst>
                                          <p:attrName>ppt_w</p:attrName>
                                        </p:attrNameLst>
                                      </p:cBhvr>
                                      <p:tavLst>
                                        <p:tav tm="0">
                                          <p:val>
                                            <p:fltVal val="0.000000"/>
                                          </p:val>
                                        </p:tav>
                                        <p:tav tm="100000">
                                          <p:val>
                                            <p:strVal val="#ppt_w"/>
                                          </p:val>
                                        </p:tav>
                                      </p:tavLst>
                                    </p:anim>
                                    <p:anim calcmode="lin" valueType="num">
                                      <p:cBhvr>
                                        <p:cTn id="22" dur="500" fill="hold"/>
                                        <p:tgtEl>
                                          <p:spTgt spid="16394"/>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524000" y="1066800"/>
            <a:ext cx="6477000" cy="5421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椭圆 19"/>
          <p:cNvSpPr/>
          <p:nvPr/>
        </p:nvSpPr>
        <p:spPr>
          <a:xfrm>
            <a:off x="1233170" y="76200"/>
            <a:ext cx="5490210" cy="922655"/>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zh-CN" sz="3200" b="1" dirty="0">
                <a:solidFill>
                  <a:schemeClr val="accent4"/>
                </a:solidFill>
                <a:latin typeface="Times New Roman" panose="02020603050405020304" pitchFamily="18" charset="0"/>
                <a:ea typeface="SimSun" panose="02010600030101010101" pitchFamily="2" charset="-122"/>
              </a:rPr>
              <a:t>1.Các sự việc chính</a:t>
            </a:r>
            <a:endParaRPr lang="en-US" altLang="zh-CN" sz="3200" b="1" dirty="0">
              <a:solidFill>
                <a:schemeClr val="accent4"/>
              </a:solidFill>
              <a:latin typeface="Times New Roman" panose="02020603050405020304" pitchFamily="18" charset="0"/>
              <a:ea typeface="SimSun" panose="02010600030101010101" pitchFamily="2" charset="-122"/>
            </a:endParaRPr>
          </a:p>
        </p:txBody>
      </p:sp>
      <p:sp>
        <p:nvSpPr>
          <p:cNvPr id="75" name="圆角矩形 74"/>
          <p:cNvSpPr/>
          <p:nvPr/>
        </p:nvSpPr>
        <p:spPr bwMode="auto">
          <a:xfrm>
            <a:off x="1233170" y="998855"/>
            <a:ext cx="6853555" cy="805180"/>
          </a:xfrm>
          <a:prstGeom prst="roundRect">
            <a:avLst/>
          </a:prstGeom>
          <a:solidFill>
            <a:srgbClr val="B3E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en-US" sz="2000" b="1" dirty="0">
                <a:solidFill>
                  <a:srgbClr val="0000CC"/>
                </a:solidFill>
                <a:latin typeface="Times New Roman" panose="02020603050405020304" pitchFamily="18" charset="0"/>
              </a:rPr>
              <a:t>a. Những cơn gió lạnh đầu mùa thổi đến phố chợ.</a:t>
            </a:r>
            <a:endParaRPr lang="en-US" sz="2000" b="1" dirty="0">
              <a:solidFill>
                <a:srgbClr val="0000CC"/>
              </a:solidFill>
              <a:latin typeface="Times New Roman" panose="02020603050405020304" pitchFamily="18" charset="0"/>
            </a:endParaRPr>
          </a:p>
        </p:txBody>
      </p:sp>
      <p:sp>
        <p:nvSpPr>
          <p:cNvPr id="7" name="Rounded Rectangle 6"/>
          <p:cNvSpPr/>
          <p:nvPr/>
        </p:nvSpPr>
        <p:spPr bwMode="auto">
          <a:xfrm>
            <a:off x="1219200" y="3570605"/>
            <a:ext cx="6867525" cy="99060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a:p>
            <a:pPr algn="just">
              <a:spcBef>
                <a:spcPct val="50000"/>
              </a:spcBef>
              <a:buNone/>
            </a:pPr>
            <a:r>
              <a:rPr lang="en-US" sz="2000" b="1" dirty="0">
                <a:solidFill>
                  <a:srgbClr val="0000CC"/>
                </a:solidFill>
                <a:latin typeface="Times New Roman" panose="02020603050405020304" pitchFamily="18" charset="0"/>
                <a:cs typeface="Times New Roman" panose="02020603050405020304" pitchFamily="18" charset="0"/>
              </a:rPr>
              <a:t>c. Ái ngại vì hoàn cảnh của Hiên, Sơn và Lan quyết định về nhà lấy áo bông của Duyên ( đứa em xấu số), giấu mẹ, mang sang cho Hiên</a:t>
            </a:r>
            <a:endParaRPr lang="en-US" sz="2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1241425" y="5410200"/>
            <a:ext cx="6867525" cy="1337945"/>
          </a:xfrm>
          <a:prstGeom prst="roundRect">
            <a:avLst>
              <a:gd name="adj" fmla="val 16667"/>
            </a:avLst>
          </a:prstGeom>
          <a:solidFill>
            <a:srgbClr val="FFC00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50000"/>
              </a:spcBef>
              <a:buFontTx/>
              <a:buNone/>
            </a:pPr>
            <a:r>
              <a:rPr lang="en-US" altLang="vi-VN" sz="2000" b="1" dirty="0">
                <a:solidFill>
                  <a:srgbClr val="0000CC"/>
                </a:solidFill>
                <a:latin typeface="Times New Roman" panose="02020603050405020304" pitchFamily="18" charset="0"/>
                <a:ea typeface="Times New Roman" panose="02020603050405020304" pitchFamily="18" charset="0"/>
              </a:rPr>
              <a:t>đ. Mẹ Hiên mang áo bông sang nhà trả lại, may mắn được mẹ Sơn cho vay tiền mua áo ấm cho Hiên.</a:t>
            </a:r>
            <a:endParaRPr lang="en-US" altLang="vi-VN" sz="2000" b="1" dirty="0">
              <a:solidFill>
                <a:srgbClr val="0000CC"/>
              </a:solidFill>
              <a:latin typeface="Times New Roman" panose="02020603050405020304" pitchFamily="18" charset="0"/>
              <a:ea typeface="Times New Roman" panose="02020603050405020304" pitchFamily="18" charset="0"/>
            </a:endParaRPr>
          </a:p>
        </p:txBody>
      </p:sp>
      <p:sp>
        <p:nvSpPr>
          <p:cNvPr id="23" name="圆角矩形 74"/>
          <p:cNvSpPr/>
          <p:nvPr/>
        </p:nvSpPr>
        <p:spPr bwMode="auto">
          <a:xfrm>
            <a:off x="1233170" y="1804670"/>
            <a:ext cx="6853555" cy="1658620"/>
          </a:xfrm>
          <a:prstGeom prst="roundRect">
            <a:avLst/>
          </a:prstGeom>
          <a:solidFill>
            <a:srgbClr val="B3E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endParaRPr lang="en-US" sz="2000" b="1" dirty="0">
              <a:solidFill>
                <a:srgbClr val="0000CC"/>
              </a:solidFill>
              <a:latin typeface="Times New Roman" panose="02020603050405020304" pitchFamily="18" charset="0"/>
              <a:sym typeface="Wingdings" panose="05000000000000000000" pitchFamily="2" charset="2"/>
            </a:endParaRPr>
          </a:p>
          <a:p>
            <a:pPr lvl="0" algn="just">
              <a:buNone/>
            </a:pPr>
            <a:r>
              <a:rPr lang="en-US" sz="2000" b="1" dirty="0">
                <a:solidFill>
                  <a:srgbClr val="0000CC"/>
                </a:solidFill>
                <a:latin typeface="Times New Roman" panose="02020603050405020304" pitchFamily="18" charset="0"/>
                <a:sym typeface="Wingdings" panose="05000000000000000000" pitchFamily="2" charset="2"/>
              </a:rPr>
              <a:t>b.Chị em Lan, Sơn xúng xính trong những chiếc áo ấm đắt tiền, những đứa trẻ nghèo hàng xóm vẫn mặc những chiếc áo mong manh hàng ngày, riêng Hiên vẫn mặc chiếc áo rách tơi tả, đang co ro vì lạnh.</a:t>
            </a:r>
            <a:endParaRPr lang="en-US" sz="2000" b="1" dirty="0">
              <a:solidFill>
                <a:srgbClr val="0000CC"/>
              </a:solidFill>
              <a:latin typeface="Times New Roman" panose="02020603050405020304" pitchFamily="18" charset="0"/>
              <a:sym typeface="Wingdings" panose="05000000000000000000" pitchFamily="2" charset="2"/>
            </a:endParaRPr>
          </a:p>
          <a:p>
            <a:pPr lvl="0" algn="just">
              <a:buNone/>
            </a:pPr>
            <a:endParaRPr lang="en-US" sz="2000" b="1" dirty="0">
              <a:solidFill>
                <a:srgbClr val="0000CC"/>
              </a:solidFill>
              <a:latin typeface="Times New Roman" panose="02020603050405020304" pitchFamily="18" charset="0"/>
              <a:sym typeface="Wingdings" panose="05000000000000000000" pitchFamily="2" charset="2"/>
            </a:endParaRPr>
          </a:p>
        </p:txBody>
      </p:sp>
      <p:sp>
        <p:nvSpPr>
          <p:cNvPr id="24" name="Rounded Rectangle 23"/>
          <p:cNvSpPr/>
          <p:nvPr/>
        </p:nvSpPr>
        <p:spPr bwMode="auto">
          <a:xfrm>
            <a:off x="1241425" y="4610100"/>
            <a:ext cx="6911340" cy="75120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a:p>
            <a:pPr algn="just">
              <a:spcBef>
                <a:spcPct val="50000"/>
              </a:spcBef>
              <a:buNone/>
            </a:pPr>
            <a:r>
              <a:rPr lang="en-US" sz="2000" b="1" dirty="0">
                <a:solidFill>
                  <a:srgbClr val="0000CC"/>
                </a:solidFill>
                <a:latin typeface="Times New Roman" panose="02020603050405020304" pitchFamily="18" charset="0"/>
                <a:cs typeface="Times New Roman" panose="02020603050405020304" pitchFamily="18" charset="0"/>
              </a:rPr>
              <a:t>d.Chuyện đến tai người nhà, </a:t>
            </a:r>
            <a:r>
              <a:rPr sz="2000" b="1" dirty="0">
                <a:solidFill>
                  <a:srgbClr val="0000CC"/>
                </a:solidFill>
                <a:latin typeface="Times New Roman" panose="02020603050405020304" pitchFamily="18" charset="0"/>
                <a:cs typeface="Times New Roman" panose="02020603050405020304" pitchFamily="18" charset="0"/>
              </a:rPr>
              <a:t> Sơn v</a:t>
            </a:r>
            <a:r>
              <a:rPr sz="2000" b="1" dirty="0">
                <a:solidFill>
                  <a:srgbClr val="0000CC"/>
                </a:solidFill>
                <a:latin typeface="Times New Roman" panose="02020603050405020304" pitchFamily="18" charset="0"/>
                <a:ea typeface="Times New Roman" panose="02020603050405020304" pitchFamily="18" charset="0"/>
              </a:rPr>
              <a:t>à</a:t>
            </a:r>
            <a:r>
              <a:rPr sz="2000" b="1" dirty="0">
                <a:solidFill>
                  <a:srgbClr val="0000CC"/>
                </a:solidFill>
                <a:latin typeface="Times New Roman" panose="02020603050405020304" pitchFamily="18" charset="0"/>
                <a:cs typeface="Times New Roman" panose="02020603050405020304" pitchFamily="18" charset="0"/>
              </a:rPr>
              <a:t> Lan</a:t>
            </a:r>
            <a:r>
              <a:rPr lang="en-US" sz="2000" b="1" dirty="0">
                <a:solidFill>
                  <a:srgbClr val="0000CC"/>
                </a:solidFill>
                <a:latin typeface="Times New Roman" panose="02020603050405020304" pitchFamily="18" charset="0"/>
                <a:cs typeface="Times New Roman" panose="02020603050405020304" pitchFamily="18" charset="0"/>
              </a:rPr>
              <a:t> sợ bị mẹ mắng, đi đòi lại áo không được, không dám về nhà.</a:t>
            </a:r>
            <a:endParaRPr lang="en-US" sz="2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arn(inVertic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75" grpId="0" bldLvl="0" animBg="1"/>
      <p:bldP spid="7" grpId="0" bldLvl="0" animBg="1"/>
      <p:bldP spid="9" grpId="0" bldLvl="0" animBg="1"/>
      <p:bldP spid="23" grpId="0" bldLvl="0" animBg="1"/>
      <p:bldP spid="2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56" name="Shape 256"/>
        <p:cNvGrpSpPr/>
        <p:nvPr/>
      </p:nvGrpSpPr>
      <p:grpSpPr>
        <a:xfrm>
          <a:off x="0" y="0"/>
          <a:ext cx="0" cy="0"/>
          <a:chOff x="0" y="0"/>
          <a:chExt cx="0" cy="0"/>
        </a:xfrm>
      </p:grpSpPr>
      <p:pic>
        <p:nvPicPr>
          <p:cNvPr id="258" name="Google Shape;258;p11"/>
          <p:cNvPicPr preferRelativeResize="0"/>
          <p:nvPr/>
        </p:nvPicPr>
        <p:blipFill rotWithShape="1">
          <a:blip r:embed="rId1"/>
          <a:srcRect/>
          <a:stretch>
            <a:fillRect/>
          </a:stretch>
        </p:blipFill>
        <p:spPr>
          <a:xfrm>
            <a:off x="3375350" y="2086960"/>
            <a:ext cx="405000" cy="278438"/>
          </a:xfrm>
          <a:prstGeom prst="rect">
            <a:avLst/>
          </a:prstGeom>
          <a:noFill/>
          <a:ln>
            <a:noFill/>
          </a:ln>
        </p:spPr>
      </p:pic>
      <p:pic>
        <p:nvPicPr>
          <p:cNvPr id="259" name="Google Shape;259;p11"/>
          <p:cNvPicPr preferRelativeResize="0"/>
          <p:nvPr/>
        </p:nvPicPr>
        <p:blipFill rotWithShape="1">
          <a:blip r:embed="rId2"/>
          <a:srcRect/>
          <a:stretch>
            <a:fillRect/>
          </a:stretch>
        </p:blipFill>
        <p:spPr>
          <a:xfrm>
            <a:off x="444320" y="1047128"/>
            <a:ext cx="596291" cy="314709"/>
          </a:xfrm>
          <a:prstGeom prst="rect">
            <a:avLst/>
          </a:prstGeom>
          <a:noFill/>
          <a:ln>
            <a:noFill/>
          </a:ln>
        </p:spPr>
      </p:pic>
      <p:pic>
        <p:nvPicPr>
          <p:cNvPr id="260" name="Google Shape;260;p11"/>
          <p:cNvPicPr preferRelativeResize="0"/>
          <p:nvPr/>
        </p:nvPicPr>
        <p:blipFill rotWithShape="1">
          <a:blip r:embed="rId3"/>
          <a:srcRect/>
          <a:stretch>
            <a:fillRect/>
          </a:stretch>
        </p:blipFill>
        <p:spPr>
          <a:xfrm>
            <a:off x="8054301" y="945388"/>
            <a:ext cx="967350" cy="716090"/>
          </a:xfrm>
          <a:prstGeom prst="rect">
            <a:avLst/>
          </a:prstGeom>
          <a:noFill/>
          <a:ln>
            <a:noFill/>
          </a:ln>
        </p:spPr>
      </p:pic>
      <p:pic>
        <p:nvPicPr>
          <p:cNvPr id="262" name="Google Shape;262;p11" descr="F:\未标题-1.png"/>
          <p:cNvPicPr preferRelativeResize="0"/>
          <p:nvPr/>
        </p:nvPicPr>
        <p:blipFill rotWithShape="1">
          <a:blip r:embed="rId4"/>
          <a:srcRect l="26573" t="6173" r="32921" b="7680"/>
          <a:stretch>
            <a:fillRect/>
          </a:stretch>
        </p:blipFill>
        <p:spPr>
          <a:xfrm flipH="1">
            <a:off x="5630779" y="2636493"/>
            <a:ext cx="2293863" cy="3364257"/>
          </a:xfrm>
          <a:prstGeom prst="rect">
            <a:avLst/>
          </a:prstGeom>
          <a:noFill/>
          <a:ln>
            <a:noFill/>
          </a:ln>
        </p:spPr>
      </p:pic>
      <p:sp>
        <p:nvSpPr>
          <p:cNvPr id="264" name="Google Shape;264;p11"/>
          <p:cNvSpPr/>
          <p:nvPr/>
        </p:nvSpPr>
        <p:spPr>
          <a:xfrm>
            <a:off x="1143000" y="381000"/>
            <a:ext cx="3716020" cy="2197100"/>
          </a:xfrm>
          <a:prstGeom prst="wedgeEllipseCallout">
            <a:avLst>
              <a:gd name="adj1" fmla="val 63961"/>
              <a:gd name="adj2" fmla="val 92109"/>
            </a:avLst>
          </a:prstGeom>
          <a:solidFill>
            <a:srgbClr val="FFFF00"/>
          </a:solidFill>
          <a:ln w="19050" cap="flat" cmpd="sng">
            <a:solidFill>
              <a:schemeClr val="lt1"/>
            </a:solidFill>
            <a:prstDash val="solid"/>
            <a:miter lim="800000"/>
            <a:headEnd type="none" w="sm" len="sm"/>
            <a:tailEnd type="none" w="sm" len="sm"/>
          </a:ln>
        </p:spPr>
        <p:txBody>
          <a:bodyPr spcFirstLastPara="1" wrap="square" lIns="68568" tIns="34275" rIns="68568" bIns="34275" anchor="ctr" anchorCtr="0">
            <a:noAutofit/>
            <a:scene3d>
              <a:camera prst="orthographicFront"/>
              <a:lightRig rig="threePt" dir="t"/>
            </a:scene3d>
          </a:bodyPr>
          <a:lstStyle/>
          <a:p>
            <a:pPr marL="0" marR="0" lvl="0" indent="0" algn="ctr" rtl="0">
              <a:spcBef>
                <a:spcPts val="0"/>
              </a:spcBef>
              <a:spcAft>
                <a:spcPts val="0"/>
              </a:spcAft>
              <a:buNone/>
            </a:pPr>
            <a:r>
              <a:rPr lang="en-US" sz="2800" b="1">
                <a:solidFill>
                  <a:schemeClr val="tx1"/>
                </a:solidFill>
                <a:effectLst>
                  <a:outerShdw blurRad="38100" dist="19050" dir="2700000" algn="tl" rotWithShape="0">
                    <a:schemeClr val="dk1">
                      <a:alpha val="40000"/>
                    </a:schemeClr>
                  </a:outerShdw>
                </a:effectLst>
                <a:highlight>
                  <a:srgbClr val="FFFF00"/>
                </a:highlight>
              </a:rPr>
              <a:t>Các sự việc trên liên quan tới nhau như thế nào?</a:t>
            </a:r>
            <a:endParaRPr lang="en-US" sz="2800" b="1">
              <a:solidFill>
                <a:schemeClr val="tx1"/>
              </a:solidFill>
              <a:effectLst>
                <a:outerShdw blurRad="38100" dist="19050" dir="2700000" algn="tl" rotWithShape="0">
                  <a:schemeClr val="dk1">
                    <a:alpha val="40000"/>
                  </a:schemeClr>
                </a:outerShdw>
              </a:effectLst>
              <a:highlight>
                <a:srgbClr val="FFFF00"/>
              </a:highlight>
            </a:endParaRPr>
          </a:p>
        </p:txBody>
      </p:sp>
      <p:sp>
        <p:nvSpPr>
          <p:cNvPr id="265" name="Google Shape;265;p11"/>
          <p:cNvSpPr/>
          <p:nvPr/>
        </p:nvSpPr>
        <p:spPr>
          <a:xfrm>
            <a:off x="914400" y="2590800"/>
            <a:ext cx="3230245" cy="2506345"/>
          </a:xfrm>
          <a:prstGeom prst="wedgeEllipseCallout">
            <a:avLst>
              <a:gd name="adj1" fmla="val 109681"/>
              <a:gd name="adj2" fmla="val 13693"/>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68568" tIns="34275" rIns="68568" bIns="34275" anchor="ctr" anchorCtr="0">
            <a:noAutofit/>
            <a:scene3d>
              <a:camera prst="orthographicFront"/>
              <a:lightRig rig="threePt" dir="t"/>
            </a:scene3d>
          </a:bodyPr>
          <a:lstStyle/>
          <a:p>
            <a:pPr marL="0" marR="0" lvl="0" indent="0" algn="ctr" rtl="0">
              <a:spcBef>
                <a:spcPts val="0"/>
              </a:spcBef>
              <a:spcAft>
                <a:spcPts val="0"/>
              </a:spcAft>
              <a:buNone/>
            </a:pPr>
            <a:r>
              <a:rPr lang="en-US" sz="2800" b="1">
                <a:solidFill>
                  <a:schemeClr val="tx1"/>
                </a:solidFill>
                <a:effectLst>
                  <a:outerShdw blurRad="38100" dist="19050" dir="2700000" algn="tl" rotWithShape="0">
                    <a:schemeClr val="dk1">
                      <a:alpha val="40000"/>
                    </a:schemeClr>
                  </a:outerShdw>
                </a:effectLst>
                <a:latin typeface="Times New Roman" panose="02020603050405020304"/>
                <a:ea typeface="Times New Roman" panose="02020603050405020304"/>
                <a:cs typeface="Times New Roman" panose="02020603050405020304"/>
                <a:sym typeface="Times New Roman" panose="02020603050405020304"/>
              </a:rPr>
              <a:t>Nếu không có sự việc (c) thì sự việc (d) có xảy ra hay không?</a:t>
            </a:r>
            <a:endParaRPr lang="en-US" sz="2800" b="1">
              <a:solidFill>
                <a:schemeClr val="tx1"/>
              </a:solidFill>
              <a:effectLst>
                <a:outerShdw blurRad="38100" dist="19050" dir="2700000" algn="tl" rotWithShape="0">
                  <a:schemeClr val="dk1">
                    <a:alpha val="40000"/>
                  </a:schemeClr>
                </a:outerShdw>
              </a:effectLst>
              <a:latin typeface="Times New Roman" panose="02020603050405020304"/>
              <a:ea typeface="Times New Roman" panose="02020603050405020304"/>
              <a:cs typeface="Times New Roman" panose="02020603050405020304"/>
              <a:sym typeface="Times New Roman" panose="02020603050405020304"/>
            </a:endParaRPr>
          </a:p>
        </p:txBody>
      </p:sp>
      <p:sp>
        <p:nvSpPr>
          <p:cNvPr id="2" name="Text Box 1"/>
          <p:cNvSpPr txBox="1"/>
          <p:nvPr/>
        </p:nvSpPr>
        <p:spPr>
          <a:xfrm>
            <a:off x="824230" y="5334000"/>
            <a:ext cx="7762240" cy="1383665"/>
          </a:xfrm>
          <a:prstGeom prst="rect">
            <a:avLst/>
          </a:prstGeom>
          <a:solidFill>
            <a:srgbClr val="B3EB35"/>
          </a:solidFill>
        </p:spPr>
        <p:txBody>
          <a:bodyPr wrap="square" rtlCol="0">
            <a:spAutoFit/>
            <a:scene3d>
              <a:camera prst="orthographicFront"/>
              <a:lightRig rig="threePt" dir="t"/>
            </a:scene3d>
          </a:bodyPr>
          <a:p>
            <a:r>
              <a:rPr lang="en-US" sz="2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 sự việc được tóm tắt liên quan tới nhau theo quan hệ nhân quả. Nếu không có sự việc (c) thì không có sự việc (d).</a:t>
            </a:r>
            <a:endParaRPr lang="en-US" sz="2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par>
                                <p:cTn id="8" presetID="10" presetClass="entr" presetSubtype="0" fill="hold" nodeType="withEffect">
                                  <p:stCondLst>
                                    <p:cond delay="25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1000"/>
                                        <p:tgtEl>
                                          <p:spTgt spid="259"/>
                                        </p:tgtEl>
                                      </p:cBhvr>
                                    </p:animEffect>
                                  </p:childTnLst>
                                </p:cTn>
                              </p:par>
                              <p:par>
                                <p:cTn id="11" presetID="10" presetClass="entr" presetSubtype="0" fill="hold" nodeType="withEffect">
                                  <p:stCondLst>
                                    <p:cond delay="50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1000"/>
                                        <p:tgtEl>
                                          <p:spTgt spid="25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checkerboard(across)">
                                      <p:cBhvr>
                                        <p:cTn id="18" dur="500"/>
                                        <p:tgtEl>
                                          <p:spTgt spid="2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blinds(horizontal)">
                                      <p:cBhvr>
                                        <p:cTn id="23" dur="500"/>
                                        <p:tgtEl>
                                          <p:spTgt spid="26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64" grpId="0" animBg="1"/>
      <p:bldP spid="264" grpId="1" animBg="1"/>
      <p:bldP spid="265" grpId="0" animBg="1"/>
      <p:bldP spid="265" grpId="1"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1"/>
          <a:srcRect l="-2858" t="-4982" r="-4576" b="-4982"/>
          <a:stretch>
            <a:fillRect/>
          </a:stretch>
        </p:blipFill>
        <p:spPr bwMode="auto">
          <a:xfrm>
            <a:off x="10236" y="805805"/>
            <a:ext cx="3682219" cy="2736056"/>
          </a:xfrm>
          <a:prstGeom prst="rect">
            <a:avLst/>
          </a:prstGeom>
          <a:noFill/>
          <a:ln w="9525">
            <a:noFill/>
            <a:miter lim="800000"/>
            <a:headEnd/>
            <a:tailEnd/>
          </a:ln>
        </p:spPr>
      </p:pic>
      <p:pic>
        <p:nvPicPr>
          <p:cNvPr id="3" name="Picture 10"/>
          <p:cNvPicPr>
            <a:picLocks noChangeAspect="1" noChangeArrowheads="1"/>
          </p:cNvPicPr>
          <p:nvPr/>
        </p:nvPicPr>
        <p:blipFill>
          <a:blip r:embed="rId2"/>
          <a:srcRect/>
          <a:stretch>
            <a:fillRect/>
          </a:stretch>
        </p:blipFill>
        <p:spPr bwMode="auto">
          <a:xfrm>
            <a:off x="5429603" y="939403"/>
            <a:ext cx="3597995" cy="2571750"/>
          </a:xfrm>
          <a:prstGeom prst="rect">
            <a:avLst/>
          </a:prstGeom>
          <a:noFill/>
          <a:ln w="9525">
            <a:noFill/>
            <a:miter lim="800000"/>
            <a:headEnd/>
            <a:tailEnd/>
          </a:ln>
        </p:spPr>
      </p:pic>
      <p:pic>
        <p:nvPicPr>
          <p:cNvPr id="4" name="Picture 9" descr="chiaseyeuthuong2 (1)"/>
          <p:cNvPicPr>
            <a:picLocks noChangeAspect="1" noChangeArrowheads="1"/>
          </p:cNvPicPr>
          <p:nvPr/>
        </p:nvPicPr>
        <p:blipFill>
          <a:blip r:embed="rId3"/>
          <a:srcRect/>
          <a:stretch>
            <a:fillRect/>
          </a:stretch>
        </p:blipFill>
        <p:spPr bwMode="auto">
          <a:xfrm>
            <a:off x="125611" y="3511153"/>
            <a:ext cx="3440550" cy="2488406"/>
          </a:xfrm>
          <a:prstGeom prst="rect">
            <a:avLst/>
          </a:prstGeom>
          <a:noFill/>
          <a:ln w="9525">
            <a:noFill/>
            <a:miter lim="800000"/>
            <a:headEnd/>
            <a:tailEnd/>
          </a:ln>
        </p:spPr>
      </p:pic>
      <p:pic>
        <p:nvPicPr>
          <p:cNvPr id="5" name="Picture 10" descr="Tinh-thuong-700"/>
          <p:cNvPicPr>
            <a:picLocks noChangeAspect="1" noChangeArrowheads="1"/>
          </p:cNvPicPr>
          <p:nvPr/>
        </p:nvPicPr>
        <p:blipFill>
          <a:blip r:embed="rId4"/>
          <a:srcRect/>
          <a:stretch>
            <a:fillRect/>
          </a:stretch>
        </p:blipFill>
        <p:spPr bwMode="auto">
          <a:xfrm>
            <a:off x="5439838" y="3523508"/>
            <a:ext cx="3597995" cy="2476051"/>
          </a:xfrm>
          <a:prstGeom prst="rect">
            <a:avLst/>
          </a:prstGeom>
          <a:noFill/>
          <a:ln w="9525">
            <a:noFill/>
            <a:miter lim="800000"/>
            <a:headEnd/>
            <a:tailEnd/>
          </a:ln>
        </p:spPr>
      </p:pic>
      <p:sp>
        <p:nvSpPr>
          <p:cNvPr id="6" name="Rectangle 5"/>
          <p:cNvSpPr/>
          <p:nvPr/>
        </p:nvSpPr>
        <p:spPr>
          <a:xfrm>
            <a:off x="3613638" y="939402"/>
            <a:ext cx="1775020" cy="47712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lnSpc>
                <a:spcPct val="150000"/>
              </a:lnSpc>
              <a:spcBef>
                <a:spcPct val="0"/>
              </a:spcBef>
              <a:spcAft>
                <a:spcPct val="0"/>
              </a:spcAft>
              <a:defRPr/>
            </a:pPr>
            <a:r>
              <a:rPr lang="en-US" sz="2100" b="1" dirty="0" err="1">
                <a:solidFill>
                  <a:srgbClr val="FF0000"/>
                </a:solidFill>
                <a:latin typeface="Times New Roman" panose="02020603050405020304" pitchFamily="18" charset="0"/>
                <a:cs typeface="Times New Roman" panose="02020603050405020304" pitchFamily="18" charset="0"/>
              </a:rPr>
              <a:t>Quan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sát</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các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hình</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ảnh</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sau</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và</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smtClean="0">
                <a:solidFill>
                  <a:srgbClr val="FF0000"/>
                </a:solidFill>
                <a:latin typeface="Times New Roman" panose="02020603050405020304" pitchFamily="18" charset="0"/>
                <a:cs typeface="Times New Roman" panose="02020603050405020304" pitchFamily="18" charset="0"/>
              </a:rPr>
              <a:t>cho</a:t>
            </a:r>
            <a:r>
              <a:rPr lang="en-US" sz="2100" b="1" dirty="0" smtClean="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biết</a:t>
            </a:r>
            <a:r>
              <a:rPr lang="en-US" sz="2100" b="1" dirty="0">
                <a:solidFill>
                  <a:srgbClr val="FF0000"/>
                </a:solidFill>
                <a:latin typeface="Times New Roman" panose="02020603050405020304" pitchFamily="18" charset="0"/>
                <a:cs typeface="Times New Roman" panose="02020603050405020304" pitchFamily="18" charset="0"/>
              </a:rPr>
              <a:t>: </a:t>
            </a:r>
            <a:endParaRPr lang="en-US" sz="2100" b="1" dirty="0" smtClean="0">
              <a:solidFill>
                <a:srgbClr val="FF0000"/>
              </a:solidFill>
              <a:latin typeface="Times New Roman" panose="02020603050405020304" pitchFamily="18" charset="0"/>
              <a:cs typeface="Times New Roman" panose="02020603050405020304" pitchFamily="18" charset="0"/>
            </a:endParaRPr>
          </a:p>
          <a:p>
            <a:pPr marR="177165" algn="just">
              <a:spcAft>
                <a:spcPts val="0"/>
              </a:spcAft>
              <a:tabLst>
                <a:tab pos="57150" algn="l"/>
              </a:tabLst>
            </a:pPr>
            <a:r>
              <a:rPr lang="en-US" sz="2100" b="1" i="1" dirty="0" err="1" smtClean="0">
                <a:solidFill>
                  <a:srgbClr val="FF0000"/>
                </a:solidFill>
                <a:latin typeface="Times New Roman" panose="02020603050405020304" pitchFamily="18" charset="0"/>
              </a:rPr>
              <a:t>Đ</a:t>
            </a:r>
            <a:r>
              <a:rPr lang="en-US" sz="2100" b="1" i="1" dirty="0" err="1" smtClean="0">
                <a:solidFill>
                  <a:srgbClr val="FF0000"/>
                </a:solidFill>
                <a:latin typeface="Times New Roman" panose="02020603050405020304" pitchFamily="18" charset="0"/>
                <a:ea typeface="Times New Roman" panose="02020603050405020304" pitchFamily="18" charset="0"/>
              </a:rPr>
              <a:t>iểm</a:t>
            </a:r>
            <a:r>
              <a:rPr lang="en-US" sz="2100" b="1" i="1" dirty="0" smtClean="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tựa</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tinh</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thần</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là</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gì</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Điểm</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tựa</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tinh</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thần</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có</a:t>
            </a:r>
            <a:r>
              <a:rPr lang="en-US" sz="2100" b="1" i="1" dirty="0">
                <a:solidFill>
                  <a:srgbClr val="FF0000"/>
                </a:solidFill>
                <a:latin typeface="Times New Roman" panose="02020603050405020304" pitchFamily="18" charset="0"/>
                <a:ea typeface="Times New Roman" panose="02020603050405020304" pitchFamily="18" charset="0"/>
              </a:rPr>
              <a:t> ý </a:t>
            </a:r>
            <a:r>
              <a:rPr lang="en-US" sz="2100" b="1" i="1" dirty="0" err="1">
                <a:solidFill>
                  <a:srgbClr val="FF0000"/>
                </a:solidFill>
                <a:latin typeface="Times New Roman" panose="02020603050405020304" pitchFamily="18" charset="0"/>
                <a:ea typeface="Times New Roman" panose="02020603050405020304" pitchFamily="18" charset="0"/>
              </a:rPr>
              <a:t>nghĩa</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gì</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trong</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cuộc</a:t>
            </a:r>
            <a:r>
              <a:rPr lang="en-US" sz="2100" b="1" i="1" dirty="0">
                <a:solidFill>
                  <a:srgbClr val="FF0000"/>
                </a:solidFill>
                <a:latin typeface="Times New Roman" panose="02020603050405020304" pitchFamily="18" charset="0"/>
                <a:ea typeface="Times New Roman" panose="02020603050405020304" pitchFamily="18" charset="0"/>
              </a:rPr>
              <a:t> </a:t>
            </a:r>
            <a:r>
              <a:rPr lang="en-US" sz="2100" b="1" i="1" dirty="0" err="1">
                <a:solidFill>
                  <a:srgbClr val="FF0000"/>
                </a:solidFill>
                <a:latin typeface="Times New Roman" panose="02020603050405020304" pitchFamily="18" charset="0"/>
                <a:ea typeface="Times New Roman" panose="02020603050405020304" pitchFamily="18" charset="0"/>
              </a:rPr>
              <a:t>sống</a:t>
            </a:r>
            <a:r>
              <a:rPr lang="en-US" sz="2100" b="1" i="1" dirty="0">
                <a:solidFill>
                  <a:srgbClr val="FF0000"/>
                </a:solidFill>
                <a:latin typeface="Times New Roman" panose="02020603050405020304" pitchFamily="18" charset="0"/>
                <a:ea typeface="Times New Roman" panose="02020603050405020304" pitchFamily="18" charset="0"/>
              </a:rPr>
              <a:t>?</a:t>
            </a:r>
            <a:endParaRPr lang="en-US" sz="21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8" name="Table 29697"/>
          <p:cNvGraphicFramePr/>
          <p:nvPr/>
        </p:nvGraphicFramePr>
        <p:xfrm>
          <a:off x="76200" y="0"/>
          <a:ext cx="9067800" cy="6858000"/>
        </p:xfrm>
        <a:graphic>
          <a:graphicData uri="http://schemas.openxmlformats.org/drawingml/2006/table">
            <a:tbl>
              <a:tblPr/>
              <a:tblGrid>
                <a:gridCol w="7086600"/>
                <a:gridCol w="1981200"/>
              </a:tblGrid>
              <a:tr h="9445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800" b="1" dirty="0">
                          <a:solidFill>
                            <a:schemeClr val="tx1"/>
                          </a:solidFill>
                          <a:latin typeface="Times New Roman" panose="02020603050405020304" pitchFamily="18" charset="0"/>
                          <a:cs typeface="Times New Roman" panose="02020603050405020304" pitchFamily="18" charset="0"/>
                        </a:rPr>
                        <a:t>2. Các nhân vật trong truyện</a:t>
                      </a:r>
                      <a:endParaRPr lang="vi-VN" altLang="x-none" sz="2800" b="1" dirty="0">
                        <a:solidFill>
                          <a:schemeClr val="tx1"/>
                        </a:solidFill>
                        <a:latin typeface="Times New Roman" panose="02020603050405020304" pitchFamily="18" charset="0"/>
                        <a:cs typeface="Times New Roman" panose="02020603050405020304" pitchFamily="18" charset="0"/>
                      </a:endParaRPr>
                    </a:p>
                    <a:p>
                      <a:pPr lvl="0" algn="ctr" eaLnBrk="1" hangingPunct="1">
                        <a:buNone/>
                      </a:pPr>
                      <a:r>
                        <a:rPr lang="en-US" altLang="vi-VN" sz="2800" b="1" u="sng" dirty="0">
                          <a:solidFill>
                            <a:srgbClr val="FF0000"/>
                          </a:solidFill>
                          <a:latin typeface="Times New Roman" panose="02020603050405020304" pitchFamily="18" charset="0"/>
                          <a:cs typeface="Times New Roman" panose="02020603050405020304" pitchFamily="18" charset="0"/>
                        </a:rPr>
                        <a:t>a</a:t>
                      </a:r>
                      <a:r>
                        <a:rPr lang="vi-VN" altLang="x-none" sz="2800" b="1" u="sng" dirty="0">
                          <a:solidFill>
                            <a:srgbClr val="FF0000"/>
                          </a:solidFill>
                          <a:latin typeface="Times New Roman" panose="02020603050405020304" pitchFamily="18" charset="0"/>
                          <a:cs typeface="Times New Roman" panose="02020603050405020304" pitchFamily="18" charset="0"/>
                        </a:rPr>
                        <a:t>. Nhân vật Sơn v</a:t>
                      </a:r>
                      <a:r>
                        <a:rPr lang="vi-VN" altLang="x-none" sz="2800" b="1" u="sng" dirty="0">
                          <a:solidFill>
                            <a:srgbClr val="FF0000"/>
                          </a:solidFill>
                          <a:latin typeface="Times New Roman" panose="02020603050405020304" pitchFamily="18" charset="0"/>
                          <a:ea typeface="Times New Roman" panose="02020603050405020304" pitchFamily="18" charset="0"/>
                        </a:rPr>
                        <a:t>à</a:t>
                      </a:r>
                      <a:r>
                        <a:rPr lang="vi-VN" altLang="x-none" sz="2800" b="1" u="sng" dirty="0">
                          <a:solidFill>
                            <a:srgbClr val="FF0000"/>
                          </a:solidFill>
                          <a:latin typeface="Times New Roman" panose="02020603050405020304" pitchFamily="18" charset="0"/>
                          <a:cs typeface="Times New Roman" panose="02020603050405020304" pitchFamily="18" charset="0"/>
                        </a:rPr>
                        <a:t> La</a:t>
                      </a:r>
                      <a:r>
                        <a:rPr lang="en-US" altLang="vi-VN" sz="2800" b="1" u="sng" dirty="0">
                          <a:solidFill>
                            <a:srgbClr val="FF0000"/>
                          </a:solidFill>
                          <a:latin typeface="Times New Roman" panose="02020603050405020304" pitchFamily="18" charset="0"/>
                          <a:cs typeface="Times New Roman" panose="02020603050405020304" pitchFamily="18" charset="0"/>
                        </a:rPr>
                        <a:t>n</a:t>
                      </a:r>
                      <a:endParaRPr lang="en-US" altLang="vi-VN" sz="2800" b="1" u="sng"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r>
                        <a:rPr lang="en-US" altLang="vi-VN" sz="2800" b="1" i="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Các em chia 4 nhóm thảo luận những câu hỏi sau )</a:t>
                      </a:r>
                      <a:endParaRPr lang="en-US" altLang="vi-VN" sz="2800" b="1" i="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solidFill>
                            <a:srgbClr val="0000CC"/>
                          </a:solidFill>
                          <a:latin typeface="Times New Roman" panose="02020603050405020304" pitchFamily="18" charset="0"/>
                          <a:cs typeface="Times New Roman" panose="02020603050405020304" pitchFamily="18" charset="0"/>
                        </a:rPr>
                        <a:t>Nhóm 1: Sau khi đọc VB Gió lạnh đầu mùa, em thấy gia đình Sơn có điều kiện như thế n</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o? Dựa v</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o đâu em có nhận định đó?</a:t>
                      </a: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solidFill>
                            <a:srgbClr val="0000CC"/>
                          </a:solidFill>
                          <a:latin typeface="Times New Roman" panose="02020603050405020304" pitchFamily="18" charset="0"/>
                          <a:cs typeface="Times New Roman" panose="02020603050405020304" pitchFamily="18" charset="0"/>
                        </a:rPr>
                        <a:t>Nhóm 2: H</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nh động cho áo góp phần thể hiện tính cách gì của Sơn v</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 Lan? H</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nh động ấy có ý nghĩa gì với Hiên?</a:t>
                      </a: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solidFill>
                            <a:srgbClr val="0000CC"/>
                          </a:solidFill>
                          <a:latin typeface="Times New Roman" panose="02020603050405020304" pitchFamily="18" charset="0"/>
                          <a:cs typeface="Times New Roman" panose="02020603050405020304" pitchFamily="18" charset="0"/>
                        </a:rPr>
                        <a:t>Nhóm 3: Theo em, việc Lan v</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 Sơn giấu mẹ lấy chiếc áo bông của em Duyên đem cho Hiên l</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 đáng khen hay đáng trách? Vì sao?</a:t>
                      </a: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986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solidFill>
                            <a:srgbClr val="0000CC"/>
                          </a:solidFill>
                          <a:latin typeface="Times New Roman" panose="02020603050405020304" pitchFamily="18" charset="0"/>
                          <a:cs typeface="Times New Roman" panose="02020603050405020304" pitchFamily="18" charset="0"/>
                        </a:rPr>
                        <a:t>Nhóm 4: H</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nh động vội vã đi tìm Hiên để đòi lại chiếc áo bông cũ có l</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m em giảm bớt thiện cảm với nhân vật Sơn không? Vì sao? Nếu l</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 Sơn, em sẽ l</a:t>
                      </a:r>
                      <a:r>
                        <a:rPr lang="vi-VN" altLang="x-none" sz="2800" b="1" dirty="0">
                          <a:solidFill>
                            <a:srgbClr val="0000CC"/>
                          </a:solidFill>
                          <a:latin typeface="Times New Roman" panose="02020603050405020304" pitchFamily="18" charset="0"/>
                          <a:ea typeface="Times New Roman" panose="02020603050405020304" pitchFamily="18" charset="0"/>
                        </a:rPr>
                        <a:t>à</a:t>
                      </a:r>
                      <a:r>
                        <a:rPr lang="vi-VN" altLang="x-none" sz="2800" b="1" dirty="0">
                          <a:solidFill>
                            <a:srgbClr val="0000CC"/>
                          </a:solidFill>
                          <a:latin typeface="Times New Roman" panose="02020603050405020304" pitchFamily="18" charset="0"/>
                          <a:cs typeface="Times New Roman" panose="02020603050405020304" pitchFamily="18" charset="0"/>
                        </a:rPr>
                        <a:t>m gì?</a:t>
                      </a: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800" b="1" dirty="0">
                        <a:solidFill>
                          <a:srgbClr val="0000CC"/>
                        </a:solidFill>
                        <a:latin typeface="Times New Roman" panose="02020603050405020304" pitchFamily="18" charset="0"/>
                        <a:ea typeface="Times New Roman" panose="02020603050405020304" pitchFamily="18" charset="0"/>
                      </a:endParaRPr>
                    </a:p>
                  </a:txBody>
                  <a:tcPr marL="68580" marR="6858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Table 30721"/>
          <p:cNvGraphicFramePr/>
          <p:nvPr/>
        </p:nvGraphicFramePr>
        <p:xfrm>
          <a:off x="76200" y="76200"/>
          <a:ext cx="8983663" cy="6553200"/>
        </p:xfrm>
        <a:graphic>
          <a:graphicData uri="http://schemas.openxmlformats.org/drawingml/2006/table">
            <a:tbl>
              <a:tblPr/>
              <a:tblGrid>
                <a:gridCol w="3925888"/>
                <a:gridCol w="5057775"/>
              </a:tblGrid>
              <a:tr h="6778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800" b="1" u="sng" dirty="0">
                          <a:solidFill>
                            <a:srgbClr val="FF0000"/>
                          </a:solidFill>
                          <a:latin typeface="Times New Roman" panose="02020603050405020304" pitchFamily="18" charset="0"/>
                          <a:cs typeface="Times New Roman" panose="02020603050405020304" pitchFamily="18" charset="0"/>
                          <a:sym typeface="+mn-ea"/>
                        </a:rPr>
                        <a:t>a</a:t>
                      </a:r>
                      <a:r>
                        <a:rPr lang="vi-VN" altLang="x-none" sz="2800" b="1" u="sng" dirty="0">
                          <a:solidFill>
                            <a:srgbClr val="FF0000"/>
                          </a:solidFill>
                          <a:latin typeface="Times New Roman" panose="02020603050405020304" pitchFamily="18" charset="0"/>
                          <a:cs typeface="Times New Roman" panose="02020603050405020304" pitchFamily="18" charset="0"/>
                          <a:sym typeface="+mn-ea"/>
                        </a:rPr>
                        <a:t>. Nhân vật Sơn v</a:t>
                      </a:r>
                      <a:r>
                        <a:rPr lang="vi-VN" altLang="x-none" sz="2800" b="1" u="sng" dirty="0">
                          <a:solidFill>
                            <a:srgbClr val="FF0000"/>
                          </a:solidFill>
                          <a:latin typeface="Times New Roman" panose="02020603050405020304" pitchFamily="18" charset="0"/>
                          <a:ea typeface="Times New Roman" panose="02020603050405020304" pitchFamily="18" charset="0"/>
                          <a:sym typeface="+mn-ea"/>
                        </a:rPr>
                        <a:t>à</a:t>
                      </a:r>
                      <a:r>
                        <a:rPr lang="vi-VN" altLang="x-none" sz="2800" b="1" u="sng" dirty="0">
                          <a:solidFill>
                            <a:srgbClr val="FF0000"/>
                          </a:solidFill>
                          <a:latin typeface="Times New Roman" panose="02020603050405020304" pitchFamily="18" charset="0"/>
                          <a:cs typeface="Times New Roman" panose="02020603050405020304" pitchFamily="18" charset="0"/>
                          <a:sym typeface="+mn-ea"/>
                        </a:rPr>
                        <a:t> La</a:t>
                      </a:r>
                      <a:r>
                        <a:rPr lang="en-US" altLang="vi-VN" sz="2800" b="1" u="sng" dirty="0">
                          <a:solidFill>
                            <a:srgbClr val="FF0000"/>
                          </a:solidFill>
                          <a:latin typeface="Times New Roman" panose="02020603050405020304" pitchFamily="18" charset="0"/>
                          <a:cs typeface="Times New Roman" panose="02020603050405020304" pitchFamily="18" charset="0"/>
                          <a:sym typeface="+mn-ea"/>
                        </a:rPr>
                        <a:t>n</a:t>
                      </a:r>
                      <a:endParaRPr lang="en-US" sz="2800"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265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b="1" dirty="0">
                        <a:solidFill>
                          <a:srgbClr val="0000CC"/>
                        </a:solidFill>
                        <a:latin typeface="Calibri" panose="020F0502020204030204" pitchFamily="34"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747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b="1" dirty="0">
                        <a:solidFill>
                          <a:srgbClr val="0000CC"/>
                        </a:solidFill>
                        <a:latin typeface="Calibri" panose="020F0502020204030204" pitchFamily="34"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9891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462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b="1" dirty="0">
                        <a:solidFill>
                          <a:srgbClr val="0000CC"/>
                        </a:solidFill>
                        <a:latin typeface="Times New Roman" panose="02020603050405020304" pitchFamily="18" charset="0"/>
                        <a:ea typeface="Times New Roman" panose="02020603050405020304" pitchFamily="18" charset="0"/>
                      </a:endParaRPr>
                    </a:p>
                  </a:txBody>
                  <a:tcPr marL="68580" marR="68580" marT="45718" marB="4571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Box 1"/>
          <p:cNvSpPr txBox="1"/>
          <p:nvPr/>
        </p:nvSpPr>
        <p:spPr>
          <a:xfrm>
            <a:off x="76200" y="781050"/>
            <a:ext cx="38862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Nhóm 1: Sau khi đọc VB Gió lạnh đầu mùa, em thấy gia đình Sơn có điều kiện như thế n</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o? Dựa v</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o đâu em có nhận định đó?</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4191000" y="762000"/>
            <a:ext cx="4724400"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Gia cảnh: sung t</a:t>
            </a:r>
            <a:r>
              <a:rPr lang="en-US" altLang="vi-VN" sz="1800" b="1" dirty="0">
                <a:solidFill>
                  <a:srgbClr val="0000CC"/>
                </a:solidFill>
                <a:latin typeface="Times New Roman" panose="02020603050405020304" pitchFamily="18" charset="0"/>
                <a:cs typeface="Times New Roman" panose="02020603050405020304" pitchFamily="18" charset="0"/>
              </a:rPr>
              <a:t>úc</a:t>
            </a:r>
            <a:endParaRPr lang="vi-VN" altLang="vi-VN" sz="1800" b="1" dirty="0">
              <a:solidFill>
                <a:srgbClr val="0000CC"/>
              </a:solidFill>
              <a:latin typeface="Times New Roman" panose="02020603050405020304" pitchFamily="18" charset="0"/>
              <a:cs typeface="Times New Roman" panose="02020603050405020304" pitchFamily="18" charset="0"/>
            </a:endParaRPr>
          </a:p>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 Có vú gi</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Cách gọi mẹ của Sơn: “mợ”  gia đình trung lưu.</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76200" y="2047875"/>
            <a:ext cx="3886200"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Nhóm 2: H</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nh động cho áo góp phần thể hiện tính cách gì của Sơn v</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Lan? H</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nh động ấy có ý nghĩa gì với Hiên?</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4191000" y="2057400"/>
            <a:ext cx="4800600"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Thể hiện tính cách tốt bụng, biết yêu thương đùm bọc những người có ho</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 cảnh khó khăn của chị em Sơn.</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114300" y="3219450"/>
            <a:ext cx="3810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Nhóm 3: Theo em, việc Lan v</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Sơn giấu mẹ lấy chiếc áo bông của em Duyên đem cho Hiên l</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đáng khen hay đáng trách? Vì sao?</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202113" y="3130550"/>
            <a:ext cx="48577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Vừa đáng khen vừa đáng trách. </a:t>
            </a:r>
            <a:endParaRPr lang="vi-VN" altLang="vi-VN" sz="1800" b="1" dirty="0">
              <a:solidFill>
                <a:srgbClr val="0000CC"/>
              </a:solidFill>
              <a:latin typeface="Times New Roman" panose="02020603050405020304" pitchFamily="18" charset="0"/>
              <a:cs typeface="Times New Roman" panose="02020603050405020304" pitchFamily="18" charset="0"/>
            </a:endParaRPr>
          </a:p>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 Đáng khen ở chỗ hai đứa trẻ tốt bụng, sẻ chia v</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quan tâm những người có ho</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 cảnh khó khăn. </a:t>
            </a:r>
            <a:endParaRPr lang="vi-VN" altLang="vi-VN" sz="1800" b="1" dirty="0">
              <a:solidFill>
                <a:srgbClr val="0000CC"/>
              </a:solidFill>
              <a:latin typeface="Times New Roman" panose="02020603050405020304" pitchFamily="18" charset="0"/>
              <a:cs typeface="Times New Roman" panose="02020603050405020304" pitchFamily="18" charset="0"/>
            </a:endParaRPr>
          </a:p>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 Đáng trách ở chỗ đó l</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chiếc áo kỉ niệm của đứa em xấu số, chưa được sự cho phép của mẹ m</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hai chị em đã đem đi cho người khác.</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114300" y="5181600"/>
            <a:ext cx="38100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Nhóm 4: H</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nh động vội vã đi tìm Hiên để đòi lại chiếc áo bông cũ có l</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m em giảm bớt thiện cảm với nhân vật Sơn không? Vì sao? Nếu l</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 Sơn, em sẽ l</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m gì?</a:t>
            </a:r>
            <a:endParaRPr lang="vi-VN" altLang="vi-VN" sz="1800" b="1" dirty="0">
              <a:solidFill>
                <a:srgbClr val="0000CC"/>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191000" y="5257800"/>
            <a:ext cx="4800600"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stStyle>
          <a:p>
            <a:pPr marL="0" lvl="0" indent="0" algn="just">
              <a:spcBef>
                <a:spcPct val="0"/>
              </a:spcBef>
              <a:buFontTx/>
              <a:buNone/>
            </a:pPr>
            <a:r>
              <a:rPr lang="vi-VN" altLang="vi-VN" sz="1800" b="1" dirty="0">
                <a:solidFill>
                  <a:srgbClr val="0000CC"/>
                </a:solidFill>
                <a:latin typeface="Times New Roman" panose="02020603050405020304" pitchFamily="18" charset="0"/>
                <a:cs typeface="Times New Roman" panose="02020603050405020304" pitchFamily="18" charset="0"/>
              </a:rPr>
              <a:t>- H</a:t>
            </a:r>
            <a:r>
              <a:rPr lang="vi-VN" altLang="vi-VN" sz="1800" b="1" dirty="0">
                <a:solidFill>
                  <a:srgbClr val="0000CC"/>
                </a:solidFill>
                <a:latin typeface="Times New Roman" panose="02020603050405020304" pitchFamily="18" charset="0"/>
                <a:ea typeface="Times New Roman" panose="02020603050405020304" pitchFamily="18" charset="0"/>
              </a:rPr>
              <a:t>à</a:t>
            </a:r>
            <a:r>
              <a:rPr lang="vi-VN" altLang="vi-VN" sz="1800" b="1" dirty="0">
                <a:solidFill>
                  <a:srgbClr val="0000CC"/>
                </a:solidFill>
                <a:latin typeface="Times New Roman" panose="02020603050405020304" pitchFamily="18" charset="0"/>
                <a:cs typeface="Times New Roman" panose="02020603050405020304" pitchFamily="18" charset="0"/>
              </a:rPr>
              <a:t>nh động đòi áo của Sơn rất ngây thơ, trẻ con lúc đó mới hiểu mẹ rất quý chiếc áo bông ấy. </a:t>
            </a:r>
            <a:endParaRPr lang="en-US" altLang="vi-VN" sz="18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43"/>
          <p:cNvSpPr/>
          <p:nvPr/>
        </p:nvSpPr>
        <p:spPr>
          <a:xfrm>
            <a:off x="185738" y="203200"/>
            <a:ext cx="8740775" cy="6429375"/>
          </a:xfrm>
          <a:prstGeom prst="roundRect">
            <a:avLst>
              <a:gd name="adj" fmla="val 212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lang="zh-CN" altLang="en-US" dirty="0">
              <a:solidFill>
                <a:srgbClr val="FFFFFF"/>
              </a:solidFill>
              <a:latin typeface="Times New Roman" panose="02020603050405020304" pitchFamily="18" charset="0"/>
              <a:ea typeface="Times New Roman" panose="02020603050405020304" pitchFamily="18" charset="0"/>
            </a:endParaRPr>
          </a:p>
        </p:txBody>
      </p:sp>
      <p:graphicFrame>
        <p:nvGraphicFramePr>
          <p:cNvPr id="32771" name="Table 32770"/>
          <p:cNvGraphicFramePr/>
          <p:nvPr/>
        </p:nvGraphicFramePr>
        <p:xfrm>
          <a:off x="392113" y="1647825"/>
          <a:ext cx="8359775" cy="2622550"/>
        </p:xfrm>
        <a:graphic>
          <a:graphicData uri="http://schemas.openxmlformats.org/drawingml/2006/table">
            <a:tbl>
              <a:tblPr/>
              <a:tblGrid>
                <a:gridCol w="4887913"/>
                <a:gridCol w="3471862"/>
              </a:tblGrid>
              <a:tr h="51911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2800" b="1" dirty="0">
                          <a:solidFill>
                            <a:srgbClr val="FF0000"/>
                          </a:solidFill>
                          <a:latin typeface="Times New Roman" panose="02020603050405020304" pitchFamily="18" charset="0"/>
                          <a:cs typeface="Times New Roman" panose="02020603050405020304" pitchFamily="18" charset="0"/>
                        </a:rPr>
                        <a:t>b. Hiên và những đứa trẻ nghèo</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45742" marB="4574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914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b="1" dirty="0">
                          <a:solidFill>
                            <a:srgbClr val="0000CC"/>
                          </a:solidFill>
                          <a:latin typeface="Times New Roman" panose="02020603050405020304" pitchFamily="18" charset="0"/>
                          <a:cs typeface="Times New Roman" panose="02020603050405020304" pitchFamily="18" charset="0"/>
                        </a:rPr>
                        <a:t>Câu  1: Không gian xung quanh khi Sơn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chị Lan đi chơi với những đứa trẻ khác được miêu tả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a:t>
                      </a: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76" marR="68576" marT="45742" marB="4574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dirty="0">
                        <a:latin typeface="Calibri" panose="020F0502020204030204" pitchFamily="34" charset="0"/>
                      </a:endParaRPr>
                    </a:p>
                  </a:txBody>
                  <a:tcPr marL="68576" marR="68576" marT="45742" marB="4574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b="1" dirty="0">
                          <a:solidFill>
                            <a:srgbClr val="0000CC"/>
                          </a:solidFill>
                          <a:latin typeface="Times New Roman" panose="02020603050405020304" pitchFamily="18" charset="0"/>
                          <a:cs typeface="Times New Roman" panose="02020603050405020304" pitchFamily="18" charset="0"/>
                        </a:rPr>
                        <a:t>Câu 2: Nhân vật Hiên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những đứa trẻ khác ăn mặc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 Chúng có thích chơi với Sơn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chị Lan không? Chúng có dám chơi cùng không? Tại sao?</a:t>
                      </a: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76" marR="68576" marT="45742" marB="4574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dirty="0">
                        <a:latin typeface="Calibri" panose="020F0502020204030204" pitchFamily="34" charset="0"/>
                      </a:endParaRPr>
                    </a:p>
                  </a:txBody>
                  <a:tcPr marL="68576" marR="68576" marT="45742" marB="4574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dissolve">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4" name="Table 33793"/>
          <p:cNvGraphicFramePr/>
          <p:nvPr/>
        </p:nvGraphicFramePr>
        <p:xfrm>
          <a:off x="76200" y="1136650"/>
          <a:ext cx="8915400" cy="5176838"/>
        </p:xfrm>
        <a:graphic>
          <a:graphicData uri="http://schemas.openxmlformats.org/drawingml/2006/table">
            <a:tbl>
              <a:tblPr/>
              <a:tblGrid>
                <a:gridCol w="5022850"/>
                <a:gridCol w="3892550"/>
              </a:tblGrid>
              <a:tr h="604838">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2400" b="1" dirty="0">
                          <a:solidFill>
                            <a:srgbClr val="FF0000"/>
                          </a:solidFill>
                          <a:latin typeface="Times New Roman" panose="02020603050405020304" pitchFamily="18" charset="0"/>
                          <a:cs typeface="Times New Roman" panose="02020603050405020304" pitchFamily="18" charset="0"/>
                          <a:sym typeface="+mn-ea"/>
                        </a:rPr>
                        <a:t>b. Hiên và những đứa trẻ nghèo</a:t>
                      </a:r>
                      <a:endParaRPr lang="en-US" sz="2400" b="0" dirty="0">
                        <a:solidFill>
                          <a:srgbClr val="0000CC"/>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92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b="1" dirty="0">
                        <a:solidFill>
                          <a:srgbClr val="0000CC"/>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51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b="1" dirty="0">
                        <a:solidFill>
                          <a:srgbClr val="0000CC"/>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TextBox 3"/>
          <p:cNvSpPr txBox="1"/>
          <p:nvPr/>
        </p:nvSpPr>
        <p:spPr>
          <a:xfrm>
            <a:off x="228600" y="1905000"/>
            <a:ext cx="4800600" cy="1570038"/>
          </a:xfrm>
          <a:prstGeom prst="rect">
            <a:avLst/>
          </a:prstGeom>
          <a:noFill/>
          <a:ln w="9525">
            <a:noFill/>
          </a:ln>
        </p:spPr>
        <p:txBody>
          <a:bodyPr>
            <a:spAutoFit/>
          </a:bodyPr>
          <a:p>
            <a:pPr algn="just"/>
            <a:r>
              <a:rPr lang="vi-VN" altLang="x-none" sz="2400" b="1" dirty="0">
                <a:solidFill>
                  <a:srgbClr val="0000CC"/>
                </a:solidFill>
                <a:latin typeface="Times New Roman" panose="02020603050405020304" pitchFamily="18" charset="0"/>
                <a:cs typeface="Times New Roman" panose="02020603050405020304" pitchFamily="18" charset="0"/>
              </a:rPr>
              <a:t>Câu 1: Không gian xung quanh khi Sơn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chị Lan đi chơi với những đứa trẻ khác được miêu tả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a:t>
            </a:r>
            <a:endParaRPr lang="vi-VN" altLang="x-none" sz="2400" b="1" dirty="0">
              <a:solidFill>
                <a:srgbClr val="0000CC"/>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5181600" y="1905000"/>
            <a:ext cx="3733800" cy="1570038"/>
          </a:xfrm>
          <a:prstGeom prst="rect">
            <a:avLst/>
          </a:prstGeom>
          <a:noFill/>
          <a:ln w="9525">
            <a:noFill/>
          </a:ln>
        </p:spPr>
        <p:txBody>
          <a:bodyPr>
            <a:spAutoFit/>
          </a:bodyPr>
          <a:p>
            <a:pPr algn="just"/>
            <a:r>
              <a:rPr lang="vi-VN" altLang="x-none" sz="2400" b="1" i="1" dirty="0">
                <a:solidFill>
                  <a:srgbClr val="0000CC"/>
                </a:solidFill>
                <a:latin typeface="Times New Roman" panose="02020603050405020304" pitchFamily="18" charset="0"/>
                <a:cs typeface="Times New Roman" panose="02020603050405020304" pitchFamily="18" charset="0"/>
              </a:rPr>
              <a:t>+ Yên ả, vắng lặng nghèo, lại thêm mùa đông c</a:t>
            </a:r>
            <a:r>
              <a:rPr lang="vi-VN" altLang="x-none" sz="2400" b="1" i="1" dirty="0">
                <a:solidFill>
                  <a:srgbClr val="0000CC"/>
                </a:solidFill>
                <a:latin typeface="Times New Roman" panose="02020603050405020304" pitchFamily="18" charset="0"/>
                <a:ea typeface="Times New Roman" panose="02020603050405020304" pitchFamily="18" charset="0"/>
              </a:rPr>
              <a:t>à</a:t>
            </a:r>
            <a:r>
              <a:rPr lang="vi-VN" altLang="x-none" sz="2400" b="1" i="1" dirty="0">
                <a:solidFill>
                  <a:srgbClr val="0000CC"/>
                </a:solidFill>
                <a:latin typeface="Times New Roman" panose="02020603050405020304" pitchFamily="18" charset="0"/>
                <a:cs typeface="Times New Roman" panose="02020603050405020304" pitchFamily="18" charset="0"/>
              </a:rPr>
              <a:t>ng khắc họa sâu về tình cảnh khốn khó.</a:t>
            </a:r>
            <a:endParaRPr lang="vi-VN" altLang="x-none" sz="2400" b="1" i="1" dirty="0">
              <a:solidFill>
                <a:srgbClr val="0000CC"/>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182563" y="3841750"/>
            <a:ext cx="4800600" cy="2308225"/>
          </a:xfrm>
          <a:prstGeom prst="rect">
            <a:avLst/>
          </a:prstGeom>
          <a:noFill/>
          <a:ln w="9525">
            <a:noFill/>
          </a:ln>
        </p:spPr>
        <p:txBody>
          <a:bodyPr>
            <a:spAutoFit/>
          </a:bodyPr>
          <a:p>
            <a:pPr algn="just"/>
            <a:r>
              <a:rPr lang="vi-VN" altLang="x-none" sz="2400" b="1" dirty="0">
                <a:solidFill>
                  <a:srgbClr val="0000CC"/>
                </a:solidFill>
                <a:latin typeface="Times New Roman" panose="02020603050405020304" pitchFamily="18" charset="0"/>
                <a:cs typeface="Times New Roman" panose="02020603050405020304" pitchFamily="18" charset="0"/>
              </a:rPr>
              <a:t>Câu 2: Nhân vật Hiên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những đứa trẻ khác ăn mặc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 Chúng có thích chơi với Sơn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chị Lan không? Chúng có dám chơi cùng không? Tại sao?</a:t>
            </a:r>
            <a:endParaRPr lang="vi-VN" altLang="x-none" sz="2400" b="1" dirty="0">
              <a:solidFill>
                <a:srgbClr val="0000CC"/>
              </a:solidFill>
              <a:latin typeface="Times New Roman" panose="02020603050405020304" pitchFamily="18" charset="0"/>
              <a:cs typeface="Times New Roman" panose="02020603050405020304" pitchFamily="18" charset="0"/>
            </a:endParaRPr>
          </a:p>
          <a:p>
            <a:pPr algn="just"/>
            <a:endParaRPr lang="vi-VN" altLang="x-none" sz="2400" dirty="0">
              <a:latin typeface="Arial" panose="020B0604020202020204" pitchFamily="34" charset="0"/>
            </a:endParaRPr>
          </a:p>
        </p:txBody>
      </p:sp>
      <p:sp>
        <p:nvSpPr>
          <p:cNvPr id="8" name="TextBox 7"/>
          <p:cNvSpPr txBox="1"/>
          <p:nvPr/>
        </p:nvSpPr>
        <p:spPr>
          <a:xfrm>
            <a:off x="5181600" y="3810000"/>
            <a:ext cx="3733800" cy="2308225"/>
          </a:xfrm>
          <a:prstGeom prst="rect">
            <a:avLst/>
          </a:prstGeom>
          <a:noFill/>
          <a:ln w="9525">
            <a:noFill/>
          </a:ln>
        </p:spPr>
        <p:txBody>
          <a:bodyPr>
            <a:spAutoFit/>
          </a:bodyPr>
          <a:p>
            <a:pPr algn="just"/>
            <a:r>
              <a:rPr lang="vi-VN" altLang="x-none" sz="2400" b="1" i="1" dirty="0">
                <a:solidFill>
                  <a:srgbClr val="0000CC"/>
                </a:solidFill>
                <a:latin typeface="Times New Roman" panose="02020603050405020304" pitchFamily="18" charset="0"/>
                <a:cs typeface="Times New Roman" panose="02020603050405020304" pitchFamily="18" charset="0"/>
              </a:rPr>
              <a:t>+ Hiên v</a:t>
            </a:r>
            <a:r>
              <a:rPr lang="vi-VN" altLang="x-none" sz="2400" b="1" i="1" dirty="0">
                <a:solidFill>
                  <a:srgbClr val="0000CC"/>
                </a:solidFill>
                <a:latin typeface="Times New Roman" panose="02020603050405020304" pitchFamily="18" charset="0"/>
                <a:ea typeface="Times New Roman" panose="02020603050405020304" pitchFamily="18" charset="0"/>
              </a:rPr>
              <a:t>à</a:t>
            </a:r>
            <a:r>
              <a:rPr lang="vi-VN" altLang="x-none" sz="2400" b="1" i="1" dirty="0">
                <a:solidFill>
                  <a:srgbClr val="0000CC"/>
                </a:solidFill>
                <a:latin typeface="Times New Roman" panose="02020603050405020304" pitchFamily="18" charset="0"/>
                <a:cs typeface="Times New Roman" panose="02020603050405020304" pitchFamily="18" charset="0"/>
              </a:rPr>
              <a:t> những đứa trẻ khác ăn mặc phong phanh, rách rưới, vá víu, không đủ ấm. Chúng rất thích chơi với Sơn v</a:t>
            </a:r>
            <a:r>
              <a:rPr lang="vi-VN" altLang="x-none" sz="2400" b="1" i="1" dirty="0">
                <a:solidFill>
                  <a:srgbClr val="0000CC"/>
                </a:solidFill>
                <a:latin typeface="Times New Roman" panose="02020603050405020304" pitchFamily="18" charset="0"/>
                <a:ea typeface="Times New Roman" panose="02020603050405020304" pitchFamily="18" charset="0"/>
              </a:rPr>
              <a:t>à</a:t>
            </a:r>
            <a:r>
              <a:rPr lang="vi-VN" altLang="x-none" sz="2400" b="1" i="1" dirty="0">
                <a:solidFill>
                  <a:srgbClr val="0000CC"/>
                </a:solidFill>
                <a:latin typeface="Times New Roman" panose="02020603050405020304" pitchFamily="18" charset="0"/>
                <a:cs typeface="Times New Roman" panose="02020603050405020304" pitchFamily="18" charset="0"/>
              </a:rPr>
              <a:t> Lan nhưng chúng không dám thái quá.</a:t>
            </a:r>
            <a:endParaRPr lang="vi-VN" altLang="x-none" sz="2400" b="1" i="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Table 34817"/>
          <p:cNvGraphicFramePr/>
          <p:nvPr/>
        </p:nvGraphicFramePr>
        <p:xfrm>
          <a:off x="152400" y="1177925"/>
          <a:ext cx="8915400" cy="5159375"/>
        </p:xfrm>
        <a:graphic>
          <a:graphicData uri="http://schemas.openxmlformats.org/drawingml/2006/table">
            <a:tbl>
              <a:tblPr/>
              <a:tblGrid>
                <a:gridCol w="5022850"/>
                <a:gridCol w="3892550"/>
              </a:tblGrid>
              <a:tr h="604838">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2800" b="1" dirty="0">
                          <a:solidFill>
                            <a:srgbClr val="FF0000"/>
                          </a:solidFill>
                          <a:latin typeface="Times New Roman" panose="02020603050405020304" pitchFamily="18" charset="0"/>
                          <a:cs typeface="Times New Roman" panose="02020603050405020304" pitchFamily="18" charset="0"/>
                        </a:rPr>
                        <a:t>c</a:t>
                      </a:r>
                      <a:r>
                        <a:rPr sz="2800" b="1" dirty="0">
                          <a:solidFill>
                            <a:srgbClr val="FF0000"/>
                          </a:solidFill>
                          <a:latin typeface="Times New Roman" panose="02020603050405020304" pitchFamily="18" charset="0"/>
                          <a:cs typeface="Times New Roman" panose="02020603050405020304" pitchFamily="18" charset="0"/>
                        </a:rPr>
                        <a:t>. Mẹ Hiên v</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mẹ Sơn</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5711" marB="457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920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b="1" dirty="0">
                          <a:solidFill>
                            <a:srgbClr val="0000CC"/>
                          </a:solidFill>
                          <a:latin typeface="Times New Roman" panose="02020603050405020304" pitchFamily="18" charset="0"/>
                          <a:cs typeface="Times New Roman" panose="02020603050405020304" pitchFamily="18" charset="0"/>
                        </a:rPr>
                        <a:t>Câu  1: Tìm những chi tiết thể hiện thái độ v</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h</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nh động của mẹ Hiên khi biết Sơn cho Hiên chiếc áo? Qua đó, em thấy mẹ Hiên l</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người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a:t>
                      </a: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80" marR="68580" marT="45711" marB="457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b="1" dirty="0">
                        <a:solidFill>
                          <a:srgbClr val="0000CC"/>
                        </a:solidFill>
                        <a:latin typeface="Times New Roman" panose="02020603050405020304" pitchFamily="18" charset="0"/>
                        <a:ea typeface="Times New Roman" panose="02020603050405020304" pitchFamily="18" charset="0"/>
                      </a:endParaRPr>
                    </a:p>
                  </a:txBody>
                  <a:tcPr marL="68580" marR="68580" marT="45711" marB="457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336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b="1" dirty="0">
                          <a:solidFill>
                            <a:srgbClr val="0000CC"/>
                          </a:solidFill>
                          <a:latin typeface="Times New Roman" panose="02020603050405020304" pitchFamily="18" charset="0"/>
                          <a:cs typeface="Times New Roman" panose="02020603050405020304" pitchFamily="18" charset="0"/>
                        </a:rPr>
                        <a:t>Câu 2: Em có nhận xét gì về cách cư xử của mẹ với Sơn? Qua đó, em thấy mẹ Sơn l</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 người như thế n</a:t>
                      </a:r>
                      <a:r>
                        <a:rPr lang="vi-VN" altLang="x-none" sz="2400" b="1" dirty="0">
                          <a:solidFill>
                            <a:srgbClr val="0000CC"/>
                          </a:solidFill>
                          <a:latin typeface="Times New Roman" panose="02020603050405020304" pitchFamily="18" charset="0"/>
                          <a:ea typeface="Times New Roman" panose="02020603050405020304" pitchFamily="18" charset="0"/>
                        </a:rPr>
                        <a:t>à</a:t>
                      </a:r>
                      <a:r>
                        <a:rPr lang="vi-VN" altLang="x-none" sz="2400" b="1" dirty="0">
                          <a:solidFill>
                            <a:srgbClr val="0000CC"/>
                          </a:solidFill>
                          <a:latin typeface="Times New Roman" panose="02020603050405020304" pitchFamily="18" charset="0"/>
                          <a:cs typeface="Times New Roman" panose="02020603050405020304" pitchFamily="18" charset="0"/>
                        </a:rPr>
                        <a:t>o?</a:t>
                      </a:r>
                      <a:endParaRPr lang="vi-VN" altLang="x-none" sz="2400" b="1" dirty="0">
                        <a:solidFill>
                          <a:srgbClr val="0000CC"/>
                        </a:solidFill>
                        <a:latin typeface="Times New Roman" panose="02020603050405020304" pitchFamily="18" charset="0"/>
                        <a:ea typeface="Times New Roman" panose="02020603050405020304" pitchFamily="18" charset="0"/>
                      </a:endParaRPr>
                    </a:p>
                  </a:txBody>
                  <a:tcPr marL="68580" marR="68580" marT="45711" marB="457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b="1" dirty="0">
                        <a:solidFill>
                          <a:srgbClr val="0000CC"/>
                        </a:solidFill>
                        <a:latin typeface="Times New Roman" panose="02020603050405020304" pitchFamily="18" charset="0"/>
                        <a:ea typeface="Times New Roman" panose="02020603050405020304" pitchFamily="18" charset="0"/>
                      </a:endParaRPr>
                    </a:p>
                  </a:txBody>
                  <a:tcPr marL="68580" marR="68580" marT="45711" marB="457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2" name="Table 35841"/>
          <p:cNvGraphicFramePr/>
          <p:nvPr/>
        </p:nvGraphicFramePr>
        <p:xfrm>
          <a:off x="152400" y="1457325"/>
          <a:ext cx="8763000" cy="4945063"/>
        </p:xfrm>
        <a:graphic>
          <a:graphicData uri="http://schemas.openxmlformats.org/drawingml/2006/table">
            <a:tbl>
              <a:tblPr/>
              <a:tblGrid>
                <a:gridCol w="4191000"/>
                <a:gridCol w="4572000"/>
              </a:tblGrid>
              <a:tr h="39687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2800" b="1" dirty="0">
                          <a:solidFill>
                            <a:srgbClr val="FF0000"/>
                          </a:solidFill>
                          <a:latin typeface="Times New Roman" panose="02020603050405020304" pitchFamily="18" charset="0"/>
                          <a:cs typeface="Times New Roman" panose="02020603050405020304" pitchFamily="18" charset="0"/>
                        </a:rPr>
                        <a:t>c</a:t>
                      </a:r>
                      <a:r>
                        <a:rPr sz="2800" b="1" dirty="0">
                          <a:solidFill>
                            <a:srgbClr val="FF0000"/>
                          </a:solidFill>
                          <a:latin typeface="Times New Roman" panose="02020603050405020304" pitchFamily="18" charset="0"/>
                          <a:cs typeface="Times New Roman" panose="02020603050405020304" pitchFamily="18" charset="0"/>
                        </a:rPr>
                        <a:t>. Mẹ Hiên v</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mẹ Sơn</a:t>
                      </a:r>
                      <a:endParaRPr lang="en-US" sz="2800" b="1" dirty="0">
                        <a:solidFill>
                          <a:srgbClr val="FF0000"/>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6844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8637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i="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Box 1"/>
          <p:cNvSpPr txBox="1"/>
          <p:nvPr/>
        </p:nvSpPr>
        <p:spPr>
          <a:xfrm>
            <a:off x="228600" y="1981200"/>
            <a:ext cx="3962400" cy="1938338"/>
          </a:xfrm>
          <a:prstGeom prst="rect">
            <a:avLst/>
          </a:prstGeom>
          <a:noFill/>
          <a:ln w="9525">
            <a:noFill/>
          </a:ln>
        </p:spPr>
        <p:txBody>
          <a:bodyPr>
            <a:spAutoFit/>
          </a:bodyPr>
          <a:p>
            <a:pPr algn="just"/>
            <a:r>
              <a:rPr lang="vi-VN" altLang="x-none" sz="2000" b="1" dirty="0">
                <a:solidFill>
                  <a:srgbClr val="0000CC"/>
                </a:solidFill>
                <a:latin typeface="Times New Roman" panose="02020603050405020304" pitchFamily="18" charset="0"/>
                <a:cs typeface="Times New Roman" panose="02020603050405020304" pitchFamily="18" charset="0"/>
              </a:rPr>
              <a:t>Câu  1: Tìm những chi tiết thể hiện thái độ v</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 h</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nh động của mẹ Hiên khi biết Sơn cho Hiên chiếc áo? Qua đó, em thấy mẹ Hiên l</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 người như thế n</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o?</a:t>
            </a:r>
            <a:endParaRPr lang="vi-VN" altLang="x-none" sz="2000" b="1" dirty="0">
              <a:solidFill>
                <a:srgbClr val="0000CC"/>
              </a:solidFill>
              <a:latin typeface="Times New Roman" panose="02020603050405020304" pitchFamily="18" charset="0"/>
              <a:cs typeface="Times New Roman" panose="02020603050405020304" pitchFamily="18" charset="0"/>
            </a:endParaRPr>
          </a:p>
          <a:p>
            <a:pPr algn="just"/>
            <a:endParaRPr lang="vi-VN" altLang="x-none" sz="2000" dirty="0">
              <a:latin typeface="Arial" panose="020B0604020202020204" pitchFamily="34" charset="0"/>
            </a:endParaRPr>
          </a:p>
        </p:txBody>
      </p:sp>
      <p:sp>
        <p:nvSpPr>
          <p:cNvPr id="4" name="TextBox 3"/>
          <p:cNvSpPr txBox="1"/>
          <p:nvPr/>
        </p:nvSpPr>
        <p:spPr>
          <a:xfrm>
            <a:off x="4449763" y="1905000"/>
            <a:ext cx="4191000" cy="2554288"/>
          </a:xfrm>
          <a:prstGeom prst="rect">
            <a:avLst/>
          </a:prstGeom>
          <a:noFill/>
          <a:ln w="9525">
            <a:noFill/>
          </a:ln>
        </p:spPr>
        <p:txBody>
          <a:bodyPr>
            <a:spAutoFit/>
          </a:bodyPr>
          <a:p>
            <a:pPr algn="just"/>
            <a:r>
              <a:rPr lang="vi-VN" altLang="x-none" sz="2000" b="1" i="1" dirty="0">
                <a:solidFill>
                  <a:srgbClr val="0000CC"/>
                </a:solidFill>
                <a:latin typeface="Times New Roman" panose="02020603050405020304" pitchFamily="18" charset="0"/>
                <a:cs typeface="Times New Roman" panose="02020603050405020304" pitchFamily="18" charset="0"/>
              </a:rPr>
              <a:t>+ Khép nép, nói tránh: “Tôi biết cậu ở đây đùa, nên tôi phải vội v</a:t>
            </a:r>
            <a:r>
              <a:rPr lang="vi-VN" altLang="x-none" sz="2000" b="1" i="1" dirty="0">
                <a:solidFill>
                  <a:srgbClr val="0000CC"/>
                </a:solidFill>
                <a:latin typeface="Times New Roman" panose="02020603050405020304" pitchFamily="18" charset="0"/>
                <a:ea typeface="Times New Roman" panose="02020603050405020304" pitchFamily="18" charset="0"/>
              </a:rPr>
              <a:t>à</a:t>
            </a:r>
            <a:r>
              <a:rPr lang="vi-VN" altLang="x-none" sz="2000" b="1" i="1" dirty="0">
                <a:solidFill>
                  <a:srgbClr val="0000CC"/>
                </a:solidFill>
                <a:latin typeface="Times New Roman" panose="02020603050405020304" pitchFamily="18" charset="0"/>
                <a:cs typeface="Times New Roman" panose="02020603050405020304" pitchFamily="18" charset="0"/>
              </a:rPr>
              <a:t>ng đem lại đây trả mợ”  Cách xưng hô có sự tôn trọng, như người dưới với người trên: Tôi – cậu – mợ;</a:t>
            </a:r>
            <a:endParaRPr lang="vi-VN" altLang="x-none" sz="2000" b="1" i="1" dirty="0">
              <a:solidFill>
                <a:srgbClr val="0000CC"/>
              </a:solidFill>
              <a:latin typeface="Times New Roman" panose="02020603050405020304" pitchFamily="18" charset="0"/>
              <a:cs typeface="Times New Roman" panose="02020603050405020304" pitchFamily="18" charset="0"/>
            </a:endParaRPr>
          </a:p>
          <a:p>
            <a:pPr algn="just"/>
            <a:r>
              <a:rPr lang="vi-VN" altLang="x-none" sz="2000" b="1" i="1" dirty="0">
                <a:solidFill>
                  <a:srgbClr val="0000CC"/>
                </a:solidFill>
                <a:latin typeface="Times New Roman" panose="02020603050405020304" pitchFamily="18" charset="0"/>
                <a:cs typeface="Times New Roman" panose="02020603050405020304" pitchFamily="18" charset="0"/>
              </a:rPr>
              <a:t>=&gt;Mẹ Hiên l</a:t>
            </a:r>
            <a:r>
              <a:rPr lang="vi-VN" altLang="x-none" sz="2000" b="1" i="1" dirty="0">
                <a:solidFill>
                  <a:srgbClr val="0000CC"/>
                </a:solidFill>
                <a:latin typeface="Times New Roman" panose="02020603050405020304" pitchFamily="18" charset="0"/>
                <a:ea typeface="Times New Roman" panose="02020603050405020304" pitchFamily="18" charset="0"/>
              </a:rPr>
              <a:t>à</a:t>
            </a:r>
            <a:r>
              <a:rPr lang="vi-VN" altLang="x-none" sz="2000" b="1" i="1" dirty="0">
                <a:solidFill>
                  <a:srgbClr val="0000CC"/>
                </a:solidFill>
                <a:latin typeface="Times New Roman" panose="02020603050405020304" pitchFamily="18" charset="0"/>
                <a:cs typeface="Times New Roman" panose="02020603050405020304" pitchFamily="18" charset="0"/>
              </a:rPr>
              <a:t> người khép nép, nhưng cư xử đúng đắn, tự trọng của một người mẹ nghèo khổ.</a:t>
            </a:r>
            <a:endParaRPr lang="vi-VN" altLang="x-none" sz="2000" b="1" i="1" dirty="0">
              <a:solidFill>
                <a:srgbClr val="0000CC"/>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57175" y="4648200"/>
            <a:ext cx="3933825" cy="1631950"/>
          </a:xfrm>
          <a:prstGeom prst="rect">
            <a:avLst/>
          </a:prstGeom>
          <a:noFill/>
          <a:ln w="9525">
            <a:noFill/>
          </a:ln>
        </p:spPr>
        <p:txBody>
          <a:bodyPr>
            <a:spAutoFit/>
          </a:bodyPr>
          <a:p>
            <a:pPr algn="just"/>
            <a:r>
              <a:rPr lang="vi-VN" altLang="x-none" sz="2000" b="1" dirty="0">
                <a:solidFill>
                  <a:srgbClr val="0000CC"/>
                </a:solidFill>
                <a:latin typeface="Times New Roman" panose="02020603050405020304" pitchFamily="18" charset="0"/>
                <a:cs typeface="Times New Roman" panose="02020603050405020304" pitchFamily="18" charset="0"/>
              </a:rPr>
              <a:t>Câu 2: Em có nhận xét gì về cách cư xử của mẹ với Sơn? Qua đó, em thấy mẹ Sơn l</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 người như thế n</a:t>
            </a:r>
            <a:r>
              <a:rPr lang="vi-VN" altLang="x-none" sz="2000" b="1" dirty="0">
                <a:solidFill>
                  <a:srgbClr val="0000CC"/>
                </a:solidFill>
                <a:latin typeface="Times New Roman" panose="02020603050405020304" pitchFamily="18" charset="0"/>
                <a:ea typeface="Times New Roman" panose="02020603050405020304" pitchFamily="18" charset="0"/>
              </a:rPr>
              <a:t>à</a:t>
            </a:r>
            <a:r>
              <a:rPr lang="vi-VN" altLang="x-none" sz="2000" b="1" dirty="0">
                <a:solidFill>
                  <a:srgbClr val="0000CC"/>
                </a:solidFill>
                <a:latin typeface="Times New Roman" panose="02020603050405020304" pitchFamily="18" charset="0"/>
                <a:cs typeface="Times New Roman" panose="02020603050405020304" pitchFamily="18" charset="0"/>
              </a:rPr>
              <a:t>o?</a:t>
            </a:r>
            <a:endParaRPr lang="vi-VN" altLang="x-none" sz="2000" b="1" dirty="0">
              <a:solidFill>
                <a:srgbClr val="0000CC"/>
              </a:solidFill>
              <a:latin typeface="Times New Roman" panose="02020603050405020304" pitchFamily="18" charset="0"/>
              <a:cs typeface="Times New Roman" panose="02020603050405020304" pitchFamily="18" charset="0"/>
            </a:endParaRPr>
          </a:p>
          <a:p>
            <a:pPr algn="just"/>
            <a:endParaRPr lang="vi-VN" altLang="x-none" sz="2000" dirty="0">
              <a:latin typeface="Arial" panose="020B0604020202020204" pitchFamily="34" charset="0"/>
            </a:endParaRPr>
          </a:p>
        </p:txBody>
      </p:sp>
      <p:sp>
        <p:nvSpPr>
          <p:cNvPr id="9" name="TextBox 8"/>
          <p:cNvSpPr txBox="1"/>
          <p:nvPr/>
        </p:nvSpPr>
        <p:spPr>
          <a:xfrm>
            <a:off x="4397375" y="4603750"/>
            <a:ext cx="4518025" cy="1630363"/>
          </a:xfrm>
          <a:prstGeom prst="rect">
            <a:avLst/>
          </a:prstGeom>
          <a:noFill/>
          <a:ln w="9525">
            <a:noFill/>
          </a:ln>
        </p:spPr>
        <p:txBody>
          <a:bodyPr>
            <a:spAutoFit/>
          </a:bodyPr>
          <a:p>
            <a:pPr algn="just" eaLnBrk="1" hangingPunct="1">
              <a:buNone/>
            </a:pPr>
            <a:r>
              <a:rPr lang="vi-VN" altLang="x-none" sz="2000" b="1" i="1" dirty="0">
                <a:solidFill>
                  <a:srgbClr val="0000CC"/>
                </a:solidFill>
                <a:latin typeface="Times New Roman" panose="02020603050405020304" pitchFamily="18" charset="0"/>
                <a:cs typeface="Times New Roman" panose="02020603050405020304" pitchFamily="18" charset="0"/>
              </a:rPr>
              <a:t>- Cách cư xử nhân hậu, tế nhị của một người mẹ có điều kiện sống khá giả hơn.</a:t>
            </a:r>
            <a:endParaRPr lang="vi-VN" altLang="x-none" sz="2000" b="1" i="1" dirty="0">
              <a:solidFill>
                <a:srgbClr val="0000CC"/>
              </a:solidFill>
              <a:latin typeface="Times New Roman" panose="02020603050405020304" pitchFamily="18" charset="0"/>
              <a:cs typeface="Times New Roman" panose="02020603050405020304" pitchFamily="18" charset="0"/>
            </a:endParaRPr>
          </a:p>
          <a:p>
            <a:pPr algn="just" eaLnBrk="1" hangingPunct="1">
              <a:buNone/>
            </a:pPr>
            <a:r>
              <a:rPr lang="vi-VN" altLang="x-none" sz="2000" b="1" i="1" dirty="0">
                <a:solidFill>
                  <a:srgbClr val="0000CC"/>
                </a:solidFill>
                <a:latin typeface="Times New Roman" panose="02020603050405020304" pitchFamily="18" charset="0"/>
                <a:cs typeface="Times New Roman" panose="02020603050405020304" pitchFamily="18" charset="0"/>
              </a:rPr>
              <a:t>=&gt;Với các con  vừa nghiêm khắc, vừa yêu thương, vui vì các con biết chia sẻ, giúp đỡ người khác.</a:t>
            </a:r>
            <a:endParaRPr lang="vi-VN" altLang="x-none" sz="2000" b="1" i="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2" name="Table 35841"/>
          <p:cNvGraphicFramePr/>
          <p:nvPr/>
        </p:nvGraphicFramePr>
        <p:xfrm>
          <a:off x="152400" y="397510"/>
          <a:ext cx="8763000" cy="6435725"/>
        </p:xfrm>
        <a:graphic>
          <a:graphicData uri="http://schemas.openxmlformats.org/drawingml/2006/table">
            <a:tbl>
              <a:tblPr/>
              <a:tblGrid>
                <a:gridCol w="3742690"/>
                <a:gridCol w="5020310"/>
              </a:tblGrid>
              <a:tr h="759460">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sz="2800" b="1" dirty="0">
                          <a:solidFill>
                            <a:schemeClr val="tx1"/>
                          </a:solidFill>
                          <a:latin typeface="Times New Roman" panose="02020603050405020304" pitchFamily="18" charset="0"/>
                          <a:cs typeface="Times New Roman" panose="02020603050405020304" pitchFamily="18" charset="0"/>
                        </a:rPr>
                        <a:t>3. Đề tài và chủ đề của câu chuyện</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946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986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000" b="1" i="1" dirty="0">
                        <a:solidFill>
                          <a:srgbClr val="0000CC"/>
                        </a:solidFill>
                        <a:latin typeface="Times New Roman" panose="02020603050405020304" pitchFamily="18" charset="0"/>
                        <a:ea typeface="Times New Roman" panose="02020603050405020304" pitchFamily="18" charset="0"/>
                      </a:endParaRPr>
                    </a:p>
                  </a:txBody>
                  <a:tcPr marL="68580" marR="68580" marT="45707" marB="457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Box 1"/>
          <p:cNvSpPr txBox="1"/>
          <p:nvPr/>
        </p:nvSpPr>
        <p:spPr>
          <a:xfrm>
            <a:off x="457200" y="1447800"/>
            <a:ext cx="3484245" cy="1568450"/>
          </a:xfrm>
          <a:prstGeom prst="rect">
            <a:avLst/>
          </a:prstGeom>
          <a:noFill/>
          <a:ln w="9525">
            <a:noFill/>
          </a:ln>
        </p:spPr>
        <p:txBody>
          <a:bodyPr wrap="square">
            <a:spAutoFit/>
          </a:bodyPr>
          <a:p>
            <a:pPr algn="just"/>
            <a:r>
              <a:rPr lang="vi-VN" altLang="x-none" sz="3200" b="1" dirty="0">
                <a:solidFill>
                  <a:srgbClr val="0000CC"/>
                </a:solidFill>
                <a:latin typeface="Times New Roman" panose="02020603050405020304" pitchFamily="18" charset="0"/>
                <a:cs typeface="Times New Roman" panose="02020603050405020304" pitchFamily="18" charset="0"/>
              </a:rPr>
              <a:t>Câu  1: </a:t>
            </a:r>
            <a:r>
              <a:rPr lang="en-US" altLang="vi-VN" sz="3200" b="1" dirty="0">
                <a:solidFill>
                  <a:srgbClr val="0000CC"/>
                </a:solidFill>
                <a:latin typeface="Times New Roman" panose="02020603050405020304" pitchFamily="18" charset="0"/>
                <a:cs typeface="Times New Roman" panose="02020603050405020304" pitchFamily="18" charset="0"/>
              </a:rPr>
              <a:t>Văn bản này viết về đề tài gì?</a:t>
            </a:r>
            <a:endParaRPr lang="en-US" altLang="vi-VN" sz="3200" dirty="0">
              <a:latin typeface="Arial" panose="020B0604020202020204" pitchFamily="34" charset="0"/>
            </a:endParaRPr>
          </a:p>
        </p:txBody>
      </p:sp>
      <p:sp>
        <p:nvSpPr>
          <p:cNvPr id="4" name="TextBox 3"/>
          <p:cNvSpPr txBox="1"/>
          <p:nvPr/>
        </p:nvSpPr>
        <p:spPr>
          <a:xfrm>
            <a:off x="4246563" y="1447800"/>
            <a:ext cx="4191000" cy="2061210"/>
          </a:xfrm>
          <a:prstGeom prst="rect">
            <a:avLst/>
          </a:prstGeom>
          <a:noFill/>
          <a:ln w="9525">
            <a:noFill/>
          </a:ln>
        </p:spPr>
        <p:txBody>
          <a:bodyPr>
            <a:spAutoFit/>
            <a:scene3d>
              <a:camera prst="orthographicFront"/>
              <a:lightRig rig="threePt" dir="t"/>
            </a:scene3d>
          </a:bodyPr>
          <a:p>
            <a:pPr algn="just"/>
            <a:r>
              <a:rPr lang="en-US" altLang="vi-VN" sz="3200" b="1" i="1" dirty="0">
                <a:ln w="22225">
                  <a:solidFill>
                    <a:schemeClr val="accent2"/>
                  </a:solidFill>
                  <a:prstDash val="solid"/>
                </a:ln>
                <a:solidFill>
                  <a:schemeClr val="accent2"/>
                </a:solidFill>
                <a:effectLst/>
                <a:latin typeface="Times New Roman" panose="02020603050405020304" pitchFamily="18" charset="0"/>
                <a:cs typeface="Times New Roman" panose="02020603050405020304" pitchFamily="18" charset="0"/>
              </a:rPr>
              <a:t>Truyện nói về việc cho áo và cho vay tiền mua áo của hai gia đình ở một phố chợ nghèo.</a:t>
            </a:r>
            <a:endParaRPr lang="en-US" altLang="vi-VN" sz="3200" b="1" i="1" dirty="0">
              <a:ln w="22225">
                <a:solidFill>
                  <a:schemeClr val="accent2"/>
                </a:solidFill>
                <a:prstDash val="solid"/>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228600" y="4419600"/>
            <a:ext cx="3933825" cy="1568450"/>
          </a:xfrm>
          <a:prstGeom prst="rect">
            <a:avLst/>
          </a:prstGeom>
          <a:noFill/>
          <a:ln w="9525">
            <a:noFill/>
          </a:ln>
        </p:spPr>
        <p:txBody>
          <a:bodyPr>
            <a:spAutoFit/>
          </a:bodyPr>
          <a:p>
            <a:pPr algn="l"/>
            <a:r>
              <a:rPr lang="vi-VN" altLang="x-none" sz="3200" b="1" dirty="0">
                <a:solidFill>
                  <a:srgbClr val="0000CC"/>
                </a:solidFill>
                <a:latin typeface="Times New Roman" panose="02020603050405020304" pitchFamily="18" charset="0"/>
                <a:cs typeface="Times New Roman" panose="02020603050405020304" pitchFamily="18" charset="0"/>
              </a:rPr>
              <a:t>Câu 2: Em </a:t>
            </a:r>
            <a:r>
              <a:rPr lang="en-US" altLang="vi-VN" sz="3200" b="1" dirty="0">
                <a:solidFill>
                  <a:srgbClr val="0000CC"/>
                </a:solidFill>
                <a:latin typeface="Times New Roman" panose="02020603050405020304" pitchFamily="18" charset="0"/>
                <a:cs typeface="Times New Roman" panose="02020603050405020304" pitchFamily="18" charset="0"/>
              </a:rPr>
              <a:t>hãy nêu chủ đề của câu chuyện?</a:t>
            </a:r>
            <a:endParaRPr lang="en-US" altLang="vi-VN" sz="3200" dirty="0">
              <a:latin typeface="Arial" panose="020B0604020202020204" pitchFamily="34" charset="0"/>
            </a:endParaRPr>
          </a:p>
        </p:txBody>
      </p:sp>
      <p:sp>
        <p:nvSpPr>
          <p:cNvPr id="9" name="TextBox 8"/>
          <p:cNvSpPr txBox="1"/>
          <p:nvPr/>
        </p:nvSpPr>
        <p:spPr>
          <a:xfrm>
            <a:off x="3962400" y="4191000"/>
            <a:ext cx="4597400" cy="2553335"/>
          </a:xfrm>
          <a:prstGeom prst="rect">
            <a:avLst/>
          </a:prstGeom>
          <a:noFill/>
          <a:ln w="9525">
            <a:noFill/>
          </a:ln>
        </p:spPr>
        <p:txBody>
          <a:bodyPr wrap="square">
            <a:spAutoFit/>
            <a:scene3d>
              <a:camera prst="orthographicFront"/>
              <a:lightRig rig="threePt" dir="t"/>
            </a:scene3d>
          </a:bodyPr>
          <a:p>
            <a:pPr algn="just" eaLnBrk="1" hangingPunct="1">
              <a:buNone/>
            </a:pPr>
            <a:r>
              <a:rPr lang="vi-VN" altLang="x-none" sz="3200" b="1" i="1" dirty="0">
                <a:ln w="22225">
                  <a:solidFill>
                    <a:schemeClr val="accent2"/>
                  </a:solidFill>
                  <a:prstDash val="solid"/>
                </a:ln>
                <a:solidFill>
                  <a:schemeClr val="accent2"/>
                </a:solidFill>
                <a:effectLst/>
                <a:latin typeface="Times New Roman" panose="02020603050405020304" pitchFamily="18" charset="0"/>
                <a:cs typeface="Times New Roman" panose="02020603050405020304" pitchFamily="18" charset="0"/>
              </a:rPr>
              <a:t>=&gt;</a:t>
            </a:r>
            <a:r>
              <a:rPr lang="en-US" altLang="vi-VN" sz="3200" b="1" i="1" dirty="0">
                <a:ln w="22225">
                  <a:solidFill>
                    <a:schemeClr val="accent2"/>
                  </a:solidFill>
                  <a:prstDash val="solid"/>
                </a:ln>
                <a:solidFill>
                  <a:schemeClr val="accent2"/>
                </a:solidFill>
                <a:effectLst/>
                <a:latin typeface="Times New Roman" panose="02020603050405020304" pitchFamily="18" charset="0"/>
                <a:cs typeface="Times New Roman" panose="02020603050405020304" pitchFamily="18" charset="0"/>
              </a:rPr>
              <a:t>Truyện thể hiện tình yêu thương, sự cảm thông, chia sẻ, giúp đỡ lẫn nhau giữa người với người trong cuộc sống.</a:t>
            </a:r>
            <a:endParaRPr lang="en-US" altLang="vi-VN" sz="3200" b="1" i="1" dirty="0">
              <a:ln w="22225">
                <a:solidFill>
                  <a:schemeClr val="accent2"/>
                </a:solidFill>
                <a:prstDash val="solid"/>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ounded Rectangle 8"/>
          <p:cNvSpPr/>
          <p:nvPr/>
        </p:nvSpPr>
        <p:spPr>
          <a:xfrm>
            <a:off x="2285365" y="457200"/>
            <a:ext cx="4170363" cy="688975"/>
          </a:xfrm>
          <a:prstGeom prst="roundRect">
            <a:avLst/>
          </a:prstGeom>
          <a:solidFill>
            <a:srgbClr val="00B0F0"/>
          </a:solidFill>
          <a:ln w="38100"/>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600" b="1" dirty="0">
                <a:solidFill>
                  <a:srgbClr val="0000CC"/>
                </a:solidFill>
                <a:latin typeface="Times New Roman" panose="02020603050405020304" pitchFamily="18" charset="0"/>
                <a:cs typeface="Times New Roman" panose="02020603050405020304" pitchFamily="18" charset="0"/>
              </a:rPr>
              <a:t>Tổng kết</a:t>
            </a:r>
            <a:endParaRPr sz="3600" b="1" dirty="0">
              <a:solidFill>
                <a:srgbClr val="0000CC"/>
              </a:solidFill>
              <a:latin typeface="Times New Roman" panose="02020603050405020304" pitchFamily="18" charset="0"/>
              <a:ea typeface="Times New Roman" panose="02020603050405020304" pitchFamily="18" charset="0"/>
            </a:endParaRPr>
          </a:p>
        </p:txBody>
      </p:sp>
      <p:sp>
        <p:nvSpPr>
          <p:cNvPr id="16" name="Rounded Rectangle 15"/>
          <p:cNvSpPr/>
          <p:nvPr/>
        </p:nvSpPr>
        <p:spPr>
          <a:xfrm>
            <a:off x="2438400" y="1727200"/>
            <a:ext cx="1818005" cy="4420870"/>
          </a:xfrm>
          <a:prstGeom prst="roundRect">
            <a:avLst/>
          </a:prstGeom>
          <a:solidFill>
            <a:schemeClr val="accent2">
              <a:lumMod val="60000"/>
              <a:lumOff val="40000"/>
            </a:schemeClr>
          </a:solidFill>
          <a:ln w="38100"/>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dirty="0">
                <a:solidFill>
                  <a:srgbClr val="0000CC"/>
                </a:solidFill>
                <a:latin typeface="Times New Roman" panose="02020603050405020304" pitchFamily="18" charset="0"/>
              </a:rPr>
              <a:t>Đề cao tinh thần nhân văn, biết đồng cảm, sẻ chia, giúp đỡ những người thiệt thòi, bất hạnh.</a:t>
            </a:r>
            <a:endParaRPr lang="en-US" sz="2400" dirty="0">
              <a:solidFill>
                <a:srgbClr val="0000CC"/>
              </a:solidFill>
              <a:latin typeface="Times New Roman" panose="02020603050405020304" pitchFamily="18" charset="0"/>
            </a:endParaRPr>
          </a:p>
          <a:p>
            <a:pPr lvl="0">
              <a:buNone/>
            </a:pPr>
            <a:endParaRPr lang="en-US" sz="2400" dirty="0">
              <a:solidFill>
                <a:srgbClr val="0000CC"/>
              </a:solidFill>
              <a:latin typeface="Times New Roman" panose="02020603050405020304" pitchFamily="18" charset="0"/>
            </a:endParaRPr>
          </a:p>
        </p:txBody>
      </p:sp>
      <p:sp>
        <p:nvSpPr>
          <p:cNvPr id="17" name="Rounded Rectangle 16"/>
          <p:cNvSpPr/>
          <p:nvPr/>
        </p:nvSpPr>
        <p:spPr>
          <a:xfrm>
            <a:off x="4620895" y="1647190"/>
            <a:ext cx="1719580" cy="4589145"/>
          </a:xfrm>
          <a:prstGeom prst="roundRect">
            <a:avLst/>
          </a:prstGeom>
          <a:solidFill>
            <a:schemeClr val="accent3">
              <a:lumMod val="60000"/>
              <a:lumOff val="40000"/>
            </a:schemeClr>
          </a:solidFill>
          <a:ln w="38100"/>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l" eaLnBrk="1" hangingPunct="1">
              <a:lnSpc>
                <a:spcPct val="80000"/>
              </a:lnSpc>
              <a:buNone/>
            </a:pPr>
            <a:r>
              <a:rPr lang="en-US" altLang="vi-VN" sz="2400" dirty="0">
                <a:solidFill>
                  <a:srgbClr val="0000CC"/>
                </a:solidFill>
                <a:latin typeface="Times New Roman" panose="02020603050405020304" pitchFamily="18" charset="0"/>
              </a:rPr>
              <a:t>Tự sự kết hợp miêu tả tinh tế. nhân vật được khắc họa bằng cả ngoại hình, ngôn ngữ, hành động và ý nghĩ. </a:t>
            </a:r>
            <a:endParaRPr lang="en-US" altLang="vi-VN" sz="2400" dirty="0">
              <a:solidFill>
                <a:srgbClr val="0000CC"/>
              </a:solidFill>
              <a:latin typeface="Times New Roman" panose="02020603050405020304" pitchFamily="18" charset="0"/>
            </a:endParaRPr>
          </a:p>
          <a:p>
            <a:pPr lvl="0" algn="l"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l"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p:txBody>
      </p:sp>
      <p:cxnSp>
        <p:nvCxnSpPr>
          <p:cNvPr id="18" name="Straight Arrow Connector 17"/>
          <p:cNvCxnSpPr/>
          <p:nvPr/>
        </p:nvCxnSpPr>
        <p:spPr>
          <a:xfrm flipH="1">
            <a:off x="1767205" y="1219200"/>
            <a:ext cx="518795" cy="508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94050" y="1207770"/>
            <a:ext cx="518795"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7200" y="1758950"/>
            <a:ext cx="1827530" cy="4348480"/>
          </a:xfrm>
          <a:prstGeom prst="roundRect">
            <a:avLst/>
          </a:prstGeom>
          <a:solidFill>
            <a:srgbClr val="00B050"/>
          </a:solidFill>
          <a:ln w="38100"/>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l" eaLnBrk="1" hangingPunct="1">
              <a:lnSpc>
                <a:spcPct val="90000"/>
              </a:lnSpc>
              <a:buNone/>
            </a:pPr>
            <a:r>
              <a:rPr lang="en-US" altLang="vi-VN" sz="2400" dirty="0">
                <a:solidFill>
                  <a:srgbClr val="0000CC"/>
                </a:solidFill>
                <a:latin typeface="Times New Roman" panose="02020603050405020304" pitchFamily="18" charset="0"/>
              </a:rPr>
              <a:t>Truyện </a:t>
            </a:r>
            <a:r>
              <a:rPr lang="en-US" sz="2400" dirty="0">
                <a:solidFill>
                  <a:srgbClr val="0000CC"/>
                </a:solidFill>
                <a:latin typeface="Times New Roman" panose="02020603050405020304" pitchFamily="18" charset="0"/>
              </a:rPr>
              <a:t>kể về cuộc sống của những đứa trẻ nơi phố chợ nghèo trong một ngày đầu đông</a:t>
            </a:r>
            <a:r>
              <a:rPr lang="en-US" sz="2000" dirty="0">
                <a:solidFill>
                  <a:srgbClr val="0000CC"/>
                </a:solidFill>
                <a:latin typeface="Times New Roman" panose="02020603050405020304" pitchFamily="18" charset="0"/>
              </a:rPr>
              <a:t>.</a:t>
            </a:r>
            <a:endParaRPr lang="en-US" sz="2000" dirty="0">
              <a:solidFill>
                <a:srgbClr val="0000CC"/>
              </a:solidFill>
              <a:latin typeface="Times New Roman" panose="02020603050405020304" pitchFamily="18" charset="0"/>
            </a:endParaRPr>
          </a:p>
          <a:p>
            <a:pPr lvl="0" algn="ctr" eaLnBrk="1" hangingPunct="1">
              <a:lnSpc>
                <a:spcPct val="90000"/>
              </a:lnSpc>
              <a:buNone/>
            </a:pPr>
            <a:endParaRPr lang="en-US" sz="2000" i="1" dirty="0">
              <a:solidFill>
                <a:srgbClr val="0000CC"/>
              </a:solidFill>
              <a:latin typeface="Times New Roman" panose="02020603050405020304" pitchFamily="18" charset="0"/>
            </a:endParaRPr>
          </a:p>
          <a:p>
            <a:pPr lvl="0" algn="ctr" eaLnBrk="1" hangingPunct="1">
              <a:lnSpc>
                <a:spcPct val="90000"/>
              </a:lnSpc>
              <a:buNone/>
            </a:pPr>
            <a:endParaRPr lang="en-US" sz="2000" i="1" dirty="0">
              <a:solidFill>
                <a:srgbClr val="0000CC"/>
              </a:solidFill>
              <a:latin typeface="Times New Roman" panose="02020603050405020304" pitchFamily="18" charset="0"/>
            </a:endParaRPr>
          </a:p>
          <a:p>
            <a:pPr lvl="0" algn="ctr" eaLnBrk="1" hangingPunct="1">
              <a:lnSpc>
                <a:spcPct val="90000"/>
              </a:lnSpc>
              <a:buNone/>
            </a:pPr>
            <a:endParaRPr lang="en-US" sz="2000" i="1" dirty="0">
              <a:solidFill>
                <a:srgbClr val="0000CC"/>
              </a:solidFill>
              <a:latin typeface="Times New Roman" panose="02020603050405020304" pitchFamily="18" charset="0"/>
            </a:endParaRPr>
          </a:p>
        </p:txBody>
      </p:sp>
      <p:sp>
        <p:nvSpPr>
          <p:cNvPr id="14" name="Rounded Rectangle 13"/>
          <p:cNvSpPr/>
          <p:nvPr/>
        </p:nvSpPr>
        <p:spPr>
          <a:xfrm>
            <a:off x="6705600" y="1702435"/>
            <a:ext cx="1882775" cy="4533900"/>
          </a:xfrm>
          <a:prstGeom prst="roundRect">
            <a:avLst/>
          </a:prstGeom>
          <a:solidFill>
            <a:schemeClr val="accent6">
              <a:lumMod val="60000"/>
              <a:lumOff val="40000"/>
            </a:schemeClr>
          </a:solidFill>
          <a:ln w="38100"/>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80000"/>
              </a:lnSpc>
              <a:buNone/>
            </a:pPr>
            <a:r>
              <a:rPr lang="en-US" altLang="vi-VN" sz="2400" dirty="0">
                <a:solidFill>
                  <a:srgbClr val="0000CC"/>
                </a:solidFill>
                <a:latin typeface="Times New Roman" panose="02020603050405020304" pitchFamily="18" charset="0"/>
              </a:rPr>
              <a:t>Giọng văn nhẹ nhàng, giàu chất thơ</a:t>
            </a:r>
            <a:endParaRPr lang="en-US" altLang="vi-VN" sz="2400" dirty="0">
              <a:solidFill>
                <a:srgbClr val="0000CC"/>
              </a:solidFill>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a:p>
            <a:pPr lvl="0" algn="ctr" eaLnBrk="1" hangingPunct="1">
              <a:lnSpc>
                <a:spcPct val="80000"/>
              </a:lnSpc>
              <a:buNone/>
            </a:pPr>
            <a:endParaRPr lang="en-US" altLang="vi-VN" sz="2400" i="1" dirty="0">
              <a:solidFill>
                <a:srgbClr val="0000CC"/>
              </a:solidFill>
              <a:effectLst>
                <a:outerShdw blurRad="38100" dist="38100" dir="2700000">
                  <a:srgbClr val="000000"/>
                </a:outerShdw>
              </a:effectLst>
              <a:latin typeface="Times New Roman" panose="02020603050405020304" pitchFamily="18" charset="0"/>
            </a:endParaRPr>
          </a:p>
        </p:txBody>
      </p:sp>
      <p:cxnSp>
        <p:nvCxnSpPr>
          <p:cNvPr id="20" name="Straight Arrow Connector 19"/>
          <p:cNvCxnSpPr/>
          <p:nvPr/>
        </p:nvCxnSpPr>
        <p:spPr>
          <a:xfrm flipH="1">
            <a:off x="5029200" y="1219200"/>
            <a:ext cx="609600" cy="4337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77000" y="1143000"/>
            <a:ext cx="929640" cy="5099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bldLvl="0" animBg="1"/>
      <p:bldP spid="17" grpId="0" bldLvl="0" animBg="1"/>
      <p:bldP spid="12" grpId="0" bldLvl="0" animBg="1"/>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Heart 2"/>
          <p:cNvSpPr/>
          <p:nvPr/>
        </p:nvSpPr>
        <p:spPr>
          <a:xfrm>
            <a:off x="685800" y="609600"/>
            <a:ext cx="7772400" cy="5715000"/>
          </a:xfrm>
          <a:prstGeom prst="heart">
            <a:avLst/>
          </a:prstGeom>
          <a:gradFill>
            <a:gsLst>
              <a:gs pos="23942">
                <a:srgbClr val="F83C38"/>
              </a:gs>
              <a:gs pos="32486">
                <a:srgbClr val="F6514C"/>
              </a:gs>
              <a:gs pos="24000">
                <a:srgbClr val="FF0000"/>
              </a:gs>
              <a:gs pos="78000">
                <a:srgbClr val="FF0000"/>
              </a:gs>
              <a:gs pos="44000">
                <a:schemeClr val="accent1">
                  <a:lumMod val="45000"/>
                  <a:lumOff val="55000"/>
                </a:schemeClr>
              </a:gs>
              <a:gs pos="54000">
                <a:srgbClr val="FFFF00"/>
              </a:gs>
              <a:gs pos="100000">
                <a:schemeClr val="accent1">
                  <a:lumMod val="30000"/>
                  <a:lumOff val="7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vi-VN" sz="4400" b="1" dirty="0">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rPr>
              <a:t>Nơi chia sẻ cảm xúc!</a:t>
            </a:r>
            <a:endParaRPr lang="vi-VN" altLang="vi-VN" sz="4400" b="1" dirty="0">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endParaRPr>
          </a:p>
          <a:p>
            <a:pPr lvl="0" algn="ctr"/>
            <a:endParaRPr lang="vi-VN" altLang="x-none" dirty="0">
              <a:solidFill>
                <a:srgbClr val="FFFFFF"/>
              </a:solidFill>
              <a:latin typeface="Times New Roman" panose="02020603050405020304" pitchFamily="18"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Heart 2"/>
          <p:cNvSpPr/>
          <p:nvPr/>
        </p:nvSpPr>
        <p:spPr>
          <a:xfrm>
            <a:off x="685800" y="609600"/>
            <a:ext cx="7772400" cy="5715000"/>
          </a:xfrm>
          <a:prstGeom prst="heart">
            <a:avLst/>
          </a:prstGeom>
          <a:gradFill>
            <a:gsLst>
              <a:gs pos="23942">
                <a:srgbClr val="F83C38"/>
              </a:gs>
              <a:gs pos="32486">
                <a:srgbClr val="F6514C"/>
              </a:gs>
              <a:gs pos="24000">
                <a:srgbClr val="FF0000"/>
              </a:gs>
              <a:gs pos="78000">
                <a:srgbClr val="FF0000"/>
              </a:gs>
              <a:gs pos="44000">
                <a:schemeClr val="accent1">
                  <a:lumMod val="45000"/>
                  <a:lumOff val="55000"/>
                </a:schemeClr>
              </a:gs>
              <a:gs pos="54000">
                <a:srgbClr val="FFFF00"/>
              </a:gs>
              <a:gs pos="100000">
                <a:schemeClr val="accent1">
                  <a:lumMod val="30000"/>
                  <a:lumOff val="7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sz="4400" b="1" dirty="0">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rPr>
              <a:t>Theo em, trong câu chuyện, ai là điểm tựa tinh thần cho ai?</a:t>
            </a:r>
            <a:endParaRPr lang="en-US" dirty="0">
              <a:solidFill>
                <a:srgbClr val="FFFFFF"/>
              </a:solidFill>
              <a:latin typeface="Times New Roman" panose="02020603050405020304"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nghi-luan-song-la-cho"/>
          <p:cNvPicPr>
            <a:picLocks noChangeAspect="1" noChangeArrowheads="1"/>
          </p:cNvPicPr>
          <p:nvPr/>
        </p:nvPicPr>
        <p:blipFill>
          <a:blip r:embed="rId1"/>
          <a:srcRect/>
          <a:stretch>
            <a:fillRect/>
          </a:stretch>
        </p:blipFill>
        <p:spPr bwMode="auto">
          <a:xfrm>
            <a:off x="0" y="788670"/>
            <a:ext cx="9144000" cy="5143500"/>
          </a:xfrm>
          <a:prstGeom prst="rect">
            <a:avLst/>
          </a:prstGeom>
          <a:noFill/>
          <a:ln w="9525">
            <a:noFill/>
            <a:miter lim="800000"/>
            <a:headEnd/>
            <a:tailEnd/>
          </a:ln>
        </p:spPr>
      </p:pic>
      <p:sp>
        <p:nvSpPr>
          <p:cNvPr id="83970" name="Rectangle 6"/>
          <p:cNvSpPr>
            <a:spLocks noChangeArrowheads="1"/>
          </p:cNvSpPr>
          <p:nvPr/>
        </p:nvSpPr>
        <p:spPr bwMode="auto">
          <a:xfrm>
            <a:off x="0" y="4638839"/>
            <a:ext cx="9144000" cy="1383665"/>
          </a:xfrm>
          <a:prstGeom prst="rect">
            <a:avLst/>
          </a:prstGeom>
          <a:solidFill>
            <a:schemeClr val="accent4">
              <a:lumMod val="20000"/>
              <a:lumOff val="80000"/>
            </a:schemeClr>
          </a:solid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pt-BR"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pt-BR" sz="2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Trong cuộc sống tình yêu thương và chia sẻ là điều vô cùng quý giá. Như cây cần </a:t>
            </a:r>
            <a:r>
              <a:rPr kumimoji="0" lang="pt-BR" sz="2100" b="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ánh sáng</a:t>
            </a:r>
            <a:r>
              <a:rPr kumimoji="0" lang="pt-BR" sz="2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con người cần tình yêu thương để nuôi dưỡng tâm hồn. Điều kì diệu nhất của </a:t>
            </a:r>
            <a:r>
              <a:rPr kumimoji="0" lang="pt-BR" sz="2100" b="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tình </a:t>
            </a:r>
            <a:r>
              <a:rPr kumimoji="0" lang="pt-BR" sz="2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yêu thương là càng chia sẻ lại càng giàu có; là cùng mang đến niềm vui và </a:t>
            </a:r>
            <a:r>
              <a:rPr kumimoji="0" lang="pt-BR" sz="2100" b="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hạnhphúc </a:t>
            </a:r>
            <a:r>
              <a:rPr kumimoji="0" lang="pt-BR" sz="2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 cả người đón nhận và người trao tặng.</a:t>
            </a:r>
            <a:endParaRPr kumimoji="0" lang="en-US" sz="2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931735" y="1102178"/>
            <a:ext cx="3650561" cy="1587137"/>
          </a:xfrm>
          <a:prstGeom prst="rect">
            <a:avLst/>
          </a:prstGeom>
          <a:noFill/>
        </p:spPr>
        <p:txBody>
          <a:bodyPr wrap="none" lIns="68580" tIns="34290" rIns="68580" bIns="34290">
            <a:prstTxWarp prst="textTriangleInverted">
              <a:avLst/>
            </a:prstTxWarp>
            <a:spAutoFit/>
          </a:bodyPr>
          <a:lstStyle/>
          <a:p>
            <a:pPr lvl="0" algn="ctr" fontAlgn="base">
              <a:spcBef>
                <a:spcPct val="0"/>
              </a:spcBef>
              <a:spcAft>
                <a:spcPct val="0"/>
              </a:spcAft>
              <a:defRPr/>
            </a:pPr>
            <a:r>
              <a:rPr lang="en-US" sz="4050" b="1" dirty="0" smtClean="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ĐIỂM </a:t>
            </a:r>
            <a:r>
              <a:rPr lang="en-US" sz="4050" b="1"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TỰA TINH </a:t>
            </a:r>
            <a:r>
              <a:rPr lang="en-US" sz="4050" b="1" dirty="0" smtClean="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THẦN</a:t>
            </a:r>
            <a:endParaRPr kumimoji="0" lang="en-US" sz="405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0" y="4638839"/>
            <a:ext cx="9144000" cy="13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Times New Roman" panose="02020603050405020304" pitchFamily="18" charset="0"/>
                <a:cs typeface="Times New Roman" panose="02020603050405020304" pitchFamily="18" charset="0"/>
              </a:rPr>
              <a:t>Đ</a:t>
            </a:r>
            <a:r>
              <a:rPr lang="vi-VN" sz="1800" b="1" dirty="0" smtClean="0">
                <a:latin typeface="Times New Roman" panose="02020603050405020304" pitchFamily="18" charset="0"/>
                <a:cs typeface="Times New Roman" panose="02020603050405020304" pitchFamily="18" charset="0"/>
              </a:rPr>
              <a:t>iểm </a:t>
            </a:r>
            <a:r>
              <a:rPr lang="vi-VN" sz="1800" b="1" dirty="0">
                <a:latin typeface="Times New Roman" panose="02020603050405020304" pitchFamily="18" charset="0"/>
                <a:cs typeface="Times New Roman" panose="02020603050405020304" pitchFamily="18" charset="0"/>
              </a:rPr>
              <a:t>tựa tinh thần là những giá trị về mặt tinh thần, cảm xúc bạn đem lại cho người khác giúp họ có động lực hơn. Đối với mỗi người thì điểm tựa tinh thần là vô cùng to lớn, nó giúp ta mạnh mẽ hơn, ý chí hơn </a:t>
            </a:r>
            <a:r>
              <a:rPr lang="vi-VN"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83970"/>
                                        </p:tgtEl>
                                        <p:attrNameLst>
                                          <p:attrName>style.visibility</p:attrName>
                                        </p:attrNameLst>
                                      </p:cBhvr>
                                      <p:to>
                                        <p:strVal val="visible"/>
                                      </p:to>
                                    </p:set>
                                    <p:animEffect transition="in" filter="barn(inVertical)">
                                      <p:cBhvr>
                                        <p:cTn id="17"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ldLvl="0" animBg="1"/>
      <p:bldP spid="3" grpId="0" bldLvl="0" animBg="1"/>
      <p:bldP spid="3" grpId="1"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Heart 2"/>
          <p:cNvSpPr/>
          <p:nvPr/>
        </p:nvSpPr>
        <p:spPr>
          <a:xfrm>
            <a:off x="685800" y="609600"/>
            <a:ext cx="7772400" cy="5715000"/>
          </a:xfrm>
          <a:prstGeom prst="heart">
            <a:avLst/>
          </a:prstGeom>
          <a:gradFill>
            <a:gsLst>
              <a:gs pos="23942">
                <a:srgbClr val="F83C38"/>
              </a:gs>
              <a:gs pos="32486">
                <a:srgbClr val="F6514C"/>
              </a:gs>
              <a:gs pos="24000">
                <a:srgbClr val="FF0000"/>
              </a:gs>
              <a:gs pos="78000">
                <a:srgbClr val="FF0000"/>
              </a:gs>
              <a:gs pos="44000">
                <a:schemeClr val="accent1">
                  <a:lumMod val="45000"/>
                  <a:lumOff val="55000"/>
                </a:schemeClr>
              </a:gs>
              <a:gs pos="54000">
                <a:srgbClr val="FFFF00"/>
              </a:gs>
              <a:gs pos="100000">
                <a:schemeClr val="accent1">
                  <a:lumMod val="30000"/>
                  <a:lumOff val="7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sz="4400" b="1" dirty="0">
                <a:solidFill>
                  <a:srgbClr val="0000CC"/>
                </a:solidFill>
                <a:effectLst>
                  <a:outerShdw blurRad="38100" dist="38100" dir="2700000">
                    <a:srgbClr val="000000"/>
                  </a:outerShdw>
                </a:effectLst>
                <a:latin typeface="Times New Roman" panose="02020603050405020304" pitchFamily="18" charset="0"/>
                <a:cs typeface="Times New Roman" panose="02020603050405020304" pitchFamily="18" charset="0"/>
              </a:rPr>
              <a:t>Em đã từng giúp đỡ ai trong cuộc sống? Em hãy chia sẻ câu chuyện của mình!</a:t>
            </a:r>
            <a:endParaRPr lang="en-US" dirty="0">
              <a:solidFill>
                <a:srgbClr val="FFFFFF"/>
              </a:solidFill>
              <a:latin typeface="Times New Roman" panose="02020603050405020304" pitchFamily="18"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p:cNvPicPr>
            <a:picLocks noChangeAspect="1"/>
          </p:cNvPicPr>
          <p:nvPr/>
        </p:nvPicPr>
        <p:blipFill>
          <a:blip r:embed="rId1"/>
          <a:stretch>
            <a:fillRect/>
          </a:stretch>
        </p:blipFill>
        <p:spPr>
          <a:xfrm>
            <a:off x="-4322762" y="-3097212"/>
            <a:ext cx="17789525" cy="13290550"/>
          </a:xfrm>
          <a:prstGeom prst="rect">
            <a:avLst/>
          </a:prstGeom>
          <a:noFill/>
          <a:ln w="9525">
            <a:noFill/>
          </a:ln>
        </p:spPr>
      </p:pic>
      <p:pic>
        <p:nvPicPr>
          <p:cNvPr id="30723" name="Picture 3"/>
          <p:cNvPicPr>
            <a:picLocks noChangeAspect="1" noChangeArrowheads="1"/>
          </p:cNvPicPr>
          <p:nvPr/>
        </p:nvPicPr>
        <p:blipFill>
          <a:blip r:embed="rId2"/>
          <a:srcRect/>
          <a:stretch>
            <a:fillRect/>
          </a:stretch>
        </p:blipFill>
        <p:spPr bwMode="auto">
          <a:xfrm>
            <a:off x="676275" y="280988"/>
            <a:ext cx="3724275" cy="2963863"/>
          </a:xfrm>
          <a:prstGeom prst="rect">
            <a:avLst/>
          </a:prstGeom>
          <a:noFill/>
          <a:ln w="25400" cmpd="dbl">
            <a:solidFill>
              <a:srgbClr val="FF0000"/>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pic>
        <p:nvPicPr>
          <p:cNvPr id="30724" name="Picture 4"/>
          <p:cNvPicPr>
            <a:picLocks noChangeAspect="1" noChangeArrowheads="1"/>
          </p:cNvPicPr>
          <p:nvPr/>
        </p:nvPicPr>
        <p:blipFill>
          <a:blip r:embed="rId3"/>
          <a:srcRect/>
          <a:stretch>
            <a:fillRect/>
          </a:stretch>
        </p:blipFill>
        <p:spPr bwMode="auto">
          <a:xfrm>
            <a:off x="5029200" y="280988"/>
            <a:ext cx="3484563" cy="2928938"/>
          </a:xfrm>
          <a:prstGeom prst="rect">
            <a:avLst/>
          </a:prstGeom>
          <a:noFill/>
          <a:ln w="25400" cmpd="dbl">
            <a:solidFill>
              <a:srgbClr val="FF0000"/>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pic>
        <p:nvPicPr>
          <p:cNvPr id="30725" name="Picture 5"/>
          <p:cNvPicPr>
            <a:picLocks noChangeAspect="1" noChangeArrowheads="1"/>
          </p:cNvPicPr>
          <p:nvPr/>
        </p:nvPicPr>
        <p:blipFill>
          <a:blip r:embed="rId4"/>
          <a:srcRect/>
          <a:stretch>
            <a:fillRect/>
          </a:stretch>
        </p:blipFill>
        <p:spPr bwMode="auto">
          <a:xfrm>
            <a:off x="676275" y="3513138"/>
            <a:ext cx="3724275" cy="3048000"/>
          </a:xfrm>
          <a:prstGeom prst="rect">
            <a:avLst/>
          </a:prstGeom>
          <a:noFill/>
          <a:ln w="25400" cmpd="dbl">
            <a:solidFill>
              <a:srgbClr val="FF0000"/>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pic>
        <p:nvPicPr>
          <p:cNvPr id="30726" name="Picture 6"/>
          <p:cNvPicPr>
            <a:picLocks noChangeAspect="1" noChangeArrowheads="1"/>
          </p:cNvPicPr>
          <p:nvPr/>
        </p:nvPicPr>
        <p:blipFill>
          <a:blip r:embed="rId5"/>
          <a:srcRect/>
          <a:stretch>
            <a:fillRect/>
          </a:stretch>
        </p:blipFill>
        <p:spPr bwMode="auto">
          <a:xfrm>
            <a:off x="5029200" y="3459163"/>
            <a:ext cx="3484563" cy="3017838"/>
          </a:xfrm>
          <a:prstGeom prst="rect">
            <a:avLst/>
          </a:prstGeom>
          <a:noFill/>
          <a:ln w="25400" cmpd="dbl">
            <a:solidFill>
              <a:srgbClr val="FF0000"/>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advTm="3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品 10"/>
          <p:cNvSpPr txBox="1">
            <a:spLocks noChangeArrowheads="1"/>
          </p:cNvSpPr>
          <p:nvPr/>
        </p:nvSpPr>
        <p:spPr bwMode="auto">
          <a:xfrm>
            <a:off x="3886199" y="654356"/>
            <a:ext cx="4516440" cy="1077218"/>
          </a:xfrm>
          <a:prstGeom prst="rect">
            <a:avLst/>
          </a:prstGeom>
          <a:solidFill>
            <a:srgbClr val="B3E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p>
            <a:pPr algn="ctr">
              <a:buNone/>
            </a:pPr>
            <a:r>
              <a:rPr lang="en-US" altLang="zh-CN" sz="3200" b="1" dirty="0">
                <a:solidFill>
                  <a:srgbClr val="0000CC"/>
                </a:solidFill>
                <a:latin typeface="Times New Roman" panose="02020603050405020304" pitchFamily="18" charset="0"/>
                <a:ea typeface="汉仪白棋体简"/>
              </a:rPr>
              <a:t>HƯỚNG DẪN</a:t>
            </a:r>
            <a:endParaRPr lang="en-US" altLang="zh-CN" sz="3200" b="1" dirty="0">
              <a:solidFill>
                <a:srgbClr val="0000CC"/>
              </a:solidFill>
              <a:latin typeface="Times New Roman" panose="02020603050405020304" pitchFamily="18" charset="0"/>
              <a:ea typeface="汉仪白棋体简"/>
            </a:endParaRPr>
          </a:p>
          <a:p>
            <a:pPr algn="ctr">
              <a:buNone/>
            </a:pPr>
            <a:r>
              <a:rPr lang="en-US" altLang="zh-CN" sz="3200" b="1" dirty="0">
                <a:solidFill>
                  <a:srgbClr val="0000CC"/>
                </a:solidFill>
                <a:latin typeface="Times New Roman" panose="02020603050405020304" pitchFamily="18" charset="0"/>
                <a:ea typeface="汉仪白棋体简"/>
              </a:rPr>
              <a:t> TỰ HỌC</a:t>
            </a:r>
            <a:endParaRPr lang="zh-CN" altLang="en-US" sz="3200" b="1" dirty="0">
              <a:solidFill>
                <a:srgbClr val="0000CC"/>
              </a:solidFill>
              <a:latin typeface="Times New Roman" panose="02020603050405020304" pitchFamily="18" charset="0"/>
              <a:ea typeface="汉仪白棋体简"/>
            </a:endParaRPr>
          </a:p>
        </p:txBody>
      </p:sp>
      <p:sp>
        <p:nvSpPr>
          <p:cNvPr id="15" name="Teardrop 14"/>
          <p:cNvSpPr/>
          <p:nvPr/>
        </p:nvSpPr>
        <p:spPr>
          <a:xfrm rot="8100000">
            <a:off x="682625" y="1762125"/>
            <a:ext cx="2497138" cy="3355975"/>
          </a:xfrm>
          <a:prstGeom prst="teardrop">
            <a:avLst>
              <a:gd name="adj" fmla="val 112833"/>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Teardrop 15"/>
          <p:cNvSpPr/>
          <p:nvPr/>
        </p:nvSpPr>
        <p:spPr>
          <a:xfrm rot="8100000">
            <a:off x="912813" y="2673350"/>
            <a:ext cx="1974850" cy="2654300"/>
          </a:xfrm>
          <a:prstGeom prst="teardrop">
            <a:avLst>
              <a:gd name="adj" fmla="val 11283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Teardrop 16"/>
          <p:cNvSpPr/>
          <p:nvPr/>
        </p:nvSpPr>
        <p:spPr>
          <a:xfrm rot="8100000">
            <a:off x="1146175" y="3444875"/>
            <a:ext cx="1604963" cy="2157413"/>
          </a:xfrm>
          <a:prstGeom prst="teardrop">
            <a:avLst>
              <a:gd name="adj" fmla="val 112833"/>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Teardrop 17"/>
          <p:cNvSpPr/>
          <p:nvPr/>
        </p:nvSpPr>
        <p:spPr>
          <a:xfrm rot="8100000">
            <a:off x="1296988" y="4159250"/>
            <a:ext cx="1247775" cy="1676400"/>
          </a:xfrm>
          <a:prstGeom prst="teardrop">
            <a:avLst>
              <a:gd name="adj" fmla="val 112833"/>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Freeform 69"/>
          <p:cNvSpPr/>
          <p:nvPr/>
        </p:nvSpPr>
        <p:spPr>
          <a:xfrm>
            <a:off x="1739900" y="2130425"/>
            <a:ext cx="273050" cy="6889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alpha val="100000"/>
            </a:schemeClr>
          </a:solidFill>
          <a:ln w="9525">
            <a:noFill/>
          </a:ln>
        </p:spPr>
        <p:txBody>
          <a:bodyPr/>
          <a:p>
            <a:endParaRPr lang="en-US"/>
          </a:p>
        </p:txBody>
      </p:sp>
      <p:sp>
        <p:nvSpPr>
          <p:cNvPr id="20" name="Freeform 23"/>
          <p:cNvSpPr>
            <a:spLocks noEditPoints="1"/>
          </p:cNvSpPr>
          <p:nvPr/>
        </p:nvSpPr>
        <p:spPr>
          <a:xfrm>
            <a:off x="1695450" y="3705225"/>
            <a:ext cx="361950" cy="4603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alpha val="100000"/>
            </a:schemeClr>
          </a:solidFill>
          <a:ln w="9525">
            <a:noFill/>
          </a:ln>
        </p:spPr>
        <p:txBody>
          <a:bodyPr/>
          <a:p>
            <a:endParaRPr lang="en-US"/>
          </a:p>
        </p:txBody>
      </p:sp>
      <p:sp>
        <p:nvSpPr>
          <p:cNvPr id="21" name="Freeform 144"/>
          <p:cNvSpPr>
            <a:spLocks noEditPoints="1"/>
          </p:cNvSpPr>
          <p:nvPr/>
        </p:nvSpPr>
        <p:spPr>
          <a:xfrm>
            <a:off x="1657350" y="3024188"/>
            <a:ext cx="414338" cy="4810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alpha val="100000"/>
            </a:schemeClr>
          </a:solidFill>
          <a:ln w="9525">
            <a:noFill/>
          </a:ln>
        </p:spPr>
        <p:txBody>
          <a:bodyPr/>
          <a:p>
            <a:endParaRPr lang="en-US"/>
          </a:p>
        </p:txBody>
      </p:sp>
      <p:sp>
        <p:nvSpPr>
          <p:cNvPr id="22" name="Freeform 56"/>
          <p:cNvSpPr>
            <a:spLocks noEditPoints="1"/>
          </p:cNvSpPr>
          <p:nvPr/>
        </p:nvSpPr>
        <p:spPr>
          <a:xfrm>
            <a:off x="1739900" y="5000625"/>
            <a:ext cx="417513" cy="5619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alpha val="100000"/>
            </a:schemeClr>
          </a:solidFill>
          <a:ln w="9525">
            <a:noFill/>
          </a:ln>
        </p:spPr>
        <p:txBody>
          <a:bodyPr/>
          <a:p>
            <a:endParaRPr lang="en-US"/>
          </a:p>
        </p:txBody>
      </p:sp>
      <p:sp>
        <p:nvSpPr>
          <p:cNvPr id="24" name="TextBox 23"/>
          <p:cNvSpPr txBox="1">
            <a:spLocks noChangeArrowheads="1"/>
          </p:cNvSpPr>
          <p:nvPr/>
        </p:nvSpPr>
        <p:spPr bwMode="auto">
          <a:xfrm>
            <a:off x="3886200" y="4941888"/>
            <a:ext cx="4516438" cy="1077218"/>
          </a:xfrm>
          <a:prstGeom prst="rect">
            <a:avLst/>
          </a:prstGeom>
          <a:solidFill>
            <a:schemeClr val="accent1"/>
          </a:solidFill>
          <a:ln>
            <a:noFill/>
          </a:ln>
          <a:effectLst>
            <a:innerShdw blurRad="63500" dist="50800" dir="13500000">
              <a:prstClr val="black">
                <a:alpha val="50000"/>
              </a:prstClr>
            </a:innerShdw>
          </a:effectLst>
        </p:spPr>
        <p:txBody>
          <a:bodyPr>
            <a:spAutoFit/>
          </a:bodyPr>
          <a:p>
            <a:pPr algn="just">
              <a:buFont typeface="Wingdings" panose="05000000000000000000" pitchFamily="2" charset="2"/>
              <a:buChar char="Ø"/>
            </a:pPr>
            <a:r>
              <a:rPr lang="en-US" altLang="vi-VN" sz="3200" b="1" dirty="0">
                <a:solidFill>
                  <a:srgbClr val="0000CC"/>
                </a:solidFill>
                <a:latin typeface="Times New Roman" panose="02020603050405020304" pitchFamily="18" charset="0"/>
                <a:cs typeface="Times New Roman" panose="02020603050405020304" pitchFamily="18" charset="0"/>
              </a:rPr>
              <a:t> Soạn b</a:t>
            </a:r>
            <a:r>
              <a:rPr lang="en-US" altLang="vi-VN" sz="3200" b="1" dirty="0">
                <a:solidFill>
                  <a:srgbClr val="0000CC"/>
                </a:solidFill>
                <a:latin typeface="Times New Roman" panose="02020603050405020304" pitchFamily="18" charset="0"/>
                <a:ea typeface="Times New Roman" panose="02020603050405020304" pitchFamily="18" charset="0"/>
              </a:rPr>
              <a:t>à</a:t>
            </a:r>
            <a:r>
              <a:rPr lang="en-US" altLang="vi-VN" sz="3200" b="1" dirty="0">
                <a:solidFill>
                  <a:srgbClr val="0000CC"/>
                </a:solidFill>
                <a:latin typeface="Times New Roman" panose="02020603050405020304" pitchFamily="18" charset="0"/>
                <a:cs typeface="Times New Roman" panose="02020603050405020304" pitchFamily="18" charset="0"/>
              </a:rPr>
              <a:t>i: Tuổi thơ tôi</a:t>
            </a:r>
            <a:endParaRPr lang="en-US" altLang="vi-VN" sz="3200" b="1" dirty="0">
              <a:solidFill>
                <a:srgbClr val="0000CC"/>
              </a:solidFill>
              <a:latin typeface="Times New Roman" panose="02020603050405020304" pitchFamily="18" charset="0"/>
              <a:cs typeface="Times New Roman" panose="02020603050405020304" pitchFamily="18" charset="0"/>
            </a:endParaRPr>
          </a:p>
          <a:p>
            <a:pPr algn="just"/>
            <a:endParaRPr lang="en-US" altLang="vi-VN" sz="3200" b="1" i="1" dirty="0">
              <a:solidFill>
                <a:srgbClr val="0000CC"/>
              </a:solidFill>
              <a:latin typeface="Times New Roman" panose="02020603050405020304" pitchFamily="18" charset="0"/>
              <a:ea typeface="Times New Roman" panose="02020603050405020304" pitchFamily="18" charset="0"/>
            </a:endParaRPr>
          </a:p>
        </p:txBody>
      </p:sp>
      <p:sp>
        <p:nvSpPr>
          <p:cNvPr id="25" name="TextBox 24"/>
          <p:cNvSpPr txBox="1">
            <a:spLocks noChangeArrowheads="1"/>
          </p:cNvSpPr>
          <p:nvPr/>
        </p:nvSpPr>
        <p:spPr bwMode="auto">
          <a:xfrm>
            <a:off x="3886199" y="2362200"/>
            <a:ext cx="4475164" cy="1077913"/>
          </a:xfrm>
          <a:prstGeom prst="rect">
            <a:avLst/>
          </a:prstGeom>
          <a:solidFill>
            <a:schemeClr val="accent2">
              <a:lumMod val="60000"/>
              <a:lumOff val="40000"/>
            </a:schemeClr>
          </a:solidFill>
          <a:ln>
            <a:noFill/>
          </a:ln>
          <a:effectLst>
            <a:innerShdw blurRad="63500" dist="50800" dir="13500000">
              <a:prstClr val="black">
                <a:alpha val="50000"/>
              </a:prstClr>
            </a:innerShdw>
          </a:effectLst>
        </p:spPr>
        <p:txBody>
          <a:bodyPr wrap="square">
            <a:spAutoFit/>
          </a:bodyPr>
          <a:p>
            <a:pPr algn="just">
              <a:buFont typeface="Wingdings" panose="05000000000000000000" pitchFamily="2" charset="2"/>
              <a:buChar char="Ø"/>
            </a:pPr>
            <a:r>
              <a:rPr lang="en-US" altLang="vi-VN" sz="3200" b="1" dirty="0">
                <a:solidFill>
                  <a:srgbClr val="0000CC"/>
                </a:solidFill>
                <a:latin typeface="Times New Roman" panose="02020603050405020304" pitchFamily="18" charset="0"/>
                <a:cs typeface="Times New Roman" panose="02020603050405020304" pitchFamily="18" charset="0"/>
              </a:rPr>
              <a:t> Vẽ SĐTD hệ thống lại nội dung b</a:t>
            </a:r>
            <a:r>
              <a:rPr lang="en-US" altLang="vi-VN" sz="3200" b="1" dirty="0">
                <a:solidFill>
                  <a:srgbClr val="0000CC"/>
                </a:solidFill>
                <a:latin typeface="Times New Roman" panose="02020603050405020304" pitchFamily="18" charset="0"/>
                <a:ea typeface="Times New Roman" panose="02020603050405020304" pitchFamily="18" charset="0"/>
              </a:rPr>
              <a:t>à</a:t>
            </a:r>
            <a:r>
              <a:rPr lang="en-US" altLang="vi-VN" sz="3200" b="1" dirty="0">
                <a:solidFill>
                  <a:srgbClr val="0000CC"/>
                </a:solidFill>
                <a:latin typeface="Times New Roman" panose="02020603050405020304" pitchFamily="18" charset="0"/>
                <a:cs typeface="Times New Roman" panose="02020603050405020304" pitchFamily="18" charset="0"/>
              </a:rPr>
              <a:t>i học</a:t>
            </a:r>
            <a:endParaRPr lang="en-US" altLang="vi-VN" sz="3200" b="1" dirty="0">
              <a:solidFill>
                <a:srgbClr val="0000CC"/>
              </a:solidFill>
              <a:latin typeface="Times New Roman" panose="02020603050405020304" pitchFamily="18" charset="0"/>
              <a:ea typeface="Times New Roman" panose="02020603050405020304" pitchFamily="18" charset="0"/>
            </a:endParaRPr>
          </a:p>
        </p:txBody>
      </p:sp>
      <p:sp>
        <p:nvSpPr>
          <p:cNvPr id="26" name="TextBox 25"/>
          <p:cNvSpPr txBox="1">
            <a:spLocks noChangeArrowheads="1"/>
          </p:cNvSpPr>
          <p:nvPr/>
        </p:nvSpPr>
        <p:spPr bwMode="auto">
          <a:xfrm>
            <a:off x="3886200" y="3646488"/>
            <a:ext cx="4516438" cy="1077912"/>
          </a:xfrm>
          <a:prstGeom prst="rect">
            <a:avLst/>
          </a:prstGeom>
          <a:solidFill>
            <a:srgbClr val="00B0F0"/>
          </a:solidFill>
          <a:ln>
            <a:noFill/>
          </a:ln>
          <a:effectLst>
            <a:innerShdw blurRad="63500" dist="50800" dir="13500000">
              <a:prstClr val="black">
                <a:alpha val="50000"/>
              </a:prstClr>
            </a:innerShdw>
          </a:effectLst>
        </p:spPr>
        <p:txBody>
          <a:bodyPr wrap="square">
            <a:spAutoFit/>
          </a:bodyPr>
          <a:p>
            <a:pPr algn="just">
              <a:buFont typeface="Wingdings" panose="05000000000000000000" pitchFamily="2" charset="2"/>
              <a:buChar char="Ø"/>
            </a:pPr>
            <a:r>
              <a:rPr lang="en-US" altLang="vi-VN" sz="3200" b="1" dirty="0">
                <a:solidFill>
                  <a:srgbClr val="0000CC"/>
                </a:solidFill>
                <a:latin typeface="Times New Roman" panose="02020603050405020304" pitchFamily="18" charset="0"/>
                <a:cs typeface="Times New Roman" panose="02020603050405020304" pitchFamily="18" charset="0"/>
              </a:rPr>
              <a:t> Ho</a:t>
            </a:r>
            <a:r>
              <a:rPr lang="en-US" altLang="vi-VN" sz="3200" b="1" dirty="0">
                <a:solidFill>
                  <a:srgbClr val="0000CC"/>
                </a:solidFill>
                <a:latin typeface="Times New Roman" panose="02020603050405020304" pitchFamily="18" charset="0"/>
                <a:ea typeface="Times New Roman" panose="02020603050405020304" pitchFamily="18" charset="0"/>
              </a:rPr>
              <a:t>à</a:t>
            </a:r>
            <a:r>
              <a:rPr lang="en-US" altLang="vi-VN" sz="3200" b="1" dirty="0">
                <a:solidFill>
                  <a:srgbClr val="0000CC"/>
                </a:solidFill>
                <a:latin typeface="Times New Roman" panose="02020603050405020304" pitchFamily="18" charset="0"/>
                <a:cs typeface="Times New Roman" panose="02020603050405020304" pitchFamily="18" charset="0"/>
              </a:rPr>
              <a:t>n thiện đoạn văn v</a:t>
            </a:r>
            <a:r>
              <a:rPr lang="en-US" altLang="vi-VN" sz="3200" b="1" dirty="0">
                <a:solidFill>
                  <a:srgbClr val="0000CC"/>
                </a:solidFill>
                <a:latin typeface="Times New Roman" panose="02020603050405020304" pitchFamily="18" charset="0"/>
                <a:ea typeface="Times New Roman" panose="02020603050405020304" pitchFamily="18" charset="0"/>
              </a:rPr>
              <a:t>à</a:t>
            </a:r>
            <a:r>
              <a:rPr lang="en-US" altLang="vi-VN" sz="3200" b="1" dirty="0">
                <a:solidFill>
                  <a:srgbClr val="0000CC"/>
                </a:solidFill>
                <a:latin typeface="Times New Roman" panose="02020603050405020304" pitchFamily="18" charset="0"/>
                <a:cs typeface="Times New Roman" panose="02020603050405020304" pitchFamily="18" charset="0"/>
              </a:rPr>
              <a:t>o vở.</a:t>
            </a:r>
            <a:endParaRPr lang="en-US" altLang="vi-VN" sz="32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000000"/>
                                          </p:val>
                                        </p:tav>
                                        <p:tav tm="100000">
                                          <p:val>
                                            <p:strVal val="#ppt_w"/>
                                          </p:val>
                                        </p:tav>
                                      </p:tavLst>
                                    </p:anim>
                                    <p:anim calcmode="lin" valueType="num">
                                      <p:cBhvr>
                                        <p:cTn id="8" dur="500" fill="hold"/>
                                        <p:tgtEl>
                                          <p:spTgt spid="14"/>
                                        </p:tgtEl>
                                        <p:attrNameLst>
                                          <p:attrName>ppt_h</p:attrName>
                                        </p:attrNameLst>
                                      </p:cBhvr>
                                      <p:tavLst>
                                        <p:tav tm="0">
                                          <p:val>
                                            <p:fltVal val="0.00000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000000"/>
                                          </p:val>
                                        </p:tav>
                                        <p:tav tm="100000">
                                          <p:val>
                                            <p:strVal val="#ppt_w"/>
                                          </p:val>
                                        </p:tav>
                                      </p:tavLst>
                                    </p:anim>
                                    <p:anim calcmode="lin" valueType="num">
                                      <p:cBhvr>
                                        <p:cTn id="19" dur="500" fill="hold"/>
                                        <p:tgtEl>
                                          <p:spTgt spid="19"/>
                                        </p:tgtEl>
                                        <p:attrNameLst>
                                          <p:attrName>ppt_h</p:attrName>
                                        </p:attrNameLst>
                                      </p:cBhvr>
                                      <p:tavLst>
                                        <p:tav tm="0">
                                          <p:val>
                                            <p:fltVal val="0.000000"/>
                                          </p:val>
                                        </p:tav>
                                        <p:tav tm="100000">
                                          <p:val>
                                            <p:strVal val="#ppt_h"/>
                                          </p:val>
                                        </p:tav>
                                      </p:tavLst>
                                    </p:anim>
                                    <p:animEffect transition="in" filter="fade">
                                      <p:cBhvr>
                                        <p:cTn id="20" dur="500"/>
                                        <p:tgtEl>
                                          <p:spTgt spid="19"/>
                                        </p:tgtEl>
                                      </p:cBhvr>
                                    </p:animEffect>
                                  </p:childTnLst>
                                </p:cTn>
                              </p:par>
                            </p:childTnLst>
                          </p:cTn>
                        </p:par>
                        <p:par>
                          <p:cTn id="21" fill="hold">
                            <p:stCondLst>
                              <p:cond delay="1500"/>
                            </p:stCondLst>
                            <p:childTnLst>
                              <p:par>
                                <p:cTn id="22" presetID="2" presetClass="entr" presetSubtype="4" accel="50000" decel="5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000000"/>
                                          </p:val>
                                        </p:tav>
                                        <p:tav tm="100000">
                                          <p:val>
                                            <p:strVal val="#ppt_w"/>
                                          </p:val>
                                        </p:tav>
                                      </p:tavLst>
                                    </p:anim>
                                    <p:anim calcmode="lin" valueType="num">
                                      <p:cBhvr>
                                        <p:cTn id="30" dur="500" fill="hold"/>
                                        <p:tgtEl>
                                          <p:spTgt spid="21"/>
                                        </p:tgtEl>
                                        <p:attrNameLst>
                                          <p:attrName>ppt_h</p:attrName>
                                        </p:attrNameLst>
                                      </p:cBhvr>
                                      <p:tavLst>
                                        <p:tav tm="0">
                                          <p:val>
                                            <p:fltVal val="0.000000"/>
                                          </p:val>
                                        </p:tav>
                                        <p:tav tm="100000">
                                          <p:val>
                                            <p:strVal val="#ppt_h"/>
                                          </p:val>
                                        </p:tav>
                                      </p:tavLst>
                                    </p:anim>
                                    <p:animEffect transition="in" filter="fade">
                                      <p:cBhvr>
                                        <p:cTn id="31" dur="500"/>
                                        <p:tgtEl>
                                          <p:spTgt spid="21"/>
                                        </p:tgtEl>
                                      </p:cBhvr>
                                    </p:animEffect>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000000"/>
                                          </p:val>
                                        </p:tav>
                                        <p:tav tm="100000">
                                          <p:val>
                                            <p:strVal val="#ppt_w"/>
                                          </p:val>
                                        </p:tav>
                                      </p:tavLst>
                                    </p:anim>
                                    <p:anim calcmode="lin" valueType="num">
                                      <p:cBhvr>
                                        <p:cTn id="41" dur="500" fill="hold"/>
                                        <p:tgtEl>
                                          <p:spTgt spid="20"/>
                                        </p:tgtEl>
                                        <p:attrNameLst>
                                          <p:attrName>ppt_h</p:attrName>
                                        </p:attrNameLst>
                                      </p:cBhvr>
                                      <p:tavLst>
                                        <p:tav tm="0">
                                          <p:val>
                                            <p:fltVal val="0.000000"/>
                                          </p:val>
                                        </p:tav>
                                        <p:tav tm="100000">
                                          <p:val>
                                            <p:strVal val="#ppt_h"/>
                                          </p:val>
                                        </p:tav>
                                      </p:tavLst>
                                    </p:anim>
                                    <p:animEffect transition="in" filter="fade">
                                      <p:cBhvr>
                                        <p:cTn id="42" dur="500"/>
                                        <p:tgtEl>
                                          <p:spTgt spid="20"/>
                                        </p:tgtEl>
                                      </p:cBhvr>
                                    </p:animEffect>
                                  </p:childTnLst>
                                </p:cTn>
                              </p:par>
                            </p:childTnLst>
                          </p:cTn>
                        </p:par>
                        <p:par>
                          <p:cTn id="43" fill="hold">
                            <p:stCondLst>
                              <p:cond delay="3500"/>
                            </p:stCondLst>
                            <p:childTnLst>
                              <p:par>
                                <p:cTn id="44" presetID="2" presetClass="entr" presetSubtype="4" accel="50000" decel="5000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000000"/>
                                          </p:val>
                                        </p:tav>
                                        <p:tav tm="100000">
                                          <p:val>
                                            <p:strVal val="#ppt_w"/>
                                          </p:val>
                                        </p:tav>
                                      </p:tavLst>
                                    </p:anim>
                                    <p:anim calcmode="lin" valueType="num">
                                      <p:cBhvr>
                                        <p:cTn id="52" dur="500" fill="hold"/>
                                        <p:tgtEl>
                                          <p:spTgt spid="22"/>
                                        </p:tgtEl>
                                        <p:attrNameLst>
                                          <p:attrName>ppt_h</p:attrName>
                                        </p:attrNameLst>
                                      </p:cBhvr>
                                      <p:tavLst>
                                        <p:tav tm="0">
                                          <p:val>
                                            <p:fltVal val="0.000000"/>
                                          </p:val>
                                        </p:tav>
                                        <p:tav tm="100000">
                                          <p:val>
                                            <p:strVal val="#ppt_h"/>
                                          </p:val>
                                        </p:tav>
                                      </p:tavLst>
                                    </p:anim>
                                    <p:animEffect transition="in" filter="fade">
                                      <p:cBhvr>
                                        <p:cTn id="53" dur="500"/>
                                        <p:tgtEl>
                                          <p:spTgt spid="22"/>
                                        </p:tgtEl>
                                      </p:cBhvr>
                                    </p:animEffect>
                                  </p:childTnLst>
                                </p:cTn>
                              </p:par>
                              <p:par>
                                <p:cTn id="54" presetID="9"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par>
                                <p:cTn id="57" presetID="9"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par>
                                <p:cTn id="60" presetID="9"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370515" y="947561"/>
            <a:ext cx="3263265" cy="486410"/>
          </a:xfrm>
          <a:prstGeom prst="rect">
            <a:avLst/>
          </a:prstGeom>
          <a:solidFill>
            <a:srgbClr val="FFFF00"/>
          </a:solidFill>
          <a:ln w="9525">
            <a:noFill/>
            <a:miter lim="800000"/>
          </a:ln>
        </p:spPr>
        <p:txBody>
          <a:bodyPr wrap="none">
            <a:spAutoFit/>
          </a:bodyPr>
          <a:lstStyle/>
          <a:p>
            <a:pPr marL="57150" marR="0" lvl="0" indent="0" algn="ctr" defTabSz="914400" rtl="0" eaLnBrk="1" fontAlgn="base" latinLnBrk="0" hangingPunct="1">
              <a:lnSpc>
                <a:spcPct val="107000"/>
              </a:lnSpc>
              <a:spcBef>
                <a:spcPct val="0"/>
              </a:spcBef>
              <a:spcAft>
                <a:spcPts val="800"/>
              </a:spcAft>
              <a:buClrTx/>
              <a:buSzTx/>
              <a:buFontTx/>
              <a:buNone/>
              <a:tabLst>
                <a:tab pos="57150" algn="l"/>
              </a:tabLst>
              <a:defRPr/>
            </a:pPr>
            <a:r>
              <a:rPr kumimoji="0" 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TRI THỨC NGỮ VĂN</a:t>
            </a:r>
            <a:endParaRPr kumimoji="0" lang="en-US" sz="2400" b="1" i="0" u="none" strike="noStrike" kern="1200" cap="none" spc="0" normalizeH="0" baseline="0" noProof="0" dirty="0">
              <a:ln>
                <a:noFill/>
              </a:ln>
              <a:solidFill>
                <a:srgbClr val="ED7747">
                  <a:lumMod val="50000"/>
                </a:srgbClr>
              </a:solidFill>
              <a:effectLst/>
              <a:uLnTx/>
              <a:uFillTx/>
              <a:latin typeface="Times New Roman" panose="02020603050405020304" pitchFamily="18" charset="0"/>
              <a:ea typeface="黑体"/>
              <a:cs typeface="Times New Roman" panose="02020603050405020304" pitchFamily="18" charset="0"/>
            </a:endParaRPr>
          </a:p>
        </p:txBody>
      </p:sp>
      <p:pic>
        <p:nvPicPr>
          <p:cNvPr id="10" name="Picture 2"/>
          <p:cNvPicPr>
            <a:picLocks noChangeAspect="1" noChangeArrowheads="1"/>
          </p:cNvPicPr>
          <p:nvPr/>
        </p:nvPicPr>
        <p:blipFill>
          <a:blip r:embed="rId1"/>
          <a:srcRect/>
          <a:stretch>
            <a:fillRect/>
          </a:stretch>
        </p:blipFill>
        <p:spPr bwMode="auto">
          <a:xfrm>
            <a:off x="920932" y="1470799"/>
            <a:ext cx="6908619" cy="39519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524053" y="978269"/>
            <a:ext cx="3263265" cy="486410"/>
          </a:xfrm>
          <a:prstGeom prst="rect">
            <a:avLst/>
          </a:prstGeom>
          <a:solidFill>
            <a:srgbClr val="FFFF00"/>
          </a:solidFill>
          <a:ln w="9525">
            <a:noFill/>
            <a:miter lim="800000"/>
          </a:ln>
        </p:spPr>
        <p:txBody>
          <a:bodyPr wrap="none">
            <a:spAutoFit/>
          </a:bodyPr>
          <a:lstStyle/>
          <a:p>
            <a:pPr marL="57150" marR="0" lvl="0" indent="0" algn="ctr" defTabSz="914400" rtl="0" eaLnBrk="1" fontAlgn="base" latinLnBrk="0" hangingPunct="1">
              <a:lnSpc>
                <a:spcPct val="107000"/>
              </a:lnSpc>
              <a:spcBef>
                <a:spcPct val="0"/>
              </a:spcBef>
              <a:spcAft>
                <a:spcPts val="800"/>
              </a:spcAft>
              <a:buClrTx/>
              <a:buSzTx/>
              <a:buFontTx/>
              <a:buNone/>
              <a:tabLst>
                <a:tab pos="57150" algn="l"/>
              </a:tabLst>
              <a:defRPr/>
            </a:pPr>
            <a:r>
              <a:rPr kumimoji="0" 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TRI THỨC NGỮ VĂN</a:t>
            </a:r>
            <a:endParaRPr kumimoji="0" lang="en-US" sz="2400" b="1" i="0" u="none" strike="noStrike" kern="1200" cap="none" spc="0" normalizeH="0" baseline="0" noProof="0" dirty="0">
              <a:ln>
                <a:noFill/>
              </a:ln>
              <a:solidFill>
                <a:srgbClr val="ED7747">
                  <a:lumMod val="50000"/>
                </a:srgbClr>
              </a:solidFill>
              <a:effectLst/>
              <a:uLnTx/>
              <a:uFillTx/>
              <a:latin typeface="Times New Roman" panose="02020603050405020304" pitchFamily="18" charset="0"/>
              <a:ea typeface="黑体"/>
              <a:cs typeface="Times New Roman" panose="02020603050405020304" pitchFamily="18" charset="0"/>
            </a:endParaRPr>
          </a:p>
        </p:txBody>
      </p:sp>
      <p:pic>
        <p:nvPicPr>
          <p:cNvPr id="4" name="Picture 2"/>
          <p:cNvPicPr>
            <a:picLocks noChangeAspect="1" noChangeArrowheads="1"/>
          </p:cNvPicPr>
          <p:nvPr/>
        </p:nvPicPr>
        <p:blipFill>
          <a:blip r:embed="rId1"/>
          <a:srcRect/>
          <a:stretch>
            <a:fillRect/>
          </a:stretch>
        </p:blipFill>
        <p:spPr bwMode="auto">
          <a:xfrm>
            <a:off x="1428751" y="1553286"/>
            <a:ext cx="6400800" cy="3725840"/>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srcRect/>
          <a:stretch>
            <a:fillRect/>
          </a:stretch>
        </p:blipFill>
        <p:spPr bwMode="auto">
          <a:xfrm>
            <a:off x="921224" y="1235974"/>
            <a:ext cx="7083188" cy="4288809"/>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srcRect/>
          <a:stretch>
            <a:fillRect/>
          </a:stretch>
        </p:blipFill>
        <p:spPr bwMode="auto">
          <a:xfrm>
            <a:off x="665327" y="1085851"/>
            <a:ext cx="7554037" cy="4367283"/>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srcRect/>
          <a:stretch>
            <a:fillRect/>
          </a:stretch>
        </p:blipFill>
        <p:spPr bwMode="auto">
          <a:xfrm>
            <a:off x="1044054" y="1143002"/>
            <a:ext cx="7206018" cy="4399360"/>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srcRect/>
          <a:stretch>
            <a:fillRect/>
          </a:stretch>
        </p:blipFill>
        <p:spPr bwMode="auto">
          <a:xfrm>
            <a:off x="1485900" y="1317862"/>
            <a:ext cx="6651578" cy="4165980"/>
          </a:xfrm>
          <a:prstGeom prst="rect">
            <a:avLst/>
          </a:prstGeom>
          <a:noFill/>
          <a:ln>
            <a:noFill/>
          </a:ln>
          <a:effectLst>
            <a:prstShdw prst="shdw17" dist="17961" dir="2700000">
              <a:srgbClr val="4F81BD">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6824</Words>
  <Application>WPS Presentation</Application>
  <PresentationFormat/>
  <Paragraphs>198</Paragraphs>
  <Slides>32</Slides>
  <Notes>6</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32</vt:i4>
      </vt:variant>
    </vt:vector>
  </HeadingPairs>
  <TitlesOfParts>
    <vt:vector size="53" baseType="lpstr">
      <vt:lpstr>Arial</vt:lpstr>
      <vt:lpstr>SimSun</vt:lpstr>
      <vt:lpstr>Wingdings</vt:lpstr>
      <vt:lpstr>Times New Roman</vt:lpstr>
      <vt:lpstr>Calibri</vt:lpstr>
      <vt:lpstr>Georgia</vt:lpstr>
      <vt:lpstr>Georgia</vt:lpstr>
      <vt:lpstr>Wingdings 2</vt:lpstr>
      <vt:lpstr>Wingdings 2</vt:lpstr>
      <vt:lpstr>Calibri</vt:lpstr>
      <vt:lpstr>黑体</vt:lpstr>
      <vt:lpstr>Microsoft YaHei</vt:lpstr>
      <vt:lpstr>Arial Unicode MS</vt:lpstr>
      <vt:lpstr>Times New Roman</vt:lpstr>
      <vt:lpstr>Arial</vt:lpstr>
      <vt:lpstr>汉仪白棋体简</vt:lpstr>
      <vt:lpstr>Segoe Print</vt:lpstr>
      <vt:lpstr>Office Theme</vt:lpstr>
      <vt:lpstr>Civic</vt:lpstr>
      <vt:lpstr>1_Office Theme</vt:lpstr>
      <vt:lpstr>1_Civic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dc:creator>
  <cp:lastModifiedBy>User</cp:lastModifiedBy>
  <cp:revision>98</cp:revision>
  <dcterms:created xsi:type="dcterms:W3CDTF">2014-05-04T11:17:00Z</dcterms:created>
  <dcterms:modified xsi:type="dcterms:W3CDTF">2022-01-15T13:19:26Z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037AF3D3A7C7473C825ED84BFADA1D98</vt:lpwstr>
  </property>
  <property fmtid="{D5CDD505-2E9C-101B-9397-08002B2CF9AE}" pid="3" name="KSOProductBuildVer">
    <vt:lpwstr>1033-11.2.0.10443</vt:lpwstr>
  </property>
</Properties>
</file>