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3"/>
    <p:sldId id="405" r:id="rId4"/>
    <p:sldId id="406" r:id="rId5"/>
    <p:sldId id="269" r:id="rId6"/>
    <p:sldId id="270" r:id="rId7"/>
    <p:sldId id="333" r:id="rId8"/>
    <p:sldId id="284" r:id="rId9"/>
    <p:sldId id="342" r:id="rId10"/>
    <p:sldId id="408" r:id="rId11"/>
    <p:sldId id="343" r:id="rId12"/>
    <p:sldId id="344" r:id="rId13"/>
    <p:sldId id="335" r:id="rId14"/>
    <p:sldId id="346" r:id="rId15"/>
    <p:sldId id="347" r:id="rId16"/>
    <p:sldId id="349" r:id="rId17"/>
    <p:sldId id="350" r:id="rId18"/>
    <p:sldId id="352" r:id="rId19"/>
    <p:sldId id="351" r:id="rId20"/>
    <p:sldId id="360" r:id="rId21"/>
    <p:sldId id="361" r:id="rId22"/>
    <p:sldId id="370" r:id="rId23"/>
    <p:sldId id="371" r:id="rId24"/>
    <p:sldId id="369" r:id="rId25"/>
    <p:sldId id="374" r:id="rId26"/>
    <p:sldId id="373" r:id="rId27"/>
    <p:sldId id="368" r:id="rId28"/>
    <p:sldId id="306" r:id="rId29"/>
    <p:sldId id="375" r:id="rId30"/>
    <p:sldId id="307" r:id="rId31"/>
    <p:sldId id="297" r:id="rId32"/>
    <p:sldId id="435" r:id="rId33"/>
    <p:sldId id="3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636" autoAdjust="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A6A82-4102-469F-8C9C-4B97562B6DE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AA6A82-4102-469F-8C9C-4B97562B6DE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AA6A82-4102-469F-8C9C-4B97562B6DE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AA6A82-4102-469F-8C9C-4B97562B6DE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94AA6A82-4102-469F-8C9C-4B97562B6DE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4AA6A82-4102-469F-8C9C-4B97562B6DE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4AA6A82-4102-469F-8C9C-4B97562B6DE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A6A82-4102-469F-8C9C-4B97562B6DE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A6A82-4102-469F-8C9C-4B97562B6DE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4AA6A82-4102-469F-8C9C-4B97562B6DE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4AA6A82-4102-469F-8C9C-4B97562B6DE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0474E-4853-4886-9DDC-CC1A4F3A2F8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A6A82-4102-469F-8C9C-4B97562B6DE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474E-4853-4886-9DDC-CC1A4F3A2F8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1771" y="0"/>
            <a:ext cx="12192000" cy="6935638"/>
          </a:xfrm>
          <a:prstGeom prst="rect">
            <a:avLst/>
          </a:prstGeom>
        </p:spPr>
      </p:pic>
      <p:sp>
        <p:nvSpPr>
          <p:cNvPr id="6" name="TextBox 5"/>
          <p:cNvSpPr txBox="1"/>
          <p:nvPr/>
        </p:nvSpPr>
        <p:spPr>
          <a:xfrm>
            <a:off x="4238970" y="1069565"/>
            <a:ext cx="7446077" cy="1323439"/>
          </a:xfrm>
          <a:prstGeom prst="rect">
            <a:avLst/>
          </a:prstGeom>
          <a:noFill/>
        </p:spPr>
        <p:txBody>
          <a:bodyPr wrap="none" rtlCol="0">
            <a:spAutoFit/>
          </a:bodyPr>
          <a:lstStyle/>
          <a:p>
            <a:r>
              <a:rPr lang="en-US" sz="8000" b="1" smtClean="0">
                <a:solidFill>
                  <a:srgbClr val="FF0000"/>
                </a:solidFill>
                <a:latin typeface="Times New Roman" panose="02020603050405020304" pitchFamily="18" charset="0"/>
                <a:cs typeface="Times New Roman" panose="02020603050405020304" pitchFamily="18" charset="0"/>
              </a:rPr>
              <a:t>TUỔI THƠ TÔI</a:t>
            </a:r>
            <a:endParaRPr lang="en-US" sz="80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45954" y="3080775"/>
            <a:ext cx="6576695" cy="1014730"/>
          </a:xfrm>
          <a:prstGeom prst="rect">
            <a:avLst/>
          </a:prstGeom>
          <a:noFill/>
        </p:spPr>
        <p:txBody>
          <a:bodyPr wrap="none" rtlCol="0">
            <a:spAutoFit/>
          </a:bodyPr>
          <a:lstStyle/>
          <a:p>
            <a:r>
              <a:rPr lang="en-US" sz="6000" b="1" smtClean="0">
                <a:solidFill>
                  <a:srgbClr val="FF0000"/>
                </a:solidFill>
                <a:latin typeface="Times New Roman" panose="02020603050405020304" pitchFamily="18" charset="0"/>
                <a:cs typeface="Times New Roman" panose="02020603050405020304" pitchFamily="18" charset="0"/>
              </a:rPr>
              <a:t>(Nguyễn Nhật Ánh)</a:t>
            </a:r>
            <a:endParaRPr lang="en-US" sz="6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sp>
        <p:nvSpPr>
          <p:cNvPr id="6" name="Title 1"/>
          <p:cNvSpPr txBox="1"/>
          <p:nvPr/>
        </p:nvSpPr>
        <p:spPr>
          <a:xfrm>
            <a:off x="3553099" y="1162179"/>
            <a:ext cx="5397163"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vi-VN" sz="6000" b="1">
                <a:solidFill>
                  <a:srgbClr val="C00000"/>
                </a:solidFill>
                <a:cs typeface="Times New Roman" panose="02020603050405020304" pitchFamily="18" charset="0"/>
              </a:rPr>
              <a:t>2. Tìm hiểu nhân vật Lợi</a:t>
            </a:r>
            <a:endParaRPr kumimoji="0" lang="vi-VN" sz="60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19935" y="4735216"/>
            <a:ext cx="3509652" cy="2482356"/>
          </a:xfrm>
          <a:prstGeom prst="rect">
            <a:avLst/>
          </a:prstGeom>
        </p:spPr>
      </p:pic>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788996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3" name="Rounded Rectangle 2"/>
          <p:cNvSpPr/>
          <p:nvPr/>
        </p:nvSpPr>
        <p:spPr>
          <a:xfrm>
            <a:off x="597351" y="271366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vật Lợi</a:t>
            </a: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4926395" y="4668217"/>
            <a:ext cx="5563926" cy="141301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a:solidFill>
                  <a:prstClr val="white"/>
                </a:solidFill>
                <a:latin typeface="Times New Roman" panose="02020603050405020304" pitchFamily="18" charset="0"/>
                <a:cs typeface="Times New Roman" panose="02020603050405020304" pitchFamily="18" charset="0"/>
              </a:rPr>
              <a:t>Các sự việc chính đều xoay quanh nhân vật Lợi.</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38609" y="661247"/>
            <a:ext cx="5563927" cy="1413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a:solidFill>
                  <a:prstClr val="white"/>
                </a:solidFill>
                <a:latin typeface="Times New Roman" panose="02020603050405020304" pitchFamily="18" charset="0"/>
                <a:cs typeface="Times New Roman" panose="02020603050405020304" pitchFamily="18" charset="0"/>
              </a:rPr>
              <a:t>Có nhiều chi tiết trong văn bản miêu tả nhân vật Lợi.</a:t>
            </a:r>
            <a:endParaRPr lang="en-US" sz="28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23431" y="1863213"/>
            <a:ext cx="1415179" cy="139772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23431" y="3202629"/>
            <a:ext cx="1415178" cy="153918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p:cNvCxnSpPr/>
          <p:nvPr/>
        </p:nvCxnSpPr>
        <p:spPr>
          <a:xfrm flipH="1">
            <a:off x="4356988" y="2892820"/>
            <a:ext cx="4956" cy="312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32715" y="-8890"/>
            <a:ext cx="12192000" cy="6858000"/>
          </a:xfrm>
          <a:prstGeom prst="rect">
            <a:avLst/>
          </a:prstGeom>
        </p:spPr>
      </p:pic>
      <p:sp>
        <p:nvSpPr>
          <p:cNvPr id="3" name="Rounded Rectangle 2"/>
          <p:cNvSpPr/>
          <p:nvPr/>
        </p:nvSpPr>
        <p:spPr>
          <a:xfrm>
            <a:off x="597351" y="271366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a:solidFill>
                  <a:prstClr val="white"/>
                </a:solidFill>
                <a:latin typeface="Times New Roman" panose="02020603050405020304" pitchFamily="18" charset="0"/>
                <a:cs typeface="Times New Roman" panose="02020603050405020304" pitchFamily="18" charset="0"/>
              </a:rPr>
              <a:t>Trong cuộc sống hàng ngày</a:t>
            </a: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4990862" y="2346971"/>
            <a:ext cx="3523431" cy="8786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a:solidFill>
                  <a:prstClr val="white"/>
                </a:solidFill>
                <a:latin typeface="Times New Roman" panose="02020603050405020304" pitchFamily="18" charset="0"/>
                <a:cs typeface="Times New Roman" panose="02020603050405020304" pitchFamily="18" charset="0"/>
              </a:rPr>
              <a:t>Chỉ nghĩ đến việc thu vén cá nhân.</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38610" y="661247"/>
            <a:ext cx="3575684" cy="8846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smtClean="0">
                <a:solidFill>
                  <a:prstClr val="white"/>
                </a:solidFill>
                <a:latin typeface="Times New Roman" panose="02020603050405020304" pitchFamily="18" charset="0"/>
                <a:cs typeface="Times New Roman" panose="02020603050405020304" pitchFamily="18" charset="0"/>
              </a:rPr>
              <a:t>Trùm </a:t>
            </a:r>
            <a:r>
              <a:rPr lang="en-US" sz="2800">
                <a:solidFill>
                  <a:prstClr val="white"/>
                </a:solidFill>
                <a:latin typeface="Times New Roman" panose="02020603050405020304" pitchFamily="18" charset="0"/>
                <a:cs typeface="Times New Roman" panose="02020603050405020304" pitchFamily="18" charset="0"/>
              </a:rPr>
              <a:t>sò nổi tiếng trong lớp.</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38395" y="3853180"/>
            <a:ext cx="3575685" cy="9226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just"/>
            <a:r>
              <a:rPr lang="en-US" sz="2800">
                <a:solidFill>
                  <a:prstClr val="white"/>
                </a:solidFill>
                <a:latin typeface="Times New Roman" panose="02020603050405020304" pitchFamily="18" charset="0"/>
                <a:cs typeface="Times New Roman" panose="02020603050405020304" pitchFamily="18" charset="0"/>
              </a:rPr>
              <a:t>Phải trả công đàng hoàng mới làm.</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p:cNvCxnSpPr/>
          <p:nvPr/>
        </p:nvCxnSpPr>
        <p:spPr>
          <a:xfrm flipV="1">
            <a:off x="3523431" y="1445274"/>
            <a:ext cx="1467431" cy="181566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23431" y="2812054"/>
            <a:ext cx="1467431" cy="390575"/>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71605" y="3184153"/>
            <a:ext cx="1519257" cy="107258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Right Brace 21"/>
          <p:cNvSpPr/>
          <p:nvPr/>
        </p:nvSpPr>
        <p:spPr>
          <a:xfrm>
            <a:off x="8514079" y="929258"/>
            <a:ext cx="901337" cy="374407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Rounded Rectangle 22"/>
          <p:cNvSpPr/>
          <p:nvPr/>
        </p:nvSpPr>
        <p:spPr>
          <a:xfrm>
            <a:off x="9773719" y="1341826"/>
            <a:ext cx="2181499" cy="333102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a:solidFill>
                  <a:prstClr val="white"/>
                </a:solidFill>
                <a:latin typeface="Times New Roman" panose="02020603050405020304" pitchFamily="18" charset="0"/>
                <a:cs typeface="Times New Roman" panose="02020603050405020304" pitchFamily="18" charset="0"/>
              </a:rPr>
              <a:t>-&gt; Lợi là đứa ích kỉ, khôn lỏi, luôn tìm cách thu lợi cho mình.</a:t>
            </a:r>
            <a:endParaRPr lang="en-US" sz="280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P spid="6" grpId="0" animBg="1"/>
      <p:bldP spid="7" grpId="0" bldLvl="0" animBg="1"/>
      <p:bldP spid="22" grpId="0" bldLvl="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3" name="Rounded Rectangle 2"/>
          <p:cNvSpPr/>
          <p:nvPr/>
        </p:nvSpPr>
        <p:spPr>
          <a:xfrm>
            <a:off x="597351" y="271366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800">
                <a:solidFill>
                  <a:prstClr val="white"/>
                </a:solidFill>
                <a:latin typeface="Times New Roman" panose="02020603050405020304" pitchFamily="18" charset="0"/>
                <a:cs typeface="Times New Roman" panose="02020603050405020304" pitchFamily="18" charset="0"/>
              </a:rPr>
              <a:t>Khi Lợi có con dế lửa</a:t>
            </a:r>
            <a:endParaRPr lang="es-ES" sz="280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887209" y="4056106"/>
            <a:ext cx="3523431" cy="8786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smtClean="0">
                <a:solidFill>
                  <a:prstClr val="white"/>
                </a:solidFill>
                <a:latin typeface="Times New Roman" panose="02020603050405020304" pitchFamily="18" charset="0"/>
                <a:cs typeface="Times New Roman" panose="02020603050405020304" pitchFamily="18" charset="0"/>
              </a:rPr>
              <a:t>Không </a:t>
            </a:r>
            <a:r>
              <a:rPr lang="en-US" sz="2800">
                <a:solidFill>
                  <a:prstClr val="white"/>
                </a:solidFill>
                <a:latin typeface="Times New Roman" panose="02020603050405020304" pitchFamily="18" charset="0"/>
                <a:cs typeface="Times New Roman" panose="02020603050405020304" pitchFamily="18" charset="0"/>
              </a:rPr>
              <a:t>đổi con dế bằng bất cứ giá nào.</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66264" y="607269"/>
            <a:ext cx="3575684" cy="13350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smtClean="0">
                <a:solidFill>
                  <a:prstClr val="white"/>
                </a:solidFill>
                <a:latin typeface="Times New Roman" panose="02020603050405020304" pitchFamily="18" charset="0"/>
                <a:cs typeface="Times New Roman" panose="02020603050405020304" pitchFamily="18" charset="0"/>
              </a:rPr>
              <a:t>Rất </a:t>
            </a:r>
            <a:r>
              <a:rPr lang="en-US" sz="2800">
                <a:solidFill>
                  <a:prstClr val="white"/>
                </a:solidFill>
                <a:latin typeface="Times New Roman" panose="02020603050405020304" pitchFamily="18" charset="0"/>
                <a:cs typeface="Times New Roman" panose="02020603050405020304" pitchFamily="18" charset="0"/>
              </a:rPr>
              <a:t>quý </a:t>
            </a:r>
            <a:r>
              <a:rPr lang="en-US" sz="2800">
                <a:solidFill>
                  <a:prstClr val="white"/>
                </a:solidFill>
                <a:latin typeface="Times New Roman" panose="02020603050405020304" pitchFamily="18" charset="0"/>
                <a:cs typeface="Times New Roman" panose="02020603050405020304" pitchFamily="18" charset="0"/>
              </a:rPr>
              <a:t>con </a:t>
            </a:r>
            <a:r>
              <a:rPr lang="en-US" sz="2800" smtClean="0">
                <a:solidFill>
                  <a:prstClr val="white"/>
                </a:solidFill>
                <a:latin typeface="Times New Roman" panose="02020603050405020304" pitchFamily="18" charset="0"/>
                <a:cs typeface="Times New Roman" panose="02020603050405020304" pitchFamily="18" charset="0"/>
              </a:rPr>
              <a:t>dế.</a:t>
            </a:r>
            <a:endParaRPr lang="en-US" sz="28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23431" y="1445274"/>
            <a:ext cx="1467431" cy="181566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23431" y="3202630"/>
            <a:ext cx="1415179" cy="138307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11300" y="292000"/>
            <a:ext cx="2619375" cy="1743075"/>
          </a:xfrm>
          <a:prstGeom prst="rect">
            <a:avLst/>
          </a:prstGeom>
          <a:ln>
            <a:noFill/>
          </a:ln>
          <a:effectLst>
            <a:softEdge rad="112500"/>
          </a:effectLst>
        </p:spPr>
      </p:pic>
      <p:sp>
        <p:nvSpPr>
          <p:cNvPr id="22" name="Right Brace 21"/>
          <p:cNvSpPr/>
          <p:nvPr/>
        </p:nvSpPr>
        <p:spPr>
          <a:xfrm>
            <a:off x="8778239" y="841628"/>
            <a:ext cx="901337" cy="374407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Rounded Rectangle 22"/>
          <p:cNvSpPr/>
          <p:nvPr/>
        </p:nvSpPr>
        <p:spPr>
          <a:xfrm>
            <a:off x="9773719" y="1341826"/>
            <a:ext cx="2181499" cy="333102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 trọng và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oi con dế là báu vật. </a:t>
            </a:r>
            <a:endParaRPr lang="en-US"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2" grpId="0" bldLvl="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3" name="Rounded Rectangle 2"/>
          <p:cNvSpPr/>
          <p:nvPr/>
        </p:nvSpPr>
        <p:spPr>
          <a:xfrm>
            <a:off x="597351" y="271366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a:solidFill>
                  <a:prstClr val="white"/>
                </a:solidFill>
                <a:latin typeface="Times New Roman" panose="02020603050405020304" pitchFamily="18" charset="0"/>
                <a:cs typeface="Times New Roman" panose="02020603050405020304" pitchFamily="18" charset="0"/>
              </a:rPr>
              <a:t>Khi con dế lửa bị chết</a:t>
            </a:r>
            <a:endParaRPr lang="it-IT" sz="280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087474" y="1484745"/>
            <a:ext cx="3861332" cy="8786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Khóc như mưa bấc</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78547" y="0"/>
            <a:ext cx="3970259" cy="13350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Lợi khóc rưng rức khi đón cái hộp diêm méo mó từ thầy</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175834" y="2563343"/>
            <a:ext cx="3772972" cy="74932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Chôn dế dưới gốc cây bời lời sau vườn</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23431" y="1002358"/>
            <a:ext cx="1415179" cy="225858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1"/>
          </p:cNvCxnSpPr>
          <p:nvPr/>
        </p:nvCxnSpPr>
        <p:spPr>
          <a:xfrm flipV="1">
            <a:off x="3523431" y="1924056"/>
            <a:ext cx="1564043" cy="1278575"/>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71605" y="3095897"/>
            <a:ext cx="1704229" cy="88256"/>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11300" y="331188"/>
            <a:ext cx="2619375" cy="1743075"/>
          </a:xfrm>
          <a:prstGeom prst="rect">
            <a:avLst/>
          </a:prstGeom>
          <a:ln>
            <a:noFill/>
          </a:ln>
          <a:effectLst>
            <a:softEdge rad="112500"/>
          </a:effectLst>
        </p:spPr>
      </p:pic>
      <p:cxnSp>
        <p:nvCxnSpPr>
          <p:cNvPr id="13" name="Straight Arrow Connector 12"/>
          <p:cNvCxnSpPr/>
          <p:nvPr/>
        </p:nvCxnSpPr>
        <p:spPr>
          <a:xfrm>
            <a:off x="3497518" y="3222546"/>
            <a:ext cx="1678316" cy="69413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227414" y="3459845"/>
            <a:ext cx="3669812" cy="11105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Lợi đặt dế vào hộp các tông, chôn dưới gốc cây.</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3523431" y="3268502"/>
            <a:ext cx="1703983" cy="191649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278185" y="4666923"/>
            <a:ext cx="3669812" cy="11105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Cặm cụi sửa sang chiếc hộp cho ngay ngắn</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a:off x="3547679" y="3299331"/>
            <a:ext cx="1798126" cy="304994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278185" y="5879317"/>
            <a:ext cx="3669812" cy="826283"/>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Lợi cắm lên mộ dế những nhánh cỏ tươi.</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33" name="Cloud Callout 32"/>
          <p:cNvSpPr/>
          <p:nvPr/>
        </p:nvSpPr>
        <p:spPr>
          <a:xfrm>
            <a:off x="1615439" y="-128820"/>
            <a:ext cx="8961121" cy="4652050"/>
          </a:xfrm>
          <a:prstGeom prst="cloudCallout">
            <a:avLst>
              <a:gd name="adj1" fmla="val -43120"/>
              <a:gd name="adj2" fmla="val 77447"/>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smtClean="0">
                <a:latin typeface="Times New Roman" panose="02020603050405020304" pitchFamily="18" charset="0"/>
                <a:cs typeface="Times New Roman" panose="02020603050405020304" pitchFamily="18" charset="0"/>
              </a:rPr>
              <a:t>Phản </a:t>
            </a:r>
            <a:r>
              <a:rPr lang="vi-VN" sz="4000">
                <a:latin typeface="Times New Roman" panose="02020603050405020304" pitchFamily="18" charset="0"/>
                <a:cs typeface="Times New Roman" panose="02020603050405020304" pitchFamily="18" charset="0"/>
              </a:rPr>
              <a:t>ứng của Lợi khi thấy dế lửa chết là chi tiết tiêu biểu vì góp phần bộc lộ tính cách nhân vật, giúp cốt truyện phát triển </a:t>
            </a:r>
            <a:endParaRPr lang="vi-VN" sz="4000">
              <a:latin typeface="Times New Roman" panose="02020603050405020304" pitchFamily="18" charset="0"/>
              <a:cs typeface="Times New Roman" panose="02020603050405020304" pitchFamily="18" charset="0"/>
            </a:endParaRPr>
          </a:p>
        </p:txBody>
      </p:sp>
      <p:sp>
        <p:nvSpPr>
          <p:cNvPr id="34" name="Right Brace 33"/>
          <p:cNvSpPr/>
          <p:nvPr/>
        </p:nvSpPr>
        <p:spPr>
          <a:xfrm>
            <a:off x="8896945" y="420324"/>
            <a:ext cx="956470" cy="6018082"/>
          </a:xfrm>
          <a:prstGeom prst="righ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5" name="Rectangle 34"/>
          <p:cNvSpPr/>
          <p:nvPr/>
        </p:nvSpPr>
        <p:spPr>
          <a:xfrm>
            <a:off x="9574916" y="1544186"/>
            <a:ext cx="2452650"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50000"/>
              </a:lnSpc>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Lợi yêu quý chú dế và cảm thấy đau khổ, mất mát khi chú dế đã chết</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arn(inVertical)">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5">
                                            <p:txEl>
                                              <p:pRg st="0" end="0"/>
                                            </p:txEl>
                                          </p:spTgt>
                                        </p:tgtEl>
                                        <p:attrNameLst>
                                          <p:attrName>style.visibility</p:attrName>
                                        </p:attrNameLst>
                                      </p:cBhvr>
                                      <p:to>
                                        <p:strVal val="visible"/>
                                      </p:to>
                                    </p:set>
                                    <p:animEffect transition="in" filter="barn(inVertical)">
                                      <p:cBhvr>
                                        <p:cTn id="75"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4" grpId="0" animBg="1"/>
      <p:bldP spid="24" grpId="0" animBg="1"/>
      <p:bldP spid="32" grpId="0" animBg="1"/>
      <p:bldP spid="33" grpId="0" animBg="1"/>
      <p:bldP spid="33" grpId="1" animBg="1"/>
      <p:bldP spid="3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8890"/>
            <a:ext cx="12192000" cy="6858000"/>
          </a:xfrm>
          <a:prstGeom prst="rect">
            <a:avLst/>
          </a:prstGeom>
        </p:spPr>
      </p:pic>
      <p:sp>
        <p:nvSpPr>
          <p:cNvPr id="3" name="Rounded Rectangle 2"/>
          <p:cNvSpPr/>
          <p:nvPr/>
        </p:nvSpPr>
        <p:spPr>
          <a:xfrm>
            <a:off x="597351" y="271366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a:solidFill>
                  <a:prstClr val="white"/>
                </a:solidFill>
                <a:latin typeface="Times New Roman" panose="02020603050405020304" pitchFamily="18" charset="0"/>
                <a:cs typeface="Times New Roman" panose="02020603050405020304" pitchFamily="18" charset="0"/>
              </a:rPr>
              <a:t>Khi con dế lửa bị chết</a:t>
            </a:r>
            <a:endParaRPr lang="it-IT" sz="280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087474" y="1484745"/>
            <a:ext cx="3861332" cy="8786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Khóc như mưa bấc</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78547" y="0"/>
            <a:ext cx="3970259" cy="13350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Lợi khóc rưng rức khi đón cái hộp diêm méo mó từ thầy</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175834" y="2563343"/>
            <a:ext cx="3772972" cy="74932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Chôn dế dưới gốc cây bời lời sau vườn</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23431" y="1002358"/>
            <a:ext cx="1415179" cy="225858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1"/>
          </p:cNvCxnSpPr>
          <p:nvPr/>
        </p:nvCxnSpPr>
        <p:spPr>
          <a:xfrm flipV="1">
            <a:off x="3523431" y="1924056"/>
            <a:ext cx="1564043" cy="1278575"/>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71605" y="3095897"/>
            <a:ext cx="1704229" cy="88256"/>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11300" y="331188"/>
            <a:ext cx="2619375" cy="1743075"/>
          </a:xfrm>
          <a:prstGeom prst="rect">
            <a:avLst/>
          </a:prstGeom>
          <a:ln>
            <a:noFill/>
          </a:ln>
          <a:effectLst>
            <a:softEdge rad="112500"/>
          </a:effectLst>
        </p:spPr>
      </p:pic>
      <p:cxnSp>
        <p:nvCxnSpPr>
          <p:cNvPr id="13" name="Straight Arrow Connector 12"/>
          <p:cNvCxnSpPr/>
          <p:nvPr/>
        </p:nvCxnSpPr>
        <p:spPr>
          <a:xfrm>
            <a:off x="3497518" y="3222546"/>
            <a:ext cx="1678316" cy="69413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227414" y="3459845"/>
            <a:ext cx="3669812" cy="11105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Lợi đặt dế vào hộp các tông, chôn dưới gốc cây.</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3523431" y="3268502"/>
            <a:ext cx="1703983" cy="191649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278185" y="4666923"/>
            <a:ext cx="3669812" cy="11105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Cặm cụi sửa sang chiếc hộp cho ngay ngắn</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a:off x="3547679" y="3299331"/>
            <a:ext cx="1798126" cy="304994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278185" y="5879317"/>
            <a:ext cx="3669812" cy="826283"/>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Lợi cắm lên mộ dế những nhánh cỏ tươi.</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34" name="Right Brace 33"/>
          <p:cNvSpPr/>
          <p:nvPr/>
        </p:nvSpPr>
        <p:spPr>
          <a:xfrm>
            <a:off x="8847415" y="450804"/>
            <a:ext cx="956470" cy="6018082"/>
          </a:xfrm>
          <a:prstGeom prst="righ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5" name="Rectangle 34"/>
          <p:cNvSpPr/>
          <p:nvPr/>
        </p:nvSpPr>
        <p:spPr>
          <a:xfrm>
            <a:off x="9574916" y="1544186"/>
            <a:ext cx="2452650"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50000"/>
              </a:lnSpc>
            </a:pPr>
            <a:r>
              <a:rPr lang="en-US" sz="2800" kern="100">
                <a:solidFill>
                  <a:prstClr val="black"/>
                </a:solidFill>
                <a:latin typeface="Times New Roman" panose="02020603050405020304" pitchFamily="18" charset="0"/>
                <a:ea typeface="MS Mincho"/>
                <a:cs typeface="Times New Roman" panose="02020603050405020304" pitchFamily="18" charset="0"/>
                <a:sym typeface="Wingdings" panose="05000000000000000000" pitchFamily="2" charset="2"/>
              </a:rPr>
              <a:t></a:t>
            </a:r>
            <a:r>
              <a:rPr lang="en-US" sz="2800" kern="100">
                <a:solidFill>
                  <a:prstClr val="black"/>
                </a:solidFill>
                <a:latin typeface="Times New Roman" panose="02020603050405020304" pitchFamily="18" charset="0"/>
                <a:ea typeface="MS Mincho"/>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 là một cậu bé tình cảm, chân thành và yêu quý động vật</a:t>
            </a:r>
            <a:endPar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barn(inVertical)">
                                      <p:cBhvr>
                                        <p:cTn id="1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sp>
        <p:nvSpPr>
          <p:cNvPr id="6" name="Title 1"/>
          <p:cNvSpPr txBox="1"/>
          <p:nvPr/>
        </p:nvSpPr>
        <p:spPr>
          <a:xfrm>
            <a:off x="3977640" y="474980"/>
            <a:ext cx="7416165" cy="254698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en-US" sz="6000" b="1" smtClean="0">
                <a:solidFill>
                  <a:srgbClr val="FF0000"/>
                </a:solidFill>
                <a:latin typeface="Times New Roman" panose="02020603050405020304" pitchFamily="18" charset="0"/>
                <a:cs typeface="Times New Roman" panose="02020603050405020304" pitchFamily="18" charset="0"/>
              </a:rPr>
              <a:t>3</a:t>
            </a:r>
            <a:r>
              <a:rPr lang="vi-VN" sz="6000" b="1" smtClean="0">
                <a:solidFill>
                  <a:srgbClr val="FF0000"/>
                </a:solidFill>
                <a:latin typeface="Times New Roman" panose="02020603050405020304" pitchFamily="18" charset="0"/>
                <a:cs typeface="Times New Roman" panose="02020603050405020304" pitchFamily="18" charset="0"/>
              </a:rPr>
              <a:t>. </a:t>
            </a:r>
            <a:r>
              <a:rPr lang="vi-VN" sz="6000" b="1">
                <a:solidFill>
                  <a:srgbClr val="FF0000"/>
                </a:solidFill>
                <a:latin typeface="Times New Roman" panose="02020603050405020304" pitchFamily="18" charset="0"/>
                <a:cs typeface="Times New Roman" panose="02020603050405020304" pitchFamily="18" charset="0"/>
              </a:rPr>
              <a:t>Tìm </a:t>
            </a:r>
            <a:r>
              <a:rPr lang="vi-VN" sz="6000" b="1">
                <a:solidFill>
                  <a:srgbClr val="FF0000"/>
                </a:solidFill>
                <a:cs typeface="Times New Roman" panose="02020603050405020304" pitchFamily="18" charset="0"/>
              </a:rPr>
              <a:t>hiểu nhân vật dế lửa</a:t>
            </a:r>
            <a:endPar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19935" y="4735216"/>
            <a:ext cx="3509652" cy="2482356"/>
          </a:xfrm>
          <a:prstGeom prst="rect">
            <a:avLst/>
          </a:prstGeom>
        </p:spPr>
      </p:pic>
      <p:sp>
        <p:nvSpPr>
          <p:cNvPr id="2" name="Text Box 1"/>
          <p:cNvSpPr txBox="1"/>
          <p:nvPr/>
        </p:nvSpPr>
        <p:spPr>
          <a:xfrm>
            <a:off x="4497070" y="3858260"/>
            <a:ext cx="6376670" cy="368300"/>
          </a:xfrm>
          <a:prstGeom prst="rect">
            <a:avLst/>
          </a:prstGeom>
          <a:noFill/>
        </p:spPr>
        <p:txBody>
          <a:bodyPr wrap="square" rtlCol="0">
            <a:spAutoFit/>
          </a:bodyPr>
          <a:p>
            <a:endParaRPr lang="en-US"/>
          </a:p>
        </p:txBody>
      </p:sp>
      <p:sp>
        <p:nvSpPr>
          <p:cNvPr id="3" name="Text Box 2"/>
          <p:cNvSpPr txBox="1"/>
          <p:nvPr/>
        </p:nvSpPr>
        <p:spPr>
          <a:xfrm>
            <a:off x="4396105" y="3021965"/>
            <a:ext cx="7355840" cy="1753235"/>
          </a:xfrm>
          <a:prstGeom prst="rect">
            <a:avLst/>
          </a:prstGeom>
          <a:noFill/>
        </p:spPr>
        <p:txBody>
          <a:bodyPr wrap="square" rtlCol="0">
            <a:spAutoFit/>
          </a:bodyPr>
          <a:p>
            <a:r>
              <a:rPr lang="en-US" sz="3600" b="1">
                <a:solidFill>
                  <a:srgbClr val="FF0000"/>
                </a:solidFill>
                <a:latin typeface="Times New Roman" panose="02020603050405020304" pitchFamily="18" charset="0"/>
                <a:cs typeface="Times New Roman" panose="02020603050405020304" pitchFamily="18" charset="0"/>
                <a:sym typeface="+mn-ea"/>
              </a:rPr>
              <a:t>a. Cách ứng xử của các bạn trong lớp và thầy giáo với dế lửa</a:t>
            </a:r>
            <a:endParaRPr lang="en-US" sz="3600" b="1">
              <a:solidFill>
                <a:srgbClr val="FF0000"/>
              </a:solidFill>
              <a:latin typeface="Times New Roman" panose="02020603050405020304" pitchFamily="18" charset="0"/>
              <a:cs typeface="Times New Roman" panose="02020603050405020304" pitchFamily="18" charset="0"/>
            </a:endParaRPr>
          </a:p>
          <a:p>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69273"/>
            <a:ext cx="12192000" cy="6858000"/>
          </a:xfrm>
          <a:prstGeom prst="rect">
            <a:avLst/>
          </a:prstGeom>
        </p:spPr>
      </p:pic>
      <p:graphicFrame>
        <p:nvGraphicFramePr>
          <p:cNvPr id="6" name="Table 5"/>
          <p:cNvGraphicFramePr>
            <a:graphicFrameLocks noGrp="1"/>
          </p:cNvGraphicFramePr>
          <p:nvPr/>
        </p:nvGraphicFramePr>
        <p:xfrm>
          <a:off x="0" y="0"/>
          <a:ext cx="12192000" cy="6594475"/>
        </p:xfrm>
        <a:graphic>
          <a:graphicData uri="http://schemas.openxmlformats.org/drawingml/2006/table">
            <a:tbl>
              <a:tblPr firstRow="1" firstCol="1" bandRow="1"/>
              <a:tblGrid>
                <a:gridCol w="2535730"/>
                <a:gridCol w="2535730"/>
                <a:gridCol w="2521941"/>
                <a:gridCol w="2521941"/>
                <a:gridCol w="2076658"/>
              </a:tblGrid>
              <a:tr h="1357745">
                <a:tc rowSpan="2">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ứng xử của bạn học</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cPr/>
                </a:tc>
                <a:tc gridSpan="2">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ứng xử của thầy Phu</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cPr/>
                </a:tc>
              </a:tr>
              <a:tr h="1163320">
                <a:tc vMerge="1">
                  <a:tcPr/>
                </a:tc>
                <a:tc>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hiện</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hiện</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036618">
                <a:tc>
                  <a:txBody>
                    <a:bodyPr/>
                    <a:lstStyle/>
                    <a:p>
                      <a:pPr marL="0" marR="0" algn="just">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dế lửa còn sống</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036618">
                <a:tc>
                  <a:txBody>
                    <a:bodyPr/>
                    <a:lstStyle/>
                    <a:p>
                      <a:pPr marL="0" marR="0" algn="just">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dế lửa chết</a:t>
                      </a:r>
                      <a:endParaRPr lang="en-US" sz="24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83" y="-8890"/>
            <a:ext cx="12192000" cy="6858000"/>
          </a:xfrm>
          <a:prstGeom prst="rect">
            <a:avLst/>
          </a:prstGeom>
        </p:spPr>
      </p:pic>
      <p:sp>
        <p:nvSpPr>
          <p:cNvPr id="3" name="Rounded Rectangle 2"/>
          <p:cNvSpPr/>
          <p:nvPr/>
        </p:nvSpPr>
        <p:spPr>
          <a:xfrm>
            <a:off x="597351" y="271366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a:solidFill>
                  <a:prstClr val="white"/>
                </a:solidFill>
                <a:latin typeface="Times New Roman" panose="02020603050405020304" pitchFamily="18" charset="0"/>
                <a:cs typeface="Times New Roman" panose="02020603050405020304" pitchFamily="18" charset="0"/>
              </a:rPr>
              <a:t>Khi dế lửa còn sống</a:t>
            </a:r>
            <a:endParaRPr kumimoji="0" lang="it-IT"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9656618" y="357903"/>
            <a:ext cx="2356973" cy="8786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smtClean="0">
                <a:solidFill>
                  <a:prstClr val="white"/>
                </a:solidFill>
                <a:latin typeface="Times New Roman" panose="02020603050405020304" pitchFamily="18" charset="0"/>
                <a:cs typeface="Times New Roman" panose="02020603050405020304" pitchFamily="18" charset="0"/>
              </a:rPr>
              <a:t>T</a:t>
            </a:r>
            <a:r>
              <a:rPr lang="vi-VN" sz="2800" smtClean="0">
                <a:solidFill>
                  <a:prstClr val="white"/>
                </a:solidFill>
                <a:latin typeface="Times New Roman" panose="02020603050405020304" pitchFamily="18" charset="0"/>
                <a:cs typeface="Times New Roman" panose="02020603050405020304" pitchFamily="18" charset="0"/>
              </a:rPr>
              <a:t>ức </a:t>
            </a:r>
            <a:r>
              <a:rPr lang="vi-VN" sz="2800">
                <a:solidFill>
                  <a:prstClr val="white"/>
                </a:solidFill>
                <a:latin typeface="Times New Roman" panose="02020603050405020304" pitchFamily="18" charset="0"/>
                <a:cs typeface="Times New Roman" panose="02020603050405020304" pitchFamily="18" charset="0"/>
              </a:rPr>
              <a:t>tối, ganh ghét với Lợi.</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599709" y="-1"/>
            <a:ext cx="3862333" cy="20742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Các bạn tìm mọi cách để đổi được con dế bằng vật chất nhưng không được </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23431" y="1555091"/>
            <a:ext cx="1005280" cy="170584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938610" y="4779817"/>
            <a:ext cx="4122263" cy="17733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Các bạn tìm cách làm Lợi bị bẽ mặt, bằng một trò nghịch ngợm trong lớp, hộp dế của Lợi bị thu.</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30" name="Straight Arrow Connector 29"/>
          <p:cNvCxnSpPr>
            <a:endCxn id="24" idx="1"/>
          </p:cNvCxnSpPr>
          <p:nvPr/>
        </p:nvCxnSpPr>
        <p:spPr>
          <a:xfrm>
            <a:off x="3547679" y="3299331"/>
            <a:ext cx="1390931" cy="236717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0041742" y="5253366"/>
            <a:ext cx="2150258" cy="826283"/>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smtClean="0">
                <a:solidFill>
                  <a:prstClr val="white"/>
                </a:solidFill>
                <a:latin typeface="Times New Roman" panose="02020603050405020304" pitchFamily="18" charset="0"/>
                <a:cs typeface="Times New Roman" panose="02020603050405020304" pitchFamily="18" charset="0"/>
              </a:rPr>
              <a:t>H</a:t>
            </a:r>
            <a:r>
              <a:rPr lang="vi-VN" sz="2800" smtClean="0">
                <a:solidFill>
                  <a:prstClr val="white"/>
                </a:solidFill>
                <a:latin typeface="Times New Roman" panose="02020603050405020304" pitchFamily="18" charset="0"/>
                <a:cs typeface="Times New Roman" panose="02020603050405020304" pitchFamily="18" charset="0"/>
              </a:rPr>
              <a:t>ả </a:t>
            </a:r>
            <a:r>
              <a:rPr lang="vi-VN" sz="2800">
                <a:solidFill>
                  <a:prstClr val="white"/>
                </a:solidFill>
                <a:latin typeface="Times New Roman" panose="02020603050405020304" pitchFamily="18" charset="0"/>
                <a:cs typeface="Times New Roman" panose="02020603050405020304" pitchFamily="18" charset="0"/>
              </a:rPr>
              <a:t>hê, vui sướng</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8574411" y="809107"/>
            <a:ext cx="1025256" cy="14122"/>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060873" y="5666507"/>
            <a:ext cx="1025256" cy="14122"/>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03835" y="919480"/>
            <a:ext cx="3611245" cy="1568450"/>
          </a:xfrm>
          <a:prstGeom prst="rect">
            <a:avLst/>
          </a:prstGeom>
          <a:noFill/>
        </p:spPr>
        <p:txBody>
          <a:bodyPr wrap="square" rtlCol="0">
            <a:spAutoFit/>
          </a:bodyPr>
          <a:p>
            <a:r>
              <a:rPr lang="en-US" sz="3200" b="1" noProof="0"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*Cách ứng xử của các bạn trong lớp</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4"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10" name="Rounded Rectangle 9"/>
          <p:cNvSpPr/>
          <p:nvPr/>
        </p:nvSpPr>
        <p:spPr>
          <a:xfrm>
            <a:off x="1365069" y="1386116"/>
            <a:ext cx="4924697"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Nguyễn Nhật Ánh (1955)</a:t>
            </a:r>
            <a:endPar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ounded Rectangle 15"/>
          <p:cNvSpPr/>
          <p:nvPr/>
        </p:nvSpPr>
        <p:spPr>
          <a:xfrm>
            <a:off x="1446802" y="2557690"/>
            <a:ext cx="4924697" cy="914400"/>
          </a:xfrm>
          <a:prstGeom prst="roundRect">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lvl="0"/>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 quán: Quảng Nam</a:t>
            </a:r>
            <a:endPar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ounded Rectangle 19"/>
          <p:cNvSpPr/>
          <p:nvPr/>
        </p:nvSpPr>
        <p:spPr>
          <a:xfrm>
            <a:off x="1365250" y="3729355"/>
            <a:ext cx="5372735" cy="1824990"/>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 có nhiều tác phẩm </a:t>
            </a:r>
            <a:r>
              <a:rPr lang="en-US" alt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cho tuổi</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thơ</a:t>
            </a:r>
            <a:r>
              <a:rPr lang="en-US" alt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tuổi mới lớn</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nhiều tác phẩm chuyển thể thành phim.</a:t>
            </a:r>
            <a:endParaRPr lang="en-US" alt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7175500" y="1506220"/>
            <a:ext cx="4588510" cy="41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 Box 1"/>
          <p:cNvSpPr txBox="1"/>
          <p:nvPr/>
        </p:nvSpPr>
        <p:spPr>
          <a:xfrm>
            <a:off x="815975" y="172720"/>
            <a:ext cx="9926320" cy="1137285"/>
          </a:xfrm>
          <a:prstGeom prst="rect">
            <a:avLst/>
          </a:prstGeom>
          <a:noFill/>
        </p:spPr>
        <p:txBody>
          <a:bodyPr wrap="square" rtlCol="0">
            <a:spAutoFit/>
          </a:bodyPr>
          <a:p>
            <a:pPr algn="ctr"/>
            <a:r>
              <a:rPr lang="en-US" altLang="zh-CN" sz="3600" b="1">
                <a:solidFill>
                  <a:srgbClr val="FF0000"/>
                </a:solidFill>
                <a:latin typeface="Times New Roman" panose="02020603050405020304" pitchFamily="18" charset="0"/>
                <a:ea typeface="STXinwei" panose="02010800040101010101" pitchFamily="2" charset="-122"/>
                <a:cs typeface="Times New Roman" panose="02020603050405020304" pitchFamily="18" charset="0"/>
                <a:sym typeface="+mn-ea"/>
              </a:rPr>
              <a:t>Em biết gì về tác giả </a:t>
            </a:r>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Nguyễn Nhật Ánh?</a:t>
            </a:r>
            <a:endPar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zh-CN" sz="3200" b="1">
                <a:solidFill>
                  <a:schemeClr val="tx1"/>
                </a:solidFill>
                <a:latin typeface="Times New Roman" panose="02020603050405020304" pitchFamily="18" charset="0"/>
                <a:ea typeface="STXinwei" panose="02010800040101010101" pitchFamily="2" charset="-122"/>
                <a:cs typeface="Times New Roman" panose="02020603050405020304" pitchFamily="18" charset="0"/>
                <a:sym typeface="+mn-ea"/>
              </a:rPr>
              <a:t> </a:t>
            </a:r>
            <a:endParaRPr lang="en-US" altLang="zh-CN" sz="3200" b="1">
              <a:solidFill>
                <a:schemeClr val="tx1"/>
              </a:solidFill>
              <a:latin typeface="Times New Roman" panose="02020603050405020304" pitchFamily="18" charset="0"/>
              <a:ea typeface="STXinwei" panose="02010800040101010101" pitchFamily="2"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6" grpId="0" bldLvl="0" animBg="1"/>
      <p:bldP spid="16" grpId="1" animBg="1"/>
      <p:bldP spid="20" grpId="0" bldLvl="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3" name="Rounded Rectangle 2"/>
          <p:cNvSpPr/>
          <p:nvPr/>
        </p:nvSpPr>
        <p:spPr>
          <a:xfrm>
            <a:off x="542762" y="247764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a:solidFill>
                  <a:prstClr val="white"/>
                </a:solidFill>
                <a:latin typeface="Times New Roman" panose="02020603050405020304" pitchFamily="18" charset="0"/>
                <a:cs typeface="Times New Roman" panose="02020603050405020304" pitchFamily="18" charset="0"/>
              </a:rPr>
              <a:t>Khi con dế chết</a:t>
            </a:r>
            <a:endParaRPr lang="it-IT" sz="280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952066" y="1460587"/>
            <a:ext cx="5331627" cy="1607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Cảm thấy tan nát cõi lòng, thấy ân hận, vì đã vô tình đã làm Lợi bị tổn thương.</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78547" y="0"/>
            <a:ext cx="5345084" cy="13350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Thấy lòng chùng xuống, chẳng thể nào sung sướng nổi</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38610" y="3143426"/>
            <a:ext cx="5424958" cy="11773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Đến đám tang chú dế với vẻ mặt im lìm, buồn bã, trang nghiêm</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23431" y="1002358"/>
            <a:ext cx="1415179" cy="225858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23431" y="2202534"/>
            <a:ext cx="1455116" cy="100009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71605" y="3184153"/>
            <a:ext cx="1506942" cy="25177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11300" y="331188"/>
            <a:ext cx="2619375" cy="1743075"/>
          </a:xfrm>
          <a:prstGeom prst="rect">
            <a:avLst/>
          </a:prstGeom>
          <a:ln>
            <a:noFill/>
          </a:ln>
          <a:effectLst>
            <a:softEdge rad="112500"/>
          </a:effectLst>
        </p:spPr>
      </p:pic>
      <p:cxnSp>
        <p:nvCxnSpPr>
          <p:cNvPr id="13" name="Straight Arrow Connector 12"/>
          <p:cNvCxnSpPr/>
          <p:nvPr/>
        </p:nvCxnSpPr>
        <p:spPr>
          <a:xfrm>
            <a:off x="3497518" y="3222546"/>
            <a:ext cx="1481029" cy="1515709"/>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61224" y="4483050"/>
            <a:ext cx="5339793" cy="8707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Đào đất sâu và vuống vức</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3523431" y="3268502"/>
            <a:ext cx="1415179" cy="2569486"/>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938610" y="5654177"/>
            <a:ext cx="5485024" cy="11437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Cả bọn xúm vào ném từng hòn sỏi lên quan tài, thi nhau lấp cho </a:t>
            </a:r>
            <a:r>
              <a:rPr lang="vi-VN" sz="2800">
                <a:solidFill>
                  <a:prstClr val="white"/>
                </a:solidFill>
                <a:latin typeface="Times New Roman" panose="02020603050405020304" pitchFamily="18" charset="0"/>
                <a:cs typeface="Times New Roman" panose="02020603050405020304" pitchFamily="18" charset="0"/>
              </a:rPr>
              <a:t>thật </a:t>
            </a:r>
            <a:r>
              <a:rPr lang="vi-VN" sz="2800" smtClean="0">
                <a:solidFill>
                  <a:prstClr val="white"/>
                </a:solidFill>
                <a:latin typeface="Times New Roman" panose="02020603050405020304" pitchFamily="18" charset="0"/>
                <a:cs typeface="Times New Roman" panose="02020603050405020304" pitchFamily="18" charset="0"/>
              </a:rPr>
              <a:t>đầy</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2377439" y="68932"/>
            <a:ext cx="8961121" cy="4652050"/>
          </a:xfrm>
          <a:prstGeom prst="cloudCallout">
            <a:avLst>
              <a:gd name="adj1" fmla="val -43120"/>
              <a:gd name="adj2" fmla="val 77447"/>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tabLst>
                <a:tab pos="337820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4000">
                <a:latin typeface="Times New Roman" panose="02020603050405020304" pitchFamily="18" charset="0"/>
                <a:ea typeface="Times New Roman" panose="02020603050405020304" pitchFamily="18" charset="0"/>
                <a:cs typeface="Times New Roman" panose="02020603050405020304" pitchFamily="18" charset="0"/>
              </a:rPr>
              <a:t> Tác giả đã diễn tả tâm lí nhân vật đặc sắc, phù hợp với lứa tuổi trẻ thơ.</a:t>
            </a:r>
            <a:endParaRPr lang="en-US" sz="3600">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4" grpId="0" animBg="1"/>
      <p:bldP spid="24" grpId="0" animBg="1"/>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9685" y="-198542"/>
            <a:ext cx="12192000" cy="6858000"/>
          </a:xfrm>
          <a:prstGeom prst="rect">
            <a:avLst/>
          </a:prstGeom>
        </p:spPr>
      </p:pic>
      <p:sp>
        <p:nvSpPr>
          <p:cNvPr id="3" name="Rounded Rectangle 2"/>
          <p:cNvSpPr/>
          <p:nvPr/>
        </p:nvSpPr>
        <p:spPr>
          <a:xfrm>
            <a:off x="63337" y="360794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a:solidFill>
                  <a:prstClr val="white"/>
                </a:solidFill>
                <a:latin typeface="Times New Roman" panose="02020603050405020304" pitchFamily="18" charset="0"/>
                <a:cs typeface="Times New Roman" panose="02020603050405020304" pitchFamily="18" charset="0"/>
              </a:rPr>
              <a:t>Khi biết vô tình làm con dế của Lợi chết</a:t>
            </a:r>
            <a:endParaRPr lang="it-IT"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246880" y="3057525"/>
            <a:ext cx="3698240" cy="8521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a:solidFill>
                  <a:prstClr val="white"/>
                </a:solidFill>
                <a:latin typeface="Times New Roman" panose="02020603050405020304" pitchFamily="18" charset="0"/>
                <a:cs typeface="Times New Roman" panose="02020603050405020304" pitchFamily="18" charset="0"/>
              </a:rPr>
              <a:t>Áy náy, xin lỗi học trò vì hành động vô ý của mình.</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177665" y="4257675"/>
            <a:ext cx="3789680" cy="106553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a:solidFill>
                  <a:prstClr val="white"/>
                </a:solidFill>
                <a:latin typeface="Times New Roman" panose="02020603050405020304" pitchFamily="18" charset="0"/>
                <a:cs typeface="Times New Roman" panose="02020603050405020304" pitchFamily="18" charset="0"/>
              </a:rPr>
              <a:t>Đến dự đám tang chú dế với một vòng hoa tim tím</a:t>
            </a:r>
            <a:endParaRPr lang="en-US" sz="24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2922905" y="3237230"/>
            <a:ext cx="1280160" cy="1188085"/>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2989580" y="4389755"/>
            <a:ext cx="1131570" cy="35560"/>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sp>
        <p:nvSpPr>
          <p:cNvPr id="16" name="Right Brace 15"/>
          <p:cNvSpPr/>
          <p:nvPr/>
        </p:nvSpPr>
        <p:spPr>
          <a:xfrm>
            <a:off x="7927340" y="3310255"/>
            <a:ext cx="1092200" cy="2947035"/>
          </a:xfrm>
          <a:prstGeom prst="righ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b="1"/>
          </a:p>
        </p:txBody>
      </p:sp>
      <p:sp>
        <p:nvSpPr>
          <p:cNvPr id="17" name="Rounded Rectangle 16"/>
          <p:cNvSpPr/>
          <p:nvPr/>
        </p:nvSpPr>
        <p:spPr>
          <a:xfrm>
            <a:off x="8989609" y="3937540"/>
            <a:ext cx="2892800" cy="2318861"/>
          </a:xfrm>
          <a:prstGeom prst="roundRect">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smtClean="0">
                <a:solidFill>
                  <a:prstClr val="white"/>
                </a:solidFill>
                <a:latin typeface="Times New Roman" panose="02020603050405020304" pitchFamily="18" charset="0"/>
                <a:cs typeface="Times New Roman" panose="02020603050405020304" pitchFamily="18" charset="0"/>
              </a:rPr>
              <a:t>-&gt; </a:t>
            </a:r>
            <a:r>
              <a:rPr lang="vi-VN" sz="2800" smtClean="0">
                <a:solidFill>
                  <a:prstClr val="white"/>
                </a:solidFill>
                <a:latin typeface="Times New Roman" panose="02020603050405020304" pitchFamily="18" charset="0"/>
                <a:cs typeface="Times New Roman" panose="02020603050405020304" pitchFamily="18" charset="0"/>
              </a:rPr>
              <a:t> </a:t>
            </a:r>
            <a:r>
              <a:rPr lang="vi-VN" sz="2800">
                <a:solidFill>
                  <a:prstClr val="white"/>
                </a:solidFill>
                <a:latin typeface="Times New Roman" panose="02020603050405020304" pitchFamily="18" charset="0"/>
                <a:cs typeface="Times New Roman" panose="02020603050405020304" pitchFamily="18" charset="0"/>
              </a:rPr>
              <a:t>một người thầy tình cảm, sẵn sàng nhận lỗi sai trước học trò.</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2922721" y="4334430"/>
            <a:ext cx="1460878" cy="1798531"/>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a:xfrm>
            <a:off x="4224655" y="5671185"/>
            <a:ext cx="3702685" cy="89281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a:solidFill>
                  <a:prstClr val="white"/>
                </a:solidFill>
                <a:latin typeface="Times New Roman" panose="02020603050405020304" pitchFamily="18" charset="0"/>
                <a:cs typeface="Times New Roman" panose="02020603050405020304" pitchFamily="18" charset="0"/>
              </a:rPr>
              <a:t>Bùi ngùi xoa đầu của Lợi</a:t>
            </a:r>
            <a:endParaRPr lang="en-US" sz="2400">
              <a:solidFill>
                <a:prstClr val="white"/>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137160" y="824230"/>
            <a:ext cx="3232150" cy="141287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lgn="just"/>
            <a:r>
              <a:rPr lang="it-IT" sz="2800">
                <a:solidFill>
                  <a:prstClr val="white"/>
                </a:solidFill>
                <a:latin typeface="Times New Roman" panose="02020603050405020304" pitchFamily="18" charset="0"/>
                <a:cs typeface="Times New Roman" panose="02020603050405020304" pitchFamily="18" charset="0"/>
              </a:rPr>
              <a:t>Khi dế còn sống</a:t>
            </a:r>
            <a:endParaRPr lang="it-IT" sz="2800">
              <a:solidFill>
                <a:prstClr val="white"/>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225290" y="334645"/>
            <a:ext cx="3851910" cy="10693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lgn="just"/>
            <a:r>
              <a:rPr lang="vi-VN" sz="2400">
                <a:solidFill>
                  <a:prstClr val="white"/>
                </a:solidFill>
                <a:latin typeface="Times New Roman" panose="02020603050405020304" pitchFamily="18" charset="0"/>
                <a:cs typeface="Times New Roman" panose="02020603050405020304" pitchFamily="18" charset="0"/>
              </a:rPr>
              <a:t>Thầy giận giữ khi phát hiện tiếng ồn trong </a:t>
            </a:r>
            <a:r>
              <a:rPr lang="vi-VN" sz="2400" smtClean="0">
                <a:solidFill>
                  <a:prstClr val="white"/>
                </a:solidFill>
                <a:latin typeface="Times New Roman" panose="02020603050405020304" pitchFamily="18" charset="0"/>
                <a:cs typeface="Times New Roman" panose="02020603050405020304" pitchFamily="18" charset="0"/>
              </a:rPr>
              <a:t>lớp</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247515" y="1534160"/>
            <a:ext cx="3829050" cy="9251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lgn="just"/>
            <a:r>
              <a:rPr lang="en-US" sz="2400" smtClean="0">
                <a:solidFill>
                  <a:prstClr val="white"/>
                </a:solidFill>
                <a:latin typeface="Times New Roman" panose="02020603050405020304" pitchFamily="18" charset="0"/>
                <a:cs typeface="Times New Roman" panose="02020603050405020304" pitchFamily="18" charset="0"/>
              </a:rPr>
              <a:t>Tịch </a:t>
            </a:r>
            <a:r>
              <a:rPr lang="vi-VN" sz="2400" smtClean="0">
                <a:solidFill>
                  <a:prstClr val="white"/>
                </a:solidFill>
                <a:latin typeface="Times New Roman" panose="02020603050405020304" pitchFamily="18" charset="0"/>
                <a:cs typeface="Times New Roman" panose="02020603050405020304" pitchFamily="18" charset="0"/>
              </a:rPr>
              <a:t>thu </a:t>
            </a:r>
            <a:r>
              <a:rPr lang="vi-VN" sz="2400">
                <a:solidFill>
                  <a:prstClr val="white"/>
                </a:solidFill>
                <a:latin typeface="Times New Roman" panose="02020603050405020304" pitchFamily="18" charset="0"/>
                <a:cs typeface="Times New Roman" panose="02020603050405020304" pitchFamily="18" charset="0"/>
              </a:rPr>
              <a:t>hộp dế.</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168679" y="709201"/>
            <a:ext cx="2892800" cy="1177384"/>
          </a:xfrm>
          <a:prstGeom prst="roundRect">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just"/>
            <a:r>
              <a:rPr lang="en-US" sz="2800" smtClean="0">
                <a:solidFill>
                  <a:prstClr val="white"/>
                </a:solidFill>
                <a:latin typeface="Times New Roman" panose="02020603050405020304" pitchFamily="18" charset="0"/>
                <a:cs typeface="Times New Roman" panose="02020603050405020304" pitchFamily="18" charset="0"/>
              </a:rPr>
              <a:t>-&gt;  </a:t>
            </a:r>
            <a:r>
              <a:rPr lang="en-US" sz="2800">
                <a:solidFill>
                  <a:prstClr val="white"/>
                </a:solidFill>
                <a:latin typeface="Times New Roman" panose="02020603050405020304" pitchFamily="18" charset="0"/>
                <a:cs typeface="Times New Roman" panose="02020603050405020304" pitchFamily="18" charset="0"/>
              </a:rPr>
              <a:t>nghiêm khắc</a:t>
            </a:r>
            <a:endParaRPr lang="en-US" sz="2800">
              <a:solidFill>
                <a:prstClr val="white"/>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3369310" y="778510"/>
            <a:ext cx="893445" cy="481965"/>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3317875" y="1676400"/>
            <a:ext cx="995680" cy="281305"/>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sp>
        <p:nvSpPr>
          <p:cNvPr id="21" name="Right Brace 20"/>
          <p:cNvSpPr/>
          <p:nvPr/>
        </p:nvSpPr>
        <p:spPr>
          <a:xfrm>
            <a:off x="8076565" y="523240"/>
            <a:ext cx="1092200" cy="1549400"/>
          </a:xfrm>
          <a:prstGeom prst="righ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p>
            <a:pPr algn="ctr"/>
            <a:endParaRPr lang="en-US" b="1"/>
          </a:p>
        </p:txBody>
      </p:sp>
      <p:sp>
        <p:nvSpPr>
          <p:cNvPr id="22" name="Text Box 21"/>
          <p:cNvSpPr txBox="1"/>
          <p:nvPr/>
        </p:nvSpPr>
        <p:spPr>
          <a:xfrm>
            <a:off x="0" y="33655"/>
            <a:ext cx="4015740" cy="460375"/>
          </a:xfrm>
          <a:prstGeom prst="rect">
            <a:avLst/>
          </a:prstGeom>
          <a:noFill/>
        </p:spPr>
        <p:txBody>
          <a:bodyPr wrap="square" rtlCol="0">
            <a:spAutoFit/>
          </a:bodyPr>
          <a:p>
            <a:r>
              <a:rPr lang="en-US" sz="24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a:t>
            </a:r>
            <a:r>
              <a:rPr lang="en-US" sz="2400" b="1" noProof="0"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Cách ứng xử của </a:t>
            </a:r>
            <a:r>
              <a:rPr lang="en-US" sz="24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t</a:t>
            </a:r>
            <a:r>
              <a:rPr lang="en-US" sz="24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hầy Phu</a:t>
            </a:r>
            <a:endParaRPr lang="en-US" sz="24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animBg="1"/>
      <p:bldP spid="12" grpId="1" animBg="1"/>
      <p:bldP spid="14" grpId="0" animBg="1"/>
      <p:bldP spid="14" grpId="1" animBg="1"/>
      <p:bldP spid="15" grpId="0" animBg="1"/>
      <p:bldP spid="15" grpId="1" animBg="1"/>
      <p:bldP spid="3" grpId="0" animBg="1"/>
      <p:bldP spid="3" grpId="1" animBg="1"/>
      <p:bldP spid="6" grpId="0" animBg="1"/>
      <p:bldP spid="6" grpId="1" animBg="1"/>
      <p:bldP spid="7" grpId="0" animBg="1"/>
      <p:bldP spid="7" grpId="1" animBg="1"/>
      <p:bldP spid="18" grpId="0" animBg="1"/>
      <p:bldP spid="18" grpId="1" animBg="1"/>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858000"/>
          </a:xfrm>
          <a:prstGeom prst="rect">
            <a:avLst/>
          </a:prstGeom>
        </p:spPr>
      </p:pic>
      <p:sp>
        <p:nvSpPr>
          <p:cNvPr id="3" name="Cloud Callout 2"/>
          <p:cNvSpPr/>
          <p:nvPr/>
        </p:nvSpPr>
        <p:spPr>
          <a:xfrm>
            <a:off x="2994660" y="1804670"/>
            <a:ext cx="7894320" cy="4519930"/>
          </a:xfrm>
          <a:prstGeom prst="cloudCallout">
            <a:avLst>
              <a:gd name="adj1" fmla="val -35754"/>
              <a:gd name="adj2" fmla="val 62312"/>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Theo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dế lửa là nhân vật gây ra sự chia rẽ giữa Lợi và các bạn hay là nhân vật giúp họ xích lại gần nhau hơn? Vì sao?( Qua cái chết của dế lửa, khiến cho các nhân vật nhận ra được điều gì?)</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 Box 1"/>
          <p:cNvSpPr txBox="1"/>
          <p:nvPr/>
        </p:nvSpPr>
        <p:spPr>
          <a:xfrm>
            <a:off x="5396230" y="410210"/>
            <a:ext cx="6059805" cy="1938020"/>
          </a:xfrm>
          <a:prstGeom prst="rect">
            <a:avLst/>
          </a:prstGeom>
          <a:noFill/>
        </p:spPr>
        <p:txBody>
          <a:bodyPr wrap="square" rtlCol="0">
            <a:spAutoFit/>
          </a:bodyPr>
          <a:p>
            <a:r>
              <a:rPr lang="en-US" sz="4000" b="1">
                <a:solidFill>
                  <a:srgbClr val="C00000"/>
                </a:solidFill>
                <a:latin typeface="Times New Roman" panose="02020603050405020304" pitchFamily="18" charset="0"/>
                <a:cs typeface="Times New Roman" panose="02020603050405020304" pitchFamily="18" charset="0"/>
                <a:sym typeface="+mn-ea"/>
              </a:rPr>
              <a:t>b. Ý nghĩa cái chết của nhân vật dế lửa</a:t>
            </a:r>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mj-ea"/>
              <a:cs typeface="Times New Roman" panose="02020603050405020304" pitchFamily="18" charset="0"/>
            </a:endParaRPr>
          </a:p>
          <a:p>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32713"/>
            <a:ext cx="12192000" cy="6858000"/>
          </a:xfrm>
          <a:prstGeom prst="rect">
            <a:avLst/>
          </a:prstGeom>
        </p:spPr>
      </p:pic>
      <p:sp>
        <p:nvSpPr>
          <p:cNvPr id="3" name="Rounded Rectangle 2"/>
          <p:cNvSpPr/>
          <p:nvPr/>
        </p:nvSpPr>
        <p:spPr>
          <a:xfrm>
            <a:off x="542762" y="247764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smtClean="0">
                <a:solidFill>
                  <a:prstClr val="white"/>
                </a:solidFill>
                <a:latin typeface="Times New Roman" panose="02020603050405020304" pitchFamily="18" charset="0"/>
                <a:cs typeface="Times New Roman" panose="02020603050405020304" pitchFamily="18" charset="0"/>
              </a:rPr>
              <a:t>Ý nghĩa cái chết của dế lửa</a:t>
            </a:r>
            <a:endParaRPr lang="it-IT" sz="280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045524" y="65043"/>
            <a:ext cx="5331627" cy="1607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Ban đầu dế lửa là nguyên nhân gây ra chia rẽ giữa Lợi và những người bạn</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38610" y="2902296"/>
            <a:ext cx="5424958" cy="17040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Khi dế lửa chết đã giúp các các bạn, thầy Phu và Lợi xích lại gần nhau hơn. </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3523431" y="1177690"/>
            <a:ext cx="1522093" cy="2005892"/>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3471605" y="3184153"/>
            <a:ext cx="1467005" cy="528865"/>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pic>
        <p:nvPicPr>
          <p:cNvPr id="11" name="Picture 10"/>
          <p:cNvPicPr>
            <a:picLocks noChangeAspect="1"/>
          </p:cNvPicPr>
          <p:nvPr/>
        </p:nvPicPr>
        <p:blipFill>
          <a:blip r:embed="rId2"/>
          <a:stretch>
            <a:fillRect/>
          </a:stretch>
        </p:blipFill>
        <p:spPr>
          <a:xfrm>
            <a:off x="611300" y="331188"/>
            <a:ext cx="2619375" cy="1743075"/>
          </a:xfrm>
          <a:prstGeom prst="rect">
            <a:avLst/>
          </a:prstGeom>
          <a:ln>
            <a:noFill/>
          </a:ln>
          <a:effectLst>
            <a:softEdge rad="112500"/>
          </a:effectLst>
        </p:spPr>
      </p:pic>
      <p:sp>
        <p:nvSpPr>
          <p:cNvPr id="24" name="Rounded Rectangle 23"/>
          <p:cNvSpPr/>
          <p:nvPr/>
        </p:nvSpPr>
        <p:spPr>
          <a:xfrm>
            <a:off x="1607127" y="5190045"/>
            <a:ext cx="8816507" cy="16078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=&gt; Sự thay đổi góp phần thể hiện chủ đề của truyện: khẳng định ý nghĩa của sự cảm thông, thấu hiểu và tha thứ đối với cuộc sống của chúng ta</a:t>
            </a:r>
            <a:endParaRPr lang="vi-VN" sz="280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sp>
        <p:nvSpPr>
          <p:cNvPr id="6" name="Title 1"/>
          <p:cNvSpPr txBox="1"/>
          <p:nvPr/>
        </p:nvSpPr>
        <p:spPr>
          <a:xfrm>
            <a:off x="3195955" y="934085"/>
            <a:ext cx="7502525" cy="254698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en-US" sz="6000" b="1">
                <a:solidFill>
                  <a:srgbClr val="C00000"/>
                </a:solidFill>
                <a:latin typeface="Times New Roman" panose="02020603050405020304" pitchFamily="18" charset="0"/>
                <a:cs typeface="Times New Roman" panose="02020603050405020304" pitchFamily="18" charset="0"/>
              </a:rPr>
              <a:t>4. Bài học về cách ứng xử trong cuộc sống</a:t>
            </a:r>
            <a:endPar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19935" y="4735216"/>
            <a:ext cx="3509652" cy="2482356"/>
          </a:xfrm>
          <a:prstGeom prst="rect">
            <a:avLst/>
          </a:prstGeom>
        </p:spPr>
      </p:pic>
    </p:spTree>
  </p:cSld>
  <p:clrMapOvr>
    <a:masterClrMapping/>
  </p:clrMapOvr>
  <p:transition spd="slow">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622267" y="643488"/>
            <a:ext cx="6361610" cy="3729403"/>
          </a:xfrm>
          <a:prstGeom prst="cloudCallout">
            <a:avLst>
              <a:gd name="adj1" fmla="val 64030"/>
              <a:gd name="adj2" fmla="val 54786"/>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Từ câu chuyện Tuổi thơ tôi, em rút ra được bài học gì về cách ứng xử trong cuộc sống?</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3" name="Rounded Rectangle 2"/>
          <p:cNvSpPr/>
          <p:nvPr/>
        </p:nvSpPr>
        <p:spPr>
          <a:xfrm>
            <a:off x="542762" y="247764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a:solidFill>
                  <a:prstClr val="white"/>
                </a:solidFill>
                <a:latin typeface="Times New Roman" panose="02020603050405020304" pitchFamily="18" charset="0"/>
                <a:cs typeface="Times New Roman" panose="02020603050405020304" pitchFamily="18" charset="0"/>
              </a:rPr>
              <a:t>Bài học về cách ứng xử </a:t>
            </a:r>
            <a:endParaRPr lang="it-IT" sz="280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978547" y="1569837"/>
            <a:ext cx="5331627" cy="12653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Cần tôn trọng người khác và những gì liên quan đến họ.</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78547" y="0"/>
            <a:ext cx="5345084" cy="13350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Khi đánh giá người khác phải có cái nhìn khách quan, toàn diện.</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38610" y="3143426"/>
            <a:ext cx="5424958" cy="11773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Nên cẩn thận, thận trọng mọi lúc mọi nơi.</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23431" y="1002358"/>
            <a:ext cx="1415179" cy="225858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23431" y="2202534"/>
            <a:ext cx="1455116" cy="100009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71605" y="3184153"/>
            <a:ext cx="1506942" cy="25177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11300" y="331188"/>
            <a:ext cx="2619375" cy="1743075"/>
          </a:xfrm>
          <a:prstGeom prst="rect">
            <a:avLst/>
          </a:prstGeom>
          <a:ln>
            <a:noFill/>
          </a:ln>
          <a:effectLst>
            <a:softEdge rad="112500"/>
          </a:effectLst>
        </p:spPr>
      </p:pic>
      <p:cxnSp>
        <p:nvCxnSpPr>
          <p:cNvPr id="13" name="Straight Arrow Connector 12"/>
          <p:cNvCxnSpPr/>
          <p:nvPr/>
        </p:nvCxnSpPr>
        <p:spPr>
          <a:xfrm>
            <a:off x="3497518" y="3222546"/>
            <a:ext cx="1481029" cy="1515709"/>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61224" y="4483050"/>
            <a:ext cx="5339793" cy="8707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i-FI" sz="2800">
                <a:solidFill>
                  <a:prstClr val="white"/>
                </a:solidFill>
                <a:latin typeface="Times New Roman" panose="02020603050405020304" pitchFamily="18" charset="0"/>
                <a:cs typeface="Times New Roman" panose="02020603050405020304" pitchFamily="18" charset="0"/>
              </a:rPr>
              <a:t>Biết nhận sai và sửa lỗi sai.</a:t>
            </a:r>
            <a:endParaRPr lang="fi-FI" sz="2800">
              <a:solidFill>
                <a:prstClr val="white"/>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3523431" y="3268502"/>
            <a:ext cx="1415179" cy="2569486"/>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938610" y="5654177"/>
            <a:ext cx="5485024" cy="96590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prstClr val="white"/>
                </a:solidFill>
                <a:latin typeface="Times New Roman" panose="02020603050405020304" pitchFamily="18" charset="0"/>
                <a:cs typeface="Times New Roman" panose="02020603050405020304" pitchFamily="18" charset="0"/>
              </a:rPr>
              <a:t>Cần yêu thương và bảo vệ động vật.</a:t>
            </a:r>
            <a:endParaRPr lang="vi-VN" sz="280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4"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pic>
        <p:nvPicPr>
          <p:cNvPr id="5" name="图片 10244" descr="23"/>
          <p:cNvPicPr>
            <a:picLocks noChangeAspect="1"/>
          </p:cNvPicPr>
          <p:nvPr/>
        </p:nvPicPr>
        <p:blipFill>
          <a:blip r:embed="rId2"/>
          <a:stretch>
            <a:fillRect/>
          </a:stretch>
        </p:blipFill>
        <p:spPr>
          <a:xfrm>
            <a:off x="3187337" y="268131"/>
            <a:ext cx="7388260" cy="6328610"/>
          </a:xfrm>
          <a:prstGeom prst="rect">
            <a:avLst/>
          </a:prstGeom>
          <a:noFill/>
          <a:ln w="9525">
            <a:noFill/>
          </a:ln>
        </p:spPr>
      </p:pic>
      <p:sp>
        <p:nvSpPr>
          <p:cNvPr id="6" name="Title 1"/>
          <p:cNvSpPr txBox="1"/>
          <p:nvPr/>
        </p:nvSpPr>
        <p:spPr>
          <a:xfrm>
            <a:off x="3700748" y="1052925"/>
            <a:ext cx="5397163"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III</a:t>
            </a:r>
            <a:r>
              <a:rPr kumimoji="0" lang="en-US" sz="6000" b="1" i="0" u="none" strike="noStrike" kern="1200" cap="none" spc="0" normalizeH="0" baseline="0" noProof="0">
                <a:ln>
                  <a:noFill/>
                </a:ln>
                <a:solidFill>
                  <a:srgbClr val="FFFFFF"/>
                </a:solidFill>
                <a:effectLst/>
                <a:uLnTx/>
                <a:uFillTx/>
                <a:latin typeface="Times New Roman" panose="02020603050405020304" pitchFamily="18" charset="0"/>
                <a:ea typeface="+mj-ea"/>
                <a:cs typeface="Times New Roman" panose="02020603050405020304" pitchFamily="18" charset="0"/>
              </a:rPr>
              <a:t>. </a:t>
            </a:r>
            <a:r>
              <a:rPr kumimoji="0" lang="en-US" sz="6000" b="1" i="0" u="none" strike="noStrike" kern="1200" cap="none" spc="0" normalizeH="0" baseline="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Tổng</a:t>
            </a:r>
            <a:r>
              <a:rPr kumimoji="0" lang="en-US" sz="6000" b="1" i="0" u="none" strike="noStrike" kern="1200" cap="none" spc="0" normalizeH="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 </a:t>
            </a:r>
            <a:r>
              <a:rPr kumimoji="0" lang="en-US" sz="6000" b="1" i="0" u="none" strike="noStrike" kern="1200" cap="none" spc="0" normalizeH="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kết</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9935" y="4735216"/>
            <a:ext cx="3509652" cy="2482356"/>
          </a:xfrm>
          <a:prstGeom prst="rect">
            <a:avLst/>
          </a:prstGeom>
        </p:spPr>
      </p:pic>
    </p:spTree>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4069" y="5074920"/>
            <a:ext cx="2857500" cy="1600200"/>
          </a:xfrm>
          <a:prstGeom prst="ellipse">
            <a:avLst/>
          </a:prstGeom>
          <a:ln>
            <a:noFill/>
          </a:ln>
          <a:effectLst>
            <a:softEdge rad="112500"/>
          </a:effectLst>
        </p:spPr>
      </p:pic>
      <p:sp>
        <p:nvSpPr>
          <p:cNvPr id="7" name="Rounded Rectangle 6"/>
          <p:cNvSpPr/>
          <p:nvPr/>
        </p:nvSpPr>
        <p:spPr>
          <a:xfrm>
            <a:off x="542762" y="2477645"/>
            <a:ext cx="2926080" cy="14130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it-IT" sz="2800">
                <a:solidFill>
                  <a:prstClr val="white"/>
                </a:solidFill>
                <a:latin typeface="Times New Roman" panose="02020603050405020304" pitchFamily="18" charset="0"/>
                <a:cs typeface="Times New Roman" panose="02020603050405020304" pitchFamily="18" charset="0"/>
              </a:rPr>
              <a:t>Tổng kết</a:t>
            </a:r>
            <a:endParaRPr lang="en-US" altLang="it-IT" sz="2800">
              <a:solidFill>
                <a:prstClr val="white"/>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4530436" y="419199"/>
            <a:ext cx="6733309" cy="20584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vi-VN" sz="2800" u="sng">
                <a:solidFill>
                  <a:prstClr val="white"/>
                </a:solidFill>
                <a:latin typeface="Times New Roman" panose="02020603050405020304" pitchFamily="18" charset="0"/>
                <a:cs typeface="Times New Roman" panose="02020603050405020304" pitchFamily="18" charset="0"/>
                <a:sym typeface="+mn-ea"/>
              </a:rPr>
              <a:t>Ý nghĩa:</a:t>
            </a:r>
            <a:r>
              <a:rPr lang="en-US" altLang="vi-VN" sz="2800">
                <a:solidFill>
                  <a:prstClr val="white"/>
                </a:solidFill>
                <a:latin typeface="Times New Roman" panose="02020603050405020304" pitchFamily="18" charset="0"/>
                <a:cs typeface="Times New Roman" panose="02020603050405020304" pitchFamily="18" charset="0"/>
                <a:sym typeface="+mn-ea"/>
              </a:rPr>
              <a:t> </a:t>
            </a:r>
            <a:r>
              <a:rPr lang="vi-VN" sz="2800">
                <a:solidFill>
                  <a:prstClr val="white"/>
                </a:solidFill>
                <a:latin typeface="Times New Roman" panose="02020603050405020304" pitchFamily="18" charset="0"/>
                <a:cs typeface="Times New Roman" panose="02020603050405020304" pitchFamily="18" charset="0"/>
                <a:sym typeface="+mn-ea"/>
              </a:rPr>
              <a:t>Truyện khẳng định ý nghĩa của sự cảm thông, thấu hiểu và tha thứ trong cuộc sống của chúng ta.</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115165" y="4537132"/>
            <a:ext cx="6148580" cy="17040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vi-VN" sz="2800" u="sng">
                <a:solidFill>
                  <a:prstClr val="white"/>
                </a:solidFill>
                <a:latin typeface="Times New Roman" panose="02020603050405020304" pitchFamily="18" charset="0"/>
                <a:cs typeface="Times New Roman" panose="02020603050405020304" pitchFamily="18" charset="0"/>
                <a:sym typeface="+mn-ea"/>
              </a:rPr>
              <a:t>Nghệ thuật:</a:t>
            </a:r>
            <a:r>
              <a:rPr lang="en-US" altLang="vi-VN" sz="2800">
                <a:solidFill>
                  <a:prstClr val="white"/>
                </a:solidFill>
                <a:latin typeface="Times New Roman" panose="02020603050405020304" pitchFamily="18" charset="0"/>
                <a:cs typeface="Times New Roman" panose="02020603050405020304" pitchFamily="18" charset="0"/>
                <a:sym typeface="+mn-ea"/>
              </a:rPr>
              <a:t> </a:t>
            </a:r>
            <a:r>
              <a:rPr lang="vi-VN" sz="2800">
                <a:solidFill>
                  <a:prstClr val="white"/>
                </a:solidFill>
                <a:latin typeface="Times New Roman" panose="02020603050405020304" pitchFamily="18" charset="0"/>
                <a:cs typeface="Times New Roman" panose="02020603050405020304" pitchFamily="18" charset="0"/>
                <a:sym typeface="+mn-ea"/>
              </a:rPr>
              <a:t>Quan sát tinh tế, lựa chọn chi tiết tiêu biểu, vốn  hiểu biết phong phú, phù hợp tâm lí trẻ thơ.</a:t>
            </a:r>
            <a:r>
              <a:rPr lang="vi-VN" sz="2800">
                <a:solidFill>
                  <a:prstClr val="white"/>
                </a:solidFill>
                <a:latin typeface="Times New Roman" panose="02020603050405020304" pitchFamily="18" charset="0"/>
                <a:cs typeface="Times New Roman" panose="02020603050405020304" pitchFamily="18" charset="0"/>
                <a:sym typeface="+mn-ea"/>
              </a:rPr>
              <a:t>Lời văn giàu hình ảnh.</a:t>
            </a:r>
            <a:endParaRPr lang="vi-VN" sz="2800">
              <a:solidFill>
                <a:prstClr val="white"/>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3523431" y="1395875"/>
            <a:ext cx="1007005" cy="1806757"/>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71605" y="3184153"/>
            <a:ext cx="1643560" cy="2039011"/>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pic>
        <p:nvPicPr>
          <p:cNvPr id="5" name="图片 10244" descr="23"/>
          <p:cNvPicPr>
            <a:picLocks noChangeAspect="1"/>
          </p:cNvPicPr>
          <p:nvPr/>
        </p:nvPicPr>
        <p:blipFill>
          <a:blip r:embed="rId2"/>
          <a:stretch>
            <a:fillRect/>
          </a:stretch>
        </p:blipFill>
        <p:spPr>
          <a:xfrm>
            <a:off x="3187337" y="268131"/>
            <a:ext cx="7388260" cy="6328610"/>
          </a:xfrm>
          <a:prstGeom prst="rect">
            <a:avLst/>
          </a:prstGeom>
          <a:noFill/>
          <a:ln w="9525">
            <a:noFill/>
          </a:ln>
        </p:spPr>
      </p:pic>
      <p:sp>
        <p:nvSpPr>
          <p:cNvPr id="6" name="Title 1"/>
          <p:cNvSpPr txBox="1"/>
          <p:nvPr/>
        </p:nvSpPr>
        <p:spPr>
          <a:xfrm>
            <a:off x="4088675" y="1136053"/>
            <a:ext cx="5397163"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LUYỆN</a:t>
            </a:r>
            <a:r>
              <a:rPr kumimoji="0" lang="en-US" sz="6000" b="1" i="0" u="none" strike="noStrike" kern="1200" cap="none" spc="0" normalizeH="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 TẬP</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9935" y="4735216"/>
            <a:ext cx="3509652" cy="2482356"/>
          </a:xfrm>
          <a:prstGeom prst="rect">
            <a:avLst/>
          </a:prstGeom>
        </p:spPr>
      </p:pic>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76785" y="47761"/>
            <a:ext cx="3104879" cy="3731487"/>
          </a:xfrm>
          <a:prstGeom prst="rect">
            <a:avLst/>
          </a:prstGeom>
        </p:spPr>
      </p:pic>
      <p:pic>
        <p:nvPicPr>
          <p:cNvPr id="4" name="Picture 3"/>
          <p:cNvPicPr>
            <a:picLocks noChangeAspect="1"/>
          </p:cNvPicPr>
          <p:nvPr/>
        </p:nvPicPr>
        <p:blipFill>
          <a:blip r:embed="rId3"/>
          <a:stretch>
            <a:fillRect/>
          </a:stretch>
        </p:blipFill>
        <p:spPr>
          <a:xfrm>
            <a:off x="0" y="47761"/>
            <a:ext cx="3383280" cy="3683726"/>
          </a:xfrm>
          <a:prstGeom prst="rect">
            <a:avLst/>
          </a:prstGeom>
        </p:spPr>
      </p:pic>
      <p:pic>
        <p:nvPicPr>
          <p:cNvPr id="5" name="Picture 4"/>
          <p:cNvPicPr>
            <a:picLocks noChangeAspect="1"/>
          </p:cNvPicPr>
          <p:nvPr/>
        </p:nvPicPr>
        <p:blipFill>
          <a:blip r:embed="rId4"/>
          <a:stretch>
            <a:fillRect/>
          </a:stretch>
        </p:blipFill>
        <p:spPr>
          <a:xfrm>
            <a:off x="0" y="3779247"/>
            <a:ext cx="3383280" cy="3183255"/>
          </a:xfrm>
          <a:prstGeom prst="rect">
            <a:avLst/>
          </a:prstGeom>
        </p:spPr>
      </p:pic>
      <p:pic>
        <p:nvPicPr>
          <p:cNvPr id="6" name="Picture 5"/>
          <p:cNvPicPr>
            <a:picLocks noChangeAspect="1"/>
          </p:cNvPicPr>
          <p:nvPr/>
        </p:nvPicPr>
        <p:blipFill>
          <a:blip r:embed="rId5"/>
          <a:stretch>
            <a:fillRect/>
          </a:stretch>
        </p:blipFill>
        <p:spPr>
          <a:xfrm>
            <a:off x="3676784" y="3892732"/>
            <a:ext cx="3104879" cy="29652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858000"/>
          </a:xfrm>
          <a:prstGeom prst="rect">
            <a:avLst/>
          </a:prstGeom>
        </p:spPr>
      </p:pic>
      <p:sp>
        <p:nvSpPr>
          <p:cNvPr id="2" name="Rectangle 1"/>
          <p:cNvSpPr/>
          <p:nvPr/>
        </p:nvSpPr>
        <p:spPr>
          <a:xfrm>
            <a:off x="5913119" y="454485"/>
            <a:ext cx="5686697" cy="5632311"/>
          </a:xfrm>
          <a:prstGeom prst="rect">
            <a:avLst/>
          </a:prstGeom>
        </p:spPr>
        <p:txBody>
          <a:bodyPr wrap="square">
            <a:spAutoFit/>
          </a:bodyPr>
          <a:lstStyle/>
          <a:p>
            <a:pPr algn="just">
              <a:lnSpc>
                <a:spcPct val="150000"/>
              </a:lnSpc>
            </a:pPr>
            <a:r>
              <a:rPr lang="en-US" sz="4000" i="1" kern="1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Viết </a:t>
            </a:r>
            <a:r>
              <a:rPr lang="en-US" sz="40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một đoạn văn khoảng 7-10 câu nêu cảm nhận về một nhân vật để lại cho em nhiều ấn tượng trong truyện ngắn Tuổi thơ tôi?</a:t>
            </a:r>
            <a:endParaRPr lang="en-US" sz="4000">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事情, 镜子&#10;&#10;已生成高可信度的说明"/>
          <p:cNvPicPr>
            <a:picLocks noChangeAspect="1"/>
          </p:cNvPicPr>
          <p:nvPr/>
        </p:nvPicPr>
        <p:blipFill rotWithShape="1">
          <a:blip r:embed="rId1">
            <a:extLst>
              <a:ext uri="{28A0092B-C50C-407E-A947-70E740481C1C}">
                <a14:useLocalDpi xmlns:a14="http://schemas.microsoft.com/office/drawing/2010/main" val="0"/>
              </a:ext>
            </a:extLst>
          </a:blip>
          <a:srcRect t="26820"/>
          <a:stretch>
            <a:fillRect/>
          </a:stretch>
        </p:blipFill>
        <p:spPr>
          <a:xfrm>
            <a:off x="2207208" y="1654178"/>
            <a:ext cx="3954788" cy="2227940"/>
          </a:xfrm>
          <a:prstGeom prst="rect">
            <a:avLst/>
          </a:prstGeom>
        </p:spPr>
      </p:pic>
      <p:pic>
        <p:nvPicPr>
          <p:cNvPr id="6" name="Picture 5" descr="c0f27f09977f3a249bb988b4986ed5f9.png"/>
          <p:cNvPicPr>
            <a:picLocks noChangeAspect="1"/>
          </p:cNvPicPr>
          <p:nvPr/>
        </p:nvPicPr>
        <p:blipFill>
          <a:blip r:embed="rId2" cstate="print"/>
          <a:stretch>
            <a:fillRect/>
          </a:stretch>
        </p:blipFill>
        <p:spPr>
          <a:xfrm>
            <a:off x="8437201" y="2729415"/>
            <a:ext cx="3207761" cy="4415458"/>
          </a:xfrm>
          <a:prstGeom prst="rect">
            <a:avLst/>
          </a:prstGeom>
        </p:spPr>
      </p:pic>
      <p:pic>
        <p:nvPicPr>
          <p:cNvPr id="8" name="PA_图片 4" descr="图片包含 事情, 镜子&#10;&#10;已生成高可信度的说明"/>
          <p:cNvPicPr>
            <a:picLocks noChangeAspect="1"/>
          </p:cNvPicPr>
          <p:nvPr/>
        </p:nvPicPr>
        <p:blipFill rotWithShape="1">
          <a:blip r:embed="rId1">
            <a:extLst>
              <a:ext uri="{28A0092B-C50C-407E-A947-70E740481C1C}">
                <a14:useLocalDpi xmlns:a14="http://schemas.microsoft.com/office/drawing/2010/main" val="0"/>
              </a:ext>
            </a:extLst>
          </a:blip>
          <a:srcRect t="26820"/>
          <a:stretch>
            <a:fillRect/>
          </a:stretch>
        </p:blipFill>
        <p:spPr>
          <a:xfrm>
            <a:off x="5978293" y="1866812"/>
            <a:ext cx="3954788" cy="1658983"/>
          </a:xfrm>
          <a:prstGeom prst="rect">
            <a:avLst/>
          </a:prstGeom>
        </p:spPr>
      </p:pic>
      <p:sp>
        <p:nvSpPr>
          <p:cNvPr id="10" name="TextBox 9"/>
          <p:cNvSpPr txBox="1"/>
          <p:nvPr/>
        </p:nvSpPr>
        <p:spPr>
          <a:xfrm>
            <a:off x="2862550" y="2219886"/>
            <a:ext cx="2644104" cy="9531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1" u="none" strike="noStrike" kern="1200" cap="none" spc="0" normalizeH="0" baseline="0" noProof="0" smtClean="0">
                <a:ln>
                  <a:noFill/>
                </a:ln>
                <a:solidFill>
                  <a:srgbClr val="262626"/>
                </a:solidFill>
                <a:effectLst/>
                <a:uLnTx/>
                <a:uFillTx/>
                <a:latin typeface="Times New Roman" panose="02020603050405020304" pitchFamily="18" charset="0"/>
                <a:cs typeface="Times New Roman" panose="02020603050405020304" pitchFamily="18" charset="0"/>
              </a:rPr>
              <a:t>Hoàn thành bài tập</a:t>
            </a:r>
            <a:endParaRPr kumimoji="0" lang="en-US" sz="2800" b="0" i="0" u="none" strike="noStrike" kern="1200" cap="none" spc="0" normalizeH="0" baseline="0" noProof="0" dirty="0">
              <a:ln>
                <a:noFill/>
              </a:ln>
              <a:solidFill>
                <a:srgbClr val="262626"/>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6786670" y="2218542"/>
            <a:ext cx="26441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1" u="none" strike="noStrike" kern="1200" cap="none" spc="0" normalizeH="0" baseline="0" noProof="0" smtClean="0">
                <a:ln>
                  <a:noFill/>
                </a:ln>
                <a:solidFill>
                  <a:srgbClr val="262626"/>
                </a:solidFill>
                <a:effectLst/>
                <a:uLnTx/>
                <a:uFillTx/>
                <a:latin typeface="Times New Roman" panose="02020603050405020304" pitchFamily="18" charset="0"/>
                <a:cs typeface="Times New Roman" panose="02020603050405020304" pitchFamily="18" charset="0"/>
              </a:rPr>
              <a:t>Chuẩn bị bài: Con gái</a:t>
            </a:r>
            <a:r>
              <a:rPr kumimoji="0" lang="en-US" sz="2800" b="0" i="1" u="none" strike="noStrike" kern="1200" cap="none" spc="0" normalizeH="0" noProof="0" smtClean="0">
                <a:ln>
                  <a:noFill/>
                </a:ln>
                <a:solidFill>
                  <a:srgbClr val="262626"/>
                </a:solidFill>
                <a:effectLst/>
                <a:uLnTx/>
                <a:uFillTx/>
                <a:latin typeface="Times New Roman" panose="02020603050405020304" pitchFamily="18" charset="0"/>
                <a:cs typeface="Times New Roman" panose="02020603050405020304" pitchFamily="18" charset="0"/>
              </a:rPr>
              <a:t> của mẹ.</a:t>
            </a:r>
            <a:endParaRPr kumimoji="0" lang="en-US" sz="2800" b="0" i="0" u="none" strike="noStrike" kern="1200" cap="none" spc="0" normalizeH="0" baseline="0" noProof="0" dirty="0">
              <a:ln>
                <a:noFill/>
              </a:ln>
              <a:solidFill>
                <a:srgbClr val="262626"/>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19935" y="4735216"/>
            <a:ext cx="3509652" cy="2482356"/>
          </a:xfrm>
          <a:prstGeom prst="rect">
            <a:avLst/>
          </a:prstGeom>
        </p:spPr>
      </p:pic>
      <p:sp>
        <p:nvSpPr>
          <p:cNvPr id="2" name="Text Box 1"/>
          <p:cNvSpPr txBox="1"/>
          <p:nvPr/>
        </p:nvSpPr>
        <p:spPr>
          <a:xfrm>
            <a:off x="4967605" y="2205355"/>
            <a:ext cx="7049770" cy="2122805"/>
          </a:xfrm>
          <a:prstGeom prst="rect">
            <a:avLst/>
          </a:prstGeom>
          <a:noFill/>
        </p:spPr>
        <p:txBody>
          <a:bodyPr wrap="square" rtlCol="0">
            <a:spAutoFit/>
          </a:bodyPr>
          <a:p>
            <a:r>
              <a:rPr lang="en-US" sz="6600" b="1">
                <a:solidFill>
                  <a:srgbClr val="C00000"/>
                </a:solidFill>
                <a:latin typeface="Times New Roman" panose="02020603050405020304" pitchFamily="18" charset="0"/>
                <a:cs typeface="Times New Roman" panose="02020603050405020304" pitchFamily="18" charset="0"/>
              </a:rPr>
              <a:t>CHÚC CÁC EM</a:t>
            </a:r>
            <a:endParaRPr lang="en-US" sz="6600" b="1">
              <a:solidFill>
                <a:srgbClr val="C00000"/>
              </a:solidFill>
              <a:latin typeface="Times New Roman" panose="02020603050405020304" pitchFamily="18" charset="0"/>
              <a:cs typeface="Times New Roman" panose="02020603050405020304" pitchFamily="18" charset="0"/>
            </a:endParaRPr>
          </a:p>
          <a:p>
            <a:r>
              <a:rPr lang="en-US" sz="6600" b="1">
                <a:solidFill>
                  <a:srgbClr val="C00000"/>
                </a:solidFill>
                <a:latin typeface="Times New Roman" panose="02020603050405020304" pitchFamily="18" charset="0"/>
                <a:cs typeface="Times New Roman" panose="02020603050405020304" pitchFamily="18" charset="0"/>
              </a:rPr>
              <a:t>HỌC TỐT NHÉ!</a:t>
            </a:r>
            <a:endParaRPr lang="en-US" sz="66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pic>
        <p:nvPicPr>
          <p:cNvPr id="5" name="图片 10244" descr="23"/>
          <p:cNvPicPr>
            <a:picLocks noChangeAspect="1"/>
          </p:cNvPicPr>
          <p:nvPr/>
        </p:nvPicPr>
        <p:blipFill>
          <a:blip r:embed="rId2"/>
          <a:stretch>
            <a:fillRect/>
          </a:stretch>
        </p:blipFill>
        <p:spPr>
          <a:xfrm>
            <a:off x="3187337" y="268131"/>
            <a:ext cx="7388260" cy="6328610"/>
          </a:xfrm>
          <a:prstGeom prst="rect">
            <a:avLst/>
          </a:prstGeom>
          <a:noFill/>
          <a:ln w="9525">
            <a:noFill/>
          </a:ln>
        </p:spPr>
      </p:pic>
      <p:sp>
        <p:nvSpPr>
          <p:cNvPr id="6" name="Title 1"/>
          <p:cNvSpPr txBox="1"/>
          <p:nvPr/>
        </p:nvSpPr>
        <p:spPr>
          <a:xfrm>
            <a:off x="4088675" y="1136053"/>
            <a:ext cx="5397163"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en-US" sz="6000" b="1">
                <a:solidFill>
                  <a:srgbClr val="FFFFFF"/>
                </a:solidFill>
                <a:latin typeface="Times New Roman" panose="02020603050405020304" pitchFamily="18" charset="0"/>
                <a:cs typeface="Times New Roman" panose="02020603050405020304" pitchFamily="18" charset="0"/>
              </a:rPr>
              <a:t>I. Trải nghiệm cùng văn </a:t>
            </a:r>
            <a:r>
              <a:rPr lang="en-US" sz="6000" b="1" smtClean="0">
                <a:solidFill>
                  <a:srgbClr val="FFFFFF"/>
                </a:solidFill>
                <a:latin typeface="Times New Roman" panose="02020603050405020304" pitchFamily="18" charset="0"/>
                <a:cs typeface="Times New Roman" panose="02020603050405020304" pitchFamily="18" charset="0"/>
              </a:rPr>
              <a:t>bản</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9935" y="4735216"/>
            <a:ext cx="3509652" cy="2482356"/>
          </a:xfrm>
          <a:prstGeom prst="rect">
            <a:avLst/>
          </a:prstGeom>
        </p:spPr>
      </p:pic>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a:xfrm>
            <a:off x="6718663" y="2241244"/>
            <a:ext cx="5064034" cy="1569660"/>
          </a:xfrm>
          <a:prstGeom prst="rect">
            <a:avLst/>
          </a:prstGeom>
        </p:spPr>
        <p:txBody>
          <a:bodyPr wrap="square">
            <a:spAutoFit/>
          </a:bodyPr>
          <a:lstStyle/>
          <a:p>
            <a:pPr lvl="0" algn="just">
              <a:lnSpc>
                <a:spcPct val="150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iết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đọc thầm, trả lời được các câu hỏi suy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603093" y="3811307"/>
            <a:ext cx="5294812" cy="2306955"/>
          </a:xfrm>
          <a:prstGeom prst="rect">
            <a:avLst/>
          </a:prstGeom>
        </p:spPr>
        <p:txBody>
          <a:bodyPr wrap="square">
            <a:spAutoFit/>
          </a:bodyPr>
          <a:lstStyle/>
          <a:p>
            <a:pPr lvl="0" algn="just">
              <a:lnSpc>
                <a:spcPct val="150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iết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đọc to, trôi chảy</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biệt được lời người kể chuyện và lời nhân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endPar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loud Callout 2"/>
          <p:cNvSpPr/>
          <p:nvPr/>
        </p:nvSpPr>
        <p:spPr>
          <a:xfrm>
            <a:off x="6604000" y="0"/>
            <a:ext cx="5177790" cy="2096135"/>
          </a:xfrm>
          <a:prstGeom prst="cloudCallout">
            <a:avLst>
              <a:gd name="adj1" fmla="val 59562"/>
              <a:gd name="adj2" fmla="val 64955"/>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en-US" altLang="zh-CN" sz="3200" b="1">
                <a:solidFill>
                  <a:srgbClr val="C00000"/>
                </a:solidFill>
                <a:latin typeface="Times New Roman" panose="02020603050405020304" pitchFamily="18" charset="0"/>
                <a:ea typeface="华康海报体W12(P)" panose="040B0C00000000000000" pitchFamily="82" charset="-122"/>
                <a:cs typeface="Times New Roman" panose="02020603050405020304" pitchFamily="18" charset="0"/>
              </a:rPr>
              <a:t>Chúng ta cùng đọc bài nhé!</a:t>
            </a:r>
            <a:endParaRPr lang="en-US" altLang="zh-CN" sz="3200" b="1">
              <a:solidFill>
                <a:srgbClr val="C00000"/>
              </a:solidFill>
              <a:latin typeface="Times New Roman" panose="02020603050405020304" pitchFamily="18" charset="0"/>
              <a:ea typeface="华康海报体W12(P)" panose="040B0C00000000000000" pitchFamily="8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p>
            <a:endParaRPr lang="en-US"/>
          </a:p>
        </p:txBody>
      </p:sp>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10" name="Rounded Rectangle 9"/>
          <p:cNvSpPr/>
          <p:nvPr/>
        </p:nvSpPr>
        <p:spPr>
          <a:xfrm>
            <a:off x="7127694" y="293916"/>
            <a:ext cx="4924697"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VB được trích từ “Sương khói quê nhà”.</a:t>
            </a:r>
            <a:endPar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ounded Rectangle 15"/>
          <p:cNvSpPr/>
          <p:nvPr/>
        </p:nvSpPr>
        <p:spPr>
          <a:xfrm>
            <a:off x="7127875" y="1442720"/>
            <a:ext cx="4924425" cy="965200"/>
          </a:xfrm>
          <a:prstGeom prst="roundRect">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lvl="0"/>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loại: truyện ngắn</a:t>
            </a:r>
            <a:endPar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ounded Rectangle 19"/>
          <p:cNvSpPr/>
          <p:nvPr/>
        </p:nvSpPr>
        <p:spPr>
          <a:xfrm>
            <a:off x="7128146" y="2642054"/>
            <a:ext cx="4924697" cy="1672045"/>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Ngôi kể: ngôi thứ nhất, qua cảm nhận của nhân vật “tôi”.</a:t>
            </a:r>
            <a:endPar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ounded Rectangle 13"/>
          <p:cNvSpPr/>
          <p:nvPr/>
        </p:nvSpPr>
        <p:spPr>
          <a:xfrm>
            <a:off x="7127875" y="4548505"/>
            <a:ext cx="4924425" cy="11696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 vật chính: Lợi</a:t>
            </a:r>
            <a:endPar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loud Callout 2"/>
          <p:cNvSpPr/>
          <p:nvPr/>
        </p:nvSpPr>
        <p:spPr>
          <a:xfrm>
            <a:off x="254000" y="88265"/>
            <a:ext cx="5632450" cy="2553970"/>
          </a:xfrm>
          <a:prstGeom prst="cloudCallout">
            <a:avLst>
              <a:gd name="adj1" fmla="val 13335"/>
              <a:gd name="adj2" fmla="val 68746"/>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solidFill>
                  <a:srgbClr val="0070C0"/>
                </a:solidFill>
                <a:latin typeface="Times New Roman" panose="02020603050405020304" pitchFamily="18" charset="0"/>
                <a:cs typeface="Times New Roman" panose="02020603050405020304" pitchFamily="18" charset="0"/>
              </a:rPr>
              <a:t>Văn bản được trích từ tác phẩm nào? </a:t>
            </a:r>
            <a:r>
              <a:rPr lang="en-US" sz="2800" b="1">
                <a:solidFill>
                  <a:srgbClr val="0070C0"/>
                </a:solidFill>
                <a:latin typeface="Times New Roman" panose="02020603050405020304" pitchFamily="18" charset="0"/>
                <a:cs typeface="Times New Roman" panose="02020603050405020304" pitchFamily="18" charset="0"/>
                <a:sym typeface="+mn-ea"/>
              </a:rPr>
              <a:t>Thể loại? Ngôi kể? Nhân vật chính là nhân vật nào?</a:t>
            </a:r>
            <a:endParaRPr lang="en-US" sz="28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20" grpId="0" animBg="1"/>
      <p:bldP spid="20" grpId="1" animBg="1"/>
      <p:bldP spid="14" grpId="0" animBg="1"/>
      <p:bldP spid="14" grpId="1" animBg="1"/>
      <p:bldP spid="3" grpId="0" bldLvl="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pic>
        <p:nvPicPr>
          <p:cNvPr id="5" name="图片 10244" descr="23"/>
          <p:cNvPicPr>
            <a:picLocks noChangeAspect="1"/>
          </p:cNvPicPr>
          <p:nvPr/>
        </p:nvPicPr>
        <p:blipFill>
          <a:blip r:embed="rId2"/>
          <a:stretch>
            <a:fillRect/>
          </a:stretch>
        </p:blipFill>
        <p:spPr>
          <a:xfrm>
            <a:off x="3187337" y="268131"/>
            <a:ext cx="7388260" cy="6328610"/>
          </a:xfrm>
          <a:prstGeom prst="rect">
            <a:avLst/>
          </a:prstGeom>
          <a:noFill/>
          <a:ln w="9525">
            <a:noFill/>
          </a:ln>
        </p:spPr>
      </p:pic>
      <p:sp>
        <p:nvSpPr>
          <p:cNvPr id="6" name="Title 1"/>
          <p:cNvSpPr txBox="1"/>
          <p:nvPr/>
        </p:nvSpPr>
        <p:spPr>
          <a:xfrm>
            <a:off x="4088675" y="1136053"/>
            <a:ext cx="5397163"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en-US" sz="6000" b="1">
                <a:solidFill>
                  <a:srgbClr val="FFFFFF"/>
                </a:solidFill>
                <a:latin typeface="Times New Roman" panose="02020603050405020304" pitchFamily="18" charset="0"/>
                <a:cs typeface="Times New Roman" panose="02020603050405020304" pitchFamily="18" charset="0"/>
              </a:rPr>
              <a:t>II. Suy ngẫm và phản </a:t>
            </a:r>
            <a:r>
              <a:rPr lang="en-US" sz="6000" b="1" smtClean="0">
                <a:solidFill>
                  <a:srgbClr val="FFFFFF"/>
                </a:solidFill>
                <a:latin typeface="Times New Roman" panose="02020603050405020304" pitchFamily="18" charset="0"/>
                <a:cs typeface="Times New Roman" panose="02020603050405020304" pitchFamily="18" charset="0"/>
              </a:rPr>
              <a:t>hồi</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9935" y="4735216"/>
            <a:ext cx="3509652" cy="2482356"/>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62503"/>
          </a:xfrm>
          <a:prstGeom prst="rect">
            <a:avLst/>
          </a:prstGeom>
        </p:spPr>
      </p:pic>
      <p:sp>
        <p:nvSpPr>
          <p:cNvPr id="6" name="Title 1"/>
          <p:cNvSpPr txBox="1"/>
          <p:nvPr/>
        </p:nvSpPr>
        <p:spPr>
          <a:xfrm>
            <a:off x="3717290" y="315595"/>
            <a:ext cx="6885940" cy="254698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vi-VN" sz="6000" b="1">
                <a:solidFill>
                  <a:srgbClr val="C00000"/>
                </a:solidFill>
                <a:cs typeface="Times New Roman" panose="02020603050405020304" pitchFamily="18" charset="0"/>
              </a:rPr>
              <a:t>1. Ấn tượng chung về văn bản </a:t>
            </a:r>
            <a:endParaRPr kumimoji="0" lang="vi-VN" sz="60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19935" y="4735216"/>
            <a:ext cx="3509652" cy="2482356"/>
          </a:xfrm>
          <a:prstGeom prst="rect">
            <a:avLst/>
          </a:prstGeom>
        </p:spPr>
      </p:pic>
      <p:sp>
        <p:nvSpPr>
          <p:cNvPr id="3" name="Cloud Callout 2"/>
          <p:cNvSpPr/>
          <p:nvPr/>
        </p:nvSpPr>
        <p:spPr>
          <a:xfrm>
            <a:off x="5283835" y="2862580"/>
            <a:ext cx="4489450" cy="2565400"/>
          </a:xfrm>
          <a:prstGeom prst="cloudCallout">
            <a:avLst>
              <a:gd name="adj1" fmla="val 13335"/>
              <a:gd name="adj2" fmla="val 68746"/>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sz="2800" noProof="0" smtClean="0">
                <a:ln>
                  <a:noFill/>
                </a:ln>
                <a:solidFill>
                  <a:prstClr val="black"/>
                </a:solidFill>
                <a:effectLst/>
                <a:uLnTx/>
                <a:uFillTx/>
                <a:latin typeface="Times New Roman" panose="02020603050405020304" pitchFamily="18" charset="0"/>
                <a:cs typeface="Times New Roman" panose="02020603050405020304" pitchFamily="18" charset="0"/>
                <a:sym typeface="+mn-ea"/>
              </a:rPr>
              <a:t>Nêu ấn tượng của em sau khi đọc xong truyện Tuổi thơ tôi?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r>
              <a:rPr lang="en-US" sz="2800">
                <a:solidFill>
                  <a:srgbClr val="0070C0"/>
                </a:solidFill>
                <a:latin typeface="Times New Roman" panose="02020603050405020304" pitchFamily="18" charset="0"/>
                <a:cs typeface="Times New Roman" panose="02020603050405020304" pitchFamily="18" charset="0"/>
              </a:rPr>
              <a:t> </a:t>
            </a:r>
            <a:endParaRPr lang="en-US" sz="28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81280" y="67310"/>
            <a:ext cx="12192000" cy="6858000"/>
          </a:xfrm>
          <a:prstGeom prst="rect">
            <a:avLst/>
          </a:prstGeom>
        </p:spPr>
      </p:pic>
      <p:sp>
        <p:nvSpPr>
          <p:cNvPr id="3" name="Rounded Rectangle 2"/>
          <p:cNvSpPr/>
          <p:nvPr/>
        </p:nvSpPr>
        <p:spPr>
          <a:xfrm>
            <a:off x="220345" y="2317750"/>
            <a:ext cx="2926080" cy="44735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Nghiêm </a:t>
            </a:r>
            <a:r>
              <a:rPr kumimoji="0" lang="en-US" sz="28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Times New Roman" panose="02020603050405020304" pitchFamily="18" charset="0"/>
              </a:rPr>
              <a:t>khắc, gần gũi, biết nhận lỗi khi vô tình gây ra</a:t>
            </a:r>
            <a:endParaRPr kumimoji="0" lang="en-US" sz="28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4112260" y="393700"/>
            <a:ext cx="3329940" cy="13481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vi-VN" sz="2800">
                <a:latin typeface="+mj-lt"/>
                <a:sym typeface="+mn-ea"/>
              </a:rPr>
              <a:t>Ấn tượng về con dế lửa</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301350" y="393707"/>
            <a:ext cx="2926080" cy="141301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p>
            <a:pPr algn="ctr"/>
            <a:r>
              <a:rPr lang="vi-VN" sz="2800">
                <a:latin typeface="+mj-lt"/>
              </a:rPr>
              <a:t>Ấn tượng về hành động của thầy giáo Phu</a:t>
            </a:r>
            <a:endParaRPr lang="en-US" sz="2800">
              <a:latin typeface="+mj-lt"/>
            </a:endParaRPr>
          </a:p>
        </p:txBody>
      </p:sp>
      <p:sp>
        <p:nvSpPr>
          <p:cNvPr id="7" name="Rounded Rectangle 6"/>
          <p:cNvSpPr/>
          <p:nvPr/>
        </p:nvSpPr>
        <p:spPr>
          <a:xfrm>
            <a:off x="4112260" y="2317115"/>
            <a:ext cx="3329940" cy="44234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lgn="just">
              <a:lnSpc>
                <a:spcPct val="150000"/>
              </a:lnSpc>
            </a:pPr>
            <a:r>
              <a:rPr lang="en-US" sz="2800" b="1" smtClean="0">
                <a:solidFill>
                  <a:schemeClr val="tx1">
                    <a:lumMod val="95000"/>
                    <a:lumOff val="5000"/>
                  </a:schemeClr>
                </a:solidFill>
                <a:latin typeface="Times New Roman" panose="02020603050405020304" pitchFamily="18" charset="0"/>
                <a:cs typeface="Times New Roman" panose="02020603050405020304" pitchFamily="18" charset="0"/>
                <a:sym typeface="+mn-ea"/>
              </a:rPr>
              <a:t>Cho chúng ta cảm nhận được tình cảm của nhân vật.</a:t>
            </a:r>
            <a:endParaRPr lang="en-US" sz="2800" b="1" smtClean="0">
              <a:solidFill>
                <a:schemeClr val="tx1">
                  <a:lumMod val="95000"/>
                  <a:lumOff val="5000"/>
                </a:schemeClr>
              </a:solidFill>
              <a:latin typeface="Times New Roman" panose="02020603050405020304" pitchFamily="18" charset="0"/>
              <a:cs typeface="Times New Roman" panose="02020603050405020304" pitchFamily="18" charset="0"/>
              <a:sym typeface="+mn-ea"/>
            </a:endParaRPr>
          </a:p>
          <a:p>
            <a:pPr lvl="0" algn="just">
              <a:lnSpc>
                <a:spcPct val="150000"/>
              </a:lnSpc>
            </a:pPr>
            <a:r>
              <a:rPr lang="en-US" sz="2800" b="1">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smtClean="0">
                <a:solidFill>
                  <a:schemeClr val="tx1">
                    <a:lumMod val="95000"/>
                    <a:lumOff val="5000"/>
                  </a:schemeClr>
                </a:solidFill>
                <a:latin typeface="Times New Roman" panose="02020603050405020304" pitchFamily="18" charset="0"/>
                <a:cs typeface="Times New Roman" panose="02020603050405020304" pitchFamily="18" charset="0"/>
                <a:sym typeface="+mn-ea"/>
              </a:rPr>
              <a:t>Tạo ra sự thay đổi của thầy Phu.</a:t>
            </a:r>
            <a:endParaRPr lang="en-US" sz="2800" b="1" smtClean="0">
              <a:solidFill>
                <a:schemeClr val="tx1">
                  <a:lumMod val="95000"/>
                  <a:lumOff val="5000"/>
                </a:schemeClr>
              </a:solidFill>
              <a:latin typeface="Times New Roman" panose="02020603050405020304" pitchFamily="18" charset="0"/>
              <a:cs typeface="Times New Roman" panose="02020603050405020304" pitchFamily="18" charset="0"/>
              <a:sym typeface="+mn-ea"/>
            </a:endParaRPr>
          </a:p>
          <a:p>
            <a:pPr lvl="0" algn="just">
              <a:lnSpc>
                <a:spcPct val="150000"/>
              </a:lnSpc>
            </a:pPr>
            <a:r>
              <a:rPr lang="en-US" sz="2800" b="1">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smtClean="0">
                <a:solidFill>
                  <a:schemeClr val="tx1">
                    <a:lumMod val="95000"/>
                    <a:lumOff val="5000"/>
                  </a:schemeClr>
                </a:solidFill>
                <a:latin typeface="Times New Roman" panose="02020603050405020304" pitchFamily="18" charset="0"/>
                <a:cs typeface="Times New Roman" panose="02020603050405020304" pitchFamily="18" charset="0"/>
                <a:sym typeface="+mn-ea"/>
              </a:rPr>
              <a:t>Là nhân vật gây ra sự chia rẽ.</a:t>
            </a:r>
            <a:endParaRPr lang="en-US" sz="2800" b="1" smtClean="0">
              <a:solidFill>
                <a:schemeClr val="tx1">
                  <a:lumMod val="95000"/>
                  <a:lumOff val="5000"/>
                </a:schemeClr>
              </a:solidFill>
              <a:latin typeface="Times New Roman" panose="02020603050405020304" pitchFamily="18" charset="0"/>
              <a:cs typeface="Times New Roman" panose="02020603050405020304" pitchFamily="18" charset="0"/>
              <a:sym typeface="+mn-ea"/>
            </a:endParaRPr>
          </a:p>
        </p:txBody>
      </p:sp>
      <p:sp>
        <p:nvSpPr>
          <p:cNvPr id="10" name="Rounded Rectangle 9"/>
          <p:cNvSpPr/>
          <p:nvPr/>
        </p:nvSpPr>
        <p:spPr>
          <a:xfrm>
            <a:off x="8428355" y="393700"/>
            <a:ext cx="2759710" cy="13481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p>
            <a:pPr algn="ctr"/>
            <a:r>
              <a:rPr lang="en-US" sz="2800" smtClean="0">
                <a:latin typeface="Times New Roman" panose="02020603050405020304" pitchFamily="18" charset="0"/>
                <a:cs typeface="Times New Roman" panose="02020603050405020304" pitchFamily="18" charset="0"/>
                <a:sym typeface="+mn-ea"/>
              </a:rPr>
              <a:t>Kết thúc truyện</a:t>
            </a:r>
            <a:endParaRPr lang="en-US" sz="2800" dirty="0"/>
          </a:p>
        </p:txBody>
      </p:sp>
      <p:sp>
        <p:nvSpPr>
          <p:cNvPr id="14" name="Rounded Rectangle 13"/>
          <p:cNvSpPr/>
          <p:nvPr/>
        </p:nvSpPr>
        <p:spPr>
          <a:xfrm>
            <a:off x="8261985" y="2246630"/>
            <a:ext cx="2926080" cy="44938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just">
              <a:lnSpc>
                <a:spcPct val="150000"/>
              </a:lnSpc>
            </a:pPr>
            <a:r>
              <a:rPr lang="en-US" sz="2800" b="1" smtClean="0">
                <a:solidFill>
                  <a:schemeClr val="tx1"/>
                </a:solidFill>
                <a:latin typeface="Times New Roman" panose="02020603050405020304" pitchFamily="18" charset="0"/>
                <a:cs typeface="Times New Roman" panose="02020603050405020304" pitchFamily="18" charset="0"/>
                <a:sym typeface="+mn-ea"/>
              </a:rPr>
              <a:t>-Kết </a:t>
            </a:r>
            <a:r>
              <a:rPr lang="en-US" sz="2800" b="1">
                <a:solidFill>
                  <a:schemeClr val="tx1"/>
                </a:solidFill>
                <a:latin typeface="Times New Roman" panose="02020603050405020304" pitchFamily="18" charset="0"/>
                <a:cs typeface="Times New Roman" panose="02020603050405020304" pitchFamily="18" charset="0"/>
                <a:sym typeface="+mn-ea"/>
              </a:rPr>
              <a:t>thúc </a:t>
            </a:r>
            <a:r>
              <a:rPr lang="en-US" sz="2800" b="1" smtClean="0">
                <a:solidFill>
                  <a:schemeClr val="tx1"/>
                </a:solidFill>
                <a:latin typeface="Times New Roman" panose="02020603050405020304" pitchFamily="18" charset="0"/>
                <a:cs typeface="Times New Roman" panose="02020603050405020304" pitchFamily="18" charset="0"/>
                <a:sym typeface="+mn-ea"/>
              </a:rPr>
              <a:t>buồn.</a:t>
            </a:r>
            <a:endParaRPr lang="en-US" sz="2800" b="1">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b="1" smtClean="0">
                <a:solidFill>
                  <a:schemeClr val="tx1"/>
                </a:solidFill>
                <a:latin typeface="Times New Roman" panose="02020603050405020304" pitchFamily="18" charset="0"/>
                <a:cs typeface="Times New Roman" panose="02020603050405020304" pitchFamily="18" charset="0"/>
              </a:rPr>
              <a:t>-T</a:t>
            </a:r>
            <a:r>
              <a:rPr lang="vi-VN" sz="2800" b="1" smtClean="0">
                <a:solidFill>
                  <a:schemeClr val="tx1"/>
                </a:solidFill>
                <a:latin typeface="Times New Roman" panose="02020603050405020304" pitchFamily="18" charset="0"/>
                <a:cs typeface="Times New Roman" panose="02020603050405020304" pitchFamily="18" charset="0"/>
              </a:rPr>
              <a:t>hể </a:t>
            </a:r>
            <a:r>
              <a:rPr lang="vi-VN" sz="2800" b="1">
                <a:solidFill>
                  <a:schemeClr val="tx1"/>
                </a:solidFill>
                <a:latin typeface="Times New Roman" panose="02020603050405020304" pitchFamily="18" charset="0"/>
                <a:cs typeface="Times New Roman" panose="02020603050405020304" pitchFamily="18" charset="0"/>
              </a:rPr>
              <a:t>hiện được tình yêu </a:t>
            </a:r>
            <a:r>
              <a:rPr lang="vi-VN" sz="2800" b="1" smtClean="0">
                <a:solidFill>
                  <a:schemeClr val="tx1"/>
                </a:solidFill>
                <a:latin typeface="Times New Roman" panose="02020603050405020304" pitchFamily="18" charset="0"/>
                <a:cs typeface="Times New Roman" panose="02020603050405020304" pitchFamily="18" charset="0"/>
              </a:rPr>
              <a:t>thương</a:t>
            </a:r>
            <a:r>
              <a:rPr lang="en-US" sz="2800" b="1">
                <a:solidFill>
                  <a:schemeClr val="tx1"/>
                </a:solidFill>
                <a:latin typeface="Times New Roman" panose="02020603050405020304" pitchFamily="18" charset="0"/>
                <a:cs typeface="Times New Roman" panose="02020603050405020304" pitchFamily="18" charset="0"/>
              </a:rPr>
              <a:t>.</a:t>
            </a:r>
            <a:endParaRPr lang="en-US" sz="2800" b="1">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b="1" smtClean="0">
                <a:solidFill>
                  <a:schemeClr val="tx1"/>
                </a:solidFill>
                <a:latin typeface="Times New Roman" panose="02020603050405020304" pitchFamily="18" charset="0"/>
                <a:cs typeface="Times New Roman" panose="02020603050405020304" pitchFamily="18" charset="0"/>
                <a:sym typeface="+mn-ea"/>
              </a:rPr>
              <a:t>-Thể hiện sự hối hận.</a:t>
            </a:r>
            <a:endParaRPr lang="en-US" sz="2800" b="1" smtClean="0">
              <a:solidFill>
                <a:schemeClr val="tx1"/>
              </a:solidFill>
              <a:latin typeface="Times New Roman" panose="02020603050405020304" pitchFamily="18" charset="0"/>
              <a:cs typeface="Times New Roman" panose="02020603050405020304" pitchFamily="18" charset="0"/>
              <a:sym typeface="+mn-ea"/>
            </a:endParaRPr>
          </a:p>
        </p:txBody>
      </p:sp>
      <p:cxnSp>
        <p:nvCxnSpPr>
          <p:cNvPr id="5" name="Straight Arrow Connector 4"/>
          <p:cNvCxnSpPr>
            <a:endCxn id="3" idx="0"/>
          </p:cNvCxnSpPr>
          <p:nvPr/>
        </p:nvCxnSpPr>
        <p:spPr>
          <a:xfrm flipH="1">
            <a:off x="1683385" y="1819275"/>
            <a:ext cx="2540" cy="498475"/>
          </a:xfrm>
          <a:prstGeom prst="straightConnector1">
            <a:avLst/>
          </a:prstGeom>
          <a:ln>
            <a:tailEnd type="triangle" w="med" len="med"/>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5640070" y="1763395"/>
            <a:ext cx="10160" cy="530860"/>
          </a:xfrm>
          <a:prstGeom prst="straightConnector1">
            <a:avLst/>
          </a:prstGeom>
          <a:ln>
            <a:tailEnd type="triangle" w="med" len="med"/>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9812655" y="1806575"/>
            <a:ext cx="10795" cy="500380"/>
          </a:xfrm>
          <a:prstGeom prst="straightConnector1">
            <a:avLst/>
          </a:prstGeom>
          <a:ln>
            <a:tailEnd type="triangle"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animBg="1"/>
      <p:bldP spid="14" grpId="1" animBg="1"/>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4846</Words>
  <Application>WPS Presentation</Application>
  <PresentationFormat>Widescreen</PresentationFormat>
  <Paragraphs>254</Paragraphs>
  <Slides>32</Slides>
  <Notes>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SimSun</vt:lpstr>
      <vt:lpstr>Wingdings</vt:lpstr>
      <vt:lpstr>Times New Roman</vt:lpstr>
      <vt:lpstr>STXinwei</vt:lpstr>
      <vt:lpstr>华康海报体W12(P)</vt:lpstr>
      <vt:lpstr>Microsoft YaHei</vt:lpstr>
      <vt:lpstr>Arial Unicode MS</vt:lpstr>
      <vt:lpstr>Calibri Light</vt:lpstr>
      <vt:lpstr>Calibri</vt:lpstr>
      <vt:lpstr>MS Mincho</vt:lpstr>
      <vt:lpstr>Segoe Print</vt:lpstr>
      <vt:lpstr>.VnTime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116</cp:revision>
  <dcterms:created xsi:type="dcterms:W3CDTF">2021-11-29T09:32:00Z</dcterms:created>
  <dcterms:modified xsi:type="dcterms:W3CDTF">2022-01-15T13:27:43Z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01F57623391E49DCAA144C1E00642E4E</vt:lpwstr>
  </property>
  <property fmtid="{D5CDD505-2E9C-101B-9397-08002B2CF9AE}" pid="3" name="KSOProductBuildVer">
    <vt:lpwstr>1033-11.2.0.10443</vt:lpwstr>
  </property>
</Properties>
</file>