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3" r:id="rId2"/>
    <p:sldMasterId id="2147483685" r:id="rId3"/>
    <p:sldMasterId id="2147483697" r:id="rId4"/>
    <p:sldMasterId id="2147483711" r:id="rId5"/>
    <p:sldMasterId id="2147483725" r:id="rId6"/>
    <p:sldMasterId id="2147483739" r:id="rId7"/>
    <p:sldMasterId id="2147483752" r:id="rId8"/>
    <p:sldMasterId id="2147483778" r:id="rId9"/>
  </p:sldMasterIdLst>
  <p:sldIdLst>
    <p:sldId id="256" r:id="rId10"/>
    <p:sldId id="305" r:id="rId11"/>
    <p:sldId id="332" r:id="rId12"/>
    <p:sldId id="335" r:id="rId13"/>
    <p:sldId id="337" r:id="rId14"/>
    <p:sldId id="338" r:id="rId15"/>
    <p:sldId id="257" r:id="rId16"/>
    <p:sldId id="263" r:id="rId17"/>
    <p:sldId id="261" r:id="rId18"/>
    <p:sldId id="311" r:id="rId19"/>
    <p:sldId id="264" r:id="rId20"/>
    <p:sldId id="266" r:id="rId21"/>
    <p:sldId id="312" r:id="rId22"/>
    <p:sldId id="269" r:id="rId23"/>
    <p:sldId id="259" r:id="rId24"/>
    <p:sldId id="279" r:id="rId25"/>
    <p:sldId id="281" r:id="rId26"/>
    <p:sldId id="282" r:id="rId27"/>
    <p:sldId id="283" r:id="rId28"/>
    <p:sldId id="284" r:id="rId29"/>
    <p:sldId id="324" r:id="rId30"/>
    <p:sldId id="323" r:id="rId31"/>
    <p:sldId id="274" r:id="rId32"/>
    <p:sldId id="330" r:id="rId33"/>
    <p:sldId id="260" r:id="rId34"/>
    <p:sldId id="313" r:id="rId35"/>
    <p:sldId id="287" r:id="rId36"/>
    <p:sldId id="296" r:id="rId37"/>
    <p:sldId id="294" r:id="rId38"/>
    <p:sldId id="314" r:id="rId39"/>
    <p:sldId id="315" r:id="rId40"/>
    <p:sldId id="316" r:id="rId41"/>
    <p:sldId id="329" r:id="rId42"/>
    <p:sldId id="320" r:id="rId43"/>
    <p:sldId id="342" r:id="rId44"/>
    <p:sldId id="293" r:id="rId45"/>
    <p:sldId id="318" r:id="rId46"/>
    <p:sldId id="299" r:id="rId47"/>
    <p:sldId id="326" r:id="rId48"/>
    <p:sldId id="325" r:id="rId49"/>
    <p:sldId id="322" r:id="rId50"/>
    <p:sldId id="343" r:id="rId51"/>
    <p:sldId id="321" r:id="rId52"/>
    <p:sldId id="300" r:id="rId53"/>
    <p:sldId id="327" r:id="rId54"/>
    <p:sldId id="328" r:id="rId55"/>
    <p:sldId id="302" r:id="rId56"/>
    <p:sldId id="304" r:id="rId57"/>
    <p:sldId id="341" r:id="rId58"/>
    <p:sldId id="345"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650B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4" autoAdjust="0"/>
    <p:restoredTop sz="94660"/>
  </p:normalViewPr>
  <p:slideViewPr>
    <p:cSldViewPr snapToGrid="0">
      <p:cViewPr varScale="1">
        <p:scale>
          <a:sx n="88" d="100"/>
          <a:sy n="88" d="100"/>
        </p:scale>
        <p:origin x="269"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image" Target="../media/image77.wmf"/><Relationship Id="rId4" Type="http://schemas.openxmlformats.org/officeDocument/2006/relationships/image" Target="../media/image80.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19A1B049-2F21-423D-975A-B3238EE3D91B}"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2803891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854FDEAE-D5A2-4166-A90C-AB0D51EE4F8F}"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40353640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55BC5023-56CC-4C68-9A23-51012AC6AB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12517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srgbClr val="000000"/>
              </a:solidFill>
            </a:endParaRPr>
          </a:p>
        </p:txBody>
      </p:sp>
      <p:sp>
        <p:nvSpPr>
          <p:cNvPr id="8" name="Footer Placeholder 7"/>
          <p:cNvSpPr>
            <a:spLocks noGrp="1"/>
          </p:cNvSpPr>
          <p:nvPr>
            <p:ph type="ftr" sz="quarter" idx="11"/>
          </p:nvPr>
        </p:nvSpPr>
        <p:spPr/>
        <p:txBody>
          <a:bodyPr/>
          <a:lstStyle/>
          <a:p>
            <a:endParaRPr lang="en-US">
              <a:solidFill>
                <a:srgbClr val="000000"/>
              </a:solidFill>
            </a:endParaRPr>
          </a:p>
        </p:txBody>
      </p:sp>
      <p:sp>
        <p:nvSpPr>
          <p:cNvPr id="9" name="Slide Number Placeholder 8"/>
          <p:cNvSpPr>
            <a:spLocks noGrp="1"/>
          </p:cNvSpPr>
          <p:nvPr>
            <p:ph type="sldNum" sz="quarter" idx="12"/>
          </p:nvPr>
        </p:nvSpPr>
        <p:spPr/>
        <p:txBody>
          <a:bodyPr/>
          <a:lstStyle/>
          <a:p>
            <a:fld id="{9C257E3C-80BC-42C1-89CE-67257A015B44}"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7446234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5957C427-6F5F-47C7-ACC9-1876658133D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972012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4" name="Slide Number Placeholder 3"/>
          <p:cNvSpPr>
            <a:spLocks noGrp="1"/>
          </p:cNvSpPr>
          <p:nvPr>
            <p:ph type="sldNum" sz="quarter" idx="12"/>
          </p:nvPr>
        </p:nvSpPr>
        <p:spPr/>
        <p:txBody>
          <a:bodyPr/>
          <a:lstStyle/>
          <a:p>
            <a:fld id="{82B645FF-FC12-4E0E-9344-07FF5C2CA335}"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13374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96EF9661-E3AE-4C1F-A0A5-A19AF50A222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0941303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0E2DE717-5AA3-4144-B701-E055349BFD2E}"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353561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049DBE2D-D08F-45BA-9A7D-F4F58C831DD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327032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294282D3-E29D-4D0C-9806-1188CB0AE0C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787232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6"/>
            <a:ext cx="10972800" cy="4525963"/>
          </a:xfrm>
        </p:spPr>
        <p:txBody>
          <a:bodyPr rtlCol="0">
            <a:normAutofit/>
          </a:bodyPr>
          <a:lstStyle/>
          <a:p>
            <a:pPr lvl="0"/>
            <a:endParaRPr lang="en-US" noProof="0" smtClean="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3A49590-605D-4FC2-AE3F-2DD44DE0D859}" type="slidenum">
              <a:rPr lang="en-US" altLang="en-US"/>
              <a:pPr/>
              <a:t>‹#›</a:t>
            </a:fld>
            <a:endParaRPr lang="en-US" altLang="en-US"/>
          </a:p>
        </p:txBody>
      </p:sp>
    </p:spTree>
    <p:extLst>
      <p:ext uri="{BB962C8B-B14F-4D97-AF65-F5344CB8AC3E}">
        <p14:creationId xmlns:p14="http://schemas.microsoft.com/office/powerpoint/2010/main" val="140284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51"/>
            <a:ext cx="80264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25089561-B588-41EA-940F-58E15A331479}"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2527822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19A1B049-2F21-423D-975A-B3238EE3D91B}"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4191198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21934409-06FA-4AB7-931E-05E63128B8A7}"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2415635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1"/>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76"/>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772FA962-28E4-4821-87A1-5778A8D42DC8}"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15629512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37F37A87-6585-4DDA-8A0B-0FEA3078F40A}"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4009035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9"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8" name="Footer Placeholder 7"/>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pPr fontAlgn="base">
              <a:spcBef>
                <a:spcPct val="0"/>
              </a:spcBef>
              <a:spcAft>
                <a:spcPct val="0"/>
              </a:spcAft>
            </a:pPr>
            <a:fld id="{3DFE952D-2827-4DD9-8C5F-A657660E3ACD}"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7129695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4" name="Footer Placeholder 3"/>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fontAlgn="base">
              <a:spcBef>
                <a:spcPct val="0"/>
              </a:spcBef>
              <a:spcAft>
                <a:spcPct val="0"/>
              </a:spcAft>
            </a:pPr>
            <a:fld id="{4731C876-02AA-4AB3-8885-8D9D1713B606}"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8797983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3" name="Footer Placeholder 2"/>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pPr fontAlgn="base">
              <a:spcBef>
                <a:spcPct val="0"/>
              </a:spcBef>
              <a:spcAft>
                <a:spcPct val="0"/>
              </a:spcAft>
            </a:pPr>
            <a:fld id="{738538CC-EB89-49EB-A1B3-F01FE086F86E}"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24593616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6"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3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26"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E2476E7F-0E5E-4EA4-AA87-C6DDDFEA21F4}"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2358484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21934409-06FA-4AB7-931E-05E63128B8A7}"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5947358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6"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38"/>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26"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6FB9E8E2-AA1F-43FC-B706-FC20CEC4DB25}"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12225482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854FDEAE-D5A2-4166-A90C-AB0D51EE4F8F}"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27592016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51"/>
            <a:ext cx="80264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25089561-B588-41EA-940F-58E15A331479}"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3437480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19A1B049-2F21-423D-975A-B3238EE3D91B}"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37202922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21934409-06FA-4AB7-931E-05E63128B8A7}"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17846648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1"/>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76"/>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772FA962-28E4-4821-87A1-5778A8D42DC8}"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28443936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37F37A87-6585-4DDA-8A0B-0FEA3078F40A}"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19257617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9"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8" name="Footer Placeholder 7"/>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pPr fontAlgn="base">
              <a:spcBef>
                <a:spcPct val="0"/>
              </a:spcBef>
              <a:spcAft>
                <a:spcPct val="0"/>
              </a:spcAft>
            </a:pPr>
            <a:fld id="{3DFE952D-2827-4DD9-8C5F-A657660E3ACD}"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41012771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4" name="Footer Placeholder 3"/>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fontAlgn="base">
              <a:spcBef>
                <a:spcPct val="0"/>
              </a:spcBef>
              <a:spcAft>
                <a:spcPct val="0"/>
              </a:spcAft>
            </a:pPr>
            <a:fld id="{4731C876-02AA-4AB3-8885-8D9D1713B606}"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21656409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3" name="Footer Placeholder 2"/>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pPr fontAlgn="base">
              <a:spcBef>
                <a:spcPct val="0"/>
              </a:spcBef>
              <a:spcAft>
                <a:spcPct val="0"/>
              </a:spcAft>
            </a:pPr>
            <a:fld id="{738538CC-EB89-49EB-A1B3-F01FE086F86E}"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985239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1"/>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76"/>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772FA962-28E4-4821-87A1-5778A8D42DC8}"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134795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6"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3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26"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E2476E7F-0E5E-4EA4-AA87-C6DDDFEA21F4}"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35359800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6"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38"/>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26"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6FB9E8E2-AA1F-43FC-B706-FC20CEC4DB25}"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31986648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854FDEAE-D5A2-4166-A90C-AB0D51EE4F8F}"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21584513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51"/>
            <a:ext cx="80264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25089561-B588-41EA-940F-58E15A331479}"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20550126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62E312D6-83B5-42B4-BAFF-7FE57823F5BE}"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6849501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96244166-6A6E-4428-B2F4-B759D8914DF3}"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3158351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1"/>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76"/>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23547F9B-B1E6-4B6A-9090-8DEABC6AB746}"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12316563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7B7FC129-FDAF-4BBB-9DEC-D572EFCF820F}"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21855617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9"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8" name="Footer Placeholder 7"/>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pPr fontAlgn="base">
              <a:spcBef>
                <a:spcPct val="0"/>
              </a:spcBef>
              <a:spcAft>
                <a:spcPct val="0"/>
              </a:spcAft>
            </a:pPr>
            <a:fld id="{19DF0C65-CB17-4E47-B55A-C4F1A1443358}"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1256114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4" name="Footer Placeholder 3"/>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fontAlgn="base">
              <a:spcBef>
                <a:spcPct val="0"/>
              </a:spcBef>
              <a:spcAft>
                <a:spcPct val="0"/>
              </a:spcAft>
            </a:pPr>
            <a:fld id="{75651708-1C51-4848-8EB6-E7BD8B4D6545}"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2025986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37F37A87-6585-4DDA-8A0B-0FEA3078F40A}"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26567750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3" name="Footer Placeholder 2"/>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pPr fontAlgn="base">
              <a:spcBef>
                <a:spcPct val="0"/>
              </a:spcBef>
              <a:spcAft>
                <a:spcPct val="0"/>
              </a:spcAft>
            </a:pPr>
            <a:fld id="{7FBC5F5B-82CE-44D2-B8F3-99255455A4B1}"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8462260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6"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3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26"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FE686E90-B8E8-4742-B196-981CBD2A059D}"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17828829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6"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38"/>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26"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034F6260-8EA3-499D-8FE1-4E3559B146BD}"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34174507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A1E79634-A0F8-4BAB-9ADA-4B322866FF07}"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22629814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51"/>
            <a:ext cx="80264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D6BEEC96-8A55-4FF0-93CB-B9DE00DBAF13}"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7337311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51"/>
            <a:ext cx="10972800" cy="58515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09600" y="6245225"/>
            <a:ext cx="2844800" cy="476250"/>
          </a:xfrm>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pPr fontAlgn="base">
              <a:spcBef>
                <a:spcPct val="0"/>
              </a:spcBef>
              <a:spcAft>
                <a:spcPct val="0"/>
              </a:spcAft>
            </a:pPr>
            <a:fld id="{0A7D9BD1-A695-4C53-804A-07D55878351D}"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21313822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601"/>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09600" y="6245225"/>
            <a:ext cx="2844800" cy="476250"/>
          </a:xfrm>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7" name="Footer Placeholder 6"/>
          <p:cNvSpPr>
            <a:spLocks noGrp="1"/>
          </p:cNvSpPr>
          <p:nvPr>
            <p:ph type="ftr" sz="quarter" idx="11"/>
          </p:nvPr>
        </p:nvSpPr>
        <p:spPr>
          <a:xfrm>
            <a:off x="4165600" y="6245225"/>
            <a:ext cx="3860800" cy="476250"/>
          </a:xfrm>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8" name="Slide Number Placeholder 7"/>
          <p:cNvSpPr>
            <a:spLocks noGrp="1"/>
          </p:cNvSpPr>
          <p:nvPr>
            <p:ph type="sldNum" sz="quarter" idx="12"/>
          </p:nvPr>
        </p:nvSpPr>
        <p:spPr>
          <a:xfrm>
            <a:off x="8737600" y="6245225"/>
            <a:ext cx="2844800" cy="476250"/>
          </a:xfrm>
        </p:spPr>
        <p:txBody>
          <a:bodyPr/>
          <a:lstStyle>
            <a:lvl1pPr>
              <a:defRPr/>
            </a:lvl1pPr>
          </a:lstStyle>
          <a:p>
            <a:pPr fontAlgn="base">
              <a:spcBef>
                <a:spcPct val="0"/>
              </a:spcBef>
              <a:spcAft>
                <a:spcPct val="0"/>
              </a:spcAft>
            </a:pPr>
            <a:fld id="{730E5B4F-97FE-48BB-B9C4-150F08E9CCA8}"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10753106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62E312D6-83B5-42B4-BAFF-7FE57823F5BE}"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15388707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96244166-6A6E-4428-B2F4-B759D8914DF3}"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6047676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1"/>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76"/>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23547F9B-B1E6-4B6A-9090-8DEABC6AB746}"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3237580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9"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8" name="Footer Placeholder 7"/>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pPr fontAlgn="base">
              <a:spcBef>
                <a:spcPct val="0"/>
              </a:spcBef>
              <a:spcAft>
                <a:spcPct val="0"/>
              </a:spcAft>
            </a:pPr>
            <a:fld id="{3DFE952D-2827-4DD9-8C5F-A657660E3ACD}"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28017154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7B7FC129-FDAF-4BBB-9DEC-D572EFCF820F}"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19150324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9"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8" name="Footer Placeholder 7"/>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pPr fontAlgn="base">
              <a:spcBef>
                <a:spcPct val="0"/>
              </a:spcBef>
              <a:spcAft>
                <a:spcPct val="0"/>
              </a:spcAft>
            </a:pPr>
            <a:fld id="{19DF0C65-CB17-4E47-B55A-C4F1A1443358}"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39117412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4" name="Footer Placeholder 3"/>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fontAlgn="base">
              <a:spcBef>
                <a:spcPct val="0"/>
              </a:spcBef>
              <a:spcAft>
                <a:spcPct val="0"/>
              </a:spcAft>
            </a:pPr>
            <a:fld id="{75651708-1C51-4848-8EB6-E7BD8B4D6545}"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12114047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3" name="Footer Placeholder 2"/>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pPr fontAlgn="base">
              <a:spcBef>
                <a:spcPct val="0"/>
              </a:spcBef>
              <a:spcAft>
                <a:spcPct val="0"/>
              </a:spcAft>
            </a:pPr>
            <a:fld id="{7FBC5F5B-82CE-44D2-B8F3-99255455A4B1}"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26685511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6"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3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26"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FE686E90-B8E8-4742-B196-981CBD2A059D}"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32234806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6"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38"/>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26"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034F6260-8EA3-499D-8FE1-4E3559B146BD}"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21913982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A1E79634-A0F8-4BAB-9ADA-4B322866FF07}"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36957408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51"/>
            <a:ext cx="80264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D6BEEC96-8A55-4FF0-93CB-B9DE00DBAF13}"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21851894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51"/>
            <a:ext cx="10972800" cy="58515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09600" y="6245225"/>
            <a:ext cx="2844800" cy="476250"/>
          </a:xfrm>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pPr fontAlgn="base">
              <a:spcBef>
                <a:spcPct val="0"/>
              </a:spcBef>
              <a:spcAft>
                <a:spcPct val="0"/>
              </a:spcAft>
            </a:pPr>
            <a:fld id="{0A7D9BD1-A695-4C53-804A-07D55878351D}"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20520180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601"/>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09600" y="6245225"/>
            <a:ext cx="2844800" cy="476250"/>
          </a:xfrm>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7" name="Footer Placeholder 6"/>
          <p:cNvSpPr>
            <a:spLocks noGrp="1"/>
          </p:cNvSpPr>
          <p:nvPr>
            <p:ph type="ftr" sz="quarter" idx="11"/>
          </p:nvPr>
        </p:nvSpPr>
        <p:spPr>
          <a:xfrm>
            <a:off x="4165600" y="6245225"/>
            <a:ext cx="3860800" cy="476250"/>
          </a:xfrm>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8" name="Slide Number Placeholder 7"/>
          <p:cNvSpPr>
            <a:spLocks noGrp="1"/>
          </p:cNvSpPr>
          <p:nvPr>
            <p:ph type="sldNum" sz="quarter" idx="12"/>
          </p:nvPr>
        </p:nvSpPr>
        <p:spPr>
          <a:xfrm>
            <a:off x="8737600" y="6245225"/>
            <a:ext cx="2844800" cy="476250"/>
          </a:xfrm>
        </p:spPr>
        <p:txBody>
          <a:bodyPr/>
          <a:lstStyle>
            <a:lvl1pPr>
              <a:defRPr/>
            </a:lvl1pPr>
          </a:lstStyle>
          <a:p>
            <a:pPr fontAlgn="base">
              <a:spcBef>
                <a:spcPct val="0"/>
              </a:spcBef>
              <a:spcAft>
                <a:spcPct val="0"/>
              </a:spcAft>
            </a:pPr>
            <a:fld id="{730E5B4F-97FE-48BB-B9C4-150F08E9CCA8}"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920812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4" name="Footer Placeholder 3"/>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fontAlgn="base">
              <a:spcBef>
                <a:spcPct val="0"/>
              </a:spcBef>
              <a:spcAft>
                <a:spcPct val="0"/>
              </a:spcAft>
            </a:pPr>
            <a:fld id="{4731C876-02AA-4AB3-8885-8D9D1713B606}"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34119956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62E312D6-83B5-42B4-BAFF-7FE57823F5BE}"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20892595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96244166-6A6E-4428-B2F4-B759D8914DF3}"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25800259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1"/>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76"/>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23547F9B-B1E6-4B6A-9090-8DEABC6AB746}"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30902087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7B7FC129-FDAF-4BBB-9DEC-D572EFCF820F}"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41169441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9"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8" name="Footer Placeholder 7"/>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pPr fontAlgn="base">
              <a:spcBef>
                <a:spcPct val="0"/>
              </a:spcBef>
              <a:spcAft>
                <a:spcPct val="0"/>
              </a:spcAft>
            </a:pPr>
            <a:fld id="{19DF0C65-CB17-4E47-B55A-C4F1A1443358}"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2655459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4" name="Footer Placeholder 3"/>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fontAlgn="base">
              <a:spcBef>
                <a:spcPct val="0"/>
              </a:spcBef>
              <a:spcAft>
                <a:spcPct val="0"/>
              </a:spcAft>
            </a:pPr>
            <a:fld id="{75651708-1C51-4848-8EB6-E7BD8B4D6545}"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11759501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3" name="Footer Placeholder 2"/>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pPr fontAlgn="base">
              <a:spcBef>
                <a:spcPct val="0"/>
              </a:spcBef>
              <a:spcAft>
                <a:spcPct val="0"/>
              </a:spcAft>
            </a:pPr>
            <a:fld id="{7FBC5F5B-82CE-44D2-B8F3-99255455A4B1}"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37129198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6"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3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26"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FE686E90-B8E8-4742-B196-981CBD2A059D}"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13415042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6"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38"/>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26"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034F6260-8EA3-499D-8FE1-4E3559B146BD}"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18251765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A1E79634-A0F8-4BAB-9ADA-4B322866FF07}"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3020365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3" name="Footer Placeholder 2"/>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pPr fontAlgn="base">
              <a:spcBef>
                <a:spcPct val="0"/>
              </a:spcBef>
              <a:spcAft>
                <a:spcPct val="0"/>
              </a:spcAft>
            </a:pPr>
            <a:fld id="{738538CC-EB89-49EB-A1B3-F01FE086F86E}"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27856565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51"/>
            <a:ext cx="80264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D6BEEC96-8A55-4FF0-93CB-B9DE00DBAF13}"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31583631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51"/>
            <a:ext cx="10972800" cy="58515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09600" y="6245225"/>
            <a:ext cx="2844800" cy="476250"/>
          </a:xfrm>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pPr fontAlgn="base">
              <a:spcBef>
                <a:spcPct val="0"/>
              </a:spcBef>
              <a:spcAft>
                <a:spcPct val="0"/>
              </a:spcAft>
            </a:pPr>
            <a:fld id="{0A7D9BD1-A695-4C53-804A-07D55878351D}"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40299849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601"/>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09600" y="6245225"/>
            <a:ext cx="2844800" cy="476250"/>
          </a:xfrm>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7" name="Footer Placeholder 6"/>
          <p:cNvSpPr>
            <a:spLocks noGrp="1"/>
          </p:cNvSpPr>
          <p:nvPr>
            <p:ph type="ftr" sz="quarter" idx="11"/>
          </p:nvPr>
        </p:nvSpPr>
        <p:spPr>
          <a:xfrm>
            <a:off x="4165600" y="6245225"/>
            <a:ext cx="3860800" cy="476250"/>
          </a:xfrm>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8" name="Slide Number Placeholder 7"/>
          <p:cNvSpPr>
            <a:spLocks noGrp="1"/>
          </p:cNvSpPr>
          <p:nvPr>
            <p:ph type="sldNum" sz="quarter" idx="12"/>
          </p:nvPr>
        </p:nvSpPr>
        <p:spPr>
          <a:xfrm>
            <a:off x="8737600" y="6245225"/>
            <a:ext cx="2844800" cy="476250"/>
          </a:xfrm>
        </p:spPr>
        <p:txBody>
          <a:bodyPr/>
          <a:lstStyle>
            <a:lvl1pPr>
              <a:defRPr/>
            </a:lvl1pPr>
          </a:lstStyle>
          <a:p>
            <a:pPr fontAlgn="base">
              <a:spcBef>
                <a:spcPct val="0"/>
              </a:spcBef>
              <a:spcAft>
                <a:spcPct val="0"/>
              </a:spcAft>
            </a:pPr>
            <a:fld id="{730E5B4F-97FE-48BB-B9C4-150F08E9CCA8}"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22494982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82220" y="5353963"/>
            <a:ext cx="11631168"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914400" y="1600200"/>
            <a:ext cx="103632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D5C16C5-2ADC-4704-8C18-7E9FC65B6079}" type="datetimeFigureOut">
              <a:rPr lang="en-US" smtClean="0"/>
              <a:t>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E44179-DEEB-451F-BB35-B451837D8838}" type="slidenum">
              <a:rPr lang="en-US" smtClean="0"/>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5C16C5-2ADC-4704-8C18-7E9FC65B6079}" type="datetimeFigureOut">
              <a:rPr lang="en-US" smtClean="0"/>
              <a:t>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E44179-DEEB-451F-BB35-B451837D8838}" type="slidenum">
              <a:rPr lang="en-US" smtClean="0"/>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228600"/>
            <a:ext cx="11594592"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8063259" y="4203592"/>
            <a:ext cx="383523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3492435" y="4075290"/>
            <a:ext cx="7392687"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3771637" y="4087562"/>
            <a:ext cx="729064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7479321" y="4074187"/>
            <a:ext cx="4410667"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82220" y="4058555"/>
            <a:ext cx="11631168"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920043" y="2463560"/>
            <a:ext cx="103632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823153" y="1437449"/>
            <a:ext cx="8556979"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D5C16C5-2ADC-4704-8C18-7E9FC65B6079}" type="datetimeFigureOut">
              <a:rPr lang="en-US" smtClean="0"/>
              <a:t>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E44179-DEEB-451F-BB35-B451837D8838}" type="slidenum">
              <a:rPr lang="en-US" smtClean="0"/>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0D5C16C5-2ADC-4704-8C18-7E9FC65B6079}" type="datetimeFigureOut">
              <a:rPr lang="en-US" smtClean="0"/>
              <a:t>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E44179-DEEB-451F-BB35-B451837D8838}" type="slidenum">
              <a:rPr lang="en-US" smtClean="0"/>
              <a:t>‹#›</a:t>
            </a:fld>
            <a:endParaRPr lang="en-US"/>
          </a:p>
        </p:txBody>
      </p:sp>
      <p:sp>
        <p:nvSpPr>
          <p:cNvPr id="9" name="Content Placeholder 8"/>
          <p:cNvSpPr>
            <a:spLocks noGrp="1"/>
          </p:cNvSpPr>
          <p:nvPr>
            <p:ph sz="quarter" idx="13"/>
          </p:nvPr>
        </p:nvSpPr>
        <p:spPr>
          <a:xfrm>
            <a:off x="902207" y="2679192"/>
            <a:ext cx="5096256"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6193536" y="2679192"/>
            <a:ext cx="5096256"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02208" y="2678114"/>
            <a:ext cx="5096256"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03116" y="3429013"/>
            <a:ext cx="5093407"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7600" y="2678113"/>
            <a:ext cx="5096256"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7" y="3429013"/>
            <a:ext cx="5096256"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D5C16C5-2ADC-4704-8C18-7E9FC65B6079}" type="datetimeFigureOut">
              <a:rPr lang="en-US" smtClean="0"/>
              <a:t>1/16/2022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E44179-DEEB-451F-BB35-B451837D8838}" type="slidenum">
              <a:rPr lang="en-US" smtClean="0"/>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D5C16C5-2ADC-4704-8C18-7E9FC65B6079}" type="datetimeFigureOut">
              <a:rPr lang="en-US" smtClean="0"/>
              <a:t>1/16/2022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E44179-DEEB-451F-BB35-B451837D8838}" type="slidenum">
              <a:rPr lang="en-US" smtClean="0"/>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82220" y="714191"/>
            <a:ext cx="11631168"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0D5C16C5-2ADC-4704-8C18-7E9FC65B6079}" type="datetimeFigureOut">
              <a:rPr lang="en-US" smtClean="0"/>
              <a:t>1/16/2022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E44179-DEEB-451F-BB35-B451837D883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6"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3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26"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E2476E7F-0E5E-4EA4-AA87-C6DDDFEA21F4}"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38841929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0D5C16C5-2ADC-4704-8C18-7E9FC65B6079}" type="datetimeFigureOut">
              <a:rPr lang="en-US" smtClean="0"/>
              <a:t>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E44179-DEEB-451F-BB35-B451837D8838}" type="slidenum">
              <a:rPr lang="en-US" smtClean="0"/>
              <a:t>‹#›</a:t>
            </a:fld>
            <a:endParaRPr lang="en-US"/>
          </a:p>
        </p:txBody>
      </p:sp>
      <p:sp>
        <p:nvSpPr>
          <p:cNvPr id="4" name="Text Placeholder 3"/>
          <p:cNvSpPr>
            <a:spLocks noGrp="1"/>
          </p:cNvSpPr>
          <p:nvPr>
            <p:ph type="body" sz="half" idx="2"/>
          </p:nvPr>
        </p:nvSpPr>
        <p:spPr>
          <a:xfrm>
            <a:off x="1219200" y="3581413"/>
            <a:ext cx="44704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82220" y="714191"/>
            <a:ext cx="11631168"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1219200" y="2286000"/>
            <a:ext cx="44704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02617" y="1828800"/>
            <a:ext cx="5205435"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82220" y="5353963"/>
            <a:ext cx="11631168"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6498882" y="338667"/>
            <a:ext cx="5083527"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491120" y="2785533"/>
            <a:ext cx="5091289"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5C16C5-2ADC-4704-8C18-7E9FC65B6079}" type="datetimeFigureOut">
              <a:rPr lang="en-US" smtClean="0"/>
              <a:t>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E44179-DEEB-451F-BB35-B451837D8838}" type="slidenum">
              <a:rPr lang="en-US" smtClean="0"/>
              <a:t>‹#›</a:t>
            </a:fld>
            <a:endParaRPr lang="en-US"/>
          </a:p>
        </p:txBody>
      </p:sp>
      <p:sp>
        <p:nvSpPr>
          <p:cNvPr id="3" name="Picture Placeholder 2"/>
          <p:cNvSpPr>
            <a:spLocks noGrp="1"/>
          </p:cNvSpPr>
          <p:nvPr>
            <p:ph type="pic" idx="1"/>
          </p:nvPr>
        </p:nvSpPr>
        <p:spPr>
          <a:xfrm>
            <a:off x="1117600" y="1371600"/>
            <a:ext cx="475488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5C16C5-2ADC-4704-8C18-7E9FC65B6079}" type="datetimeFigureOut">
              <a:rPr lang="en-US" smtClean="0"/>
              <a:t>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E44179-DEEB-451F-BB35-B451837D8838}" type="slidenum">
              <a:rPr lang="en-US" smtClean="0"/>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0D5C16C5-2ADC-4704-8C18-7E9FC65B6079}" type="datetimeFigureOut">
              <a:rPr lang="en-US" smtClean="0"/>
              <a:t>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E44179-DEEB-451F-BB35-B451837D8838}" type="slidenum">
              <a:rPr lang="en-US" smtClean="0"/>
              <a:t>‹#›</a:t>
            </a:fld>
            <a:endParaRPr lang="en-US"/>
          </a:p>
        </p:txBody>
      </p:sp>
      <p:grpSp>
        <p:nvGrpSpPr>
          <p:cNvPr id="15" name="Group 14"/>
          <p:cNvGrpSpPr>
            <a:grpSpLocks noChangeAspect="1"/>
          </p:cNvGrpSpPr>
          <p:nvPr/>
        </p:nvGrpSpPr>
        <p:grpSpPr bwMode="hidden">
          <a:xfrm>
            <a:off x="282220" y="714191"/>
            <a:ext cx="11631168"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8839200" y="1447803"/>
            <a:ext cx="27432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1447800"/>
            <a:ext cx="80264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6"/>
            <a:ext cx="10972800" cy="4525963"/>
          </a:xfrm>
        </p:spPr>
        <p:txBody>
          <a:bodyPr rtlCol="0">
            <a:normAutofit/>
          </a:bodyPr>
          <a:lstStyle/>
          <a:p>
            <a:pPr lvl="0"/>
            <a:endParaRPr lang="en-US" noProof="0" smtClean="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3A49590-605D-4FC2-AE3F-2DD44DE0D859}" type="slidenum">
              <a:rPr lang="en-US" altLang="en-US"/>
              <a:pPr/>
              <a:t>‹#›</a:t>
            </a:fld>
            <a:endParaRPr lang="en-US" altLang="en-US"/>
          </a:p>
        </p:txBody>
      </p:sp>
    </p:spTree>
    <p:extLst>
      <p:ext uri="{BB962C8B-B14F-4D97-AF65-F5344CB8AC3E}">
        <p14:creationId xmlns:p14="http://schemas.microsoft.com/office/powerpoint/2010/main" val="879675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83DF986-E47F-4414-AF8D-9A51BE380C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77331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1F3DA9F-43A4-446E-8BAF-B91E092FB46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2825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F3A4989-E94E-4B6B-8B1B-802F709FBDC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3463711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5BC5023-56CC-4C68-9A23-51012AC6AB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46639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C257E3C-80BC-42C1-89CE-67257A015B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5279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6"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38"/>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26"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pPr>
            <a:endParaRPr lang="vi-VN" altLang="en-US" smtClean="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6FB9E8E2-AA1F-43FC-B706-FC20CEC4DB25}"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32567247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957C427-6F5F-47C7-ACC9-1876658133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92919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2B645FF-FC12-4E0E-9344-07FF5C2CA33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547578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6EF9661-E3AE-4C1F-A0A5-A19AF50A22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85933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E2DE717-5AA3-4144-B701-E055349BFD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21226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49DBE2D-D08F-45BA-9A7D-F4F58C831D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893241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94282D3-E29D-4D0C-9806-1188CB0AE0C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250985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6"/>
            <a:ext cx="10972800" cy="4525963"/>
          </a:xfrm>
        </p:spPr>
        <p:txBody>
          <a:bodyPr rtlCol="0">
            <a:normAutofit/>
          </a:bodyPr>
          <a:lstStyle/>
          <a:p>
            <a:pPr lvl="0"/>
            <a:endParaRPr lang="en-US" noProof="0" smtClean="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3A49590-605D-4FC2-AE3F-2DD44DE0D859}" type="slidenum">
              <a:rPr lang="en-US" altLang="en-US"/>
              <a:pPr/>
              <a:t>‹#›</a:t>
            </a:fld>
            <a:endParaRPr lang="en-US" altLang="en-US"/>
          </a:p>
        </p:txBody>
      </p:sp>
    </p:spTree>
    <p:extLst>
      <p:ext uri="{BB962C8B-B14F-4D97-AF65-F5344CB8AC3E}">
        <p14:creationId xmlns:p14="http://schemas.microsoft.com/office/powerpoint/2010/main" val="116275366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483DF986-E47F-4414-AF8D-9A51BE380C02}"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864467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01F3DA9F-43A4-446E-8BAF-B91E092FB46B}"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388433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6F3A4989-E94E-4B6B-8B1B-802F709FBDC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4325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vi-VN" altLang="en-US" smtClean="0"/>
              <a:t>Click to edit Master title style</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vi-VN" altLang="en-US" smtClean="0"/>
              <a:t>Click to edit Master text styles</a:t>
            </a:r>
          </a:p>
          <a:p>
            <a:pPr lvl="1"/>
            <a:r>
              <a:rPr lang="vi-VN" altLang="en-US" smtClean="0"/>
              <a:t>Second level</a:t>
            </a:r>
          </a:p>
          <a:p>
            <a:pPr lvl="2"/>
            <a:r>
              <a:rPr lang="vi-VN" altLang="en-US" smtClean="0"/>
              <a:t>Third level</a:t>
            </a:r>
          </a:p>
          <a:p>
            <a:pPr lvl="3"/>
            <a:r>
              <a:rPr lang="vi-VN" altLang="en-US" smtClean="0"/>
              <a:t>Fourth level</a:t>
            </a:r>
          </a:p>
          <a:p>
            <a:pPr lvl="4"/>
            <a:r>
              <a:rPr lang="vi-VN"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vi-VN" altLang="en-US" smtClean="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vi-VN" altLang="en-US" smtClean="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99E300D-3F84-4060-917A-3E145A6EDE89}"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24346922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vi-VN" altLang="en-US" smtClean="0"/>
              <a:t>Click to edit Master title style</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vi-VN" altLang="en-US" smtClean="0"/>
              <a:t>Click to edit Master text styles</a:t>
            </a:r>
          </a:p>
          <a:p>
            <a:pPr lvl="1"/>
            <a:r>
              <a:rPr lang="vi-VN" altLang="en-US" smtClean="0"/>
              <a:t>Second level</a:t>
            </a:r>
          </a:p>
          <a:p>
            <a:pPr lvl="2"/>
            <a:r>
              <a:rPr lang="vi-VN" altLang="en-US" smtClean="0"/>
              <a:t>Third level</a:t>
            </a:r>
          </a:p>
          <a:p>
            <a:pPr lvl="3"/>
            <a:r>
              <a:rPr lang="vi-VN" altLang="en-US" smtClean="0"/>
              <a:t>Fourth level</a:t>
            </a:r>
          </a:p>
          <a:p>
            <a:pPr lvl="4"/>
            <a:r>
              <a:rPr lang="vi-VN"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vi-VN" altLang="en-US" smtClean="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vi-VN" altLang="en-US" smtClean="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99E300D-3F84-4060-917A-3E145A6EDE89}"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33044346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vi-VN" altLang="en-US" smtClean="0"/>
              <a:t>Click to edit Master title style</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vi-VN" altLang="en-US" smtClean="0"/>
              <a:t>Click to edit Master text styles</a:t>
            </a:r>
          </a:p>
          <a:p>
            <a:pPr lvl="1"/>
            <a:r>
              <a:rPr lang="vi-VN" altLang="en-US" smtClean="0"/>
              <a:t>Second level</a:t>
            </a:r>
          </a:p>
          <a:p>
            <a:pPr lvl="2"/>
            <a:r>
              <a:rPr lang="vi-VN" altLang="en-US" smtClean="0"/>
              <a:t>Third level</a:t>
            </a:r>
          </a:p>
          <a:p>
            <a:pPr lvl="3"/>
            <a:r>
              <a:rPr lang="vi-VN" altLang="en-US" smtClean="0"/>
              <a:t>Fourth level</a:t>
            </a:r>
          </a:p>
          <a:p>
            <a:pPr lvl="4"/>
            <a:r>
              <a:rPr lang="vi-VN"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vi-VN" altLang="en-US" smtClean="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vi-VN" altLang="en-US" smtClean="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99E300D-3F84-4060-917A-3E145A6EDE89}"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101717431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vi-VN" altLang="en-US" smtClean="0"/>
              <a:t>Click to edit Master title style</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vi-VN" altLang="en-US" smtClean="0"/>
              <a:t>Click to edit Master text styles</a:t>
            </a:r>
          </a:p>
          <a:p>
            <a:pPr lvl="1"/>
            <a:r>
              <a:rPr lang="vi-VN" altLang="en-US" smtClean="0"/>
              <a:t>Second level</a:t>
            </a:r>
          </a:p>
          <a:p>
            <a:pPr lvl="2"/>
            <a:r>
              <a:rPr lang="vi-VN" altLang="en-US" smtClean="0"/>
              <a:t>Third level</a:t>
            </a:r>
          </a:p>
          <a:p>
            <a:pPr lvl="3"/>
            <a:r>
              <a:rPr lang="vi-VN" altLang="en-US" smtClean="0"/>
              <a:t>Fourth level</a:t>
            </a:r>
          </a:p>
          <a:p>
            <a:pPr lvl="4"/>
            <a:r>
              <a:rPr lang="vi-VN"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vi-VN" altLang="en-US" smtClean="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vi-VN" altLang="en-US" smtClean="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6E5BA70-A2CC-4AD7-88DC-9F5065BA1A85}"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215626609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vi-VN" altLang="en-US" smtClean="0"/>
              <a:t>Click to edit Master title style</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vi-VN" altLang="en-US" smtClean="0"/>
              <a:t>Click to edit Master text styles</a:t>
            </a:r>
          </a:p>
          <a:p>
            <a:pPr lvl="1"/>
            <a:r>
              <a:rPr lang="vi-VN" altLang="en-US" smtClean="0"/>
              <a:t>Second level</a:t>
            </a:r>
          </a:p>
          <a:p>
            <a:pPr lvl="2"/>
            <a:r>
              <a:rPr lang="vi-VN" altLang="en-US" smtClean="0"/>
              <a:t>Third level</a:t>
            </a:r>
          </a:p>
          <a:p>
            <a:pPr lvl="3"/>
            <a:r>
              <a:rPr lang="vi-VN" altLang="en-US" smtClean="0"/>
              <a:t>Fourth level</a:t>
            </a:r>
          </a:p>
          <a:p>
            <a:pPr lvl="4"/>
            <a:r>
              <a:rPr lang="vi-VN"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vi-VN" altLang="en-US" smtClean="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vi-VN" altLang="en-US" smtClean="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6E5BA70-A2CC-4AD7-88DC-9F5065BA1A85}"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83081775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vi-VN" altLang="en-US" smtClean="0"/>
              <a:t>Click to edit Master title style</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vi-VN" altLang="en-US" smtClean="0"/>
              <a:t>Click to edit Master text styles</a:t>
            </a:r>
          </a:p>
          <a:p>
            <a:pPr lvl="1"/>
            <a:r>
              <a:rPr lang="vi-VN" altLang="en-US" smtClean="0"/>
              <a:t>Second level</a:t>
            </a:r>
          </a:p>
          <a:p>
            <a:pPr lvl="2"/>
            <a:r>
              <a:rPr lang="vi-VN" altLang="en-US" smtClean="0"/>
              <a:t>Third level</a:t>
            </a:r>
          </a:p>
          <a:p>
            <a:pPr lvl="3"/>
            <a:r>
              <a:rPr lang="vi-VN" altLang="en-US" smtClean="0"/>
              <a:t>Fourth level</a:t>
            </a:r>
          </a:p>
          <a:p>
            <a:pPr lvl="4"/>
            <a:r>
              <a:rPr lang="vi-VN"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vi-VN" altLang="en-US" smtClean="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vi-VN" altLang="en-US" smtClean="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6E5BA70-A2CC-4AD7-88DC-9F5065BA1A85}"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27241930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82220" y="1679429"/>
            <a:ext cx="11631168"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6884896" y="6250177"/>
            <a:ext cx="5048920" cy="365125"/>
          </a:xfrm>
          <a:prstGeom prst="rect">
            <a:avLst/>
          </a:prstGeom>
        </p:spPr>
        <p:txBody>
          <a:bodyPr vert="horz" lIns="91440" tIns="45720" rIns="91440" bIns="45720" rtlCol="0" anchor="ctr"/>
          <a:lstStyle>
            <a:lvl1pPr algn="r">
              <a:defRPr sz="1000">
                <a:solidFill>
                  <a:schemeClr val="tx2"/>
                </a:solidFill>
              </a:defRPr>
            </a:lvl1pPr>
          </a:lstStyle>
          <a:p>
            <a:fld id="{0D5C16C5-2ADC-4704-8C18-7E9FC65B6079}" type="datetimeFigureOut">
              <a:rPr lang="en-US" smtClean="0"/>
              <a:t>1/16/2022</a:t>
            </a:fld>
            <a:endParaRPr lang="en-US"/>
          </a:p>
        </p:txBody>
      </p:sp>
      <p:sp>
        <p:nvSpPr>
          <p:cNvPr id="5" name="Footer Placeholder 4"/>
          <p:cNvSpPr>
            <a:spLocks noGrp="1"/>
          </p:cNvSpPr>
          <p:nvPr>
            <p:ph type="ftr" sz="quarter" idx="3"/>
          </p:nvPr>
        </p:nvSpPr>
        <p:spPr>
          <a:xfrm>
            <a:off x="258193" y="6250177"/>
            <a:ext cx="504892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5321452" y="6250176"/>
            <a:ext cx="1549101" cy="365125"/>
          </a:xfrm>
          <a:prstGeom prst="rect">
            <a:avLst/>
          </a:prstGeom>
        </p:spPr>
        <p:txBody>
          <a:bodyPr vert="horz" lIns="91440" tIns="45720" rIns="91440" bIns="45720" rtlCol="0" anchor="ctr"/>
          <a:lstStyle>
            <a:lvl1pPr algn="ctr">
              <a:defRPr sz="1000">
                <a:solidFill>
                  <a:schemeClr val="tx2"/>
                </a:solidFill>
              </a:defRPr>
            </a:lvl1pPr>
          </a:lstStyle>
          <a:p>
            <a:fld id="{D1E44179-DEEB-451F-BB35-B451837D8838}" type="slidenum">
              <a:rPr lang="en-US" smtClean="0"/>
              <a:t>‹#›</a:t>
            </a:fld>
            <a:endParaRPr lang="en-US"/>
          </a:p>
        </p:txBody>
      </p:sp>
      <p:sp>
        <p:nvSpPr>
          <p:cNvPr id="3" name="Text Placeholder 2"/>
          <p:cNvSpPr>
            <a:spLocks noGrp="1"/>
          </p:cNvSpPr>
          <p:nvPr>
            <p:ph type="body" idx="1"/>
          </p:nvPr>
        </p:nvSpPr>
        <p:spPr>
          <a:xfrm>
            <a:off x="1162765" y="2675467"/>
            <a:ext cx="9877777"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6C60B98E-ADDF-4C64-94AE-0FB66CE25BA4}"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2460616671"/>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77"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endParaRPr lang="vi-VN" altLang="en-US" smtClean="0">
              <a:solidFill>
                <a:srgbClr val="000000"/>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vi-VN" altLang="en-US" smtClean="0">
              <a:solidFill>
                <a:srgbClr val="000000"/>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999E300D-3F84-4060-917A-3E145A6EDE89}" type="slidenum">
              <a:rPr lang="vi-VN" altLang="en-US" smtClean="0">
                <a:solidFill>
                  <a:srgbClr val="000000"/>
                </a:solidFill>
              </a:rPr>
              <a:pPr fontAlgn="base">
                <a:spcBef>
                  <a:spcPct val="0"/>
                </a:spcBef>
                <a:spcAft>
                  <a:spcPct val="0"/>
                </a:spcAft>
              </a:pPr>
              <a:t>‹#›</a:t>
            </a:fld>
            <a:endParaRPr lang="vi-VN" altLang="en-US" smtClean="0">
              <a:solidFill>
                <a:srgbClr val="000000"/>
              </a:solidFill>
            </a:endParaRPr>
          </a:p>
        </p:txBody>
      </p:sp>
    </p:spTree>
    <p:extLst>
      <p:ext uri="{BB962C8B-B14F-4D97-AF65-F5344CB8AC3E}">
        <p14:creationId xmlns:p14="http://schemas.microsoft.com/office/powerpoint/2010/main" val="4187013759"/>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4.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6.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4.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4.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4.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00.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00.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4.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00.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9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9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00.xml"/></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00.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4.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96.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86.xml"/></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Layout" Target="../slideLayouts/slideLayout53.xml"/><Relationship Id="rId1" Type="http://schemas.openxmlformats.org/officeDocument/2006/relationships/vmlDrawing" Target="../drawings/vmlDrawing1.vml"/><Relationship Id="rId5" Type="http://schemas.openxmlformats.org/officeDocument/2006/relationships/image" Target="../media/image64.emf"/><Relationship Id="rId4" Type="http://schemas.openxmlformats.org/officeDocument/2006/relationships/oleObject" Target="../embeddings/oleObject1.bin"/></Relationships>
</file>

<file path=ppt/slides/_rels/slide3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3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4.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8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4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96.xml"/></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61.xml"/></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9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4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08.xml"/></Relationships>
</file>

<file path=ppt/slides/_rels/slide4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96.xml"/></Relationships>
</file>

<file path=ppt/slides/_rels/slide49.xml.rels><?xml version="1.0" encoding="UTF-8" standalone="yes"?>
<Relationships xmlns="http://schemas.openxmlformats.org/package/2006/relationships"><Relationship Id="rId8" Type="http://schemas.openxmlformats.org/officeDocument/2006/relationships/image" Target="../media/image79.emf"/><Relationship Id="rId3" Type="http://schemas.openxmlformats.org/officeDocument/2006/relationships/oleObject" Target="../embeddings/oleObject2.bin"/><Relationship Id="rId7" Type="http://schemas.openxmlformats.org/officeDocument/2006/relationships/oleObject" Target="../embeddings/oleObject4.bin"/><Relationship Id="rId12" Type="http://schemas.openxmlformats.org/officeDocument/2006/relationships/image" Target="../media/image81.jpeg"/><Relationship Id="rId2" Type="http://schemas.openxmlformats.org/officeDocument/2006/relationships/slideLayout" Target="../slideLayouts/slideLayout45.xml"/><Relationship Id="rId1" Type="http://schemas.openxmlformats.org/officeDocument/2006/relationships/vmlDrawing" Target="../drawings/vmlDrawing2.vml"/><Relationship Id="rId6" Type="http://schemas.openxmlformats.org/officeDocument/2006/relationships/image" Target="../media/image78.emf"/><Relationship Id="rId11" Type="http://schemas.openxmlformats.org/officeDocument/2006/relationships/oleObject" Target="../embeddings/oleObject6.bin"/><Relationship Id="rId5" Type="http://schemas.openxmlformats.org/officeDocument/2006/relationships/oleObject" Target="../embeddings/oleObject3.bin"/><Relationship Id="rId10" Type="http://schemas.openxmlformats.org/officeDocument/2006/relationships/image" Target="../media/image80.emf"/><Relationship Id="rId4" Type="http://schemas.openxmlformats.org/officeDocument/2006/relationships/image" Target="../media/image77.wmf"/><Relationship Id="rId9" Type="http://schemas.openxmlformats.org/officeDocument/2006/relationships/oleObject" Target="../embeddings/oleObject5.bin"/></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4.xml"/></Relationships>
</file>

<file path=ppt/slides/_rels/slide50.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png"/><Relationship Id="rId18" Type="http://schemas.openxmlformats.org/officeDocument/2006/relationships/image" Target="../media/image98.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png"/><Relationship Id="rId17" Type="http://schemas.openxmlformats.org/officeDocument/2006/relationships/image" Target="../media/image97.png"/><Relationship Id="rId2" Type="http://schemas.openxmlformats.org/officeDocument/2006/relationships/image" Target="../media/image82.png"/><Relationship Id="rId16" Type="http://schemas.openxmlformats.org/officeDocument/2006/relationships/image" Target="../media/image96.png"/><Relationship Id="rId1" Type="http://schemas.openxmlformats.org/officeDocument/2006/relationships/slideLayout" Target="../slideLayouts/slideLayout91.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5" Type="http://schemas.openxmlformats.org/officeDocument/2006/relationships/image" Target="../media/image95.png"/><Relationship Id="rId10" Type="http://schemas.openxmlformats.org/officeDocument/2006/relationships/image" Target="../media/image90.png"/><Relationship Id="rId19" Type="http://schemas.openxmlformats.org/officeDocument/2006/relationships/image" Target="../media/image99.png"/><Relationship Id="rId4" Type="http://schemas.openxmlformats.org/officeDocument/2006/relationships/image" Target="../media/image84.png"/><Relationship Id="rId9" Type="http://schemas.openxmlformats.org/officeDocument/2006/relationships/image" Target="../media/image89.png"/><Relationship Id="rId14" Type="http://schemas.openxmlformats.org/officeDocument/2006/relationships/image" Target="../media/image94.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4.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4.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4.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04717" y="1358900"/>
            <a:ext cx="11846256" cy="1655762"/>
          </a:xfrm>
        </p:spPr>
        <p:txBody>
          <a:bodyPr>
            <a:noAutofit/>
          </a:bodyPr>
          <a:lstStyle/>
          <a:p>
            <a:pPr>
              <a:lnSpc>
                <a:spcPct val="160000"/>
              </a:lnSpc>
            </a:pPr>
            <a:r>
              <a:rPr lang="en-US" sz="3200" b="1" dirty="0" err="1" smtClean="0">
                <a:solidFill>
                  <a:srgbClr val="C00000"/>
                </a:solidFill>
                <a:latin typeface="Times New Roman" panose="02020603050405020304" pitchFamily="18" charset="0"/>
                <a:cs typeface="Times New Roman" panose="02020603050405020304" pitchFamily="18" charset="0"/>
              </a:rPr>
              <a:t>Dựa</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vào</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các</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loại</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quần</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áo</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trong</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tủ</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đồ</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của</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em</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Các</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em</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hãy</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quan</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sát</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và</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cho</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biết</a:t>
            </a:r>
            <a:r>
              <a:rPr lang="en-US" sz="3200" b="1" dirty="0" smtClean="0">
                <a:solidFill>
                  <a:srgbClr val="C00000"/>
                </a:solidFill>
                <a:latin typeface="Times New Roman" panose="02020603050405020304" pitchFamily="18" charset="0"/>
                <a:cs typeface="Times New Roman" panose="02020603050405020304" pitchFamily="18" charset="0"/>
              </a:rPr>
              <a:t> :</a:t>
            </a:r>
          </a:p>
          <a:p>
            <a:pPr marL="457200" indent="-6350" algn="l">
              <a:lnSpc>
                <a:spcPct val="160000"/>
              </a:lnSpc>
              <a:buClr>
                <a:srgbClr val="C00000"/>
              </a:buClr>
              <a:buAutoNum type="arabicPeriod"/>
            </a:pPr>
            <a:r>
              <a:rPr lang="en-US" sz="3200" b="1" dirty="0" err="1" smtClean="0">
                <a:solidFill>
                  <a:srgbClr val="C00000"/>
                </a:solidFill>
                <a:latin typeface="Times New Roman" panose="02020603050405020304" pitchFamily="18" charset="0"/>
                <a:cs typeface="Times New Roman" panose="02020603050405020304" pitchFamily="18" charset="0"/>
              </a:rPr>
              <a:t>Các</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loại</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vải</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để</a:t>
            </a:r>
            <a:r>
              <a:rPr lang="en-US" sz="3200" b="1" dirty="0" smtClean="0">
                <a:solidFill>
                  <a:srgbClr val="C00000"/>
                </a:solidFill>
                <a:latin typeface="Times New Roman" panose="02020603050405020304" pitchFamily="18" charset="0"/>
                <a:cs typeface="Times New Roman" panose="02020603050405020304" pitchFamily="18" charset="0"/>
              </a:rPr>
              <a:t> may </a:t>
            </a:r>
            <a:r>
              <a:rPr lang="en-US" sz="3200" b="1" dirty="0" err="1" smtClean="0">
                <a:solidFill>
                  <a:srgbClr val="C00000"/>
                </a:solidFill>
                <a:latin typeface="Times New Roman" panose="02020603050405020304" pitchFamily="18" charset="0"/>
                <a:cs typeface="Times New Roman" panose="02020603050405020304" pitchFamily="18" charset="0"/>
              </a:rPr>
              <a:t>các</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quần</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áo</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này</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có</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giống</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nhau</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không</a:t>
            </a:r>
            <a:r>
              <a:rPr lang="en-US" sz="3200" b="1" dirty="0" smtClean="0">
                <a:solidFill>
                  <a:srgbClr val="C00000"/>
                </a:solidFill>
                <a:latin typeface="Times New Roman" panose="02020603050405020304" pitchFamily="18" charset="0"/>
                <a:cs typeface="Times New Roman" panose="02020603050405020304" pitchFamily="18" charset="0"/>
              </a:rPr>
              <a:t>?</a:t>
            </a:r>
            <a:endParaRPr lang="en-US" sz="3200" b="1" dirty="0">
              <a:solidFill>
                <a:srgbClr val="C00000"/>
              </a:solidFill>
              <a:latin typeface="Times New Roman" panose="02020603050405020304" pitchFamily="18" charset="0"/>
              <a:cs typeface="Times New Roman" panose="02020603050405020304" pitchFamily="18" charset="0"/>
            </a:endParaRPr>
          </a:p>
          <a:p>
            <a:pPr marL="457200" indent="169863" algn="l">
              <a:lnSpc>
                <a:spcPct val="160000"/>
              </a:lnSpc>
              <a:buClr>
                <a:srgbClr val="C00000"/>
              </a:buClr>
              <a:buAutoNum type="arabicPeriod"/>
            </a:pPr>
            <a:r>
              <a:rPr lang="en-US" sz="3200" b="1" dirty="0" err="1" smtClean="0">
                <a:solidFill>
                  <a:srgbClr val="C00000"/>
                </a:solidFill>
                <a:latin typeface="Times New Roman" panose="02020603050405020304" pitchFamily="18" charset="0"/>
                <a:cs typeface="Times New Roman" panose="02020603050405020304" pitchFamily="18" charset="0"/>
              </a:rPr>
              <a:t>Quần</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áo</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em</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đang</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mặc</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được</a:t>
            </a:r>
            <a:r>
              <a:rPr lang="en-US" sz="3200" b="1" dirty="0" smtClean="0">
                <a:solidFill>
                  <a:srgbClr val="C00000"/>
                </a:solidFill>
                <a:latin typeface="Times New Roman" panose="02020603050405020304" pitchFamily="18" charset="0"/>
                <a:cs typeface="Times New Roman" panose="02020603050405020304" pitchFamily="18" charset="0"/>
              </a:rPr>
              <a:t> may </a:t>
            </a:r>
            <a:r>
              <a:rPr lang="en-US" sz="3200" b="1" dirty="0" err="1" smtClean="0">
                <a:solidFill>
                  <a:srgbClr val="C00000"/>
                </a:solidFill>
                <a:latin typeface="Times New Roman" panose="02020603050405020304" pitchFamily="18" charset="0"/>
                <a:cs typeface="Times New Roman" panose="02020603050405020304" pitchFamily="18" charset="0"/>
              </a:rPr>
              <a:t>bằng</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vải</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gì</a:t>
            </a:r>
            <a:r>
              <a:rPr lang="en-US" sz="3200" b="1" dirty="0" smtClean="0">
                <a:solidFill>
                  <a:srgbClr val="C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613255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46445" y="450169"/>
            <a:ext cx="3413127" cy="3131191"/>
          </a:xfrm>
          <a:prstGeom prst="rect">
            <a:avLst/>
          </a:prstGeom>
        </p:spPr>
      </p:pic>
      <p:pic>
        <p:nvPicPr>
          <p:cNvPr id="7" name="Picture 6"/>
          <p:cNvPicPr>
            <a:picLocks noChangeAspect="1"/>
          </p:cNvPicPr>
          <p:nvPr/>
        </p:nvPicPr>
        <p:blipFill>
          <a:blip r:embed="rId3"/>
          <a:stretch>
            <a:fillRect/>
          </a:stretch>
        </p:blipFill>
        <p:spPr>
          <a:xfrm>
            <a:off x="546445" y="4572001"/>
            <a:ext cx="10983591" cy="812668"/>
          </a:xfrm>
          <a:prstGeom prst="rect">
            <a:avLst/>
          </a:prstGeom>
        </p:spPr>
      </p:pic>
      <p:pic>
        <p:nvPicPr>
          <p:cNvPr id="9" name="Picture 8"/>
          <p:cNvPicPr>
            <a:picLocks noChangeAspect="1"/>
          </p:cNvPicPr>
          <p:nvPr/>
        </p:nvPicPr>
        <p:blipFill>
          <a:blip r:embed="rId4"/>
          <a:stretch>
            <a:fillRect/>
          </a:stretch>
        </p:blipFill>
        <p:spPr>
          <a:xfrm>
            <a:off x="8186224" y="450166"/>
            <a:ext cx="3810000" cy="2857500"/>
          </a:xfrm>
          <a:prstGeom prst="rect">
            <a:avLst/>
          </a:prstGeom>
        </p:spPr>
      </p:pic>
      <p:sp>
        <p:nvSpPr>
          <p:cNvPr id="11" name="TextBox 10"/>
          <p:cNvSpPr txBox="1"/>
          <p:nvPr/>
        </p:nvSpPr>
        <p:spPr>
          <a:xfrm>
            <a:off x="661190" y="4164037"/>
            <a:ext cx="3868615" cy="400110"/>
          </a:xfrm>
          <a:prstGeom prst="rect">
            <a:avLst/>
          </a:prstGeom>
          <a:noFill/>
        </p:spPr>
        <p:txBody>
          <a:bodyPr wrap="square" rtlCol="0">
            <a:spAutoFit/>
          </a:bodyPr>
          <a:lstStyle/>
          <a:p>
            <a:r>
              <a:rPr lang="en-US" sz="2000" b="1" u="sng" dirty="0" smtClean="0">
                <a:solidFill>
                  <a:srgbClr val="0070C0"/>
                </a:solidFill>
                <a:latin typeface="Times New Roman" panose="02020603050405020304" pitchFamily="18" charset="0"/>
                <a:cs typeface="Times New Roman" panose="02020603050405020304" pitchFamily="18" charset="0"/>
              </a:rPr>
              <a:t>*</a:t>
            </a:r>
            <a:r>
              <a:rPr lang="en-US" sz="2000" b="1" u="sng" dirty="0" err="1" smtClean="0">
                <a:solidFill>
                  <a:srgbClr val="0070C0"/>
                </a:solidFill>
                <a:latin typeface="Times New Roman" panose="02020603050405020304" pitchFamily="18" charset="0"/>
                <a:cs typeface="Times New Roman" panose="02020603050405020304" pitchFamily="18" charset="0"/>
              </a:rPr>
              <a:t>Quy</a:t>
            </a:r>
            <a:r>
              <a:rPr lang="en-US" sz="2000" b="1" u="sng" dirty="0" smtClean="0">
                <a:solidFill>
                  <a:srgbClr val="0070C0"/>
                </a:solidFill>
                <a:latin typeface="Times New Roman" panose="02020603050405020304" pitchFamily="18" charset="0"/>
                <a:cs typeface="Times New Roman" panose="02020603050405020304" pitchFamily="18" charset="0"/>
              </a:rPr>
              <a:t> </a:t>
            </a:r>
            <a:r>
              <a:rPr lang="en-US" sz="2000" b="1" u="sng" dirty="0" err="1" smtClean="0">
                <a:solidFill>
                  <a:srgbClr val="0070C0"/>
                </a:solidFill>
                <a:latin typeface="Times New Roman" panose="02020603050405020304" pitchFamily="18" charset="0"/>
                <a:cs typeface="Times New Roman" panose="02020603050405020304" pitchFamily="18" charset="0"/>
              </a:rPr>
              <a:t>trình</a:t>
            </a:r>
            <a:r>
              <a:rPr lang="en-US" sz="2000" b="1" u="sng" dirty="0" smtClean="0">
                <a:solidFill>
                  <a:srgbClr val="0070C0"/>
                </a:solidFill>
                <a:latin typeface="Times New Roman" panose="02020603050405020304" pitchFamily="18" charset="0"/>
                <a:cs typeface="Times New Roman" panose="02020603050405020304" pitchFamily="18" charset="0"/>
              </a:rPr>
              <a:t> </a:t>
            </a:r>
            <a:r>
              <a:rPr lang="en-US" sz="2000" b="1" u="sng" dirty="0" err="1" smtClean="0">
                <a:solidFill>
                  <a:srgbClr val="0070C0"/>
                </a:solidFill>
                <a:latin typeface="Times New Roman" panose="02020603050405020304" pitchFamily="18" charset="0"/>
                <a:cs typeface="Times New Roman" panose="02020603050405020304" pitchFamily="18" charset="0"/>
              </a:rPr>
              <a:t>sản</a:t>
            </a:r>
            <a:r>
              <a:rPr lang="en-US" sz="2000" b="1" u="sng" dirty="0" smtClean="0">
                <a:solidFill>
                  <a:srgbClr val="0070C0"/>
                </a:solidFill>
                <a:latin typeface="Times New Roman" panose="02020603050405020304" pitchFamily="18" charset="0"/>
                <a:cs typeface="Times New Roman" panose="02020603050405020304" pitchFamily="18" charset="0"/>
              </a:rPr>
              <a:t> </a:t>
            </a:r>
            <a:r>
              <a:rPr lang="en-US" sz="2000" b="1" u="sng" dirty="0" err="1" smtClean="0">
                <a:solidFill>
                  <a:srgbClr val="0070C0"/>
                </a:solidFill>
                <a:latin typeface="Times New Roman" panose="02020603050405020304" pitchFamily="18" charset="0"/>
                <a:cs typeface="Times New Roman" panose="02020603050405020304" pitchFamily="18" charset="0"/>
              </a:rPr>
              <a:t>xuất</a:t>
            </a:r>
            <a:r>
              <a:rPr lang="en-US" sz="2000" b="1" u="sng" dirty="0" smtClean="0">
                <a:solidFill>
                  <a:srgbClr val="0070C0"/>
                </a:solidFill>
                <a:latin typeface="Times New Roman" panose="02020603050405020304" pitchFamily="18" charset="0"/>
                <a:cs typeface="Times New Roman" panose="02020603050405020304" pitchFamily="18" charset="0"/>
              </a:rPr>
              <a:t> </a:t>
            </a:r>
            <a:r>
              <a:rPr lang="en-US" sz="2000" b="1" u="sng" dirty="0" err="1" smtClean="0">
                <a:solidFill>
                  <a:srgbClr val="0070C0"/>
                </a:solidFill>
                <a:latin typeface="Times New Roman" panose="02020603050405020304" pitchFamily="18" charset="0"/>
                <a:cs typeface="Times New Roman" panose="02020603050405020304" pitchFamily="18" charset="0"/>
              </a:rPr>
              <a:t>vải</a:t>
            </a:r>
            <a:r>
              <a:rPr lang="en-US" sz="2000" b="1" u="sng" dirty="0" smtClean="0">
                <a:solidFill>
                  <a:srgbClr val="0070C0"/>
                </a:solidFill>
                <a:latin typeface="Times New Roman" panose="02020603050405020304" pitchFamily="18" charset="0"/>
                <a:cs typeface="Times New Roman" panose="02020603050405020304" pitchFamily="18" charset="0"/>
              </a:rPr>
              <a:t> </a:t>
            </a:r>
            <a:r>
              <a:rPr lang="en-US" sz="2000" b="1" u="sng" dirty="0" err="1" smtClean="0">
                <a:solidFill>
                  <a:srgbClr val="0070C0"/>
                </a:solidFill>
                <a:latin typeface="Times New Roman" panose="02020603050405020304" pitchFamily="18" charset="0"/>
                <a:cs typeface="Times New Roman" panose="02020603050405020304" pitchFamily="18" charset="0"/>
              </a:rPr>
              <a:t>tơ</a:t>
            </a:r>
            <a:r>
              <a:rPr lang="en-US" sz="2000" b="1" u="sng" dirty="0" smtClean="0">
                <a:solidFill>
                  <a:srgbClr val="0070C0"/>
                </a:solidFill>
                <a:latin typeface="Times New Roman" panose="02020603050405020304" pitchFamily="18" charset="0"/>
                <a:cs typeface="Times New Roman" panose="02020603050405020304" pitchFamily="18" charset="0"/>
              </a:rPr>
              <a:t> </a:t>
            </a:r>
            <a:r>
              <a:rPr lang="en-US" sz="2000" b="1" u="sng" dirty="0" err="1" smtClean="0">
                <a:solidFill>
                  <a:srgbClr val="0070C0"/>
                </a:solidFill>
                <a:latin typeface="Times New Roman" panose="02020603050405020304" pitchFamily="18" charset="0"/>
                <a:cs typeface="Times New Roman" panose="02020603050405020304" pitchFamily="18" charset="0"/>
              </a:rPr>
              <a:t>tằm</a:t>
            </a:r>
            <a:endParaRPr lang="en-US" sz="2000" b="1" u="sng" dirty="0">
              <a:solidFill>
                <a:srgbClr val="0070C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5134716" y="3794253"/>
            <a:ext cx="2592057" cy="369332"/>
          </a:xfrm>
          <a:prstGeom prst="rect">
            <a:avLst/>
          </a:prstGeom>
          <a:noFill/>
        </p:spPr>
        <p:txBody>
          <a:bodyPr wrap="square" rtlCol="0">
            <a:spAutoFit/>
          </a:bodyPr>
          <a:lstStyle/>
          <a:p>
            <a:pPr algn="ctr"/>
            <a:r>
              <a:rPr lang="en-US" dirty="0" err="1" smtClean="0">
                <a:solidFill>
                  <a:schemeClr val="accent5">
                    <a:lumMod val="50000"/>
                  </a:schemeClr>
                </a:solidFill>
                <a:latin typeface="Times New Roman" panose="02020603050405020304" pitchFamily="18" charset="0"/>
                <a:cs typeface="Times New Roman" panose="02020603050405020304" pitchFamily="18" charset="0"/>
              </a:rPr>
              <a:t>Sợi</a:t>
            </a:r>
            <a:r>
              <a:rPr lang="en-US"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dirty="0" err="1" smtClean="0">
                <a:solidFill>
                  <a:schemeClr val="accent5">
                    <a:lumMod val="50000"/>
                  </a:schemeClr>
                </a:solidFill>
                <a:latin typeface="Times New Roman" panose="02020603050405020304" pitchFamily="18" charset="0"/>
                <a:cs typeface="Times New Roman" panose="02020603050405020304" pitchFamily="18" charset="0"/>
              </a:rPr>
              <a:t>tơ</a:t>
            </a:r>
            <a:r>
              <a:rPr lang="en-US"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dirty="0" err="1" smtClean="0">
                <a:solidFill>
                  <a:schemeClr val="accent5">
                    <a:lumMod val="50000"/>
                  </a:schemeClr>
                </a:solidFill>
                <a:latin typeface="Times New Roman" panose="02020603050405020304" pitchFamily="18" charset="0"/>
                <a:cs typeface="Times New Roman" panose="02020603050405020304" pitchFamily="18" charset="0"/>
              </a:rPr>
              <a:t>tằm</a:t>
            </a:r>
            <a:r>
              <a:rPr lang="en-US"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dirty="0" err="1" smtClean="0">
                <a:solidFill>
                  <a:schemeClr val="accent5">
                    <a:lumMod val="50000"/>
                  </a:schemeClr>
                </a:solidFill>
                <a:latin typeface="Times New Roman" panose="02020603050405020304" pitchFamily="18" charset="0"/>
                <a:cs typeface="Times New Roman" panose="02020603050405020304" pitchFamily="18" charset="0"/>
              </a:rPr>
              <a:t>sợi</a:t>
            </a:r>
            <a:r>
              <a:rPr lang="en-US"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dirty="0" err="1" smtClean="0">
                <a:solidFill>
                  <a:schemeClr val="accent5">
                    <a:lumMod val="50000"/>
                  </a:schemeClr>
                </a:solidFill>
                <a:latin typeface="Times New Roman" panose="02020603050405020304" pitchFamily="18" charset="0"/>
                <a:cs typeface="Times New Roman" panose="02020603050405020304" pitchFamily="18" charset="0"/>
              </a:rPr>
              <a:t>dệt</a:t>
            </a:r>
            <a:r>
              <a:rPr lang="en-US" dirty="0" smtClean="0">
                <a:solidFill>
                  <a:schemeClr val="accent5">
                    <a:lumMod val="50000"/>
                  </a:schemeClr>
                </a:solidFill>
              </a:rPr>
              <a:t>)</a:t>
            </a:r>
            <a:endParaRPr lang="en-US" dirty="0">
              <a:solidFill>
                <a:schemeClr val="accent5">
                  <a:lumMod val="50000"/>
                </a:schemeClr>
              </a:solidFill>
            </a:endParaRPr>
          </a:p>
        </p:txBody>
      </p:sp>
      <p:sp>
        <p:nvSpPr>
          <p:cNvPr id="13" name="TextBox 12"/>
          <p:cNvSpPr txBox="1"/>
          <p:nvPr/>
        </p:nvSpPr>
        <p:spPr>
          <a:xfrm>
            <a:off x="8496896" y="3794253"/>
            <a:ext cx="2592057" cy="369332"/>
          </a:xfrm>
          <a:prstGeom prst="rect">
            <a:avLst/>
          </a:prstGeom>
          <a:noFill/>
        </p:spPr>
        <p:txBody>
          <a:bodyPr wrap="square" rtlCol="0">
            <a:spAutoFit/>
          </a:bodyPr>
          <a:lstStyle/>
          <a:p>
            <a:pPr algn="ctr"/>
            <a:r>
              <a:rPr lang="en-US" dirty="0" err="1" smtClean="0">
                <a:solidFill>
                  <a:schemeClr val="accent5">
                    <a:lumMod val="50000"/>
                  </a:schemeClr>
                </a:solidFill>
                <a:latin typeface="Times New Roman" panose="02020603050405020304" pitchFamily="18" charset="0"/>
                <a:cs typeface="Times New Roman" panose="02020603050405020304" pitchFamily="18" charset="0"/>
              </a:rPr>
              <a:t>Vải</a:t>
            </a:r>
            <a:r>
              <a:rPr lang="en-US"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dirty="0" err="1" smtClean="0">
                <a:solidFill>
                  <a:schemeClr val="accent5">
                    <a:lumMod val="50000"/>
                  </a:schemeClr>
                </a:solidFill>
                <a:latin typeface="Times New Roman" panose="02020603050405020304" pitchFamily="18" charset="0"/>
                <a:cs typeface="Times New Roman" panose="02020603050405020304" pitchFamily="18" charset="0"/>
              </a:rPr>
              <a:t>tơ</a:t>
            </a:r>
            <a:r>
              <a:rPr lang="en-US"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dirty="0" err="1" smtClean="0">
                <a:solidFill>
                  <a:schemeClr val="accent5">
                    <a:lumMod val="50000"/>
                  </a:schemeClr>
                </a:solidFill>
                <a:latin typeface="Times New Roman" panose="02020603050405020304" pitchFamily="18" charset="0"/>
                <a:cs typeface="Times New Roman" panose="02020603050405020304" pitchFamily="18" charset="0"/>
              </a:rPr>
              <a:t>tằm</a:t>
            </a:r>
            <a:endParaRPr lang="en-US" dirty="0">
              <a:solidFill>
                <a:schemeClr val="accent5">
                  <a:lumMod val="50000"/>
                </a:schemeClr>
              </a:solidFill>
            </a:endParaRPr>
          </a:p>
        </p:txBody>
      </p:sp>
      <p:pic>
        <p:nvPicPr>
          <p:cNvPr id="15" name="Picture 14"/>
          <p:cNvPicPr>
            <a:picLocks noChangeAspect="1"/>
          </p:cNvPicPr>
          <p:nvPr/>
        </p:nvPicPr>
        <p:blipFill>
          <a:blip r:embed="rId5"/>
          <a:stretch>
            <a:fillRect/>
          </a:stretch>
        </p:blipFill>
        <p:spPr>
          <a:xfrm>
            <a:off x="4352309" y="315915"/>
            <a:ext cx="3371851" cy="3352800"/>
          </a:xfrm>
          <a:prstGeom prst="rect">
            <a:avLst/>
          </a:prstGeom>
        </p:spPr>
      </p:pic>
    </p:spTree>
    <p:extLst>
      <p:ext uri="{BB962C8B-B14F-4D97-AF65-F5344CB8AC3E}">
        <p14:creationId xmlns:p14="http://schemas.microsoft.com/office/powerpoint/2010/main" val="7363077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005789" y="5521075"/>
            <a:ext cx="10239235" cy="935996"/>
          </a:xfrm>
          <a:prstGeom prst="rect">
            <a:avLst/>
          </a:prstGeom>
        </p:spPr>
      </p:pic>
      <p:pic>
        <p:nvPicPr>
          <p:cNvPr id="3" name="Picture 2"/>
          <p:cNvPicPr>
            <a:picLocks noChangeAspect="1"/>
          </p:cNvPicPr>
          <p:nvPr/>
        </p:nvPicPr>
        <p:blipFill>
          <a:blip r:embed="rId3"/>
          <a:stretch>
            <a:fillRect/>
          </a:stretch>
        </p:blipFill>
        <p:spPr>
          <a:xfrm>
            <a:off x="547897" y="1302426"/>
            <a:ext cx="3514903" cy="3269574"/>
          </a:xfrm>
          <a:prstGeom prst="rect">
            <a:avLst/>
          </a:prstGeom>
        </p:spPr>
      </p:pic>
      <p:sp>
        <p:nvSpPr>
          <p:cNvPr id="4" name="TextBox 3"/>
          <p:cNvSpPr txBox="1"/>
          <p:nvPr/>
        </p:nvSpPr>
        <p:spPr>
          <a:xfrm>
            <a:off x="281357" y="4965895"/>
            <a:ext cx="3882683" cy="400110"/>
          </a:xfrm>
          <a:prstGeom prst="rect">
            <a:avLst/>
          </a:prstGeom>
          <a:noFill/>
        </p:spPr>
        <p:txBody>
          <a:bodyPr wrap="square" rtlCol="0">
            <a:spAutoFit/>
          </a:bodyPr>
          <a:lstStyle/>
          <a:p>
            <a:pPr algn="ctr"/>
            <a:r>
              <a:rPr lang="en-US" sz="2000" b="1" u="sng" dirty="0" smtClean="0">
                <a:solidFill>
                  <a:schemeClr val="accent5">
                    <a:lumMod val="50000"/>
                  </a:schemeClr>
                </a:solidFill>
                <a:latin typeface="Times New Roman" panose="02020603050405020304" pitchFamily="18" charset="0"/>
                <a:cs typeface="Times New Roman" panose="02020603050405020304" pitchFamily="18" charset="0"/>
              </a:rPr>
              <a:t>*</a:t>
            </a:r>
            <a:r>
              <a:rPr lang="en-US" sz="2000" b="1" u="sng" dirty="0" err="1" smtClean="0">
                <a:solidFill>
                  <a:schemeClr val="accent5">
                    <a:lumMod val="50000"/>
                  </a:schemeClr>
                </a:solidFill>
                <a:latin typeface="Times New Roman" panose="02020603050405020304" pitchFamily="18" charset="0"/>
                <a:cs typeface="Times New Roman" panose="02020603050405020304" pitchFamily="18" charset="0"/>
              </a:rPr>
              <a:t>Quy</a:t>
            </a:r>
            <a:r>
              <a:rPr lang="en-US" sz="2000" b="1" u="sng"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000" b="1" u="sng" dirty="0" err="1" smtClean="0">
                <a:solidFill>
                  <a:schemeClr val="accent5">
                    <a:lumMod val="50000"/>
                  </a:schemeClr>
                </a:solidFill>
                <a:latin typeface="Times New Roman" panose="02020603050405020304" pitchFamily="18" charset="0"/>
                <a:cs typeface="Times New Roman" panose="02020603050405020304" pitchFamily="18" charset="0"/>
              </a:rPr>
              <a:t>trình</a:t>
            </a:r>
            <a:r>
              <a:rPr lang="en-US" sz="2000" b="1" u="sng"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000" b="1" u="sng" dirty="0" err="1" smtClean="0">
                <a:solidFill>
                  <a:schemeClr val="accent5">
                    <a:lumMod val="50000"/>
                  </a:schemeClr>
                </a:solidFill>
                <a:latin typeface="Times New Roman" panose="02020603050405020304" pitchFamily="18" charset="0"/>
                <a:cs typeface="Times New Roman" panose="02020603050405020304" pitchFamily="18" charset="0"/>
              </a:rPr>
              <a:t>sản</a:t>
            </a:r>
            <a:r>
              <a:rPr lang="en-US" sz="2000" b="1" u="sng"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000" b="1" u="sng" dirty="0" err="1" smtClean="0">
                <a:solidFill>
                  <a:schemeClr val="accent5">
                    <a:lumMod val="50000"/>
                  </a:schemeClr>
                </a:solidFill>
                <a:latin typeface="Times New Roman" panose="02020603050405020304" pitchFamily="18" charset="0"/>
                <a:cs typeface="Times New Roman" panose="02020603050405020304" pitchFamily="18" charset="0"/>
              </a:rPr>
              <a:t>xuất</a:t>
            </a:r>
            <a:r>
              <a:rPr lang="en-US" sz="2000" b="1" u="sng"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000" b="1" u="sng" dirty="0" err="1" smtClean="0">
                <a:solidFill>
                  <a:schemeClr val="accent5">
                    <a:lumMod val="50000"/>
                  </a:schemeClr>
                </a:solidFill>
                <a:latin typeface="Times New Roman" panose="02020603050405020304" pitchFamily="18" charset="0"/>
                <a:cs typeface="Times New Roman" panose="02020603050405020304" pitchFamily="18" charset="0"/>
              </a:rPr>
              <a:t>vải</a:t>
            </a:r>
            <a:r>
              <a:rPr lang="en-US" sz="2000" b="1" u="sng"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000" b="1" u="sng" dirty="0" err="1" smtClean="0">
                <a:solidFill>
                  <a:schemeClr val="accent5">
                    <a:lumMod val="50000"/>
                  </a:schemeClr>
                </a:solidFill>
                <a:latin typeface="Times New Roman" panose="02020603050405020304" pitchFamily="18" charset="0"/>
                <a:cs typeface="Times New Roman" panose="02020603050405020304" pitchFamily="18" charset="0"/>
              </a:rPr>
              <a:t>sợi</a:t>
            </a:r>
            <a:r>
              <a:rPr lang="en-US" sz="2000" b="1" u="sng"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000" b="1" u="sng" dirty="0" err="1" smtClean="0">
                <a:solidFill>
                  <a:schemeClr val="accent5">
                    <a:lumMod val="50000"/>
                  </a:schemeClr>
                </a:solidFill>
                <a:latin typeface="Times New Roman" panose="02020603050405020304" pitchFamily="18" charset="0"/>
                <a:cs typeface="Times New Roman" panose="02020603050405020304" pitchFamily="18" charset="0"/>
              </a:rPr>
              <a:t>bông</a:t>
            </a:r>
            <a:r>
              <a:rPr lang="en-US" sz="2000" b="1" u="sng" dirty="0" smtClean="0">
                <a:solidFill>
                  <a:schemeClr val="accent5">
                    <a:lumMod val="50000"/>
                  </a:schemeClr>
                </a:solidFill>
                <a:latin typeface="Times New Roman" panose="02020603050405020304" pitchFamily="18" charset="0"/>
                <a:cs typeface="Times New Roman" panose="02020603050405020304" pitchFamily="18" charset="0"/>
              </a:rPr>
              <a:t>:</a:t>
            </a:r>
            <a:endParaRPr lang="en-US" sz="2000" b="1" u="sng"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7841673" y="1504227"/>
            <a:ext cx="3821327" cy="2865995"/>
          </a:xfrm>
          <a:prstGeom prst="rect">
            <a:avLst/>
          </a:prstGeom>
        </p:spPr>
      </p:pic>
      <p:pic>
        <p:nvPicPr>
          <p:cNvPr id="8" name="Picture 7"/>
          <p:cNvPicPr>
            <a:picLocks noChangeAspect="1"/>
          </p:cNvPicPr>
          <p:nvPr/>
        </p:nvPicPr>
        <p:blipFill>
          <a:blip r:embed="rId5"/>
          <a:stretch>
            <a:fillRect/>
          </a:stretch>
        </p:blipFill>
        <p:spPr>
          <a:xfrm>
            <a:off x="4347629" y="2039827"/>
            <a:ext cx="3254155" cy="2330395"/>
          </a:xfrm>
          <a:prstGeom prst="rect">
            <a:avLst/>
          </a:prstGeom>
        </p:spPr>
      </p:pic>
      <p:sp>
        <p:nvSpPr>
          <p:cNvPr id="9" name="TextBox 8"/>
          <p:cNvSpPr txBox="1"/>
          <p:nvPr/>
        </p:nvSpPr>
        <p:spPr>
          <a:xfrm>
            <a:off x="4985198" y="4511212"/>
            <a:ext cx="2616591" cy="369332"/>
          </a:xfrm>
          <a:prstGeom prst="rect">
            <a:avLst/>
          </a:prstGeom>
          <a:noFill/>
        </p:spPr>
        <p:txBody>
          <a:bodyPr wrap="square" rtlCol="0">
            <a:spAutoFit/>
          </a:bodyPr>
          <a:lstStyle/>
          <a:p>
            <a:r>
              <a:rPr lang="en-US" dirty="0" err="1" smtClean="0">
                <a:solidFill>
                  <a:schemeClr val="accent5">
                    <a:lumMod val="50000"/>
                  </a:schemeClr>
                </a:solidFill>
                <a:latin typeface="Times New Roman" panose="02020603050405020304" pitchFamily="18" charset="0"/>
                <a:cs typeface="Times New Roman" panose="02020603050405020304" pitchFamily="18" charset="0"/>
              </a:rPr>
              <a:t>Sợi</a:t>
            </a:r>
            <a:r>
              <a:rPr lang="en-US"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dirty="0" err="1" smtClean="0">
                <a:solidFill>
                  <a:schemeClr val="accent5">
                    <a:lumMod val="50000"/>
                  </a:schemeClr>
                </a:solidFill>
                <a:latin typeface="Times New Roman" panose="02020603050405020304" pitchFamily="18" charset="0"/>
                <a:cs typeface="Times New Roman" panose="02020603050405020304" pitchFamily="18" charset="0"/>
              </a:rPr>
              <a:t>bông</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dirty="0" err="1" smtClean="0">
                <a:solidFill>
                  <a:schemeClr val="accent5">
                    <a:lumMod val="50000"/>
                  </a:schemeClr>
                </a:solidFill>
                <a:latin typeface="Times New Roman" panose="02020603050405020304" pitchFamily="18" charset="0"/>
                <a:cs typeface="Times New Roman" panose="02020603050405020304" pitchFamily="18" charset="0"/>
              </a:rPr>
              <a:t>sợi</a:t>
            </a:r>
            <a:r>
              <a:rPr lang="en-US"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dirty="0" err="1" smtClean="0">
                <a:solidFill>
                  <a:schemeClr val="accent5">
                    <a:lumMod val="50000"/>
                  </a:schemeClr>
                </a:solidFill>
                <a:latin typeface="Times New Roman" panose="02020603050405020304" pitchFamily="18" charset="0"/>
                <a:cs typeface="Times New Roman" panose="02020603050405020304" pitchFamily="18" charset="0"/>
              </a:rPr>
              <a:t>dệt</a:t>
            </a:r>
            <a:r>
              <a:rPr lang="en-US" dirty="0" smtClean="0">
                <a:solidFill>
                  <a:schemeClr val="accent5">
                    <a:lumMod val="50000"/>
                  </a:schemeClr>
                </a:solidFill>
                <a:latin typeface="Times New Roman" panose="02020603050405020304" pitchFamily="18" charset="0"/>
                <a:cs typeface="Times New Roman" panose="02020603050405020304" pitchFamily="18" charset="0"/>
              </a:rPr>
              <a:t>)</a:t>
            </a:r>
            <a:endParaRPr lang="en-US"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8316897" y="4511218"/>
            <a:ext cx="2616591" cy="369332"/>
          </a:xfrm>
          <a:prstGeom prst="rect">
            <a:avLst/>
          </a:prstGeom>
          <a:noFill/>
        </p:spPr>
        <p:txBody>
          <a:bodyPr wrap="square" rtlCol="0">
            <a:spAutoFit/>
          </a:bodyPr>
          <a:lstStyle/>
          <a:p>
            <a:r>
              <a:rPr lang="en-US" dirty="0" err="1" smtClean="0">
                <a:solidFill>
                  <a:schemeClr val="accent5">
                    <a:lumMod val="50000"/>
                  </a:schemeClr>
                </a:solidFill>
                <a:latin typeface="Times New Roman" panose="02020603050405020304" pitchFamily="18" charset="0"/>
                <a:cs typeface="Times New Roman" panose="02020603050405020304" pitchFamily="18" charset="0"/>
              </a:rPr>
              <a:t>Vải</a:t>
            </a:r>
            <a:r>
              <a:rPr lang="en-US"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dirty="0" err="1" smtClean="0">
                <a:solidFill>
                  <a:schemeClr val="accent5">
                    <a:lumMod val="50000"/>
                  </a:schemeClr>
                </a:solidFill>
                <a:latin typeface="Times New Roman" panose="02020603050405020304" pitchFamily="18" charset="0"/>
                <a:cs typeface="Times New Roman" panose="02020603050405020304" pitchFamily="18" charset="0"/>
              </a:rPr>
              <a:t>sợi</a:t>
            </a:r>
            <a:r>
              <a:rPr lang="en-US"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dirty="0" err="1" smtClean="0">
                <a:solidFill>
                  <a:schemeClr val="accent5">
                    <a:lumMod val="50000"/>
                  </a:schemeClr>
                </a:solidFill>
                <a:latin typeface="Times New Roman" panose="02020603050405020304" pitchFamily="18" charset="0"/>
                <a:cs typeface="Times New Roman" panose="02020603050405020304" pitchFamily="18" charset="0"/>
              </a:rPr>
              <a:t>bông</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smtClean="0">
                <a:solidFill>
                  <a:schemeClr val="accent5">
                    <a:lumMod val="50000"/>
                  </a:schemeClr>
                </a:solidFill>
                <a:latin typeface="Times New Roman" panose="02020603050405020304" pitchFamily="18" charset="0"/>
                <a:cs typeface="Times New Roman" panose="02020603050405020304" pitchFamily="18" charset="0"/>
              </a:rPr>
              <a:t>( cotton)</a:t>
            </a:r>
            <a:endParaRPr lang="en-US" dirty="0">
              <a:solidFill>
                <a:schemeClr val="accent5">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59260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0403" y="2165945"/>
            <a:ext cx="10515600" cy="2197735"/>
          </a:xfrm>
        </p:spPr>
        <p:txBody>
          <a:bodyPr/>
          <a:lstStyle/>
          <a:p>
            <a:pPr marL="0" indent="0">
              <a:lnSpc>
                <a:spcPct val="150000"/>
              </a:lnSpc>
              <a:buNone/>
            </a:pP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Nguyên</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thiên</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nhiên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đều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đặc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điểm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chung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sẵn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tự</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nhiên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như</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tằm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cây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lanh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cừu</a:t>
            </a:r>
            <a:r>
              <a:rPr lang="en-US" dirty="0" smtClean="0">
                <a:latin typeface="Times New Roman" panose="02020603050405020304" pitchFamily="18" charset="0"/>
                <a:cs typeface="Times New Roman" panose="02020603050405020304" pitchFamily="18" charset="0"/>
              </a:rPr>
              <a:t>.</a:t>
            </a:r>
          </a:p>
        </p:txBody>
      </p:sp>
      <p:sp>
        <p:nvSpPr>
          <p:cNvPr id="4" name="TextBox 3"/>
          <p:cNvSpPr txBox="1"/>
          <p:nvPr/>
        </p:nvSpPr>
        <p:spPr>
          <a:xfrm>
            <a:off x="817105" y="4476210"/>
            <a:ext cx="10466363" cy="1477328"/>
          </a:xfrm>
          <a:prstGeom prst="rect">
            <a:avLst/>
          </a:prstGeom>
          <a:noFill/>
        </p:spPr>
        <p:txBody>
          <a:bodyPr wrap="square" rtlCol="0">
            <a:spAutoFit/>
          </a:bodyPr>
          <a:lstStyle/>
          <a:p>
            <a:pPr>
              <a:lnSpc>
                <a:spcPct val="150000"/>
              </a:lnSpc>
            </a:pP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tằm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thú</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đều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kéo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dệt</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vải</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663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857045467"/>
              </p:ext>
            </p:extLst>
          </p:nvPr>
        </p:nvGraphicFramePr>
        <p:xfrm>
          <a:off x="1205472" y="786847"/>
          <a:ext cx="9528176" cy="1097280"/>
        </p:xfrm>
        <a:graphic>
          <a:graphicData uri="http://schemas.openxmlformats.org/drawingml/2006/table">
            <a:tbl>
              <a:tblPr firstRow="1" firstCol="1" bandRow="1">
                <a:tableStyleId>{5C22544A-7EE6-4342-B048-85BDC9FD1C3A}</a:tableStyleId>
              </a:tblPr>
              <a:tblGrid>
                <a:gridCol w="9528176">
                  <a:extLst>
                    <a:ext uri="{9D8B030D-6E8A-4147-A177-3AD203B41FA5}">
                      <a16:colId xmlns:a16="http://schemas.microsoft.com/office/drawing/2014/main" val="502058220"/>
                    </a:ext>
                  </a:extLst>
                </a:gridCol>
              </a:tblGrid>
              <a:tr h="260985">
                <a:tc>
                  <a:txBody>
                    <a:bodyPr/>
                    <a:lstStyle/>
                    <a:p>
                      <a:pPr algn="just">
                        <a:lnSpc>
                          <a:spcPct val="150000"/>
                        </a:lnSpc>
                        <a:spcAft>
                          <a:spcPts val="0"/>
                        </a:spcAft>
                      </a:pPr>
                      <a:r>
                        <a:rPr lang="en-US" sz="2400" dirty="0">
                          <a:solidFill>
                            <a:schemeClr val="accent5">
                              <a:lumMod val="50000"/>
                            </a:schemeClr>
                          </a:solidFill>
                          <a:effectLst/>
                          <a:latin typeface="Times New Roman" panose="02020603050405020304" pitchFamily="18" charset="0"/>
                          <a:cs typeface="Times New Roman" panose="02020603050405020304" pitchFamily="18" charset="0"/>
                        </a:rPr>
                        <a:t>2. </a:t>
                      </a:r>
                      <a:r>
                        <a:rPr lang="en-US" sz="2400" dirty="0" err="1">
                          <a:solidFill>
                            <a:schemeClr val="accent5">
                              <a:lumMod val="50000"/>
                            </a:schemeClr>
                          </a:solidFill>
                          <a:effectLst/>
                          <a:latin typeface="Times New Roman" panose="02020603050405020304" pitchFamily="18" charset="0"/>
                          <a:cs typeface="Times New Roman" panose="02020603050405020304" pitchFamily="18" charset="0"/>
                        </a:rPr>
                        <a:t>Vò</a:t>
                      </a:r>
                      <a:r>
                        <a:rPr lang="en-US" sz="2400" dirty="0">
                          <a:solidFill>
                            <a:schemeClr val="accent5">
                              <a:lumMod val="50000"/>
                            </a:schemeClr>
                          </a:solidFill>
                          <a:effectLst/>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effectLst/>
                          <a:latin typeface="Times New Roman" panose="02020603050405020304" pitchFamily="18" charset="0"/>
                          <a:cs typeface="Times New Roman" panose="02020603050405020304" pitchFamily="18" charset="0"/>
                        </a:rPr>
                        <a:t>và</a:t>
                      </a:r>
                      <a:r>
                        <a:rPr lang="en-US" sz="2400" dirty="0">
                          <a:solidFill>
                            <a:schemeClr val="accent5">
                              <a:lumMod val="50000"/>
                            </a:schemeClr>
                          </a:solidFill>
                          <a:effectLst/>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effectLst/>
                          <a:latin typeface="Times New Roman" panose="02020603050405020304" pitchFamily="18" charset="0"/>
                          <a:cs typeface="Times New Roman" panose="02020603050405020304" pitchFamily="18" charset="0"/>
                        </a:rPr>
                        <a:t>nhúng</a:t>
                      </a:r>
                      <a:r>
                        <a:rPr lang="en-US" sz="2400" dirty="0">
                          <a:solidFill>
                            <a:schemeClr val="accent5">
                              <a:lumMod val="50000"/>
                            </a:schemeClr>
                          </a:solidFill>
                          <a:effectLst/>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effectLst/>
                          <a:latin typeface="Times New Roman" panose="02020603050405020304" pitchFamily="18" charset="0"/>
                          <a:cs typeface="Times New Roman" panose="02020603050405020304" pitchFamily="18" charset="0"/>
                        </a:rPr>
                        <a:t>vải</a:t>
                      </a:r>
                      <a:r>
                        <a:rPr lang="en-US" sz="2400" dirty="0">
                          <a:solidFill>
                            <a:schemeClr val="accent5">
                              <a:lumMod val="50000"/>
                            </a:schemeClr>
                          </a:solidFill>
                          <a:effectLst/>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effectLst/>
                          <a:latin typeface="Times New Roman" panose="02020603050405020304" pitchFamily="18" charset="0"/>
                          <a:cs typeface="Times New Roman" panose="02020603050405020304" pitchFamily="18" charset="0"/>
                        </a:rPr>
                        <a:t>vào</a:t>
                      </a:r>
                      <a:r>
                        <a:rPr lang="en-US" sz="2400" dirty="0">
                          <a:solidFill>
                            <a:schemeClr val="accent5">
                              <a:lumMod val="50000"/>
                            </a:schemeClr>
                          </a:solidFill>
                          <a:effectLst/>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effectLst/>
                          <a:latin typeface="Times New Roman" panose="02020603050405020304" pitchFamily="18" charset="0"/>
                          <a:cs typeface="Times New Roman" panose="02020603050405020304" pitchFamily="18" charset="0"/>
                        </a:rPr>
                        <a:t>nước</a:t>
                      </a:r>
                      <a:r>
                        <a:rPr lang="en-US" sz="2400" dirty="0">
                          <a:solidFill>
                            <a:schemeClr val="accent5">
                              <a:lumMod val="50000"/>
                            </a:schemeClr>
                          </a:solidFill>
                          <a:effectLst/>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effectLst/>
                          <a:latin typeface="Times New Roman" panose="02020603050405020304" pitchFamily="18" charset="0"/>
                          <a:cs typeface="Times New Roman" panose="02020603050405020304" pitchFamily="18" charset="0"/>
                        </a:rPr>
                        <a:t>để</a:t>
                      </a:r>
                      <a:r>
                        <a:rPr lang="en-US" sz="2400" dirty="0">
                          <a:solidFill>
                            <a:schemeClr val="accent5">
                              <a:lumMod val="50000"/>
                            </a:schemeClr>
                          </a:solidFill>
                          <a:effectLst/>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effectLst/>
                          <a:latin typeface="Times New Roman" panose="02020603050405020304" pitchFamily="18" charset="0"/>
                          <a:cs typeface="Times New Roman" panose="02020603050405020304" pitchFamily="18" charset="0"/>
                        </a:rPr>
                        <a:t>nhận</a:t>
                      </a:r>
                      <a:r>
                        <a:rPr lang="en-US" sz="2400" dirty="0">
                          <a:solidFill>
                            <a:schemeClr val="accent5">
                              <a:lumMod val="50000"/>
                            </a:schemeClr>
                          </a:solidFill>
                          <a:effectLst/>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effectLst/>
                          <a:latin typeface="Times New Roman" panose="02020603050405020304" pitchFamily="18" charset="0"/>
                          <a:cs typeface="Times New Roman" panose="02020603050405020304" pitchFamily="18" charset="0"/>
                        </a:rPr>
                        <a:t>định</a:t>
                      </a:r>
                      <a:r>
                        <a:rPr lang="en-US" sz="2400" dirty="0">
                          <a:solidFill>
                            <a:schemeClr val="accent5">
                              <a:lumMod val="50000"/>
                            </a:schemeClr>
                          </a:solidFill>
                          <a:effectLst/>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effectLst/>
                          <a:latin typeface="Times New Roman" panose="02020603050405020304" pitchFamily="18" charset="0"/>
                          <a:cs typeface="Times New Roman" panose="02020603050405020304" pitchFamily="18" charset="0"/>
                        </a:rPr>
                        <a:t>độ</a:t>
                      </a:r>
                      <a:r>
                        <a:rPr lang="en-US" sz="2400" dirty="0">
                          <a:solidFill>
                            <a:schemeClr val="accent5">
                              <a:lumMod val="50000"/>
                            </a:schemeClr>
                          </a:solidFill>
                          <a:effectLst/>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effectLst/>
                          <a:latin typeface="Times New Roman" panose="02020603050405020304" pitchFamily="18" charset="0"/>
                          <a:cs typeface="Times New Roman" panose="02020603050405020304" pitchFamily="18" charset="0"/>
                        </a:rPr>
                        <a:t>nhàu</a:t>
                      </a:r>
                      <a:r>
                        <a:rPr lang="en-US" sz="2400" dirty="0">
                          <a:solidFill>
                            <a:schemeClr val="accent5">
                              <a:lumMod val="50000"/>
                            </a:schemeClr>
                          </a:solidFill>
                          <a:effectLst/>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effectLst/>
                          <a:latin typeface="Times New Roman" panose="02020603050405020304" pitchFamily="18" charset="0"/>
                          <a:cs typeface="Times New Roman" panose="02020603050405020304" pitchFamily="18" charset="0"/>
                        </a:rPr>
                        <a:t>tính</a:t>
                      </a:r>
                      <a:r>
                        <a:rPr lang="en-US" sz="2400" dirty="0">
                          <a:solidFill>
                            <a:schemeClr val="accent5">
                              <a:lumMod val="50000"/>
                            </a:schemeClr>
                          </a:solidFill>
                          <a:effectLst/>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effectLst/>
                          <a:latin typeface="Times New Roman" panose="02020603050405020304" pitchFamily="18" charset="0"/>
                          <a:cs typeface="Times New Roman" panose="02020603050405020304" pitchFamily="18" charset="0"/>
                        </a:rPr>
                        <a:t>hút</a:t>
                      </a:r>
                      <a:r>
                        <a:rPr lang="en-US" sz="2400" dirty="0">
                          <a:solidFill>
                            <a:schemeClr val="accent5">
                              <a:lumMod val="50000"/>
                            </a:schemeClr>
                          </a:solidFill>
                          <a:effectLst/>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effectLst/>
                          <a:latin typeface="Times New Roman" panose="02020603050405020304" pitchFamily="18" charset="0"/>
                          <a:cs typeface="Times New Roman" panose="02020603050405020304" pitchFamily="18" charset="0"/>
                        </a:rPr>
                        <a:t>ẩm</a:t>
                      </a:r>
                      <a:r>
                        <a:rPr lang="en-US" sz="2400" dirty="0">
                          <a:solidFill>
                            <a:schemeClr val="accent5">
                              <a:lumMod val="50000"/>
                            </a:schemeClr>
                          </a:solidFill>
                          <a:effectLst/>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effectLst/>
                          <a:latin typeface="Times New Roman" panose="02020603050405020304" pitchFamily="18" charset="0"/>
                          <a:cs typeface="Times New Roman" panose="02020603050405020304" pitchFamily="18" charset="0"/>
                        </a:rPr>
                        <a:t>của</a:t>
                      </a:r>
                      <a:r>
                        <a:rPr lang="en-US" sz="2400" dirty="0">
                          <a:solidFill>
                            <a:schemeClr val="accent5">
                              <a:lumMod val="50000"/>
                            </a:schemeClr>
                          </a:solidFill>
                          <a:effectLst/>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effectLst/>
                          <a:latin typeface="Times New Roman" panose="02020603050405020304" pitchFamily="18" charset="0"/>
                          <a:cs typeface="Times New Roman" panose="02020603050405020304" pitchFamily="18" charset="0"/>
                        </a:rPr>
                        <a:t>vải</a:t>
                      </a:r>
                      <a:r>
                        <a:rPr lang="en-US" sz="2400" dirty="0">
                          <a:solidFill>
                            <a:schemeClr val="accent5">
                              <a:lumMod val="50000"/>
                            </a:schemeClr>
                          </a:solidFill>
                          <a:effectLst/>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effectLst/>
                          <a:latin typeface="Times New Roman" panose="02020603050405020304" pitchFamily="18" charset="0"/>
                          <a:cs typeface="Times New Roman" panose="02020603050405020304" pitchFamily="18" charset="0"/>
                        </a:rPr>
                        <a:t>sợi</a:t>
                      </a:r>
                      <a:r>
                        <a:rPr lang="en-US" sz="2400" dirty="0">
                          <a:solidFill>
                            <a:schemeClr val="accent5">
                              <a:lumMod val="50000"/>
                            </a:schemeClr>
                          </a:solidFill>
                          <a:effectLst/>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effectLst/>
                          <a:latin typeface="Times New Roman" panose="02020603050405020304" pitchFamily="18" charset="0"/>
                          <a:cs typeface="Times New Roman" panose="02020603050405020304" pitchFamily="18" charset="0"/>
                        </a:rPr>
                        <a:t>thiên</a:t>
                      </a:r>
                      <a:r>
                        <a:rPr lang="en-US" sz="2400" dirty="0">
                          <a:solidFill>
                            <a:schemeClr val="accent5">
                              <a:lumMod val="50000"/>
                            </a:schemeClr>
                          </a:solidFill>
                          <a:effectLst/>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effectLst/>
                          <a:latin typeface="Times New Roman" panose="02020603050405020304" pitchFamily="18" charset="0"/>
                          <a:cs typeface="Times New Roman" panose="02020603050405020304" pitchFamily="18" charset="0"/>
                        </a:rPr>
                        <a:t>nhiên</a:t>
                      </a:r>
                      <a:r>
                        <a:rPr lang="en-US" sz="2400" dirty="0">
                          <a:solidFill>
                            <a:schemeClr val="accent5">
                              <a:lumMod val="50000"/>
                            </a:schemeClr>
                          </a:solidFill>
                          <a:effectLst/>
                          <a:latin typeface="Times New Roman" panose="02020603050405020304" pitchFamily="18" charset="0"/>
                          <a:cs typeface="Times New Roman" panose="02020603050405020304" pitchFamily="18" charset="0"/>
                        </a:rPr>
                        <a:t>?</a:t>
                      </a:r>
                      <a:endParaRPr lang="en-US" sz="24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3820072911"/>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607156866"/>
              </p:ext>
            </p:extLst>
          </p:nvPr>
        </p:nvGraphicFramePr>
        <p:xfrm>
          <a:off x="2070295" y="2260430"/>
          <a:ext cx="5193326" cy="3261579"/>
        </p:xfrm>
        <a:graphic>
          <a:graphicData uri="http://schemas.openxmlformats.org/drawingml/2006/table">
            <a:tbl>
              <a:tblPr firstRow="1" bandRow="1">
                <a:tableStyleId>{5C22544A-7EE6-4342-B048-85BDC9FD1C3A}</a:tableStyleId>
              </a:tblPr>
              <a:tblGrid>
                <a:gridCol w="2580635">
                  <a:extLst>
                    <a:ext uri="{9D8B030D-6E8A-4147-A177-3AD203B41FA5}">
                      <a16:colId xmlns:a16="http://schemas.microsoft.com/office/drawing/2014/main" val="2013578634"/>
                    </a:ext>
                  </a:extLst>
                </a:gridCol>
                <a:gridCol w="2612691">
                  <a:extLst>
                    <a:ext uri="{9D8B030D-6E8A-4147-A177-3AD203B41FA5}">
                      <a16:colId xmlns:a16="http://schemas.microsoft.com/office/drawing/2014/main" val="4244552604"/>
                    </a:ext>
                  </a:extLst>
                </a:gridCol>
              </a:tblGrid>
              <a:tr h="1087193">
                <a:tc gridSpan="2">
                  <a:txBody>
                    <a:bodyPr/>
                    <a:lstStyle/>
                    <a:p>
                      <a:pPr algn="ctr"/>
                      <a:endParaRPr lang="en-US" sz="2000" dirty="0" smtClean="0">
                        <a:solidFill>
                          <a:schemeClr val="tx1"/>
                        </a:solidFill>
                        <a:latin typeface="Times New Roman" panose="02020603050405020304" pitchFamily="18" charset="0"/>
                        <a:cs typeface="Times New Roman" panose="02020603050405020304" pitchFamily="18" charset="0"/>
                      </a:endParaRPr>
                    </a:p>
                    <a:p>
                      <a:pPr algn="ctr"/>
                      <a:r>
                        <a:rPr lang="en-US" sz="2000" dirty="0" smtClean="0">
                          <a:solidFill>
                            <a:schemeClr val="tx1"/>
                          </a:solidFill>
                          <a:latin typeface="Times New Roman" panose="02020603050405020304" pitchFamily="18" charset="0"/>
                          <a:cs typeface="Times New Roman" panose="02020603050405020304" pitchFamily="18" charset="0"/>
                        </a:rPr>
                        <a:t>ĐẶC</a:t>
                      </a:r>
                      <a:r>
                        <a:rPr lang="en-US" sz="2000" baseline="0" dirty="0" smtClean="0">
                          <a:solidFill>
                            <a:schemeClr val="tx1"/>
                          </a:solidFill>
                          <a:latin typeface="Times New Roman" panose="02020603050405020304" pitchFamily="18" charset="0"/>
                          <a:cs typeface="Times New Roman" panose="02020603050405020304" pitchFamily="18" charset="0"/>
                        </a:rPr>
                        <a:t> ĐIỂM VẢI SỢI THIÊN NHIÊN</a:t>
                      </a:r>
                      <a:endParaRPr lang="en-US" sz="2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dirty="0"/>
                    </a:p>
                  </a:txBody>
                  <a:tcPr/>
                </a:tc>
                <a:extLst>
                  <a:ext uri="{0D108BD9-81ED-4DB2-BD59-A6C34878D82A}">
                    <a16:rowId xmlns:a16="http://schemas.microsoft.com/office/drawing/2014/main" val="4227239935"/>
                  </a:ext>
                </a:extLst>
              </a:tr>
              <a:tr h="1087193">
                <a:tc>
                  <a:txBody>
                    <a:bodyPr/>
                    <a:lstStyle/>
                    <a:p>
                      <a:pPr algn="ctr"/>
                      <a:endParaRPr lang="en-US" sz="2000" dirty="0" smtClean="0">
                        <a:latin typeface="Times New Roman" panose="02020603050405020304" pitchFamily="18" charset="0"/>
                        <a:cs typeface="Times New Roman" panose="02020603050405020304" pitchFamily="18" charset="0"/>
                      </a:endParaRPr>
                    </a:p>
                    <a:p>
                      <a:pPr algn="ctr"/>
                      <a:r>
                        <a:rPr lang="en-US" sz="2000" dirty="0" err="1" smtClean="0">
                          <a:latin typeface="Times New Roman" panose="02020603050405020304" pitchFamily="18" charset="0"/>
                          <a:cs typeface="Times New Roman" panose="02020603050405020304" pitchFamily="18" charset="0"/>
                        </a:rPr>
                        <a:t>Độ</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nhàu</a:t>
                      </a:r>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6490533"/>
                  </a:ext>
                </a:extLst>
              </a:tr>
              <a:tr h="1087193">
                <a:tc>
                  <a:txBody>
                    <a:bodyPr/>
                    <a:lstStyle/>
                    <a:p>
                      <a:pPr algn="ctr"/>
                      <a:endParaRPr lang="en-US" sz="2000" dirty="0" smtClean="0">
                        <a:latin typeface="Times New Roman" panose="02020603050405020304" pitchFamily="18" charset="0"/>
                        <a:cs typeface="Times New Roman" panose="02020603050405020304" pitchFamily="18" charset="0"/>
                      </a:endParaRPr>
                    </a:p>
                    <a:p>
                      <a:pPr algn="ctr"/>
                      <a:r>
                        <a:rPr lang="en-US" sz="2000" dirty="0" err="1" smtClean="0">
                          <a:latin typeface="Times New Roman" panose="02020603050405020304" pitchFamily="18" charset="0"/>
                          <a:cs typeface="Times New Roman" panose="02020603050405020304" pitchFamily="18" charset="0"/>
                        </a:rPr>
                        <a:t>Tính</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hút</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ẩm</a:t>
                      </a:r>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5956446"/>
                  </a:ext>
                </a:extLst>
              </a:tr>
            </a:tbl>
          </a:graphicData>
        </a:graphic>
      </p:graphicFrame>
    </p:spTree>
    <p:extLst>
      <p:ext uri="{BB962C8B-B14F-4D97-AF65-F5344CB8AC3E}">
        <p14:creationId xmlns:p14="http://schemas.microsoft.com/office/powerpoint/2010/main" val="6724943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387370279"/>
              </p:ext>
            </p:extLst>
          </p:nvPr>
        </p:nvGraphicFramePr>
        <p:xfrm>
          <a:off x="621323" y="1233499"/>
          <a:ext cx="5193326" cy="3261579"/>
        </p:xfrm>
        <a:graphic>
          <a:graphicData uri="http://schemas.openxmlformats.org/drawingml/2006/table">
            <a:tbl>
              <a:tblPr firstRow="1" bandRow="1">
                <a:tableStyleId>{5C22544A-7EE6-4342-B048-85BDC9FD1C3A}</a:tableStyleId>
              </a:tblPr>
              <a:tblGrid>
                <a:gridCol w="2580635">
                  <a:extLst>
                    <a:ext uri="{9D8B030D-6E8A-4147-A177-3AD203B41FA5}">
                      <a16:colId xmlns:a16="http://schemas.microsoft.com/office/drawing/2014/main" val="2013578634"/>
                    </a:ext>
                  </a:extLst>
                </a:gridCol>
                <a:gridCol w="2612691">
                  <a:extLst>
                    <a:ext uri="{9D8B030D-6E8A-4147-A177-3AD203B41FA5}">
                      <a16:colId xmlns:a16="http://schemas.microsoft.com/office/drawing/2014/main" val="4244552604"/>
                    </a:ext>
                  </a:extLst>
                </a:gridCol>
              </a:tblGrid>
              <a:tr h="1087193">
                <a:tc gridSpan="2">
                  <a:txBody>
                    <a:bodyPr/>
                    <a:lstStyle/>
                    <a:p>
                      <a:pPr algn="ctr"/>
                      <a:endParaRPr lang="en-US" sz="2000" dirty="0" smtClean="0">
                        <a:solidFill>
                          <a:schemeClr val="tx1"/>
                        </a:solidFill>
                        <a:latin typeface="Times New Roman" panose="02020603050405020304" pitchFamily="18" charset="0"/>
                        <a:cs typeface="Times New Roman" panose="02020603050405020304" pitchFamily="18" charset="0"/>
                      </a:endParaRPr>
                    </a:p>
                    <a:p>
                      <a:pPr algn="ctr"/>
                      <a:r>
                        <a:rPr lang="en-US" sz="2000" dirty="0" smtClean="0">
                          <a:solidFill>
                            <a:schemeClr val="tx1"/>
                          </a:solidFill>
                          <a:latin typeface="Times New Roman" panose="02020603050405020304" pitchFamily="18" charset="0"/>
                          <a:cs typeface="Times New Roman" panose="02020603050405020304" pitchFamily="18" charset="0"/>
                        </a:rPr>
                        <a:t>ĐẶC</a:t>
                      </a:r>
                      <a:r>
                        <a:rPr lang="en-US" sz="2000" baseline="0" dirty="0" smtClean="0">
                          <a:solidFill>
                            <a:schemeClr val="tx1"/>
                          </a:solidFill>
                          <a:latin typeface="Times New Roman" panose="02020603050405020304" pitchFamily="18" charset="0"/>
                          <a:cs typeface="Times New Roman" panose="02020603050405020304" pitchFamily="18" charset="0"/>
                        </a:rPr>
                        <a:t> ĐIỂM VẢI SỢI THIÊN NHIÊN</a:t>
                      </a:r>
                      <a:endParaRPr lang="en-US" sz="2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dirty="0"/>
                    </a:p>
                  </a:txBody>
                  <a:tcPr/>
                </a:tc>
                <a:extLst>
                  <a:ext uri="{0D108BD9-81ED-4DB2-BD59-A6C34878D82A}">
                    <a16:rowId xmlns:a16="http://schemas.microsoft.com/office/drawing/2014/main" val="4227239935"/>
                  </a:ext>
                </a:extLst>
              </a:tr>
              <a:tr h="1087193">
                <a:tc>
                  <a:txBody>
                    <a:bodyPr/>
                    <a:lstStyle/>
                    <a:p>
                      <a:pPr algn="ctr"/>
                      <a:endParaRPr lang="en-US" sz="2000" dirty="0" smtClean="0">
                        <a:latin typeface="Times New Roman" panose="02020603050405020304" pitchFamily="18" charset="0"/>
                        <a:cs typeface="Times New Roman" panose="02020603050405020304" pitchFamily="18" charset="0"/>
                      </a:endParaRPr>
                    </a:p>
                    <a:p>
                      <a:pPr algn="ctr"/>
                      <a:r>
                        <a:rPr lang="en-US" sz="2000" dirty="0" err="1" smtClean="0">
                          <a:latin typeface="Times New Roman" panose="02020603050405020304" pitchFamily="18" charset="0"/>
                          <a:cs typeface="Times New Roman" panose="02020603050405020304" pitchFamily="18" charset="0"/>
                        </a:rPr>
                        <a:t>Độ</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nhàu</a:t>
                      </a:r>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000" dirty="0" smtClean="0">
                        <a:latin typeface="Times New Roman" panose="02020603050405020304" pitchFamily="18" charset="0"/>
                        <a:cs typeface="Times New Roman" panose="02020603050405020304" pitchFamily="18" charset="0"/>
                      </a:endParaRPr>
                    </a:p>
                    <a:p>
                      <a:pPr algn="ctr"/>
                      <a:r>
                        <a:rPr lang="en-US" sz="2000" dirty="0" err="1" smtClean="0">
                          <a:latin typeface="Times New Roman" panose="02020603050405020304" pitchFamily="18" charset="0"/>
                          <a:cs typeface="Times New Roman" panose="02020603050405020304" pitchFamily="18" charset="0"/>
                        </a:rPr>
                        <a:t>Dễ</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bị</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nhàu</a:t>
                      </a:r>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6490533"/>
                  </a:ext>
                </a:extLst>
              </a:tr>
              <a:tr h="1087193">
                <a:tc>
                  <a:txBody>
                    <a:bodyPr/>
                    <a:lstStyle/>
                    <a:p>
                      <a:pPr algn="ctr"/>
                      <a:endParaRPr lang="en-US" sz="2000" dirty="0" smtClean="0">
                        <a:latin typeface="Times New Roman" panose="02020603050405020304" pitchFamily="18" charset="0"/>
                        <a:cs typeface="Times New Roman" panose="02020603050405020304" pitchFamily="18" charset="0"/>
                      </a:endParaRPr>
                    </a:p>
                    <a:p>
                      <a:pPr algn="ctr"/>
                      <a:r>
                        <a:rPr lang="en-US" sz="2000" dirty="0" err="1" smtClean="0">
                          <a:latin typeface="Times New Roman" panose="02020603050405020304" pitchFamily="18" charset="0"/>
                          <a:cs typeface="Times New Roman" panose="02020603050405020304" pitchFamily="18" charset="0"/>
                        </a:rPr>
                        <a:t>Tính</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hút</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ẩm</a:t>
                      </a:r>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000" dirty="0" smtClean="0">
                        <a:latin typeface="Times New Roman" panose="02020603050405020304" pitchFamily="18" charset="0"/>
                        <a:cs typeface="Times New Roman" panose="02020603050405020304" pitchFamily="18" charset="0"/>
                      </a:endParaRPr>
                    </a:p>
                    <a:p>
                      <a:pPr algn="ctr"/>
                      <a:r>
                        <a:rPr lang="en-US" sz="2000" dirty="0" err="1" smtClean="0">
                          <a:latin typeface="Times New Roman" panose="02020603050405020304" pitchFamily="18" charset="0"/>
                          <a:cs typeface="Times New Roman" panose="02020603050405020304" pitchFamily="18" charset="0"/>
                        </a:rPr>
                        <a:t>Độ</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hút</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ẩm</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cao</a:t>
                      </a:r>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5956446"/>
                  </a:ext>
                </a:extLst>
              </a:tr>
            </a:tbl>
          </a:graphicData>
        </a:graphic>
      </p:graphicFrame>
      <p:sp>
        <p:nvSpPr>
          <p:cNvPr id="8" name="Right Arrow 7"/>
          <p:cNvSpPr/>
          <p:nvPr/>
        </p:nvSpPr>
        <p:spPr>
          <a:xfrm>
            <a:off x="5814649" y="2676719"/>
            <a:ext cx="679939" cy="2188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5814645" y="3825569"/>
            <a:ext cx="679939" cy="2188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646987" y="2601487"/>
            <a:ext cx="3669324" cy="400110"/>
          </a:xfrm>
          <a:prstGeom prst="rect">
            <a:avLst/>
          </a:prstGeom>
          <a:noFill/>
        </p:spPr>
        <p:txBody>
          <a:bodyPr wrap="square" rtlCol="0">
            <a:spAutoFit/>
          </a:bodyPr>
          <a:lstStyle/>
          <a:p>
            <a:r>
              <a:rPr lang="en-US" sz="2000" dirty="0" err="1" smtClean="0">
                <a:latin typeface="Times New Roman" panose="02020603050405020304" pitchFamily="18" charset="0"/>
                <a:cs typeface="Times New Roman" panose="02020603050405020304" pitchFamily="18" charset="0"/>
              </a:rPr>
              <a:t>Nhược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điểm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quần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áo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dễ</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bị</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nhàu</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6759525" y="3571742"/>
            <a:ext cx="4213275" cy="1015663"/>
          </a:xfrm>
          <a:prstGeom prst="rect">
            <a:avLst/>
          </a:prstGeom>
          <a:noFill/>
        </p:spPr>
        <p:txBody>
          <a:bodyPr wrap="square" rtlCol="0">
            <a:spAutoFit/>
          </a:bodyPr>
          <a:lstStyle/>
          <a:p>
            <a:pPr>
              <a:lnSpc>
                <a:spcPct val="150000"/>
              </a:lnSpc>
            </a:pPr>
            <a:r>
              <a:rPr lang="vi-VN" sz="2000" dirty="0">
                <a:latin typeface="Times New Roman" panose="02020603050405020304" pitchFamily="18" charset="0"/>
                <a:cs typeface="Times New Roman" panose="02020603050405020304" pitchFamily="18" charset="0"/>
              </a:rPr>
              <a:t>Ư</a:t>
            </a:r>
            <a:r>
              <a:rPr lang="en-US" sz="2000" dirty="0">
                <a:latin typeface="Times New Roman" panose="02020603050405020304" pitchFamily="18" charset="0"/>
                <a:cs typeface="Times New Roman" panose="02020603050405020304" pitchFamily="18" charset="0"/>
              </a:rPr>
              <a:t>u </a:t>
            </a:r>
            <a:r>
              <a:rPr lang="en-US" sz="2000" dirty="0" err="1">
                <a:latin typeface="Times New Roman" panose="02020603050405020304" pitchFamily="18" charset="0"/>
                <a:cs typeface="Times New Roman" panose="02020603050405020304" pitchFamily="18" charset="0"/>
              </a:rPr>
              <a:t>điểm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thoáng</a:t>
            </a:r>
            <a:r>
              <a:rPr lang="en-US" sz="2000"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mát</a:t>
            </a:r>
            <a:r>
              <a:rPr lang="en-US" sz="2000" dirty="0" smtClean="0">
                <a:latin typeface="Times New Roman" panose="02020603050405020304" pitchFamily="18" charset="0"/>
                <a:cs typeface="Times New Roman" panose="02020603050405020304" pitchFamily="18" charset="0"/>
              </a:rPr>
              <a:t>.</a:t>
            </a:r>
          </a:p>
          <a:p>
            <a:pPr>
              <a:lnSpc>
                <a:spcPct val="150000"/>
              </a:lnSpc>
            </a:pPr>
            <a:r>
              <a:rPr lang="en-US" sz="2000" dirty="0" err="1" smtClean="0">
                <a:latin typeface="Times New Roman" panose="02020603050405020304" pitchFamily="18" charset="0"/>
                <a:cs typeface="Times New Roman" panose="02020603050405020304" pitchFamily="18" charset="0"/>
              </a:rPr>
              <a:t>Nhược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điểm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quần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áo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giặt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lâu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khô</a:t>
            </a:r>
            <a:r>
              <a:rPr lang="en-US" sz="2000" dirty="0" smtClean="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4352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6040" y="1962789"/>
            <a:ext cx="11291160" cy="4351338"/>
          </a:xfrm>
        </p:spPr>
        <p:txBody>
          <a:bodyPr>
            <a:normAutofit/>
          </a:bodyPr>
          <a:lstStyle/>
          <a:p>
            <a:pPr marL="0" indent="0">
              <a:lnSpc>
                <a:spcPct val="150000"/>
              </a:lnSpc>
              <a:buNone/>
            </a:pPr>
            <a:r>
              <a:rPr lang="en-US" sz="3600" b="1" u="sng" dirty="0" smtClean="0">
                <a:solidFill>
                  <a:srgbClr val="FF0000"/>
                </a:solidFill>
                <a:latin typeface="Times New Roman" panose="02020603050405020304" pitchFamily="18" charset="0"/>
                <a:cs typeface="Times New Roman" panose="02020603050405020304" pitchFamily="18" charset="0"/>
              </a:rPr>
              <a:t>1. </a:t>
            </a:r>
            <a:r>
              <a:rPr lang="en-US" sz="3600" b="1" u="sng" dirty="0" err="1" smtClean="0">
                <a:solidFill>
                  <a:srgbClr val="FF0000"/>
                </a:solidFill>
                <a:latin typeface="Times New Roman" panose="02020603050405020304" pitchFamily="18" charset="0"/>
                <a:cs typeface="Times New Roman" panose="02020603050405020304" pitchFamily="18" charset="0"/>
              </a:rPr>
              <a:t>Vải</a:t>
            </a:r>
            <a:r>
              <a:rPr lang="en-US" sz="3600" b="1" u="sng" dirty="0" smtClean="0">
                <a:solidFill>
                  <a:srgbClr val="FF0000"/>
                </a:solidFill>
                <a:latin typeface="Times New Roman" panose="02020603050405020304" pitchFamily="18" charset="0"/>
                <a:cs typeface="Times New Roman" panose="02020603050405020304" pitchFamily="18" charset="0"/>
              </a:rPr>
              <a:t> </a:t>
            </a:r>
            <a:r>
              <a:rPr lang="en-US" sz="3600" b="1" u="sng" dirty="0" err="1" smtClean="0">
                <a:solidFill>
                  <a:srgbClr val="FF0000"/>
                </a:solidFill>
                <a:latin typeface="Times New Roman" panose="02020603050405020304" pitchFamily="18" charset="0"/>
                <a:cs typeface="Times New Roman" panose="02020603050405020304" pitchFamily="18" charset="0"/>
              </a:rPr>
              <a:t>sợi</a:t>
            </a:r>
            <a:r>
              <a:rPr lang="en-US" sz="3600" b="1" u="sng" dirty="0" smtClean="0">
                <a:solidFill>
                  <a:srgbClr val="FF0000"/>
                </a:solidFill>
                <a:latin typeface="Times New Roman" panose="02020603050405020304" pitchFamily="18" charset="0"/>
                <a:cs typeface="Times New Roman" panose="02020603050405020304" pitchFamily="18" charset="0"/>
              </a:rPr>
              <a:t> </a:t>
            </a:r>
            <a:r>
              <a:rPr lang="en-US" sz="3600" b="1" u="sng" dirty="0" err="1" smtClean="0">
                <a:solidFill>
                  <a:srgbClr val="FF0000"/>
                </a:solidFill>
                <a:latin typeface="Times New Roman" panose="02020603050405020304" pitchFamily="18" charset="0"/>
                <a:cs typeface="Times New Roman" panose="02020603050405020304" pitchFamily="18" charset="0"/>
              </a:rPr>
              <a:t>thiên</a:t>
            </a:r>
            <a:r>
              <a:rPr lang="en-US" sz="3600" b="1" u="sng" dirty="0" smtClean="0">
                <a:solidFill>
                  <a:srgbClr val="FF0000"/>
                </a:solidFill>
                <a:latin typeface="Times New Roman" panose="02020603050405020304" pitchFamily="18" charset="0"/>
                <a:cs typeface="Times New Roman" panose="02020603050405020304" pitchFamily="18" charset="0"/>
              </a:rPr>
              <a:t> </a:t>
            </a:r>
            <a:r>
              <a:rPr lang="en-US" sz="3600" b="1" u="sng" dirty="0" err="1" smtClean="0">
                <a:solidFill>
                  <a:srgbClr val="FF0000"/>
                </a:solidFill>
                <a:latin typeface="Times New Roman" panose="02020603050405020304" pitchFamily="18" charset="0"/>
                <a:cs typeface="Times New Roman" panose="02020603050405020304" pitchFamily="18" charset="0"/>
              </a:rPr>
              <a:t>nhiên</a:t>
            </a:r>
            <a:r>
              <a:rPr lang="en-US" sz="3600" b="1" u="sng" dirty="0" smtClean="0">
                <a:solidFill>
                  <a:srgbClr val="FF0000"/>
                </a:solidFill>
                <a:latin typeface="Times New Roman" panose="02020603050405020304" pitchFamily="18" charset="0"/>
                <a:cs typeface="Times New Roman" panose="02020603050405020304" pitchFamily="18" charset="0"/>
              </a:rPr>
              <a:t>:</a:t>
            </a:r>
          </a:p>
          <a:p>
            <a:pPr marL="0" indent="0">
              <a:lnSpc>
                <a:spcPct val="150000"/>
              </a:lnSpc>
              <a:buNone/>
            </a:pPr>
            <a:r>
              <a:rPr lang="en-US" sz="3600" b="1" i="1" dirty="0" smtClean="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Vải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sợi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thiên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nhiên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được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dệt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bằng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dạng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sợi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sẵn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trong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tự</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nhiên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như</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vải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tơ</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tằm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vải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bông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vải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len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vải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lanh</a:t>
            </a:r>
            <a:r>
              <a:rPr lang="en-US" sz="3600" b="1" dirty="0">
                <a:latin typeface="Times New Roman" panose="02020603050405020304" pitchFamily="18" charset="0"/>
                <a:cs typeface="Times New Roman" panose="02020603050405020304" pitchFamily="18" charset="0"/>
              </a:rPr>
              <a:t>….</a:t>
            </a:r>
            <a:r>
              <a:rPr lang="en-US" sz="3600" b="1" dirty="0" err="1">
                <a:latin typeface="Times New Roman" panose="02020603050405020304" pitchFamily="18" charset="0"/>
                <a:cs typeface="Times New Roman" panose="02020603050405020304" pitchFamily="18" charset="0"/>
              </a:rPr>
              <a:t>Vải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sợi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thiên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nhiên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hút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ẩm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tốt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mặc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thoáng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mát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nhưng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dễ</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nhàu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lâu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khô</a:t>
            </a:r>
            <a:r>
              <a:rPr lang="en-US" sz="3600" b="1"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574430" y="-169955"/>
            <a:ext cx="2046892" cy="1573548"/>
          </a:xfrm>
          <a:prstGeom prst="rect">
            <a:avLst/>
          </a:prstGeom>
        </p:spPr>
      </p:pic>
    </p:spTree>
    <p:extLst>
      <p:ext uri="{BB962C8B-B14F-4D97-AF65-F5344CB8AC3E}">
        <p14:creationId xmlns:p14="http://schemas.microsoft.com/office/powerpoint/2010/main" val="4750318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22032" y="618990"/>
            <a:ext cx="4689357" cy="3289909"/>
          </a:xfrm>
        </p:spPr>
      </p:pic>
      <p:sp>
        <p:nvSpPr>
          <p:cNvPr id="3" name="TextBox 2"/>
          <p:cNvSpPr txBox="1"/>
          <p:nvPr/>
        </p:nvSpPr>
        <p:spPr>
          <a:xfrm>
            <a:off x="-337624" y="4262524"/>
            <a:ext cx="4572000" cy="461665"/>
          </a:xfrm>
          <a:prstGeom prst="rect">
            <a:avLst/>
          </a:prstGeom>
          <a:noFill/>
        </p:spPr>
        <p:txBody>
          <a:bodyPr wrap="square" rtlCol="0">
            <a:spAutoFit/>
          </a:bodyPr>
          <a:lstStyle/>
          <a:p>
            <a:pPr algn="ctr"/>
            <a:r>
              <a:rPr lang="en-US" sz="2400" b="1" dirty="0" err="1" smtClean="0">
                <a:solidFill>
                  <a:srgbClr val="0070C0"/>
                </a:solidFill>
                <a:latin typeface="Times New Roman" panose="02020603050405020304" pitchFamily="18" charset="0"/>
                <a:cs typeface="Times New Roman" panose="02020603050405020304" pitchFamily="18" charset="0"/>
              </a:rPr>
              <a:t>Cây</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đay</a:t>
            </a:r>
            <a:endParaRPr lang="en-US" sz="2400" b="1" dirty="0">
              <a:solidFill>
                <a:srgbClr val="0070C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283760" y="618990"/>
            <a:ext cx="4965896" cy="4165403"/>
          </a:xfrm>
          <a:prstGeom prst="rect">
            <a:avLst/>
          </a:prstGeom>
        </p:spPr>
      </p:pic>
      <p:pic>
        <p:nvPicPr>
          <p:cNvPr id="5" name="Picture 4"/>
          <p:cNvPicPr>
            <a:picLocks noChangeAspect="1"/>
          </p:cNvPicPr>
          <p:nvPr/>
        </p:nvPicPr>
        <p:blipFill>
          <a:blip r:embed="rId4"/>
          <a:stretch>
            <a:fillRect/>
          </a:stretch>
        </p:blipFill>
        <p:spPr>
          <a:xfrm>
            <a:off x="6294004" y="840700"/>
            <a:ext cx="4669941" cy="3883489"/>
          </a:xfrm>
          <a:prstGeom prst="rect">
            <a:avLst/>
          </a:prstGeom>
        </p:spPr>
      </p:pic>
      <p:sp>
        <p:nvSpPr>
          <p:cNvPr id="6" name="TextBox 5"/>
          <p:cNvSpPr txBox="1"/>
          <p:nvPr/>
        </p:nvSpPr>
        <p:spPr>
          <a:xfrm>
            <a:off x="2940149" y="5138018"/>
            <a:ext cx="5190979" cy="461665"/>
          </a:xfrm>
          <a:prstGeom prst="rect">
            <a:avLst/>
          </a:prstGeom>
          <a:noFill/>
        </p:spPr>
        <p:txBody>
          <a:bodyPr wrap="square" rtlCol="0">
            <a:spAutoFit/>
          </a:bodyPr>
          <a:lstStyle/>
          <a:p>
            <a:pPr algn="ctr"/>
            <a:r>
              <a:rPr lang="en-US" sz="2400" dirty="0" err="1" smtClean="0">
                <a:solidFill>
                  <a:srgbClr val="0070C0"/>
                </a:solidFill>
                <a:latin typeface="Times New Roman" panose="02020603050405020304" pitchFamily="18" charset="0"/>
                <a:cs typeface="Times New Roman" panose="02020603050405020304" pitchFamily="18" charset="0"/>
              </a:rPr>
              <a:t>Sợi</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đay</a:t>
            </a:r>
            <a:endParaRPr lang="en-US" sz="24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749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90807" y="1752604"/>
            <a:ext cx="5761039" cy="4321175"/>
          </a:xfrm>
        </p:spPr>
      </p:pic>
      <p:sp>
        <p:nvSpPr>
          <p:cNvPr id="36865" name="Title 4"/>
          <p:cNvSpPr>
            <a:spLocks noGrp="1"/>
          </p:cNvSpPr>
          <p:nvPr>
            <p:ph type="title"/>
          </p:nvPr>
        </p:nvSpPr>
        <p:spPr/>
        <p:txBody>
          <a:bodyPr>
            <a:normAutofit fontScale="90000"/>
          </a:bodyPr>
          <a:lstStyle/>
          <a:p>
            <a:pPr algn="ctr" eaLnBrk="1" hangingPunct="1"/>
            <a:r>
              <a:rPr lang="en-US" altLang="en-US" smtClean="0">
                <a:solidFill>
                  <a:srgbClr val="009900"/>
                </a:solidFill>
                <a:latin typeface="Times New Roman" panose="02020603050405020304" pitchFamily="18" charset="0"/>
                <a:cs typeface="Times New Roman" panose="02020603050405020304" pitchFamily="18" charset="0"/>
              </a:rPr>
              <a:t>Quy trình dệt vải</a:t>
            </a:r>
            <a:r>
              <a:rPr lang="en-US" altLang="en-US" u="sng" smtClean="0">
                <a:solidFill>
                  <a:srgbClr val="009900"/>
                </a:solidFill>
                <a:latin typeface="Times New Roman" panose="02020603050405020304" pitchFamily="18" charset="0"/>
                <a:cs typeface="Times New Roman" panose="02020603050405020304" pitchFamily="18" charset="0"/>
              </a:rPr>
              <a:t/>
            </a:r>
            <a:br>
              <a:rPr lang="en-US" altLang="en-US" u="sng" smtClean="0">
                <a:solidFill>
                  <a:srgbClr val="009900"/>
                </a:solidFill>
                <a:latin typeface="Times New Roman" panose="02020603050405020304" pitchFamily="18" charset="0"/>
                <a:cs typeface="Times New Roman" panose="02020603050405020304" pitchFamily="18" charset="0"/>
              </a:rPr>
            </a:br>
            <a:endParaRPr lang="en-US" altLang="en-US" smtClean="0">
              <a:solidFill>
                <a:srgbClr val="009900"/>
              </a:solidFill>
            </a:endParaRPr>
          </a:p>
        </p:txBody>
      </p:sp>
    </p:spTree>
    <p:extLst>
      <p:ext uri="{BB962C8B-B14F-4D97-AF65-F5344CB8AC3E}">
        <p14:creationId xmlns:p14="http://schemas.microsoft.com/office/powerpoint/2010/main" val="30543276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circle(in)">
                                      <p:cBhvr>
                                        <p:cTn id="7" dur="2000"/>
                                        <p:tgtEl>
                                          <p:spTgt spid="1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7"/>
          <p:cNvSpPr>
            <a:spLocks noGrp="1"/>
          </p:cNvSpPr>
          <p:nvPr>
            <p:ph type="title"/>
          </p:nvPr>
        </p:nvSpPr>
        <p:spPr>
          <a:xfrm>
            <a:off x="2218008" y="127000"/>
            <a:ext cx="6348413" cy="1320800"/>
          </a:xfrm>
        </p:spPr>
        <p:txBody>
          <a:bodyPr/>
          <a:lstStyle/>
          <a:p>
            <a:pPr algn="ctr" eaLnBrk="1" hangingPunct="1"/>
            <a:r>
              <a:rPr lang="en-US" altLang="en-US" dirty="0" err="1" smtClean="0">
                <a:solidFill>
                  <a:srgbClr val="009900"/>
                </a:solidFill>
                <a:latin typeface="Times New Roman" panose="02020603050405020304" pitchFamily="18" charset="0"/>
                <a:cs typeface="Times New Roman" panose="02020603050405020304" pitchFamily="18" charset="0"/>
              </a:rPr>
              <a:t>Sản</a:t>
            </a:r>
            <a:r>
              <a:rPr lang="en-US" altLang="en-US" dirty="0" smtClean="0">
                <a:solidFill>
                  <a:srgbClr val="009900"/>
                </a:solidFill>
                <a:latin typeface="Times New Roman" panose="02020603050405020304" pitchFamily="18" charset="0"/>
                <a:cs typeface="Times New Roman" panose="02020603050405020304" pitchFamily="18" charset="0"/>
              </a:rPr>
              <a:t> </a:t>
            </a:r>
            <a:r>
              <a:rPr lang="en-US" altLang="en-US" dirty="0" err="1" smtClean="0">
                <a:solidFill>
                  <a:srgbClr val="009900"/>
                </a:solidFill>
                <a:latin typeface="Times New Roman" panose="02020603050405020304" pitchFamily="18" charset="0"/>
                <a:cs typeface="Times New Roman" panose="02020603050405020304" pitchFamily="18" charset="0"/>
              </a:rPr>
              <a:t>phẩm</a:t>
            </a:r>
            <a:endParaRPr lang="en-US" altLang="en-US" dirty="0" smtClean="0">
              <a:solidFill>
                <a:srgbClr val="009900"/>
              </a:solidFill>
              <a:latin typeface="Times New Roman" panose="02020603050405020304" pitchFamily="18" charset="0"/>
              <a:cs typeface="Times New Roman" panose="02020603050405020304" pitchFamily="18" charset="0"/>
            </a:endParaRPr>
          </a:p>
        </p:txBody>
      </p:sp>
      <p:pic>
        <p:nvPicPr>
          <p:cNvPr id="20483"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600200" y="1447800"/>
            <a:ext cx="4267200" cy="4343400"/>
          </a:xfrm>
        </p:spPr>
      </p:pic>
      <p:pic>
        <p:nvPicPr>
          <p:cNvPr id="20484" name="Content Placeholder 9"/>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943609" y="2514600"/>
            <a:ext cx="4589463" cy="4267200"/>
          </a:xfrm>
        </p:spPr>
      </p:pic>
    </p:spTree>
    <p:extLst>
      <p:ext uri="{BB962C8B-B14F-4D97-AF65-F5344CB8AC3E}">
        <p14:creationId xmlns:p14="http://schemas.microsoft.com/office/powerpoint/2010/main" val="28406369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0483"/>
                                        </p:tgtEl>
                                        <p:attrNameLst>
                                          <p:attrName>style.visibility</p:attrName>
                                        </p:attrNameLst>
                                      </p:cBhvr>
                                      <p:to>
                                        <p:strVal val="visible"/>
                                      </p:to>
                                    </p:set>
                                    <p:animEffect transition="in" filter="circle(in)">
                                      <p:cBhvr>
                                        <p:cTn id="7" dur="2000"/>
                                        <p:tgtEl>
                                          <p:spTgt spid="204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20484"/>
                                        </p:tgtEl>
                                        <p:attrNameLst>
                                          <p:attrName>style.visibility</p:attrName>
                                        </p:attrNameLst>
                                      </p:cBhvr>
                                      <p:to>
                                        <p:strVal val="visible"/>
                                      </p:to>
                                    </p:set>
                                    <p:animEffect transition="in" filter="circle(in)">
                                      <p:cBhvr>
                                        <p:cTn id="12" dur="2000"/>
                                        <p:tgtEl>
                                          <p:spTgt spid="20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xfrm>
            <a:off x="2220691" y="200296"/>
            <a:ext cx="6348413" cy="1320800"/>
          </a:xfrm>
        </p:spPr>
        <p:txBody>
          <a:bodyPr/>
          <a:lstStyle/>
          <a:p>
            <a:pPr algn="ctr" eaLnBrk="1" hangingPunct="1"/>
            <a:r>
              <a:rPr lang="en-US" altLang="en-US" dirty="0" err="1" smtClean="0">
                <a:solidFill>
                  <a:schemeClr val="tx1"/>
                </a:solidFill>
                <a:latin typeface="Times New Roman" panose="02020603050405020304" pitchFamily="18" charset="0"/>
                <a:cs typeface="Times New Roman" panose="02020603050405020304" pitchFamily="18" charset="0"/>
              </a:rPr>
              <a:t>Sản</a:t>
            </a:r>
            <a:r>
              <a:rPr lang="en-US" altLang="en-US" dirty="0" smtClean="0">
                <a:solidFill>
                  <a:schemeClr val="tx1"/>
                </a:solidFill>
                <a:latin typeface="Times New Roman" panose="02020603050405020304" pitchFamily="18" charset="0"/>
                <a:cs typeface="Times New Roman" panose="02020603050405020304" pitchFamily="18" charset="0"/>
              </a:rPr>
              <a:t> </a:t>
            </a:r>
            <a:r>
              <a:rPr lang="en-US" altLang="en-US" dirty="0" err="1" smtClean="0">
                <a:solidFill>
                  <a:schemeClr val="tx1"/>
                </a:solidFill>
                <a:latin typeface="Times New Roman" panose="02020603050405020304" pitchFamily="18" charset="0"/>
                <a:cs typeface="Times New Roman" panose="02020603050405020304" pitchFamily="18" charset="0"/>
              </a:rPr>
              <a:t>phẩm</a:t>
            </a:r>
            <a:r>
              <a:rPr lang="en-US" altLang="en-US" dirty="0" smtClean="0">
                <a:solidFill>
                  <a:schemeClr val="tx1"/>
                </a:solidFill>
                <a:latin typeface="Times New Roman" panose="02020603050405020304" pitchFamily="18" charset="0"/>
                <a:cs typeface="Times New Roman" panose="02020603050405020304" pitchFamily="18" charset="0"/>
              </a:rPr>
              <a:t> </a:t>
            </a:r>
            <a:r>
              <a:rPr lang="en-US" altLang="en-US" dirty="0" err="1" smtClean="0">
                <a:solidFill>
                  <a:schemeClr val="tx1"/>
                </a:solidFill>
                <a:latin typeface="Times New Roman" panose="02020603050405020304" pitchFamily="18" charset="0"/>
                <a:cs typeface="Times New Roman" panose="02020603050405020304" pitchFamily="18" charset="0"/>
              </a:rPr>
              <a:t>từ</a:t>
            </a:r>
            <a:r>
              <a:rPr lang="en-US" altLang="en-US" dirty="0" smtClean="0">
                <a:solidFill>
                  <a:schemeClr val="tx1"/>
                </a:solidFill>
                <a:latin typeface="Times New Roman" panose="02020603050405020304" pitchFamily="18" charset="0"/>
                <a:cs typeface="Times New Roman" panose="02020603050405020304" pitchFamily="18" charset="0"/>
              </a:rPr>
              <a:t> </a:t>
            </a:r>
            <a:r>
              <a:rPr lang="en-US" altLang="en-US" dirty="0" err="1" smtClean="0">
                <a:solidFill>
                  <a:schemeClr val="tx1"/>
                </a:solidFill>
                <a:latin typeface="Times New Roman" panose="02020603050405020304" pitchFamily="18" charset="0"/>
                <a:cs typeface="Times New Roman" panose="02020603050405020304" pitchFamily="18" charset="0"/>
              </a:rPr>
              <a:t>sợi</a:t>
            </a:r>
            <a:r>
              <a:rPr lang="en-US" altLang="en-US" dirty="0" smtClean="0">
                <a:solidFill>
                  <a:schemeClr val="tx1"/>
                </a:solidFill>
                <a:latin typeface="Times New Roman" panose="02020603050405020304" pitchFamily="18" charset="0"/>
                <a:cs typeface="Times New Roman" panose="02020603050405020304" pitchFamily="18" charset="0"/>
              </a:rPr>
              <a:t> </a:t>
            </a:r>
            <a:r>
              <a:rPr lang="en-US" altLang="en-US" dirty="0" err="1" smtClean="0">
                <a:solidFill>
                  <a:schemeClr val="tx1"/>
                </a:solidFill>
                <a:latin typeface="Times New Roman" panose="02020603050405020304" pitchFamily="18" charset="0"/>
                <a:cs typeface="Times New Roman" panose="02020603050405020304" pitchFamily="18" charset="0"/>
              </a:rPr>
              <a:t>đay</a:t>
            </a:r>
            <a:endParaRPr lang="en-US" altLang="en-US" dirty="0" smtClean="0">
              <a:solidFill>
                <a:schemeClr val="tx1"/>
              </a:solidFill>
              <a:latin typeface="Times New Roman" panose="02020603050405020304" pitchFamily="18" charset="0"/>
              <a:cs typeface="Times New Roman" panose="02020603050405020304" pitchFamily="18" charset="0"/>
            </a:endParaRPr>
          </a:p>
        </p:txBody>
      </p:sp>
      <p:pic>
        <p:nvPicPr>
          <p:cNvPr id="21507"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752600" y="1524000"/>
            <a:ext cx="4038600" cy="4508500"/>
          </a:xfrm>
        </p:spPr>
      </p:pic>
      <p:pic>
        <p:nvPicPr>
          <p:cNvPr id="21508"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867408" y="2057400"/>
            <a:ext cx="4538663" cy="4495800"/>
          </a:xfrm>
        </p:spPr>
      </p:pic>
    </p:spTree>
    <p:extLst>
      <p:ext uri="{BB962C8B-B14F-4D97-AF65-F5344CB8AC3E}">
        <p14:creationId xmlns:p14="http://schemas.microsoft.com/office/powerpoint/2010/main" val="23923827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1507"/>
                                        </p:tgtEl>
                                        <p:attrNameLst>
                                          <p:attrName>style.visibility</p:attrName>
                                        </p:attrNameLst>
                                      </p:cBhvr>
                                      <p:to>
                                        <p:strVal val="visible"/>
                                      </p:to>
                                    </p:set>
                                    <p:animEffect transition="in" filter="circle(in)">
                                      <p:cBhvr>
                                        <p:cTn id="7" dur="2000"/>
                                        <p:tgtEl>
                                          <p:spTgt spid="215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21508"/>
                                        </p:tgtEl>
                                        <p:attrNameLst>
                                          <p:attrName>style.visibility</p:attrName>
                                        </p:attrNameLst>
                                      </p:cBhvr>
                                      <p:to>
                                        <p:strVal val="visible"/>
                                      </p:to>
                                    </p:set>
                                    <p:animEffect transition="in" filter="circle(in)">
                                      <p:cBhvr>
                                        <p:cTn id="12" dur="2000"/>
                                        <p:tgtEl>
                                          <p:spTgt spid="21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56" y="340370"/>
            <a:ext cx="3649981" cy="2433321"/>
          </a:xfrm>
          <a:prstGeom prst="rect">
            <a:avLst/>
          </a:prstGeom>
        </p:spPr>
      </p:pic>
      <p:pic>
        <p:nvPicPr>
          <p:cNvPr id="5" name="Picture 4"/>
          <p:cNvPicPr>
            <a:picLocks noChangeAspect="1"/>
          </p:cNvPicPr>
          <p:nvPr/>
        </p:nvPicPr>
        <p:blipFill>
          <a:blip r:embed="rId3"/>
          <a:stretch>
            <a:fillRect/>
          </a:stretch>
        </p:blipFill>
        <p:spPr>
          <a:xfrm>
            <a:off x="4388224" y="0"/>
            <a:ext cx="3928861" cy="5899052"/>
          </a:xfrm>
          <a:prstGeom prst="rect">
            <a:avLst/>
          </a:prstGeom>
        </p:spPr>
      </p:pic>
      <p:pic>
        <p:nvPicPr>
          <p:cNvPr id="6" name="Picture 5"/>
          <p:cNvPicPr>
            <a:picLocks noChangeAspect="1"/>
          </p:cNvPicPr>
          <p:nvPr/>
        </p:nvPicPr>
        <p:blipFill>
          <a:blip r:embed="rId4"/>
          <a:stretch>
            <a:fillRect/>
          </a:stretch>
        </p:blipFill>
        <p:spPr>
          <a:xfrm>
            <a:off x="9072416" y="340370"/>
            <a:ext cx="2600325" cy="4143375"/>
          </a:xfrm>
          <a:prstGeom prst="rect">
            <a:avLst/>
          </a:prstGeom>
        </p:spPr>
      </p:pic>
      <p:sp>
        <p:nvSpPr>
          <p:cNvPr id="7" name="TextBox 6"/>
          <p:cNvSpPr txBox="1"/>
          <p:nvPr/>
        </p:nvSpPr>
        <p:spPr>
          <a:xfrm>
            <a:off x="464234" y="3418456"/>
            <a:ext cx="3277772" cy="461665"/>
          </a:xfrm>
          <a:prstGeom prst="rect">
            <a:avLst/>
          </a:prstGeom>
          <a:solidFill>
            <a:schemeClr val="accent1">
              <a:lumMod val="20000"/>
              <a:lumOff val="80000"/>
            </a:schemeClr>
          </a:solidFill>
        </p:spPr>
        <p:txBody>
          <a:bodyPr wrap="square" rtlCol="0">
            <a:spAutoFit/>
          </a:bodyPr>
          <a:lstStyle/>
          <a:p>
            <a:pPr algn="ctr"/>
            <a:r>
              <a:rPr lang="en-US" sz="2400" b="1" dirty="0" smtClean="0">
                <a:solidFill>
                  <a:schemeClr val="accent5">
                    <a:lumMod val="50000"/>
                  </a:schemeClr>
                </a:solidFill>
                <a:latin typeface="Times New Roman" panose="02020603050405020304" pitchFamily="18" charset="0"/>
                <a:cs typeface="Times New Roman" panose="02020603050405020304" pitchFamily="18" charset="0"/>
              </a:rPr>
              <a:t>VẢI JEAN</a:t>
            </a:r>
            <a:endParaRPr lang="en-US" sz="2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732338" y="6020597"/>
            <a:ext cx="9487293" cy="523220"/>
          </a:xfrm>
          <a:prstGeom prst="rect">
            <a:avLst/>
          </a:prstGeom>
          <a:noFill/>
        </p:spPr>
        <p:txBody>
          <a:bodyPr wrap="square" rtlCol="0">
            <a:spAutoFit/>
          </a:bodyPr>
          <a:lstStyle/>
          <a:p>
            <a:r>
              <a:rPr lang="en-US" sz="2800" b="1" dirty="0" err="1" smtClean="0">
                <a:solidFill>
                  <a:srgbClr val="FF0000"/>
                </a:solidFill>
                <a:latin typeface="Times New Roman" panose="02020603050405020304" pitchFamily="18" charset="0"/>
                <a:cs typeface="Times New Roman" panose="02020603050405020304" pitchFamily="18" charset="0"/>
              </a:rPr>
              <a:t>Một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số</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loại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vải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sử</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dụng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phổ</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biến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để</a:t>
            </a:r>
            <a:r>
              <a:rPr lang="en-US" sz="2800" b="1" dirty="0" smtClean="0">
                <a:solidFill>
                  <a:srgbClr val="FF0000"/>
                </a:solidFill>
                <a:latin typeface="Times New Roman" panose="02020603050405020304" pitchFamily="18" charset="0"/>
                <a:cs typeface="Times New Roman" panose="02020603050405020304" pitchFamily="18" charset="0"/>
              </a:rPr>
              <a:t> may </a:t>
            </a:r>
            <a:r>
              <a:rPr lang="en-US" sz="2800" b="1" dirty="0" err="1" smtClean="0">
                <a:solidFill>
                  <a:srgbClr val="FF0000"/>
                </a:solidFill>
                <a:latin typeface="Times New Roman" panose="02020603050405020304" pitchFamily="18" charset="0"/>
                <a:cs typeface="Times New Roman" panose="02020603050405020304" pitchFamily="18" charset="0"/>
              </a:rPr>
              <a:t>quần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áo</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hiện</a:t>
            </a:r>
            <a:r>
              <a:rPr lang="en-US" sz="2800" b="1" dirty="0" smtClean="0">
                <a:solidFill>
                  <a:srgbClr val="FF0000"/>
                </a:solidFill>
                <a:latin typeface="Times New Roman" panose="02020603050405020304" pitchFamily="18" charset="0"/>
                <a:cs typeface="Times New Roman" panose="02020603050405020304" pitchFamily="18" charset="0"/>
              </a:rPr>
              <a:t> nay </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8902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a:xfrm>
            <a:off x="2133604" y="609600"/>
            <a:ext cx="6348413" cy="1320800"/>
          </a:xfrm>
        </p:spPr>
        <p:txBody>
          <a:bodyPr/>
          <a:lstStyle/>
          <a:p>
            <a:pPr algn="ctr" eaLnBrk="1" hangingPunct="1"/>
            <a:r>
              <a:rPr lang="en-US" altLang="en-US" dirty="0" err="1" smtClean="0">
                <a:solidFill>
                  <a:schemeClr val="tx1"/>
                </a:solidFill>
                <a:latin typeface="Times New Roman" panose="02020603050405020304" pitchFamily="18" charset="0"/>
                <a:cs typeface="Times New Roman" panose="02020603050405020304" pitchFamily="18" charset="0"/>
              </a:rPr>
              <a:t>Sản</a:t>
            </a:r>
            <a:r>
              <a:rPr lang="en-US" altLang="en-US" dirty="0" smtClean="0">
                <a:solidFill>
                  <a:schemeClr val="tx1"/>
                </a:solidFill>
                <a:latin typeface="Times New Roman" panose="02020603050405020304" pitchFamily="18" charset="0"/>
                <a:cs typeface="Times New Roman" panose="02020603050405020304" pitchFamily="18" charset="0"/>
              </a:rPr>
              <a:t> </a:t>
            </a:r>
            <a:r>
              <a:rPr lang="en-US" altLang="en-US" dirty="0" err="1" smtClean="0">
                <a:solidFill>
                  <a:schemeClr val="tx1"/>
                </a:solidFill>
                <a:latin typeface="Times New Roman" panose="02020603050405020304" pitchFamily="18" charset="0"/>
                <a:cs typeface="Times New Roman" panose="02020603050405020304" pitchFamily="18" charset="0"/>
              </a:rPr>
              <a:t>phẩm</a:t>
            </a:r>
            <a:r>
              <a:rPr lang="en-US" altLang="en-US" dirty="0" smtClean="0">
                <a:solidFill>
                  <a:schemeClr val="tx1"/>
                </a:solidFill>
                <a:latin typeface="Times New Roman" panose="02020603050405020304" pitchFamily="18" charset="0"/>
                <a:cs typeface="Times New Roman" panose="02020603050405020304" pitchFamily="18" charset="0"/>
              </a:rPr>
              <a:t> </a:t>
            </a:r>
            <a:r>
              <a:rPr lang="en-US" altLang="en-US" dirty="0" err="1" smtClean="0">
                <a:solidFill>
                  <a:schemeClr val="tx1"/>
                </a:solidFill>
                <a:latin typeface="Times New Roman" panose="02020603050405020304" pitchFamily="18" charset="0"/>
                <a:cs typeface="Times New Roman" panose="02020603050405020304" pitchFamily="18" charset="0"/>
              </a:rPr>
              <a:t>từ</a:t>
            </a:r>
            <a:r>
              <a:rPr lang="en-US" altLang="en-US" dirty="0" smtClean="0">
                <a:solidFill>
                  <a:schemeClr val="tx1"/>
                </a:solidFill>
                <a:latin typeface="Times New Roman" panose="02020603050405020304" pitchFamily="18" charset="0"/>
                <a:cs typeface="Times New Roman" panose="02020603050405020304" pitchFamily="18" charset="0"/>
              </a:rPr>
              <a:t> </a:t>
            </a:r>
            <a:r>
              <a:rPr lang="en-US" altLang="en-US" dirty="0" err="1" smtClean="0">
                <a:solidFill>
                  <a:schemeClr val="tx1"/>
                </a:solidFill>
                <a:latin typeface="Times New Roman" panose="02020603050405020304" pitchFamily="18" charset="0"/>
                <a:cs typeface="Times New Roman" panose="02020603050405020304" pitchFamily="18" charset="0"/>
              </a:rPr>
              <a:t>sợi</a:t>
            </a:r>
            <a:r>
              <a:rPr lang="en-US" altLang="en-US" dirty="0" smtClean="0">
                <a:solidFill>
                  <a:schemeClr val="tx1"/>
                </a:solidFill>
                <a:latin typeface="Times New Roman" panose="02020603050405020304" pitchFamily="18" charset="0"/>
                <a:cs typeface="Times New Roman" panose="02020603050405020304" pitchFamily="18" charset="0"/>
              </a:rPr>
              <a:t> </a:t>
            </a:r>
            <a:r>
              <a:rPr lang="en-US" altLang="en-US" dirty="0" err="1" smtClean="0">
                <a:solidFill>
                  <a:schemeClr val="tx1"/>
                </a:solidFill>
                <a:latin typeface="Times New Roman" panose="02020603050405020304" pitchFamily="18" charset="0"/>
                <a:cs typeface="Times New Roman" panose="02020603050405020304" pitchFamily="18" charset="0"/>
              </a:rPr>
              <a:t>đay</a:t>
            </a:r>
            <a:r>
              <a:rPr lang="en-US" altLang="en-US" dirty="0" smtClean="0">
                <a:solidFill>
                  <a:schemeClr val="tx1"/>
                </a:solidFill>
                <a:latin typeface="Times New Roman" panose="02020603050405020304" pitchFamily="18" charset="0"/>
                <a:cs typeface="Times New Roman" panose="02020603050405020304" pitchFamily="18" charset="0"/>
              </a:rPr>
              <a:t> </a:t>
            </a:r>
            <a:r>
              <a:rPr lang="en-US" altLang="en-US" dirty="0" err="1" smtClean="0">
                <a:solidFill>
                  <a:schemeClr val="tx1"/>
                </a:solidFill>
                <a:latin typeface="Times New Roman" panose="02020603050405020304" pitchFamily="18" charset="0"/>
                <a:cs typeface="Times New Roman" panose="02020603050405020304" pitchFamily="18" charset="0"/>
              </a:rPr>
              <a:t>mây</a:t>
            </a:r>
            <a:endParaRPr lang="en-US" altLang="en-US" dirty="0" smtClean="0">
              <a:solidFill>
                <a:schemeClr val="tx1"/>
              </a:solidFill>
              <a:latin typeface="Times New Roman" panose="02020603050405020304" pitchFamily="18" charset="0"/>
              <a:cs typeface="Times New Roman" panose="02020603050405020304" pitchFamily="18" charset="0"/>
            </a:endParaRPr>
          </a:p>
        </p:txBody>
      </p:sp>
      <p:pic>
        <p:nvPicPr>
          <p:cNvPr id="22531"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600200" y="1828800"/>
            <a:ext cx="4419600" cy="4114800"/>
          </a:xfrm>
        </p:spPr>
      </p:pic>
      <p:pic>
        <p:nvPicPr>
          <p:cNvPr id="22532"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72201" y="2514613"/>
            <a:ext cx="4359275" cy="4225925"/>
          </a:xfrm>
        </p:spPr>
      </p:pic>
    </p:spTree>
    <p:extLst>
      <p:ext uri="{BB962C8B-B14F-4D97-AF65-F5344CB8AC3E}">
        <p14:creationId xmlns:p14="http://schemas.microsoft.com/office/powerpoint/2010/main" val="20055731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circle(in)">
                                      <p:cBhvr>
                                        <p:cTn id="7" dur="2000"/>
                                        <p:tgtEl>
                                          <p:spTgt spid="225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22532"/>
                                        </p:tgtEl>
                                        <p:attrNameLst>
                                          <p:attrName>style.visibility</p:attrName>
                                        </p:attrNameLst>
                                      </p:cBhvr>
                                      <p:to>
                                        <p:strVal val="visible"/>
                                      </p:to>
                                    </p:set>
                                    <p:animEffect transition="in" filter="circle(in)">
                                      <p:cBhvr>
                                        <p:cTn id="12" dur="20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4577" y="808893"/>
            <a:ext cx="3885811" cy="2299296"/>
          </a:xfrm>
          <a:prstGeom prst="rect">
            <a:avLst/>
          </a:prstGeom>
        </p:spPr>
      </p:pic>
      <p:pic>
        <p:nvPicPr>
          <p:cNvPr id="5" name="Picture 4"/>
          <p:cNvPicPr>
            <a:picLocks noChangeAspect="1"/>
          </p:cNvPicPr>
          <p:nvPr/>
        </p:nvPicPr>
        <p:blipFill>
          <a:blip r:embed="rId3"/>
          <a:stretch>
            <a:fillRect/>
          </a:stretch>
        </p:blipFill>
        <p:spPr>
          <a:xfrm>
            <a:off x="4834816" y="482166"/>
            <a:ext cx="2686051" cy="2952750"/>
          </a:xfrm>
          <a:prstGeom prst="rect">
            <a:avLst/>
          </a:prstGeom>
        </p:spPr>
      </p:pic>
      <p:pic>
        <p:nvPicPr>
          <p:cNvPr id="6" name="Picture 5"/>
          <p:cNvPicPr>
            <a:picLocks noChangeAspect="1"/>
          </p:cNvPicPr>
          <p:nvPr/>
        </p:nvPicPr>
        <p:blipFill>
          <a:blip r:embed="rId4"/>
          <a:stretch>
            <a:fillRect/>
          </a:stretch>
        </p:blipFill>
        <p:spPr>
          <a:xfrm>
            <a:off x="7813941" y="2727372"/>
            <a:ext cx="3975536" cy="3532763"/>
          </a:xfrm>
          <a:prstGeom prst="rect">
            <a:avLst/>
          </a:prstGeom>
        </p:spPr>
      </p:pic>
      <p:sp>
        <p:nvSpPr>
          <p:cNvPr id="7" name="TextBox 6"/>
          <p:cNvSpPr txBox="1"/>
          <p:nvPr/>
        </p:nvSpPr>
        <p:spPr>
          <a:xfrm>
            <a:off x="419905" y="113100"/>
            <a:ext cx="3840480" cy="461665"/>
          </a:xfrm>
          <a:prstGeom prst="rect">
            <a:avLst/>
          </a:prstGeom>
          <a:solidFill>
            <a:schemeClr val="accent1">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VẢI LEN</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679201" y="3552056"/>
            <a:ext cx="3377927" cy="2977698"/>
          </a:xfrm>
          <a:prstGeom prst="rect">
            <a:avLst/>
          </a:prstGeom>
        </p:spPr>
      </p:pic>
      <p:pic>
        <p:nvPicPr>
          <p:cNvPr id="3" name="Picture 2"/>
          <p:cNvPicPr>
            <a:picLocks noChangeAspect="1"/>
          </p:cNvPicPr>
          <p:nvPr/>
        </p:nvPicPr>
        <p:blipFill>
          <a:blip r:embed="rId6"/>
          <a:stretch>
            <a:fillRect/>
          </a:stretch>
        </p:blipFill>
        <p:spPr>
          <a:xfrm>
            <a:off x="4615740" y="3612155"/>
            <a:ext cx="2905125" cy="2857500"/>
          </a:xfrm>
          <a:prstGeom prst="rect">
            <a:avLst/>
          </a:prstGeom>
        </p:spPr>
      </p:pic>
    </p:spTree>
    <p:extLst>
      <p:ext uri="{BB962C8B-B14F-4D97-AF65-F5344CB8AC3E}">
        <p14:creationId xmlns:p14="http://schemas.microsoft.com/office/powerpoint/2010/main" val="4060435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1915" y="708192"/>
            <a:ext cx="2740868" cy="2962275"/>
          </a:xfrm>
          <a:prstGeom prst="rect">
            <a:avLst/>
          </a:prstGeom>
        </p:spPr>
      </p:pic>
      <p:pic>
        <p:nvPicPr>
          <p:cNvPr id="6" name="Picture 5"/>
          <p:cNvPicPr>
            <a:picLocks noChangeAspect="1"/>
          </p:cNvPicPr>
          <p:nvPr/>
        </p:nvPicPr>
        <p:blipFill>
          <a:blip r:embed="rId3"/>
          <a:stretch>
            <a:fillRect/>
          </a:stretch>
        </p:blipFill>
        <p:spPr>
          <a:xfrm>
            <a:off x="3706169" y="276666"/>
            <a:ext cx="3243035" cy="3329229"/>
          </a:xfrm>
          <a:prstGeom prst="rect">
            <a:avLst/>
          </a:prstGeom>
        </p:spPr>
      </p:pic>
      <p:sp>
        <p:nvSpPr>
          <p:cNvPr id="7" name="TextBox 6"/>
          <p:cNvSpPr txBox="1"/>
          <p:nvPr/>
        </p:nvSpPr>
        <p:spPr>
          <a:xfrm>
            <a:off x="386202" y="276664"/>
            <a:ext cx="3319975" cy="400110"/>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VẢI COTTON</a:t>
            </a:r>
            <a:endParaRPr kumimoji="0" lang="en-US" sz="2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4"/>
          <a:stretch>
            <a:fillRect/>
          </a:stretch>
        </p:blipFill>
        <p:spPr>
          <a:xfrm>
            <a:off x="263799" y="3916365"/>
            <a:ext cx="2557096" cy="1917822"/>
          </a:xfrm>
          <a:prstGeom prst="rect">
            <a:avLst/>
          </a:prstGeom>
        </p:spPr>
      </p:pic>
      <p:pic>
        <p:nvPicPr>
          <p:cNvPr id="3" name="Picture 2"/>
          <p:cNvPicPr>
            <a:picLocks noChangeAspect="1"/>
          </p:cNvPicPr>
          <p:nvPr/>
        </p:nvPicPr>
        <p:blipFill>
          <a:blip r:embed="rId5"/>
          <a:stretch>
            <a:fillRect/>
          </a:stretch>
        </p:blipFill>
        <p:spPr>
          <a:xfrm>
            <a:off x="6777505" y="3660541"/>
            <a:ext cx="4650399" cy="2790239"/>
          </a:xfrm>
          <a:prstGeom prst="rect">
            <a:avLst/>
          </a:prstGeom>
        </p:spPr>
      </p:pic>
      <p:pic>
        <p:nvPicPr>
          <p:cNvPr id="4" name="Picture 3"/>
          <p:cNvPicPr>
            <a:picLocks noChangeAspect="1"/>
          </p:cNvPicPr>
          <p:nvPr/>
        </p:nvPicPr>
        <p:blipFill>
          <a:blip r:embed="rId6"/>
          <a:stretch>
            <a:fillRect/>
          </a:stretch>
        </p:blipFill>
        <p:spPr>
          <a:xfrm>
            <a:off x="3102880" y="3698739"/>
            <a:ext cx="3330677" cy="2743426"/>
          </a:xfrm>
          <a:prstGeom prst="rect">
            <a:avLst/>
          </a:prstGeom>
        </p:spPr>
      </p:pic>
      <p:pic>
        <p:nvPicPr>
          <p:cNvPr id="8" name="Picture 7"/>
          <p:cNvPicPr>
            <a:picLocks noChangeAspect="1"/>
          </p:cNvPicPr>
          <p:nvPr/>
        </p:nvPicPr>
        <p:blipFill>
          <a:blip r:embed="rId7"/>
          <a:stretch>
            <a:fillRect/>
          </a:stretch>
        </p:blipFill>
        <p:spPr>
          <a:xfrm>
            <a:off x="7494609" y="280445"/>
            <a:ext cx="3216193" cy="3325448"/>
          </a:xfrm>
          <a:prstGeom prst="rect">
            <a:avLst/>
          </a:prstGeom>
        </p:spPr>
      </p:pic>
    </p:spTree>
    <p:extLst>
      <p:ext uri="{BB962C8B-B14F-4D97-AF65-F5344CB8AC3E}">
        <p14:creationId xmlns:p14="http://schemas.microsoft.com/office/powerpoint/2010/main" val="18409328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4478217" y="5650523"/>
            <a:ext cx="2965939" cy="497314"/>
          </a:xfrm>
        </p:spPr>
        <p:txBody>
          <a:bodyPr>
            <a:normAutofit fontScale="90000"/>
          </a:bodyPr>
          <a:lstStyle/>
          <a:p>
            <a:pPr algn="ctr" eaLnBrk="1" hangingPunct="1"/>
            <a:r>
              <a:rPr lang="en-US" altLang="en-US" dirty="0" err="1" smtClean="0">
                <a:solidFill>
                  <a:srgbClr val="009900"/>
                </a:solidFill>
                <a:latin typeface="Times New Roman" panose="02020603050405020304" pitchFamily="18" charset="0"/>
                <a:cs typeface="Times New Roman" panose="02020603050405020304" pitchFamily="18" charset="0"/>
              </a:rPr>
              <a:t>Vải</a:t>
            </a:r>
            <a:r>
              <a:rPr lang="en-US" altLang="en-US" dirty="0" smtClean="0">
                <a:solidFill>
                  <a:srgbClr val="009900"/>
                </a:solidFill>
                <a:latin typeface="Times New Roman" panose="02020603050405020304" pitchFamily="18" charset="0"/>
                <a:cs typeface="Times New Roman" panose="02020603050405020304" pitchFamily="18" charset="0"/>
              </a:rPr>
              <a:t> </a:t>
            </a:r>
            <a:r>
              <a:rPr lang="en-US" altLang="en-US" dirty="0" err="1" smtClean="0">
                <a:solidFill>
                  <a:srgbClr val="009900"/>
                </a:solidFill>
                <a:latin typeface="Times New Roman" panose="02020603050405020304" pitchFamily="18" charset="0"/>
                <a:cs typeface="Times New Roman" panose="02020603050405020304" pitchFamily="18" charset="0"/>
              </a:rPr>
              <a:t>lông</a:t>
            </a:r>
            <a:r>
              <a:rPr lang="en-US" altLang="en-US" dirty="0" smtClean="0">
                <a:solidFill>
                  <a:srgbClr val="009900"/>
                </a:solidFill>
                <a:latin typeface="Times New Roman" panose="02020603050405020304" pitchFamily="18" charset="0"/>
                <a:cs typeface="Times New Roman" panose="02020603050405020304" pitchFamily="18" charset="0"/>
              </a:rPr>
              <a:t> </a:t>
            </a:r>
            <a:r>
              <a:rPr lang="en-US" altLang="en-US" dirty="0" err="1" smtClean="0">
                <a:solidFill>
                  <a:srgbClr val="009900"/>
                </a:solidFill>
                <a:latin typeface="Times New Roman" panose="02020603050405020304" pitchFamily="18" charset="0"/>
                <a:cs typeface="Times New Roman" panose="02020603050405020304" pitchFamily="18" charset="0"/>
              </a:rPr>
              <a:t>cừu</a:t>
            </a:r>
            <a:endParaRPr lang="en-US" altLang="en-US" dirty="0" smtClean="0">
              <a:solidFill>
                <a:srgbClr val="009900"/>
              </a:solidFill>
              <a:latin typeface="Times New Roman" panose="02020603050405020304" pitchFamily="18" charset="0"/>
              <a:cs typeface="Times New Roman" panose="02020603050405020304" pitchFamily="18" charset="0"/>
            </a:endParaRPr>
          </a:p>
        </p:txBody>
      </p:sp>
      <p:pic>
        <p:nvPicPr>
          <p:cNvPr id="3" name="Content Placeholder 2"/>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882748" y="522592"/>
            <a:ext cx="4343400" cy="4808538"/>
          </a:xfrm>
        </p:spPr>
      </p:pic>
      <p:pic>
        <p:nvPicPr>
          <p:cNvPr id="2" name="Picture 1"/>
          <p:cNvPicPr>
            <a:picLocks noChangeAspect="1"/>
          </p:cNvPicPr>
          <p:nvPr/>
        </p:nvPicPr>
        <p:blipFill>
          <a:blip r:embed="rId3"/>
          <a:stretch>
            <a:fillRect/>
          </a:stretch>
        </p:blipFill>
        <p:spPr>
          <a:xfrm>
            <a:off x="6339481" y="530530"/>
            <a:ext cx="3705225" cy="4800600"/>
          </a:xfrm>
          <a:prstGeom prst="rect">
            <a:avLst/>
          </a:prstGeom>
        </p:spPr>
      </p:pic>
    </p:spTree>
    <p:extLst>
      <p:ext uri="{BB962C8B-B14F-4D97-AF65-F5344CB8AC3E}">
        <p14:creationId xmlns:p14="http://schemas.microsoft.com/office/powerpoint/2010/main" val="229592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697"/>
                                        </p:tgtEl>
                                        <p:attrNameLst>
                                          <p:attrName>style.visibility</p:attrName>
                                        </p:attrNameLst>
                                      </p:cBhvr>
                                      <p:to>
                                        <p:strVal val="visible"/>
                                      </p:to>
                                    </p:set>
                                    <p:animEffect transition="in" filter="fade">
                                      <p:cBhvr>
                                        <p:cTn id="7" dur="500"/>
                                        <p:tgtEl>
                                          <p:spTgt spid="296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616940" y="630115"/>
            <a:ext cx="6505575" cy="5715000"/>
          </a:xfrm>
          <a:prstGeom prst="rect">
            <a:avLst/>
          </a:prstGeom>
        </p:spPr>
      </p:pic>
      <p:sp>
        <p:nvSpPr>
          <p:cNvPr id="6" name="TextBox 5"/>
          <p:cNvSpPr txBox="1"/>
          <p:nvPr/>
        </p:nvSpPr>
        <p:spPr>
          <a:xfrm>
            <a:off x="504092" y="2790104"/>
            <a:ext cx="2426677" cy="461665"/>
          </a:xfrm>
          <a:prstGeom prst="rect">
            <a:avLst/>
          </a:prstGeom>
          <a:noFill/>
        </p:spPr>
        <p:txBody>
          <a:bodyPr wrap="square" rtlCol="0">
            <a:spAutoFit/>
          </a:bodyP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Lụa</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tơ</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tằm</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49939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062" y="304238"/>
            <a:ext cx="2959131" cy="1908215"/>
          </a:xfrm>
          <a:prstGeom prst="rect">
            <a:avLst/>
          </a:prstGeom>
          <a:noFill/>
        </p:spPr>
        <p:txBody>
          <a:bodyPr wrap="square" rtlCol="0">
            <a:spAutoFit/>
          </a:bodyPr>
          <a:lstStyle/>
          <a:p>
            <a:r>
              <a:rPr lang="en-US" sz="2800" u="sng" dirty="0" smtClean="0">
                <a:solidFill>
                  <a:srgbClr val="FF0000"/>
                </a:solidFill>
                <a:latin typeface="Times New Roman" panose="02020603050405020304" pitchFamily="18" charset="0"/>
                <a:cs typeface="Times New Roman" panose="02020603050405020304" pitchFamily="18" charset="0"/>
              </a:rPr>
              <a:t>2. </a:t>
            </a:r>
            <a:r>
              <a:rPr lang="en-US" sz="2800" u="sng" dirty="0" err="1" smtClean="0">
                <a:solidFill>
                  <a:srgbClr val="FF0000"/>
                </a:solidFill>
                <a:latin typeface="Times New Roman" panose="02020603050405020304" pitchFamily="18" charset="0"/>
                <a:cs typeface="Times New Roman" panose="02020603050405020304" pitchFamily="18" charset="0"/>
              </a:rPr>
              <a:t>Vải</a:t>
            </a:r>
            <a:r>
              <a:rPr lang="en-US" sz="2800" u="sng" dirty="0" smtClean="0">
                <a:solidFill>
                  <a:srgbClr val="FF0000"/>
                </a:solidFill>
                <a:latin typeface="Times New Roman" panose="02020603050405020304" pitchFamily="18" charset="0"/>
                <a:cs typeface="Times New Roman" panose="02020603050405020304" pitchFamily="18" charset="0"/>
              </a:rPr>
              <a:t> </a:t>
            </a:r>
            <a:r>
              <a:rPr lang="en-US" sz="2800" u="sng" dirty="0" err="1" smtClean="0">
                <a:solidFill>
                  <a:srgbClr val="FF0000"/>
                </a:solidFill>
                <a:latin typeface="Times New Roman" panose="02020603050405020304" pitchFamily="18" charset="0"/>
                <a:cs typeface="Times New Roman" panose="02020603050405020304" pitchFamily="18" charset="0"/>
              </a:rPr>
              <a:t>sợi</a:t>
            </a:r>
            <a:r>
              <a:rPr lang="en-US" sz="2800" u="sng" dirty="0" smtClean="0">
                <a:solidFill>
                  <a:srgbClr val="FF0000"/>
                </a:solidFill>
                <a:latin typeface="Times New Roman" panose="02020603050405020304" pitchFamily="18" charset="0"/>
                <a:cs typeface="Times New Roman" panose="02020603050405020304" pitchFamily="18" charset="0"/>
              </a:rPr>
              <a:t> </a:t>
            </a:r>
            <a:r>
              <a:rPr lang="en-US" sz="2800" u="sng" dirty="0" err="1" smtClean="0">
                <a:solidFill>
                  <a:srgbClr val="FF0000"/>
                </a:solidFill>
                <a:latin typeface="Times New Roman" panose="02020603050405020304" pitchFamily="18" charset="0"/>
                <a:cs typeface="Times New Roman" panose="02020603050405020304" pitchFamily="18" charset="0"/>
              </a:rPr>
              <a:t>hóa</a:t>
            </a:r>
            <a:r>
              <a:rPr lang="en-US" sz="2800" u="sng" dirty="0" smtClean="0">
                <a:solidFill>
                  <a:srgbClr val="FF0000"/>
                </a:solidFill>
                <a:latin typeface="Times New Roman" panose="02020603050405020304" pitchFamily="18" charset="0"/>
                <a:cs typeface="Times New Roman" panose="02020603050405020304" pitchFamily="18" charset="0"/>
              </a:rPr>
              <a:t> </a:t>
            </a:r>
            <a:r>
              <a:rPr lang="en-US" sz="2800" u="sng" dirty="0" err="1" smtClean="0">
                <a:solidFill>
                  <a:srgbClr val="FF0000"/>
                </a:solidFill>
                <a:latin typeface="Times New Roman" panose="02020603050405020304" pitchFamily="18" charset="0"/>
                <a:cs typeface="Times New Roman" panose="02020603050405020304" pitchFamily="18" charset="0"/>
              </a:rPr>
              <a:t>học</a:t>
            </a:r>
            <a:r>
              <a:rPr lang="en-US" sz="2800" u="sng" dirty="0" smtClean="0">
                <a:solidFill>
                  <a:srgbClr val="FF0000"/>
                </a:solidFill>
                <a:latin typeface="Times New Roman" panose="02020603050405020304" pitchFamily="18" charset="0"/>
                <a:cs typeface="Times New Roman" panose="02020603050405020304" pitchFamily="18" charset="0"/>
              </a:rPr>
              <a:t>:</a:t>
            </a:r>
          </a:p>
          <a:p>
            <a:r>
              <a:rPr lang="en-US" dirty="0" smtClean="0">
                <a:latin typeface="Times New Roman" panose="02020603050405020304" pitchFamily="18" charset="0"/>
                <a:cs typeface="Times New Roman" panose="02020603050405020304" pitchFamily="18" charset="0"/>
              </a:rPr>
              <a:t> </a:t>
            </a:r>
          </a:p>
          <a:p>
            <a:pPr>
              <a:lnSpc>
                <a:spcPct val="150000"/>
              </a:lnSpc>
            </a:pPr>
            <a:r>
              <a:rPr lang="en-US" sz="2400" dirty="0" err="1" smtClean="0">
                <a:latin typeface="Times New Roman" panose="02020603050405020304" pitchFamily="18" charset="0"/>
                <a:cs typeface="Times New Roman" panose="02020603050405020304" pitchFamily="18" charset="0"/>
              </a:rPr>
              <a:t>Gồm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tổng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hợp</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2959136" y="304232"/>
            <a:ext cx="8205927" cy="6553768"/>
          </a:xfrm>
          <a:prstGeom prst="rect">
            <a:avLst/>
          </a:prstGeom>
        </p:spPr>
      </p:pic>
    </p:spTree>
    <p:extLst>
      <p:ext uri="{BB962C8B-B14F-4D97-AF65-F5344CB8AC3E}">
        <p14:creationId xmlns:p14="http://schemas.microsoft.com/office/powerpoint/2010/main" val="16369270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43992" y="1810437"/>
            <a:ext cx="10134479" cy="4616648"/>
          </a:xfrm>
          <a:prstGeom prst="rect">
            <a:avLst/>
          </a:prstGeom>
        </p:spPr>
        <p:txBody>
          <a:bodyPr wrap="square">
            <a:spAutoFit/>
          </a:bodyPr>
          <a:lstStyle/>
          <a:p>
            <a:pPr>
              <a:lnSpc>
                <a:spcPct val="150000"/>
              </a:lnSpc>
            </a:pP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hỏi</a:t>
            </a:r>
            <a:r>
              <a:rPr lang="en-US" sz="2800" b="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p>
          <a:p>
            <a:pPr marL="457200" indent="-457200">
              <a:lnSpc>
                <a:spcPct val="150000"/>
              </a:lnSpc>
              <a:buAutoNum type="arabicPeriod"/>
            </a:pPr>
            <a:r>
              <a:rPr lang="en-US" sz="2800" dirty="0" err="1" smtClean="0">
                <a:latin typeface="Times New Roman" panose="02020603050405020304" pitchFamily="18" charset="0"/>
                <a:cs typeface="Times New Roman" panose="02020603050405020304" pitchFamily="18" charset="0"/>
              </a:rPr>
              <a:t>Nguyên</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smtClean="0">
                <a:latin typeface="Times New Roman" panose="02020603050405020304" pitchFamily="18" charset="0"/>
                <a:cs typeface="Times New Roman" panose="02020603050405020304" pitchFamily="18" charset="0"/>
              </a:rPr>
              <a:t>?</a:t>
            </a:r>
          </a:p>
          <a:p>
            <a:pPr>
              <a:lnSpc>
                <a:spcPct val="150000"/>
              </a:lnSpc>
            </a:pPr>
            <a:r>
              <a:rPr lang="en-US" sz="2800" b="1" dirty="0" err="1" smtClean="0">
                <a:latin typeface="Times New Roman" panose="02020603050405020304" pitchFamily="18" charset="0"/>
                <a:cs typeface="Times New Roman" panose="02020603050405020304" pitchFamily="18" charset="0"/>
              </a:rPr>
              <a:t>Trả</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lời</a:t>
            </a:r>
            <a:r>
              <a:rPr lang="en-US" sz="2800" b="1" dirty="0" smtClean="0">
                <a:latin typeface="Times New Roman" panose="02020603050405020304" pitchFamily="18" charset="0"/>
                <a:cs typeface="Times New Roman" panose="02020603050405020304" pitchFamily="18" charset="0"/>
              </a:rPr>
              <a:t>:</a:t>
            </a:r>
          </a:p>
          <a:p>
            <a:pPr>
              <a:lnSpc>
                <a:spcPct val="150000"/>
              </a:lnSpc>
            </a:pPr>
            <a:r>
              <a:rPr lang="en-US" sz="2800" dirty="0" smtClean="0">
                <a:latin typeface="Times New Roman" panose="02020603050405020304" pitchFamily="18" charset="0"/>
                <a:cs typeface="Times New Roman" panose="02020603050405020304" pitchFamily="18" charset="0"/>
              </a:rPr>
              <a:t>V</a:t>
            </a:r>
            <a:r>
              <a:rPr lang="vi-VN" sz="2800" dirty="0" smtClean="0">
                <a:latin typeface="Times New Roman" panose="02020603050405020304" pitchFamily="18" charset="0"/>
                <a:cs typeface="Times New Roman" panose="02020603050405020304" pitchFamily="18" charset="0"/>
              </a:rPr>
              <a:t>ải </a:t>
            </a:r>
            <a:r>
              <a:rPr lang="vi-VN" sz="2800" dirty="0">
                <a:latin typeface="Times New Roman" panose="02020603050405020304" pitchFamily="18" charset="0"/>
                <a:cs typeface="Times New Roman" panose="02020603050405020304" pitchFamily="18" charset="0"/>
              </a:rPr>
              <a:t>sợi thiên nhiên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dệt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bằng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vi-VN" sz="2800" dirty="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sợi </a:t>
            </a:r>
            <a:r>
              <a:rPr lang="vi-VN" sz="2800" dirty="0">
                <a:latin typeface="Times New Roman" panose="02020603050405020304" pitchFamily="18" charset="0"/>
                <a:cs typeface="Times New Roman" panose="02020603050405020304" pitchFamily="18" charset="0"/>
              </a:rPr>
              <a:t>có sẵn trong thiên </a:t>
            </a:r>
            <a:r>
              <a:rPr lang="vi-VN" sz="2800" dirty="0" smtClean="0">
                <a:latin typeface="Times New Roman" panose="02020603050405020304" pitchFamily="18" charset="0"/>
                <a:cs typeface="Times New Roman" panose="02020603050405020304" pitchFamily="18" charset="0"/>
              </a:rPr>
              <a:t>nhiên</a:t>
            </a:r>
            <a:r>
              <a:rPr lang="en-US" sz="2800" dirty="0" smtClean="0">
                <a:latin typeface="Times New Roman" panose="02020603050405020304" pitchFamily="18" charset="0"/>
                <a:cs typeface="Times New Roman" panose="02020603050405020304" pitchFamily="18" charset="0"/>
              </a:rPr>
              <a:t>.</a:t>
            </a:r>
            <a:r>
              <a:rPr lang="vi-VN" sz="2800" dirty="0" smtClean="0">
                <a:latin typeface="Times New Roman" panose="02020603050405020304" pitchFamily="18" charset="0"/>
                <a:cs typeface="Times New Roman" panose="02020603050405020304" pitchFamily="18" charset="0"/>
              </a:rPr>
              <a:t> </a:t>
            </a:r>
            <a:endParaRPr lang="en-US" sz="2800" dirty="0" smtClean="0">
              <a:latin typeface="Times New Roman" panose="02020603050405020304" pitchFamily="18" charset="0"/>
              <a:cs typeface="Times New Roman" panose="02020603050405020304" pitchFamily="18" charset="0"/>
            </a:endParaRPr>
          </a:p>
          <a:p>
            <a:pPr>
              <a:lnSpc>
                <a:spcPct val="150000"/>
              </a:lnSpc>
            </a:pPr>
            <a:r>
              <a:rPr lang="en-US" sz="2800" dirty="0" smtClean="0">
                <a:latin typeface="Times New Roman" panose="02020603050405020304" pitchFamily="18" charset="0"/>
                <a:cs typeface="Times New Roman" panose="02020603050405020304" pitchFamily="18" charset="0"/>
              </a:rPr>
              <a:t>V</a:t>
            </a:r>
            <a:r>
              <a:rPr lang="vi-VN" sz="2800" dirty="0" smtClean="0">
                <a:latin typeface="Times New Roman" panose="02020603050405020304" pitchFamily="18" charset="0"/>
                <a:cs typeface="Times New Roman" panose="02020603050405020304" pitchFamily="18" charset="0"/>
              </a:rPr>
              <a:t>ải </a:t>
            </a:r>
            <a:r>
              <a:rPr lang="vi-VN" sz="2800" dirty="0">
                <a:latin typeface="Times New Roman" panose="02020603050405020304" pitchFamily="18" charset="0"/>
                <a:cs typeface="Times New Roman" panose="02020603050405020304" pitchFamily="18" charset="0"/>
              </a:rPr>
              <a:t>sợi hoá học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dệt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bằng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sợi </a:t>
            </a:r>
            <a:r>
              <a:rPr lang="vi-VN" sz="2800" dirty="0">
                <a:latin typeface="Times New Roman" panose="02020603050405020304" pitchFamily="18" charset="0"/>
                <a:cs typeface="Times New Roman" panose="02020603050405020304" pitchFamily="18" charset="0"/>
              </a:rPr>
              <a:t>do con người tạo ra từ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a:t>
            </a: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chất </a:t>
            </a:r>
            <a:r>
              <a:rPr lang="vi-VN" sz="2800" dirty="0">
                <a:latin typeface="Times New Roman" panose="02020603050405020304" pitchFamily="18" charset="0"/>
                <a:cs typeface="Times New Roman" panose="02020603050405020304" pitchFamily="18" charset="0"/>
              </a:rPr>
              <a:t>hoá </a:t>
            </a:r>
            <a:r>
              <a:rPr lang="vi-VN" sz="2800" dirty="0" smtClean="0">
                <a:latin typeface="Times New Roman" panose="02020603050405020304" pitchFamily="18" charset="0"/>
                <a:cs typeface="Times New Roman" panose="02020603050405020304" pitchFamily="18" charset="0"/>
              </a:rPr>
              <a:t>học.</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21956805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8319" y="491941"/>
            <a:ext cx="10515600" cy="2031325"/>
          </a:xfrm>
          <a:prstGeom prst="rect">
            <a:avLst/>
          </a:prstGeom>
        </p:spPr>
        <p:txBody>
          <a:bodyPr wrap="square">
            <a:spAutoFit/>
          </a:bodyPr>
          <a:lstStyle/>
          <a:p>
            <a:pPr>
              <a:lnSpc>
                <a:spcPct val="150000"/>
              </a:lnSpc>
            </a:pPr>
            <a:r>
              <a:rPr lang="en-US" sz="2800" b="1" dirty="0" smtClean="0">
                <a:solidFill>
                  <a:schemeClr val="tx2">
                    <a:lumMod val="50000"/>
                  </a:schemeClr>
                </a:solidFill>
                <a:latin typeface="Times New Roman" panose="02020603050405020304" pitchFamily="18" charset="0"/>
                <a:cs typeface="Times New Roman" panose="02020603050405020304" pitchFamily="18" charset="0"/>
              </a:rPr>
              <a:t>2. </a:t>
            </a:r>
            <a:r>
              <a:rPr lang="vi-VN" sz="2800" b="1" dirty="0" smtClean="0">
                <a:solidFill>
                  <a:schemeClr val="tx2">
                    <a:lumMod val="50000"/>
                  </a:schemeClr>
                </a:solidFill>
                <a:latin typeface="Times New Roman" panose="02020603050405020304" pitchFamily="18" charset="0"/>
                <a:cs typeface="Times New Roman" panose="02020603050405020304" pitchFamily="18" charset="0"/>
              </a:rPr>
              <a:t>Vò </a:t>
            </a:r>
            <a:r>
              <a:rPr lang="vi-VN" sz="2800" b="1" dirty="0">
                <a:solidFill>
                  <a:schemeClr val="tx2">
                    <a:lumMod val="50000"/>
                  </a:schemeClr>
                </a:solidFill>
                <a:latin typeface="Times New Roman" panose="02020603050405020304" pitchFamily="18" charset="0"/>
                <a:cs typeface="Times New Roman" panose="02020603050405020304" pitchFamily="18" charset="0"/>
              </a:rPr>
              <a:t>và nhúng </a:t>
            </a:r>
            <a:r>
              <a:rPr lang="vi-VN" sz="2800" b="1" dirty="0" smtClean="0">
                <a:solidFill>
                  <a:schemeClr val="tx2">
                    <a:lumMod val="50000"/>
                  </a:schemeClr>
                </a:solidFill>
                <a:latin typeface="Times New Roman" panose="02020603050405020304" pitchFamily="18" charset="0"/>
                <a:cs typeface="Times New Roman" panose="02020603050405020304" pitchFamily="18" charset="0"/>
              </a:rPr>
              <a:t>vải</a:t>
            </a:r>
            <a:r>
              <a:rPr lang="en-US" sz="2800" b="1" dirty="0" smtClean="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smtClean="0">
                <a:solidFill>
                  <a:schemeClr val="tx2">
                    <a:lumMod val="50000"/>
                  </a:schemeClr>
                </a:solidFill>
                <a:latin typeface="Times New Roman" panose="02020603050405020304" pitchFamily="18" charset="0"/>
                <a:cs typeface="Times New Roman" panose="02020603050405020304" pitchFamily="18" charset="0"/>
              </a:rPr>
              <a:t>sợi</a:t>
            </a:r>
            <a:r>
              <a:rPr lang="en-US" sz="2800" b="1" dirty="0" smtClean="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smtClean="0">
                <a:solidFill>
                  <a:schemeClr val="tx2">
                    <a:lumMod val="50000"/>
                  </a:schemeClr>
                </a:solidFill>
                <a:latin typeface="Times New Roman" panose="02020603050405020304" pitchFamily="18" charset="0"/>
                <a:cs typeface="Times New Roman" panose="02020603050405020304" pitchFamily="18" charset="0"/>
              </a:rPr>
              <a:t>hóa</a:t>
            </a:r>
            <a:r>
              <a:rPr lang="en-US" sz="2800" b="1" dirty="0" smtClean="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smtClean="0">
                <a:solidFill>
                  <a:schemeClr val="tx2">
                    <a:lumMod val="50000"/>
                  </a:schemeClr>
                </a:solidFill>
                <a:latin typeface="Times New Roman" panose="02020603050405020304" pitchFamily="18" charset="0"/>
                <a:cs typeface="Times New Roman" panose="02020603050405020304" pitchFamily="18" charset="0"/>
              </a:rPr>
              <a:t>học</a:t>
            </a:r>
            <a:r>
              <a:rPr lang="en-US" sz="2800" b="1" dirty="0" smtClean="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smtClean="0">
                <a:solidFill>
                  <a:schemeClr val="tx2">
                    <a:lumMod val="50000"/>
                  </a:schemeClr>
                </a:solidFill>
                <a:latin typeface="Times New Roman" panose="02020603050405020304" pitchFamily="18" charset="0"/>
                <a:cs typeface="Times New Roman" panose="02020603050405020304" pitchFamily="18" charset="0"/>
              </a:rPr>
              <a:t>vải</a:t>
            </a:r>
            <a:r>
              <a:rPr lang="en-US" sz="2800" b="1" dirty="0" smtClean="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smtClean="0">
                <a:solidFill>
                  <a:schemeClr val="tx2">
                    <a:lumMod val="50000"/>
                  </a:schemeClr>
                </a:solidFill>
                <a:latin typeface="Times New Roman" panose="02020603050405020304" pitchFamily="18" charset="0"/>
                <a:cs typeface="Times New Roman" panose="02020603050405020304" pitchFamily="18" charset="0"/>
              </a:rPr>
              <a:t>sợi</a:t>
            </a:r>
            <a:r>
              <a:rPr lang="en-US" sz="2800" b="1" dirty="0" smtClean="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smtClean="0">
                <a:solidFill>
                  <a:schemeClr val="tx2">
                    <a:lumMod val="50000"/>
                  </a:schemeClr>
                </a:solidFill>
                <a:latin typeface="Times New Roman" panose="02020603050405020304" pitchFamily="18" charset="0"/>
                <a:cs typeface="Times New Roman" panose="02020603050405020304" pitchFamily="18" charset="0"/>
              </a:rPr>
              <a:t>tổng</a:t>
            </a:r>
            <a:r>
              <a:rPr lang="en-US" sz="2800" b="1" dirty="0" smtClean="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smtClean="0">
                <a:solidFill>
                  <a:schemeClr val="tx2">
                    <a:lumMod val="50000"/>
                  </a:schemeClr>
                </a:solidFill>
                <a:latin typeface="Times New Roman" panose="02020603050405020304" pitchFamily="18" charset="0"/>
                <a:cs typeface="Times New Roman" panose="02020603050405020304" pitchFamily="18" charset="0"/>
              </a:rPr>
              <a:t>hợp</a:t>
            </a:r>
            <a:r>
              <a:rPr lang="en-US" sz="2800" b="1" dirty="0" smtClean="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smtClean="0">
                <a:solidFill>
                  <a:schemeClr val="tx2">
                    <a:lumMod val="50000"/>
                  </a:schemeClr>
                </a:solidFill>
                <a:latin typeface="Times New Roman" panose="02020603050405020304" pitchFamily="18" charset="0"/>
                <a:cs typeface="Times New Roman" panose="02020603050405020304" pitchFamily="18" charset="0"/>
              </a:rPr>
              <a:t>vải</a:t>
            </a:r>
            <a:r>
              <a:rPr lang="en-US" sz="2800" b="1" dirty="0" smtClean="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smtClean="0">
                <a:solidFill>
                  <a:schemeClr val="tx2">
                    <a:lumMod val="50000"/>
                  </a:schemeClr>
                </a:solidFill>
                <a:latin typeface="Times New Roman" panose="02020603050405020304" pitchFamily="18" charset="0"/>
                <a:cs typeface="Times New Roman" panose="02020603050405020304" pitchFamily="18" charset="0"/>
              </a:rPr>
              <a:t>sợi</a:t>
            </a:r>
            <a:r>
              <a:rPr lang="en-US" sz="2800" b="1" dirty="0" smtClean="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smtClean="0">
                <a:solidFill>
                  <a:schemeClr val="tx2">
                    <a:lumMod val="50000"/>
                  </a:schemeClr>
                </a:solidFill>
                <a:latin typeface="Times New Roman" panose="02020603050405020304" pitchFamily="18" charset="0"/>
                <a:cs typeface="Times New Roman" panose="02020603050405020304" pitchFamily="18" charset="0"/>
              </a:rPr>
              <a:t>nhân</a:t>
            </a:r>
            <a:r>
              <a:rPr lang="en-US" sz="2800" b="1" dirty="0" smtClean="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smtClean="0">
                <a:solidFill>
                  <a:schemeClr val="tx2">
                    <a:lumMod val="50000"/>
                  </a:schemeClr>
                </a:solidFill>
                <a:latin typeface="Times New Roman" panose="02020603050405020304" pitchFamily="18" charset="0"/>
                <a:cs typeface="Times New Roman" panose="02020603050405020304" pitchFamily="18" charset="0"/>
              </a:rPr>
              <a:t>tạo</a:t>
            </a:r>
            <a:r>
              <a:rPr lang="en-US" sz="2800" b="1" dirty="0" smtClean="0">
                <a:solidFill>
                  <a:schemeClr val="tx2">
                    <a:lumMod val="50000"/>
                  </a:schemeClr>
                </a:solidFill>
                <a:latin typeface="Times New Roman" panose="02020603050405020304" pitchFamily="18" charset="0"/>
                <a:cs typeface="Times New Roman" panose="02020603050405020304" pitchFamily="18" charset="0"/>
              </a:rPr>
              <a:t>)</a:t>
            </a:r>
            <a:r>
              <a:rPr lang="vi-VN" sz="2800" b="1" dirty="0" smtClean="0">
                <a:solidFill>
                  <a:schemeClr val="tx2">
                    <a:lumMod val="50000"/>
                  </a:schemeClr>
                </a:solidFill>
                <a:latin typeface="Times New Roman" panose="02020603050405020304" pitchFamily="18" charset="0"/>
                <a:cs typeface="Times New Roman" panose="02020603050405020304" pitchFamily="18" charset="0"/>
              </a:rPr>
              <a:t> </a:t>
            </a:r>
            <a:r>
              <a:rPr lang="vi-VN" sz="2800" b="1" dirty="0">
                <a:solidFill>
                  <a:schemeClr val="tx2">
                    <a:lumMod val="50000"/>
                  </a:schemeClr>
                </a:solidFill>
                <a:latin typeface="Times New Roman" panose="02020603050405020304" pitchFamily="18" charset="0"/>
                <a:cs typeface="Times New Roman" panose="02020603050405020304" pitchFamily="18" charset="0"/>
              </a:rPr>
              <a:t>vào nước để nhận định độ nhàu, tính hút ẩm </a:t>
            </a:r>
            <a:r>
              <a:rPr lang="en-US" sz="2800" b="1" dirty="0" smtClean="0">
                <a:solidFill>
                  <a:schemeClr val="tx2">
                    <a:lumMod val="50000"/>
                  </a:schemeClr>
                </a:solidFill>
                <a:latin typeface="Times New Roman" panose="02020603050405020304" pitchFamily="18" charset="0"/>
                <a:cs typeface="Times New Roman" panose="02020603050405020304" pitchFamily="18" charset="0"/>
              </a:rPr>
              <a:t>so </a:t>
            </a:r>
            <a:r>
              <a:rPr lang="en-US" sz="2800" b="1" dirty="0" err="1" smtClean="0">
                <a:solidFill>
                  <a:schemeClr val="tx2">
                    <a:lumMod val="50000"/>
                  </a:schemeClr>
                </a:solidFill>
                <a:latin typeface="Times New Roman" panose="02020603050405020304" pitchFamily="18" charset="0"/>
                <a:cs typeface="Times New Roman" panose="02020603050405020304" pitchFamily="18" charset="0"/>
              </a:rPr>
              <a:t>với</a:t>
            </a:r>
            <a:r>
              <a:rPr lang="vi-VN" sz="2800" b="1" dirty="0" smtClean="0">
                <a:solidFill>
                  <a:schemeClr val="tx2">
                    <a:lumMod val="50000"/>
                  </a:schemeClr>
                </a:solidFill>
                <a:latin typeface="Times New Roman" panose="02020603050405020304" pitchFamily="18" charset="0"/>
                <a:cs typeface="Times New Roman" panose="02020603050405020304" pitchFamily="18" charset="0"/>
              </a:rPr>
              <a:t> </a:t>
            </a:r>
            <a:r>
              <a:rPr lang="vi-VN" sz="2800" b="1" dirty="0">
                <a:solidFill>
                  <a:schemeClr val="tx2">
                    <a:lumMod val="50000"/>
                  </a:schemeClr>
                </a:solidFill>
                <a:latin typeface="Times New Roman" panose="02020603050405020304" pitchFamily="18" charset="0"/>
                <a:cs typeface="Times New Roman" panose="02020603050405020304" pitchFamily="18" charset="0"/>
              </a:rPr>
              <a:t>vải sợi thiên nhiên?</a:t>
            </a:r>
            <a:endParaRPr lang="en-US" sz="2800" b="1" dirty="0">
              <a:solidFill>
                <a:schemeClr val="tx2">
                  <a:lumMod val="50000"/>
                </a:schemeClr>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325485" y="2048312"/>
            <a:ext cx="8910336" cy="4099071"/>
          </a:xfrm>
          <a:prstGeom prst="rect">
            <a:avLst/>
          </a:prstGeom>
        </p:spPr>
      </p:pic>
    </p:spTree>
    <p:extLst>
      <p:ext uri="{BB962C8B-B14F-4D97-AF65-F5344CB8AC3E}">
        <p14:creationId xmlns:p14="http://schemas.microsoft.com/office/powerpoint/2010/main" val="21884287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sz="half" idx="4294967295"/>
          </p:nvPr>
        </p:nvSpPr>
        <p:spPr>
          <a:xfrm>
            <a:off x="0" y="493713"/>
            <a:ext cx="7315200" cy="533400"/>
          </a:xfrm>
        </p:spPr>
        <p:txBody>
          <a:bodyPr>
            <a:normAutofit lnSpcReduction="10000"/>
          </a:bodyPr>
          <a:lstStyle/>
          <a:p>
            <a:pPr eaLnBrk="1" hangingPunct="1">
              <a:buFontTx/>
              <a:buNone/>
            </a:pPr>
            <a:r>
              <a:rPr lang="en-US" altLang="en-US" sz="3200" b="1" dirty="0">
                <a:solidFill>
                  <a:srgbClr val="009900"/>
                </a:solidFill>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en-US" sz="3200" b="1" dirty="0" err="1">
                <a:solidFill>
                  <a:srgbClr val="009900"/>
                </a:solidFill>
                <a:latin typeface="Times New Roman" panose="02020603050405020304" pitchFamily="18" charset="0"/>
                <a:ea typeface="ＭＳ Ｐゴシック" panose="020B0600070205080204" pitchFamily="34" charset="-128"/>
                <a:cs typeface="Times New Roman" panose="02020603050405020304" pitchFamily="18" charset="0"/>
              </a:rPr>
              <a:t>Điền</a:t>
            </a:r>
            <a:r>
              <a:rPr lang="en-US" altLang="en-US" sz="3200" b="1" dirty="0">
                <a:solidFill>
                  <a:srgbClr val="009900"/>
                </a:solidFill>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en-US" sz="3200" b="1" dirty="0" err="1">
                <a:solidFill>
                  <a:srgbClr val="009900"/>
                </a:solidFill>
                <a:latin typeface="Times New Roman" panose="02020603050405020304" pitchFamily="18" charset="0"/>
                <a:ea typeface="ＭＳ Ｐゴシック" panose="020B0600070205080204" pitchFamily="34" charset="-128"/>
                <a:cs typeface="Times New Roman" panose="02020603050405020304" pitchFamily="18" charset="0"/>
              </a:rPr>
              <a:t>tính</a:t>
            </a:r>
            <a:r>
              <a:rPr lang="en-US" altLang="en-US" sz="3200" b="1" dirty="0">
                <a:solidFill>
                  <a:srgbClr val="009900"/>
                </a:solidFill>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en-US" sz="3200" b="1" dirty="0" err="1">
                <a:solidFill>
                  <a:srgbClr val="009900"/>
                </a:solidFill>
                <a:latin typeface="Times New Roman" panose="02020603050405020304" pitchFamily="18" charset="0"/>
                <a:ea typeface="ＭＳ Ｐゴシック" panose="020B0600070205080204" pitchFamily="34" charset="-128"/>
                <a:cs typeface="Times New Roman" panose="02020603050405020304" pitchFamily="18" charset="0"/>
              </a:rPr>
              <a:t>chất</a:t>
            </a:r>
            <a:r>
              <a:rPr lang="en-US" altLang="en-US" sz="3200" b="1" dirty="0">
                <a:solidFill>
                  <a:srgbClr val="009900"/>
                </a:solidFill>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en-US" sz="3200" b="1" dirty="0" err="1">
                <a:solidFill>
                  <a:srgbClr val="009900"/>
                </a:solidFill>
                <a:latin typeface="Times New Roman" panose="02020603050405020304" pitchFamily="18" charset="0"/>
                <a:ea typeface="ＭＳ Ｐゴシック" panose="020B0600070205080204" pitchFamily="34" charset="-128"/>
                <a:cs typeface="Times New Roman" panose="02020603050405020304" pitchFamily="18" charset="0"/>
              </a:rPr>
              <a:t>của</a:t>
            </a:r>
            <a:r>
              <a:rPr lang="en-US" altLang="en-US" sz="3200" b="1" dirty="0">
                <a:solidFill>
                  <a:srgbClr val="009900"/>
                </a:solidFill>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en-US" sz="3200" b="1" dirty="0" err="1">
                <a:solidFill>
                  <a:srgbClr val="009900"/>
                </a:solidFill>
                <a:latin typeface="Times New Roman" panose="02020603050405020304" pitchFamily="18" charset="0"/>
                <a:ea typeface="ＭＳ Ｐゴシック" panose="020B0600070205080204" pitchFamily="34" charset="-128"/>
                <a:cs typeface="Times New Roman" panose="02020603050405020304" pitchFamily="18" charset="0"/>
              </a:rPr>
              <a:t>một</a:t>
            </a:r>
            <a:r>
              <a:rPr lang="en-US" altLang="en-US" sz="3200" b="1" dirty="0">
                <a:solidFill>
                  <a:srgbClr val="009900"/>
                </a:solidFill>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en-US" sz="3200" b="1" dirty="0" err="1">
                <a:solidFill>
                  <a:srgbClr val="009900"/>
                </a:solidFill>
                <a:latin typeface="Times New Roman" panose="02020603050405020304" pitchFamily="18" charset="0"/>
                <a:ea typeface="ＭＳ Ｐゴシック" panose="020B0600070205080204" pitchFamily="34" charset="-128"/>
                <a:cs typeface="Times New Roman" panose="02020603050405020304" pitchFamily="18" charset="0"/>
              </a:rPr>
              <a:t>số</a:t>
            </a:r>
            <a:r>
              <a:rPr lang="en-US" altLang="en-US" sz="3200" b="1" dirty="0">
                <a:solidFill>
                  <a:srgbClr val="009900"/>
                </a:solidFill>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en-US" sz="3200" b="1" dirty="0" err="1">
                <a:solidFill>
                  <a:srgbClr val="009900"/>
                </a:solidFill>
                <a:latin typeface="Times New Roman" panose="02020603050405020304" pitchFamily="18" charset="0"/>
                <a:ea typeface="ＭＳ Ｐゴシック" panose="020B0600070205080204" pitchFamily="34" charset="-128"/>
                <a:cs typeface="Times New Roman" panose="02020603050405020304" pitchFamily="18" charset="0"/>
              </a:rPr>
              <a:t>lọai</a:t>
            </a:r>
            <a:r>
              <a:rPr lang="en-US" altLang="en-US" sz="3200" b="1" dirty="0">
                <a:solidFill>
                  <a:srgbClr val="009900"/>
                </a:solidFill>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en-US" sz="3200" b="1" dirty="0" err="1">
                <a:solidFill>
                  <a:srgbClr val="009900"/>
                </a:solidFill>
                <a:latin typeface="Times New Roman" panose="02020603050405020304" pitchFamily="18" charset="0"/>
                <a:ea typeface="ＭＳ Ｐゴシック" panose="020B0600070205080204" pitchFamily="34" charset="-128"/>
                <a:cs typeface="Times New Roman" panose="02020603050405020304" pitchFamily="18" charset="0"/>
              </a:rPr>
              <a:t>vải</a:t>
            </a:r>
            <a:endParaRPr lang="en-US" altLang="en-US" sz="3200" b="1" dirty="0">
              <a:solidFill>
                <a:srgbClr val="009900"/>
              </a:solidFill>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50179" name="Text Box 109"/>
          <p:cNvSpPr txBox="1">
            <a:spLocks noChangeArrowheads="1"/>
          </p:cNvSpPr>
          <p:nvPr/>
        </p:nvSpPr>
        <p:spPr bwMode="auto">
          <a:xfrm>
            <a:off x="7008813" y="3903663"/>
            <a:ext cx="1447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800">
                <a:solidFill>
                  <a:srgbClr val="002060"/>
                </a:solidFill>
                <a:latin typeface="Times New Roman" panose="02020603050405020304" pitchFamily="18" charset="0"/>
                <a:cs typeface="Times New Roman" panose="02020603050405020304" pitchFamily="18" charset="0"/>
              </a:rPr>
              <a:t> </a:t>
            </a:r>
          </a:p>
        </p:txBody>
      </p:sp>
      <p:sp>
        <p:nvSpPr>
          <p:cNvPr id="50182" name="Text Box 113"/>
          <p:cNvSpPr txBox="1">
            <a:spLocks noChangeArrowheads="1"/>
          </p:cNvSpPr>
          <p:nvPr/>
        </p:nvSpPr>
        <p:spPr bwMode="auto">
          <a:xfrm>
            <a:off x="4508500" y="4900613"/>
            <a:ext cx="1447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800">
                <a:solidFill>
                  <a:srgbClr val="002060"/>
                </a:solidFill>
                <a:latin typeface="Times New Roman" panose="02020603050405020304" pitchFamily="18" charset="0"/>
                <a:cs typeface="Times New Roman" panose="02020603050405020304" pitchFamily="18" charset="0"/>
              </a:rPr>
              <a:t> </a:t>
            </a:r>
          </a:p>
        </p:txBody>
      </p:sp>
      <p:sp>
        <p:nvSpPr>
          <p:cNvPr id="50183" name="Text Box 115"/>
          <p:cNvSpPr txBox="1">
            <a:spLocks noChangeArrowheads="1"/>
          </p:cNvSpPr>
          <p:nvPr/>
        </p:nvSpPr>
        <p:spPr bwMode="auto">
          <a:xfrm>
            <a:off x="8829675" y="4973651"/>
            <a:ext cx="1447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800">
                <a:solidFill>
                  <a:srgbClr val="002060"/>
                </a:solidFill>
                <a:latin typeface="Times New Roman" panose="02020603050405020304" pitchFamily="18" charset="0"/>
                <a:cs typeface="Times New Roman" panose="02020603050405020304" pitchFamily="18" charset="0"/>
              </a:rPr>
              <a:t> </a:t>
            </a:r>
          </a:p>
        </p:txBody>
      </p:sp>
      <p:graphicFrame>
        <p:nvGraphicFramePr>
          <p:cNvPr id="3" name="Table 2"/>
          <p:cNvGraphicFramePr>
            <a:graphicFrameLocks noGrp="1"/>
          </p:cNvGraphicFramePr>
          <p:nvPr>
            <p:extLst>
              <p:ext uri="{D42A27DB-BD31-4B8C-83A1-F6EECF244321}">
                <p14:modId xmlns:p14="http://schemas.microsoft.com/office/powerpoint/2010/main" val="558578854"/>
              </p:ext>
            </p:extLst>
          </p:nvPr>
        </p:nvGraphicFramePr>
        <p:xfrm>
          <a:off x="1265361" y="1219199"/>
          <a:ext cx="9625554" cy="5014914"/>
        </p:xfrm>
        <a:graphic>
          <a:graphicData uri="http://schemas.openxmlformats.org/drawingml/2006/table">
            <a:tbl>
              <a:tblPr firstRow="1" bandRow="1">
                <a:tableStyleId>{5C22544A-7EE6-4342-B048-85BDC9FD1C3A}</a:tableStyleId>
              </a:tblPr>
              <a:tblGrid>
                <a:gridCol w="1688125">
                  <a:extLst>
                    <a:ext uri="{9D8B030D-6E8A-4147-A177-3AD203B41FA5}">
                      <a16:colId xmlns:a16="http://schemas.microsoft.com/office/drawing/2014/main" val="3995870869"/>
                    </a:ext>
                  </a:extLst>
                </a:gridCol>
                <a:gridCol w="2455983">
                  <a:extLst>
                    <a:ext uri="{9D8B030D-6E8A-4147-A177-3AD203B41FA5}">
                      <a16:colId xmlns:a16="http://schemas.microsoft.com/office/drawing/2014/main" val="762726351"/>
                    </a:ext>
                  </a:extLst>
                </a:gridCol>
                <a:gridCol w="2601769">
                  <a:extLst>
                    <a:ext uri="{9D8B030D-6E8A-4147-A177-3AD203B41FA5}">
                      <a16:colId xmlns:a16="http://schemas.microsoft.com/office/drawing/2014/main" val="886426770"/>
                    </a:ext>
                  </a:extLst>
                </a:gridCol>
                <a:gridCol w="2879677">
                  <a:extLst>
                    <a:ext uri="{9D8B030D-6E8A-4147-A177-3AD203B41FA5}">
                      <a16:colId xmlns:a16="http://schemas.microsoft.com/office/drawing/2014/main" val="2016713569"/>
                    </a:ext>
                  </a:extLst>
                </a:gridCol>
              </a:tblGrid>
              <a:tr h="978878">
                <a:tc rowSpan="2">
                  <a:txBody>
                    <a:bodyPr/>
                    <a:lstStyle/>
                    <a:p>
                      <a:pPr>
                        <a:lnSpc>
                          <a:spcPct val="150000"/>
                        </a:lnSpc>
                      </a:pPr>
                      <a:r>
                        <a:rPr lang="en-US" sz="2400" b="1" dirty="0" smtClean="0">
                          <a:latin typeface="Times New Roman" panose="02020603050405020304" pitchFamily="18" charset="0"/>
                          <a:cs typeface="Times New Roman" panose="02020603050405020304" pitchFamily="18" charset="0"/>
                        </a:rPr>
                        <a:t>    </a:t>
                      </a:r>
                      <a:r>
                        <a:rPr lang="en-US" sz="2400" b="1" smtClean="0">
                          <a:latin typeface="Times New Roman" panose="02020603050405020304" pitchFamily="18" charset="0"/>
                          <a:cs typeface="Times New Roman" panose="02020603050405020304" pitchFamily="18" charset="0"/>
                        </a:rPr>
                        <a:t>LOẠI</a:t>
                      </a:r>
                      <a:r>
                        <a:rPr lang="en-US" sz="2400" b="1" baseline="0" smtClean="0">
                          <a:latin typeface="Times New Roman" panose="02020603050405020304" pitchFamily="18" charset="0"/>
                          <a:cs typeface="Times New Roman" panose="02020603050405020304" pitchFamily="18" charset="0"/>
                        </a:rPr>
                        <a:t>    </a:t>
                      </a:r>
                    </a:p>
                    <a:p>
                      <a:pPr>
                        <a:lnSpc>
                          <a:spcPct val="150000"/>
                        </a:lnSpc>
                      </a:pPr>
                      <a:r>
                        <a:rPr lang="en-US" sz="2400" b="1" baseline="0" smtClean="0">
                          <a:latin typeface="Times New Roman" panose="02020603050405020304" pitchFamily="18" charset="0"/>
                          <a:cs typeface="Times New Roman" panose="02020603050405020304" pitchFamily="18" charset="0"/>
                        </a:rPr>
                        <a:t>         VẢI</a:t>
                      </a:r>
                      <a:endParaRPr lang="en-US" sz="2400" b="1" dirty="0" smtClean="0">
                        <a:latin typeface="Times New Roman" panose="02020603050405020304" pitchFamily="18" charset="0"/>
                        <a:cs typeface="Times New Roman" panose="02020603050405020304" pitchFamily="18" charset="0"/>
                      </a:endParaRPr>
                    </a:p>
                    <a:p>
                      <a:pPr>
                        <a:lnSpc>
                          <a:spcPct val="150000"/>
                        </a:lnSpc>
                      </a:pPr>
                      <a:r>
                        <a:rPr lang="en-US" sz="2400" b="1" smtClean="0">
                          <a:latin typeface="Times New Roman" panose="02020603050405020304" pitchFamily="18" charset="0"/>
                          <a:cs typeface="Times New Roman" panose="02020603050405020304" pitchFamily="18" charset="0"/>
                        </a:rPr>
                        <a:t> TÍNH</a:t>
                      </a:r>
                      <a:r>
                        <a:rPr lang="en-US" sz="2400" b="1" baseline="0" smtClean="0">
                          <a:latin typeface="Times New Roman" panose="02020603050405020304" pitchFamily="18" charset="0"/>
                          <a:cs typeface="Times New Roman" panose="02020603050405020304" pitchFamily="18" charset="0"/>
                        </a:rPr>
                        <a:t>    </a:t>
                      </a:r>
                      <a:endParaRPr lang="en-US" sz="2400" b="1" baseline="0" dirty="0" smtClean="0">
                        <a:latin typeface="Times New Roman" panose="02020603050405020304" pitchFamily="18" charset="0"/>
                        <a:cs typeface="Times New Roman" panose="02020603050405020304" pitchFamily="18" charset="0"/>
                      </a:endParaRPr>
                    </a:p>
                    <a:p>
                      <a:pPr>
                        <a:lnSpc>
                          <a:spcPct val="150000"/>
                        </a:lnSpc>
                      </a:pPr>
                      <a:r>
                        <a:rPr lang="en-US" sz="2400" b="1" baseline="0" dirty="0" smtClean="0">
                          <a:latin typeface="Times New Roman" panose="02020603050405020304" pitchFamily="18" charset="0"/>
                          <a:cs typeface="Times New Roman" panose="02020603050405020304" pitchFamily="18" charset="0"/>
                        </a:rPr>
                        <a:t>        CHẤT</a:t>
                      </a:r>
                      <a:endParaRPr lang="en-US" sz="2400" b="1" dirty="0" smtClean="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lnSpc>
                          <a:spcPct val="150000"/>
                        </a:lnSpc>
                      </a:pPr>
                      <a:endParaRPr lang="en-US" sz="2400" b="1" dirty="0" smtClean="0">
                        <a:latin typeface="Times New Roman" panose="02020603050405020304" pitchFamily="18" charset="0"/>
                        <a:cs typeface="Times New Roman" panose="02020603050405020304" pitchFamily="18" charset="0"/>
                      </a:endParaRPr>
                    </a:p>
                    <a:p>
                      <a:pPr algn="ctr">
                        <a:lnSpc>
                          <a:spcPct val="150000"/>
                        </a:lnSpc>
                      </a:pPr>
                      <a:r>
                        <a:rPr lang="en-US" sz="2400" b="1" dirty="0" smtClean="0">
                          <a:latin typeface="Times New Roman" panose="02020603050405020304" pitchFamily="18" charset="0"/>
                          <a:cs typeface="Times New Roman" panose="02020603050405020304" pitchFamily="18" charset="0"/>
                        </a:rPr>
                        <a:t>VẢI</a:t>
                      </a:r>
                      <a:r>
                        <a:rPr lang="en-US" sz="2400" b="1" baseline="0" dirty="0" smtClean="0">
                          <a:latin typeface="Times New Roman" panose="02020603050405020304" pitchFamily="18" charset="0"/>
                          <a:cs typeface="Times New Roman" panose="02020603050405020304" pitchFamily="18" charset="0"/>
                        </a:rPr>
                        <a:t> SỢI THIÊN NHIÊN</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endParaRPr lang="en-US" sz="2400" b="1" dirty="0" smtClean="0">
                        <a:latin typeface="Times New Roman" panose="02020603050405020304" pitchFamily="18" charset="0"/>
                        <a:cs typeface="Times New Roman" panose="02020603050405020304" pitchFamily="18" charset="0"/>
                      </a:endParaRPr>
                    </a:p>
                    <a:p>
                      <a:pPr algn="ctr"/>
                      <a:r>
                        <a:rPr lang="en-US" sz="2400" b="1" dirty="0" smtClean="0">
                          <a:latin typeface="Times New Roman" panose="02020603050405020304" pitchFamily="18" charset="0"/>
                          <a:cs typeface="Times New Roman" panose="02020603050405020304" pitchFamily="18" charset="0"/>
                        </a:rPr>
                        <a:t>VẢI</a:t>
                      </a:r>
                      <a:r>
                        <a:rPr lang="en-US" sz="2400" b="1" baseline="0" dirty="0" smtClean="0">
                          <a:latin typeface="Times New Roman" panose="02020603050405020304" pitchFamily="18" charset="0"/>
                          <a:cs typeface="Times New Roman" panose="02020603050405020304" pitchFamily="18" charset="0"/>
                        </a:rPr>
                        <a:t> SỢI HÓA HỌC</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3461358"/>
                  </a:ext>
                </a:extLst>
              </a:tr>
              <a:tr h="978878">
                <a:tc vMerge="1">
                  <a:txBody>
                    <a:bodyPr/>
                    <a:lstStyle/>
                    <a:p>
                      <a:endParaRPr lang="en-US"/>
                    </a:p>
                  </a:txBody>
                  <a:tcPr/>
                </a:tc>
                <a:tc vMerge="1">
                  <a:txBody>
                    <a:bodyPr/>
                    <a:lstStyle/>
                    <a:p>
                      <a:endParaRPr lang="en-US"/>
                    </a:p>
                  </a:txBody>
                  <a:tcPr/>
                </a:tc>
                <a:tc>
                  <a:txBody>
                    <a:bodyPr/>
                    <a:lstStyle/>
                    <a:p>
                      <a:pPr algn="ctr">
                        <a:lnSpc>
                          <a:spcPct val="150000"/>
                        </a:lnSpc>
                      </a:pPr>
                      <a:r>
                        <a:rPr lang="en-US" sz="2400" b="1" dirty="0" err="1" smtClean="0">
                          <a:latin typeface="Times New Roman" panose="02020603050405020304" pitchFamily="18" charset="0"/>
                          <a:cs typeface="Times New Roman" panose="02020603050405020304" pitchFamily="18" charset="0"/>
                        </a:rPr>
                        <a:t>Vải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sợi</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nhân</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tạo</a:t>
                      </a:r>
                      <a:r>
                        <a:rPr lang="en-US" sz="2400" b="1" baseline="0" dirty="0" smtClean="0">
                          <a:latin typeface="Times New Roman" panose="02020603050405020304" pitchFamily="18" charset="0"/>
                          <a:cs typeface="Times New Roman" panose="02020603050405020304" pitchFamily="18" charset="0"/>
                        </a:rPr>
                        <a:t> </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pPr>
                      <a:r>
                        <a:rPr lang="en-US" sz="2400" b="1" dirty="0" err="1" smtClean="0">
                          <a:latin typeface="Times New Roman" panose="02020603050405020304" pitchFamily="18" charset="0"/>
                          <a:cs typeface="Times New Roman" panose="02020603050405020304" pitchFamily="18" charset="0"/>
                        </a:rPr>
                        <a:t>Vải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sợi</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tổng</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hợp</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982908706"/>
                  </a:ext>
                </a:extLst>
              </a:tr>
              <a:tr h="874846">
                <a:tc>
                  <a:txBody>
                    <a:bodyPr/>
                    <a:lstStyle/>
                    <a:p>
                      <a:pPr algn="ctr">
                        <a:lnSpc>
                          <a:spcPct val="150000"/>
                        </a:lnSpc>
                      </a:pPr>
                      <a:r>
                        <a:rPr lang="en-US" sz="2400" b="1" dirty="0" err="1" smtClean="0">
                          <a:latin typeface="Times New Roman" panose="02020603050405020304" pitchFamily="18" charset="0"/>
                          <a:cs typeface="Times New Roman" panose="02020603050405020304" pitchFamily="18" charset="0"/>
                        </a:rPr>
                        <a:t>Độ</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nhàu</a:t>
                      </a:r>
                      <a:r>
                        <a:rPr lang="en-US" sz="2400" b="1" baseline="0" dirty="0" smtClean="0">
                          <a:latin typeface="Times New Roman" panose="02020603050405020304" pitchFamily="18" charset="0"/>
                          <a:cs typeface="Times New Roman" panose="02020603050405020304" pitchFamily="18" charset="0"/>
                        </a:rPr>
                        <a:t> </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2400" b="1" dirty="0" err="1" smtClean="0">
                          <a:latin typeface="Times New Roman" panose="02020603050405020304" pitchFamily="18" charset="0"/>
                          <a:cs typeface="Times New Roman" panose="02020603050405020304" pitchFamily="18" charset="0"/>
                        </a:rPr>
                        <a:t>Dễ</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nhàu</a:t>
                      </a:r>
                      <a:endParaRPr lang="en-US" sz="2400" b="1" dirty="0" smtClean="0">
                        <a:latin typeface="Times New Roman" panose="02020603050405020304" pitchFamily="18" charset="0"/>
                        <a:cs typeface="Times New Roman" panose="02020603050405020304" pitchFamily="18" charset="0"/>
                      </a:endParaRPr>
                    </a:p>
                    <a:p>
                      <a:pPr algn="ctr">
                        <a:lnSpc>
                          <a:spcPct val="150000"/>
                        </a:lnSpc>
                      </a:pP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2400" b="1" dirty="0" err="1" smtClean="0">
                          <a:latin typeface="Times New Roman" panose="02020603050405020304" pitchFamily="18" charset="0"/>
                          <a:cs typeface="Times New Roman" panose="02020603050405020304" pitchFamily="18" charset="0"/>
                        </a:rPr>
                        <a:t>Ít</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bị</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nhàu</a:t>
                      </a:r>
                      <a:r>
                        <a:rPr lang="en-US" sz="2400" b="1" baseline="0" dirty="0" smtClean="0">
                          <a:latin typeface="Times New Roman" panose="02020603050405020304" pitchFamily="18" charset="0"/>
                          <a:cs typeface="Times New Roman" panose="02020603050405020304" pitchFamily="18" charset="0"/>
                        </a:rPr>
                        <a:t> </a:t>
                      </a:r>
                      <a:endParaRPr lang="en-US" sz="2400" b="1" dirty="0" smtClean="0">
                        <a:latin typeface="Times New Roman" panose="02020603050405020304" pitchFamily="18" charset="0"/>
                        <a:cs typeface="Times New Roman" panose="02020603050405020304" pitchFamily="18" charset="0"/>
                      </a:endParaRPr>
                    </a:p>
                    <a:p>
                      <a:pPr algn="ctr">
                        <a:lnSpc>
                          <a:spcPct val="150000"/>
                        </a:lnSpc>
                      </a:pP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en-US" sz="2400" b="1" dirty="0" err="1" smtClean="0">
                          <a:latin typeface="Times New Roman" panose="02020603050405020304" pitchFamily="18" charset="0"/>
                          <a:cs typeface="Times New Roman" panose="02020603050405020304" pitchFamily="18" charset="0"/>
                        </a:rPr>
                        <a:t>Không</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bị</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nhàu</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73626310"/>
                  </a:ext>
                </a:extLst>
              </a:tr>
              <a:tr h="874846">
                <a:tc>
                  <a:txBody>
                    <a:bodyPr/>
                    <a:lstStyle/>
                    <a:p>
                      <a:pPr algn="ctr">
                        <a:lnSpc>
                          <a:spcPct val="150000"/>
                        </a:lnSpc>
                      </a:pPr>
                      <a:r>
                        <a:rPr lang="en-US" sz="2400" b="1" dirty="0" err="1" smtClean="0">
                          <a:latin typeface="Times New Roman" panose="02020603050405020304" pitchFamily="18" charset="0"/>
                          <a:cs typeface="Times New Roman" panose="02020603050405020304" pitchFamily="18" charset="0"/>
                        </a:rPr>
                        <a:t>Độ</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hút</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ẩm</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2400" b="1" dirty="0" err="1" smtClean="0">
                          <a:latin typeface="Times New Roman" panose="02020603050405020304" pitchFamily="18" charset="0"/>
                          <a:cs typeface="Times New Roman" panose="02020603050405020304" pitchFamily="18" charset="0"/>
                        </a:rPr>
                        <a:t>Độ</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hút</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ẩm</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cao</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mặc</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thoáng</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mát</a:t>
                      </a:r>
                      <a:endParaRPr lang="en-US" sz="2400" b="1" dirty="0" smtClean="0">
                        <a:latin typeface="Times New Roman" panose="02020603050405020304" pitchFamily="18" charset="0"/>
                        <a:cs typeface="Times New Roman" panose="02020603050405020304" pitchFamily="18" charset="0"/>
                      </a:endParaRPr>
                    </a:p>
                    <a:p>
                      <a:pPr>
                        <a:lnSpc>
                          <a:spcPct val="150000"/>
                        </a:lnSpc>
                      </a:pP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en-US" sz="2400" b="1" dirty="0" err="1" smtClean="0">
                          <a:latin typeface="Times New Roman" panose="02020603050405020304" pitchFamily="18" charset="0"/>
                          <a:cs typeface="Times New Roman" panose="02020603050405020304" pitchFamily="18" charset="0"/>
                        </a:rPr>
                        <a:t>Độ</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hút</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ẩm</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cao</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mặc</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thoáng</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mát</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en-US" sz="2400" b="1" dirty="0" err="1" smtClean="0">
                          <a:latin typeface="Times New Roman" panose="02020603050405020304" pitchFamily="18" charset="0"/>
                          <a:cs typeface="Times New Roman" panose="02020603050405020304" pitchFamily="18" charset="0"/>
                        </a:rPr>
                        <a:t>Độ</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hút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ẩm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kém</a:t>
                      </a:r>
                      <a:r>
                        <a:rPr lang="en-US" sz="2400" b="1" dirty="0" smtClean="0">
                          <a:latin typeface="Times New Roman" panose="02020603050405020304" pitchFamily="18" charset="0"/>
                          <a:cs typeface="Times New Roman" panose="02020603050405020304" pitchFamily="18" charset="0"/>
                        </a:rPr>
                        <a:t>,</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ít</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thấm</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mồ</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hôi</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74657618"/>
                  </a:ext>
                </a:extLst>
              </a:tr>
            </a:tbl>
          </a:graphicData>
        </a:graphic>
      </p:graphicFrame>
      <p:cxnSp>
        <p:nvCxnSpPr>
          <p:cNvPr id="5" name="Straight Connector 4"/>
          <p:cNvCxnSpPr/>
          <p:nvPr/>
        </p:nvCxnSpPr>
        <p:spPr>
          <a:xfrm>
            <a:off x="1265360" y="1219199"/>
            <a:ext cx="1646653" cy="21654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16919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9308" y="1056638"/>
            <a:ext cx="11932693" cy="5909310"/>
          </a:xfrm>
          <a:prstGeom prst="rect">
            <a:avLst/>
          </a:prstGeom>
        </p:spPr>
        <p:txBody>
          <a:bodyPr wrap="square">
            <a:spAutoFit/>
          </a:bodyPr>
          <a:lstStyle/>
          <a:p>
            <a:pPr>
              <a:lnSpc>
                <a:spcPct val="150000"/>
              </a:lnSpc>
            </a:pPr>
            <a:r>
              <a:rPr lang="vi-VN" sz="3600" b="1" dirty="0">
                <a:solidFill>
                  <a:schemeClr val="tx2"/>
                </a:solidFill>
                <a:latin typeface="Times New Roman" pitchFamily="18" charset="0"/>
                <a:cs typeface="Times New Roman" pitchFamily="18" charset="0"/>
              </a:rPr>
              <a:t>Vải sợi hóa học được dệt bằng các loại sợi do con người tạo ra từ một số chất hóa học.</a:t>
            </a:r>
          </a:p>
          <a:p>
            <a:pPr>
              <a:lnSpc>
                <a:spcPct val="150000"/>
              </a:lnSpc>
            </a:pPr>
            <a:r>
              <a:rPr lang="vi-VN" sz="3600" b="1" dirty="0">
                <a:solidFill>
                  <a:schemeClr val="tx2"/>
                </a:solidFill>
                <a:latin typeface="Times New Roman" pitchFamily="18" charset="0"/>
                <a:cs typeface="Times New Roman" pitchFamily="18" charset="0"/>
              </a:rPr>
              <a:t>Vải sợi hóa học có thể chia thành </a:t>
            </a:r>
            <a:r>
              <a:rPr lang="vi-VN" sz="3600" b="1">
                <a:solidFill>
                  <a:schemeClr val="tx2"/>
                </a:solidFill>
                <a:latin typeface="Times New Roman" pitchFamily="18" charset="0"/>
                <a:cs typeface="Times New Roman" pitchFamily="18" charset="0"/>
              </a:rPr>
              <a:t>2 </a:t>
            </a:r>
            <a:r>
              <a:rPr lang="vi-VN" sz="3600" b="1" smtClean="0">
                <a:solidFill>
                  <a:schemeClr val="tx2"/>
                </a:solidFill>
                <a:latin typeface="Times New Roman" pitchFamily="18" charset="0"/>
                <a:cs typeface="Times New Roman" pitchFamily="18" charset="0"/>
              </a:rPr>
              <a:t>loại:</a:t>
            </a:r>
            <a:endParaRPr lang="vi-VN" sz="3600" b="1" dirty="0">
              <a:solidFill>
                <a:schemeClr val="tx2"/>
              </a:solidFill>
              <a:latin typeface="Times New Roman" pitchFamily="18" charset="0"/>
              <a:cs typeface="Times New Roman" pitchFamily="18" charset="0"/>
            </a:endParaRPr>
          </a:p>
          <a:p>
            <a:pPr>
              <a:lnSpc>
                <a:spcPct val="150000"/>
              </a:lnSpc>
            </a:pPr>
            <a:r>
              <a:rPr lang="vi-VN" sz="3600" b="1" dirty="0">
                <a:solidFill>
                  <a:schemeClr val="tx2"/>
                </a:solidFill>
                <a:latin typeface="Times New Roman" pitchFamily="18" charset="0"/>
                <a:cs typeface="Times New Roman" pitchFamily="18" charset="0"/>
              </a:rPr>
              <a:t>+ Vải sợi nhân tạo: ít nhàu, có khả năng thấm hút tốt nên mặc thoáng mát;</a:t>
            </a:r>
          </a:p>
          <a:p>
            <a:pPr>
              <a:lnSpc>
                <a:spcPct val="150000"/>
              </a:lnSpc>
            </a:pPr>
            <a:r>
              <a:rPr lang="vi-VN" sz="3600" b="1" dirty="0">
                <a:solidFill>
                  <a:schemeClr val="tx2"/>
                </a:solidFill>
                <a:latin typeface="Times New Roman" pitchFamily="18" charset="0"/>
                <a:cs typeface="Times New Roman" pitchFamily="18" charset="0"/>
              </a:rPr>
              <a:t>+ Vải sợi tổng hợp: không bị nhàu, ít thấm mồ hôi nên không thoáng mát khi mặc</a:t>
            </a:r>
          </a:p>
        </p:txBody>
      </p:sp>
      <p:pic>
        <p:nvPicPr>
          <p:cNvPr id="2" name="Picture 1"/>
          <p:cNvPicPr>
            <a:picLocks noChangeAspect="1"/>
          </p:cNvPicPr>
          <p:nvPr/>
        </p:nvPicPr>
        <p:blipFill>
          <a:blip r:embed="rId2"/>
          <a:stretch>
            <a:fillRect/>
          </a:stretch>
        </p:blipFill>
        <p:spPr>
          <a:xfrm>
            <a:off x="-121540" y="-376145"/>
            <a:ext cx="2048435" cy="1572904"/>
          </a:xfrm>
          <a:prstGeom prst="rect">
            <a:avLst/>
          </a:prstGeom>
        </p:spPr>
      </p:pic>
      <p:sp>
        <p:nvSpPr>
          <p:cNvPr id="3" name="Rectangle 2"/>
          <p:cNvSpPr/>
          <p:nvPr/>
        </p:nvSpPr>
        <p:spPr>
          <a:xfrm>
            <a:off x="1388802" y="410319"/>
            <a:ext cx="3803926" cy="646331"/>
          </a:xfrm>
          <a:prstGeom prst="rect">
            <a:avLst/>
          </a:prstGeom>
        </p:spPr>
        <p:txBody>
          <a:bodyPr wrap="none">
            <a:spAutoFit/>
          </a:bodyPr>
          <a:lstStyle/>
          <a:p>
            <a:pPr lvl="0"/>
            <a:r>
              <a:rPr lang="en-US" sz="3600" b="1" u="sng" dirty="0">
                <a:solidFill>
                  <a:srgbClr val="FF0000"/>
                </a:solidFill>
                <a:latin typeface="Times New Roman" panose="02020603050405020304" pitchFamily="18" charset="0"/>
                <a:cs typeface="Times New Roman" panose="02020603050405020304" pitchFamily="18" charset="0"/>
              </a:rPr>
              <a:t>2. </a:t>
            </a:r>
            <a:r>
              <a:rPr lang="en-US" sz="3600" b="1" u="sng" dirty="0" err="1">
                <a:solidFill>
                  <a:srgbClr val="FF0000"/>
                </a:solidFill>
                <a:latin typeface="Times New Roman" panose="02020603050405020304" pitchFamily="18" charset="0"/>
                <a:cs typeface="Times New Roman" panose="02020603050405020304" pitchFamily="18" charset="0"/>
              </a:rPr>
              <a:t>Vải</a:t>
            </a:r>
            <a:r>
              <a:rPr lang="en-US" sz="3600" b="1" u="sng" dirty="0">
                <a:solidFill>
                  <a:srgbClr val="FF0000"/>
                </a:solidFill>
                <a:latin typeface="Times New Roman" panose="02020603050405020304" pitchFamily="18" charset="0"/>
                <a:cs typeface="Times New Roman" panose="02020603050405020304" pitchFamily="18" charset="0"/>
              </a:rPr>
              <a:t> </a:t>
            </a:r>
            <a:r>
              <a:rPr lang="en-US" sz="3600" b="1" u="sng" dirty="0" err="1">
                <a:solidFill>
                  <a:srgbClr val="FF0000"/>
                </a:solidFill>
                <a:latin typeface="Times New Roman" panose="02020603050405020304" pitchFamily="18" charset="0"/>
                <a:cs typeface="Times New Roman" panose="02020603050405020304" pitchFamily="18" charset="0"/>
              </a:rPr>
              <a:t>sợi</a:t>
            </a:r>
            <a:r>
              <a:rPr lang="en-US" sz="3600" b="1" u="sng" dirty="0">
                <a:solidFill>
                  <a:srgbClr val="FF0000"/>
                </a:solidFill>
                <a:latin typeface="Times New Roman" panose="02020603050405020304" pitchFamily="18" charset="0"/>
                <a:cs typeface="Times New Roman" panose="02020603050405020304" pitchFamily="18" charset="0"/>
              </a:rPr>
              <a:t> </a:t>
            </a:r>
            <a:r>
              <a:rPr lang="en-US" sz="3600" b="1" u="sng" dirty="0" err="1">
                <a:solidFill>
                  <a:srgbClr val="FF0000"/>
                </a:solidFill>
                <a:latin typeface="Times New Roman" panose="02020603050405020304" pitchFamily="18" charset="0"/>
                <a:cs typeface="Times New Roman" panose="02020603050405020304" pitchFamily="18" charset="0"/>
              </a:rPr>
              <a:t>hóa</a:t>
            </a:r>
            <a:r>
              <a:rPr lang="en-US" sz="3600" b="1" u="sng" dirty="0">
                <a:solidFill>
                  <a:srgbClr val="FF0000"/>
                </a:solidFill>
                <a:latin typeface="Times New Roman" panose="02020603050405020304" pitchFamily="18" charset="0"/>
                <a:cs typeface="Times New Roman" panose="02020603050405020304" pitchFamily="18" charset="0"/>
              </a:rPr>
              <a:t> </a:t>
            </a:r>
            <a:r>
              <a:rPr lang="en-US" sz="3600" b="1" u="sng" dirty="0" err="1">
                <a:solidFill>
                  <a:srgbClr val="FF0000"/>
                </a:solidFill>
                <a:latin typeface="Times New Roman" panose="02020603050405020304" pitchFamily="18" charset="0"/>
                <a:cs typeface="Times New Roman" panose="02020603050405020304" pitchFamily="18" charset="0"/>
              </a:rPr>
              <a:t>học</a:t>
            </a:r>
            <a:r>
              <a:rPr lang="en-US" sz="3600" b="1" u="sng"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021214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33088" y="1335987"/>
            <a:ext cx="3108647" cy="3739480"/>
          </a:xfrm>
          <a:prstGeom prst="rect">
            <a:avLst/>
          </a:prstGeom>
        </p:spPr>
      </p:pic>
      <p:sp>
        <p:nvSpPr>
          <p:cNvPr id="5" name="TextBox 4"/>
          <p:cNvSpPr txBox="1"/>
          <p:nvPr/>
        </p:nvSpPr>
        <p:spPr>
          <a:xfrm>
            <a:off x="1061064" y="5444799"/>
            <a:ext cx="2286000" cy="461665"/>
          </a:xfrm>
          <a:prstGeom prst="rect">
            <a:avLst/>
          </a:prstGeom>
          <a:solidFill>
            <a:schemeClr val="accent1">
              <a:lumMod val="60000"/>
              <a:lumOff val="40000"/>
            </a:schemeClr>
          </a:solid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VẢI COTON</a:t>
            </a:r>
            <a:endParaRPr lang="en-US" sz="2400" b="1" dirty="0">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7963" y="614302"/>
            <a:ext cx="3180347" cy="4461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285136" y="5444799"/>
            <a:ext cx="2286000" cy="461665"/>
          </a:xfrm>
          <a:prstGeom prst="rect">
            <a:avLst/>
          </a:prstGeom>
          <a:solidFill>
            <a:schemeClr val="accent1">
              <a:lumMod val="60000"/>
              <a:lumOff val="40000"/>
            </a:schemeClr>
          </a:solid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VẢI KAKI</a:t>
            </a:r>
            <a:endParaRPr lang="en-US" sz="2400" b="1" dirty="0">
              <a:latin typeface="Times New Roman" panose="02020603050405020304" pitchFamily="18" charset="0"/>
              <a:cs typeface="Times New Roman" panose="02020603050405020304" pitchFamily="18" charset="0"/>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2960" y="1610436"/>
            <a:ext cx="4917326" cy="3465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8170637" y="5444799"/>
            <a:ext cx="2286000" cy="461665"/>
          </a:xfrm>
          <a:prstGeom prst="rect">
            <a:avLst/>
          </a:prstGeom>
          <a:solidFill>
            <a:schemeClr val="accent1">
              <a:lumMod val="60000"/>
              <a:lumOff val="40000"/>
            </a:schemeClr>
          </a:solid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VẢI NỈ</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3469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hÃ¬nh áº£nh váº£i sá»£i hÃ³a há»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7637" y="848530"/>
            <a:ext cx="4106863" cy="5040313"/>
          </a:xfrm>
          <a:prstGeom prst="rect">
            <a:avLst/>
          </a:prstGeom>
          <a:noFill/>
          <a:extLst>
            <a:ext uri="{909E8E84-426E-40DD-AFC4-6F175D3DCCD1}">
              <a14:hiddenFill xmlns:a14="http://schemas.microsoft.com/office/drawing/2010/main">
                <a:solidFill>
                  <a:srgbClr val="FFFFFF"/>
                </a:solidFill>
              </a14:hiddenFill>
            </a:ext>
          </a:extLst>
        </p:spPr>
      </p:pic>
      <p:sp>
        <p:nvSpPr>
          <p:cNvPr id="5123" name="Rectangle 3"/>
          <p:cNvSpPr>
            <a:spLocks noChangeArrowheads="1"/>
          </p:cNvSpPr>
          <p:nvPr/>
        </p:nvSpPr>
        <p:spPr bwMode="auto">
          <a:xfrm>
            <a:off x="4272429" y="6273007"/>
            <a:ext cx="2951163"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3600" dirty="0" err="1">
                <a:solidFill>
                  <a:srgbClr val="0070C0"/>
                </a:solidFill>
                <a:latin typeface="Times New Roman" panose="02020603050405020304" pitchFamily="18" charset="0"/>
                <a:cs typeface="Times New Roman" panose="02020603050405020304" pitchFamily="18" charset="0"/>
              </a:rPr>
              <a:t>Vải</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visco</a:t>
            </a:r>
            <a:endParaRPr lang="en-US" altLang="en-US" sz="3600" dirty="0">
              <a:solidFill>
                <a:srgbClr val="0070C0"/>
              </a:solidFill>
              <a:latin typeface="Times New Roman" panose="02020603050405020304" pitchFamily="18" charset="0"/>
              <a:cs typeface="Times New Roman" panose="02020603050405020304" pitchFamily="18" charset="0"/>
            </a:endParaRPr>
          </a:p>
          <a:p>
            <a:pPr algn="ctr" fontAlgn="base">
              <a:spcBef>
                <a:spcPct val="0"/>
              </a:spcBef>
              <a:spcAft>
                <a:spcPct val="0"/>
              </a:spcAft>
            </a:pPr>
            <a:endParaRPr lang="vi-VN" altLang="en-US" sz="4000" dirty="0">
              <a:solidFill>
                <a:srgbClr val="000000"/>
              </a:solidFill>
              <a:latin typeface="Times New Roman" panose="02020603050405020304" pitchFamily="18" charset="0"/>
              <a:cs typeface="Times New Roman" panose="02020603050405020304" pitchFamily="18" charset="0"/>
            </a:endParaRPr>
          </a:p>
        </p:txBody>
      </p:sp>
      <p:sp>
        <p:nvSpPr>
          <p:cNvPr id="5125" name="Title 1"/>
          <p:cNvSpPr>
            <a:spLocks/>
          </p:cNvSpPr>
          <p:nvPr/>
        </p:nvSpPr>
        <p:spPr bwMode="auto">
          <a:xfrm>
            <a:off x="8448359" y="5888844"/>
            <a:ext cx="3440112" cy="74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3600" dirty="0" err="1">
                <a:solidFill>
                  <a:srgbClr val="0070C0"/>
                </a:solidFill>
                <a:latin typeface="Times New Roman" panose="02020603050405020304" pitchFamily="18" charset="0"/>
                <a:cs typeface="Times New Roman" panose="02020603050405020304" pitchFamily="18" charset="0"/>
              </a:rPr>
              <a:t>Vải</a:t>
            </a:r>
            <a:r>
              <a:rPr lang="en-US" altLang="en-US" sz="3600" dirty="0">
                <a:solidFill>
                  <a:srgbClr val="0070C0"/>
                </a:solidFill>
                <a:latin typeface="Times New Roman" panose="02020603050405020304" pitchFamily="18" charset="0"/>
                <a:cs typeface="Times New Roman" panose="02020603050405020304" pitchFamily="18" charset="0"/>
              </a:rPr>
              <a:t> satin</a:t>
            </a:r>
          </a:p>
        </p:txBody>
      </p:sp>
      <p:pic>
        <p:nvPicPr>
          <p:cNvPr id="26627" name="Content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56293" y="848531"/>
            <a:ext cx="3930651" cy="504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31300" y="2070300"/>
            <a:ext cx="2811192" cy="2954655"/>
          </a:xfrm>
          <a:prstGeom prst="rect">
            <a:avLst/>
          </a:prstGeom>
          <a:noFill/>
        </p:spPr>
        <p:txBody>
          <a:bodyPr wrap="square" rtlCol="0">
            <a:spAutoFit/>
          </a:bodyPr>
          <a:lstStyle/>
          <a:p>
            <a:pPr>
              <a:lnSpc>
                <a:spcPct val="150000"/>
              </a:lnSpc>
            </a:pPr>
            <a:r>
              <a:rPr lang="en-US" sz="2800" dirty="0" err="1" smtClean="0">
                <a:latin typeface="Times New Roman" panose="02020603050405020304" pitchFamily="18" charset="0"/>
                <a:cs typeface="Times New Roman" panose="02020603050405020304" pitchFamily="18" charset="0"/>
              </a:rPr>
              <a:t>Vải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tạo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gồm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vải</a:t>
            </a:r>
            <a:r>
              <a:rPr lang="en-US" sz="2800" dirty="0" smtClean="0">
                <a:latin typeface="Times New Roman" panose="02020603050405020304" pitchFamily="18" charset="0"/>
                <a:cs typeface="Times New Roman" panose="02020603050405020304" pitchFamily="18" charset="0"/>
              </a:rPr>
              <a:t> satin, </a:t>
            </a:r>
            <a:r>
              <a:rPr lang="en-US" sz="2800" dirty="0" err="1" smtClean="0">
                <a:latin typeface="Times New Roman" panose="02020603050405020304" pitchFamily="18" charset="0"/>
                <a:cs typeface="Times New Roman" panose="02020603050405020304" pitchFamily="18" charset="0"/>
              </a:rPr>
              <a:t>visco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lụa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tạo</a:t>
            </a:r>
            <a:r>
              <a:rPr lang="en-US" sz="2800" dirty="0" smtClean="0">
                <a:latin typeface="Times New Roman" panose="02020603050405020304" pitchFamily="18"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41586304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descr="Bo-drap-vai-to-tam-nhan-tao-kieu-Han-Quo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6463" y="1195876"/>
            <a:ext cx="4064612" cy="4299659"/>
          </a:xfrm>
          <a:prstGeom prst="rect">
            <a:avLst/>
          </a:prstGeom>
          <a:noFill/>
          <a:extLst>
            <a:ext uri="{909E8E84-426E-40DD-AFC4-6F175D3DCCD1}">
              <a14:hiddenFill xmlns:a14="http://schemas.microsoft.com/office/drawing/2010/main">
                <a:solidFill>
                  <a:srgbClr val="FFFFFF"/>
                </a:solidFill>
              </a14:hiddenFill>
            </a:ext>
          </a:extLst>
        </p:spPr>
      </p:pic>
      <p:sp>
        <p:nvSpPr>
          <p:cNvPr id="25605" name="Text Box 5"/>
          <p:cNvSpPr txBox="1">
            <a:spLocks noChangeArrowheads="1"/>
          </p:cNvSpPr>
          <p:nvPr/>
        </p:nvSpPr>
        <p:spPr bwMode="auto">
          <a:xfrm>
            <a:off x="3268299" y="5495523"/>
            <a:ext cx="7315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US" sz="2800" b="1" dirty="0" err="1" smtClean="0">
                <a:solidFill>
                  <a:srgbClr val="0070C0"/>
                </a:solidFill>
                <a:latin typeface="Times New Roman" panose="02020603050405020304" pitchFamily="18" charset="0"/>
                <a:cs typeface="Arial" panose="020B0604020202020204" pitchFamily="34" charset="0"/>
              </a:rPr>
              <a:t>Tơ</a:t>
            </a:r>
            <a:r>
              <a:rPr lang="en-US" altLang="en-US" sz="2800" b="1" dirty="0" smtClean="0">
                <a:solidFill>
                  <a:srgbClr val="0070C0"/>
                </a:solidFill>
                <a:latin typeface="Times New Roman" panose="02020603050405020304" pitchFamily="18" charset="0"/>
                <a:cs typeface="Arial" panose="020B0604020202020204" pitchFamily="34" charset="0"/>
              </a:rPr>
              <a:t> </a:t>
            </a:r>
            <a:r>
              <a:rPr lang="en-US" altLang="en-US" sz="2800" b="1" dirty="0" err="1" smtClean="0">
                <a:solidFill>
                  <a:srgbClr val="0070C0"/>
                </a:solidFill>
                <a:latin typeface="Times New Roman" panose="02020603050405020304" pitchFamily="18" charset="0"/>
                <a:cs typeface="Arial" panose="020B0604020202020204" pitchFamily="34" charset="0"/>
              </a:rPr>
              <a:t>lụa</a:t>
            </a:r>
            <a:r>
              <a:rPr lang="en-US" altLang="en-US" sz="2800" b="1" dirty="0" smtClean="0">
                <a:solidFill>
                  <a:srgbClr val="0070C0"/>
                </a:solidFill>
                <a:latin typeface="Times New Roman" panose="02020603050405020304" pitchFamily="18" charset="0"/>
                <a:cs typeface="Arial" panose="020B0604020202020204" pitchFamily="34" charset="0"/>
              </a:rPr>
              <a:t> </a:t>
            </a:r>
            <a:r>
              <a:rPr lang="en-US" altLang="en-US" sz="2800" b="1" dirty="0" err="1" smtClean="0">
                <a:solidFill>
                  <a:srgbClr val="0070C0"/>
                </a:solidFill>
                <a:latin typeface="Times New Roman" panose="02020603050405020304" pitchFamily="18" charset="0"/>
                <a:cs typeface="Arial" panose="020B0604020202020204" pitchFamily="34" charset="0"/>
              </a:rPr>
              <a:t>nhân</a:t>
            </a:r>
            <a:r>
              <a:rPr lang="en-US" altLang="en-US" sz="2800" b="1" dirty="0" smtClean="0">
                <a:solidFill>
                  <a:srgbClr val="0070C0"/>
                </a:solidFill>
                <a:latin typeface="Times New Roman" panose="02020603050405020304" pitchFamily="18" charset="0"/>
                <a:cs typeface="Arial" panose="020B0604020202020204" pitchFamily="34" charset="0"/>
              </a:rPr>
              <a:t> </a:t>
            </a:r>
            <a:r>
              <a:rPr lang="en-US" altLang="en-US" sz="2800" b="1" dirty="0" err="1" smtClean="0">
                <a:solidFill>
                  <a:srgbClr val="0070C0"/>
                </a:solidFill>
                <a:latin typeface="Times New Roman" panose="02020603050405020304" pitchFamily="18" charset="0"/>
                <a:cs typeface="Arial" panose="020B0604020202020204" pitchFamily="34" charset="0"/>
              </a:rPr>
              <a:t>tạo</a:t>
            </a:r>
            <a:endParaRPr lang="en-US" altLang="en-US" sz="2800" b="1" dirty="0">
              <a:solidFill>
                <a:srgbClr val="0070C0"/>
              </a:solidFill>
              <a:latin typeface="Times New Roman" panose="02020603050405020304" pitchFamily="18" charset="0"/>
              <a:cs typeface="Arial" panose="020B0604020202020204" pitchFamily="34" charset="0"/>
            </a:endParaRPr>
          </a:p>
        </p:txBody>
      </p:sp>
      <p:sp>
        <p:nvSpPr>
          <p:cNvPr id="3" name="TextBox 2"/>
          <p:cNvSpPr txBox="1"/>
          <p:nvPr/>
        </p:nvSpPr>
        <p:spPr>
          <a:xfrm>
            <a:off x="293079" y="457206"/>
            <a:ext cx="4607168" cy="738664"/>
          </a:xfrm>
          <a:prstGeom prst="rect">
            <a:avLst/>
          </a:prstGeom>
          <a:noFill/>
        </p:spPr>
        <p:txBody>
          <a:bodyPr wrap="square" rtlCol="0">
            <a:spAutoFit/>
          </a:bodyPr>
          <a:lstStyle/>
          <a:p>
            <a:pPr>
              <a:lnSpc>
                <a:spcPct val="150000"/>
              </a:lnSpc>
            </a:pPr>
            <a:r>
              <a:rPr lang="en-US" sz="2800" dirty="0" err="1" smtClean="0">
                <a:latin typeface="Times New Roman" panose="02020603050405020304" pitchFamily="18" charset="0"/>
                <a:cs typeface="Times New Roman" panose="02020603050405020304" pitchFamily="18" charset="0"/>
              </a:rPr>
              <a:t>Sản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phẩm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từ</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tạo</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43193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421909" y="4811149"/>
            <a:ext cx="2962275" cy="1143000"/>
          </a:xfrm>
        </p:spPr>
        <p:txBody>
          <a:bodyPr/>
          <a:lstStyle/>
          <a:p>
            <a:r>
              <a:rPr lang="en-US" altLang="en-US" sz="2800" dirty="0" err="1">
                <a:latin typeface="Times New Roman" panose="02020603050405020304" pitchFamily="18" charset="0"/>
                <a:cs typeface="Times New Roman" panose="02020603050405020304" pitchFamily="18" charset="0"/>
              </a:rPr>
              <a:t>Vải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nilon</a:t>
            </a:r>
            <a:r>
              <a:rPr lang="en-US" altLang="en-US" sz="4000" dirty="0">
                <a:latin typeface="Times New Roman" panose="02020603050405020304" pitchFamily="18" charset="0"/>
                <a:cs typeface="Times New Roman" panose="02020603050405020304" pitchFamily="18" charset="0"/>
              </a:rPr>
              <a:t/>
            </a:r>
            <a:br>
              <a:rPr lang="en-US" altLang="en-US" sz="4000" dirty="0">
                <a:latin typeface="Times New Roman" panose="02020603050405020304" pitchFamily="18" charset="0"/>
                <a:cs typeface="Times New Roman" panose="02020603050405020304" pitchFamily="18" charset="0"/>
              </a:rPr>
            </a:br>
            <a:endParaRPr lang="vi-VN" altLang="en-US" sz="4000" dirty="0">
              <a:latin typeface="Times New Roman" panose="02020603050405020304" pitchFamily="18" charset="0"/>
              <a:cs typeface="Times New Roman" panose="02020603050405020304" pitchFamily="18" charset="0"/>
            </a:endParaRPr>
          </a:p>
        </p:txBody>
      </p:sp>
      <p:pic>
        <p:nvPicPr>
          <p:cNvPr id="6147" name="Picture 3" descr="Image result for hÃ¬nh áº£nh váº£i lá»¥a nil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1916" y="548650"/>
            <a:ext cx="2864961" cy="424668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hÃ¬nh áº£nh váº£i polye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4855" y="384877"/>
            <a:ext cx="3619792" cy="484655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37601" y="2154380"/>
            <a:ext cx="3390315" cy="1384995"/>
          </a:xfrm>
          <a:prstGeom prst="rect">
            <a:avLst/>
          </a:prstGeom>
          <a:noFill/>
        </p:spPr>
        <p:txBody>
          <a:bodyPr wrap="square" rtlCol="0">
            <a:spAutoFit/>
          </a:bodyPr>
          <a:lstStyle/>
          <a:p>
            <a:pPr>
              <a:lnSpc>
                <a:spcPct val="150000"/>
              </a:lnSpc>
            </a:pPr>
            <a:r>
              <a:rPr lang="en-US" sz="2800" dirty="0" err="1" smtClean="0">
                <a:latin typeface="Times New Roman" panose="02020603050405020304" pitchFamily="18" charset="0"/>
                <a:cs typeface="Times New Roman" panose="02020603050405020304" pitchFamily="18" charset="0"/>
              </a:rPr>
              <a:t>Vải</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tổng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hợp</a:t>
            </a:r>
            <a:r>
              <a:rPr lang="en-US" sz="2800" dirty="0" smtClean="0">
                <a:latin typeface="Times New Roman" panose="02020603050405020304" pitchFamily="18" charset="0"/>
                <a:cs typeface="Times New Roman" panose="02020603050405020304" pitchFamily="18" charset="0"/>
              </a:rPr>
              <a:t>:</a:t>
            </a:r>
          </a:p>
          <a:p>
            <a:pPr>
              <a:lnSpc>
                <a:spcPct val="150000"/>
              </a:lnSpc>
            </a:pPr>
            <a:r>
              <a:rPr lang="en-US" sz="2800" dirty="0" err="1" smtClean="0">
                <a:latin typeface="Times New Roman" panose="02020603050405020304" pitchFamily="18" charset="0"/>
                <a:cs typeface="Times New Roman" panose="02020603050405020304" pitchFamily="18" charset="0"/>
              </a:rPr>
              <a:t>Vải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nilon</a:t>
            </a:r>
            <a:r>
              <a:rPr lang="en-US" sz="2800" dirty="0" smtClean="0">
                <a:latin typeface="Times New Roman" panose="02020603050405020304" pitchFamily="18" charset="0"/>
                <a:cs typeface="Times New Roman" panose="02020603050405020304" pitchFamily="18" charset="0"/>
              </a:rPr>
              <a:t>, polyester</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12842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Sản</a:t>
            </a:r>
            <a:r>
              <a:rPr lang="en-US" dirty="0" smtClean="0"/>
              <a:t> </a:t>
            </a:r>
            <a:r>
              <a:rPr lang="en-US" dirty="0" err="1" smtClean="0"/>
              <a:t>phẩm</a:t>
            </a:r>
            <a:r>
              <a:rPr lang="en-US" dirty="0" smtClean="0"/>
              <a:t> </a:t>
            </a:r>
            <a:r>
              <a:rPr lang="en-US" dirty="0" err="1" smtClean="0"/>
              <a:t>của</a:t>
            </a:r>
            <a:r>
              <a:rPr lang="en-US" dirty="0" smtClean="0"/>
              <a:t> </a:t>
            </a:r>
            <a:r>
              <a:rPr lang="en-US" dirty="0" err="1" smtClean="0"/>
              <a:t>sợi</a:t>
            </a:r>
            <a:r>
              <a:rPr lang="en-US" dirty="0" smtClean="0"/>
              <a:t> </a:t>
            </a:r>
            <a:r>
              <a:rPr lang="en-US" dirty="0" err="1" smtClean="0"/>
              <a:t>tổng</a:t>
            </a:r>
            <a:r>
              <a:rPr lang="en-US" dirty="0" smtClean="0"/>
              <a:t> </a:t>
            </a:r>
            <a:r>
              <a:rPr lang="en-US" dirty="0" err="1" smtClean="0"/>
              <a:t>hợp</a:t>
            </a:r>
            <a:endParaRPr lang="en-US" dirty="0"/>
          </a:p>
        </p:txBody>
      </p:sp>
      <p:pic>
        <p:nvPicPr>
          <p:cNvPr id="4" name="Table Placeholder 3"/>
          <p:cNvPicPr>
            <a:picLocks noGrp="1" noChangeAspect="1"/>
          </p:cNvPicPr>
          <p:nvPr>
            <p:ph type="tbl" idx="1"/>
          </p:nvPr>
        </p:nvPicPr>
        <p:blipFill>
          <a:blip r:embed="rId2"/>
          <a:stretch>
            <a:fillRect/>
          </a:stretch>
        </p:blipFill>
        <p:spPr>
          <a:xfrm>
            <a:off x="1642721" y="1093347"/>
            <a:ext cx="4525963" cy="4525963"/>
          </a:xfrm>
          <a:prstGeom prst="rect">
            <a:avLst/>
          </a:prstGeom>
        </p:spPr>
      </p:pic>
      <p:pic>
        <p:nvPicPr>
          <p:cNvPr id="5" name="Picture 4"/>
          <p:cNvPicPr>
            <a:picLocks noChangeAspect="1"/>
          </p:cNvPicPr>
          <p:nvPr/>
        </p:nvPicPr>
        <p:blipFill>
          <a:blip r:embed="rId3"/>
          <a:stretch>
            <a:fillRect/>
          </a:stretch>
        </p:blipFill>
        <p:spPr>
          <a:xfrm>
            <a:off x="7150199" y="1927567"/>
            <a:ext cx="2857500" cy="2857500"/>
          </a:xfrm>
          <a:prstGeom prst="rect">
            <a:avLst/>
          </a:prstGeom>
        </p:spPr>
      </p:pic>
    </p:spTree>
    <p:extLst>
      <p:ext uri="{BB962C8B-B14F-4D97-AF65-F5344CB8AC3E}">
        <p14:creationId xmlns:p14="http://schemas.microsoft.com/office/powerpoint/2010/main" val="8975860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164807" y="627416"/>
            <a:ext cx="3857625" cy="3324225"/>
          </a:xfrm>
          <a:prstGeom prst="rect">
            <a:avLst/>
          </a:prstGeom>
        </p:spPr>
      </p:pic>
      <p:pic>
        <p:nvPicPr>
          <p:cNvPr id="7" name="Picture 6"/>
          <p:cNvPicPr>
            <a:picLocks noChangeAspect="1"/>
          </p:cNvPicPr>
          <p:nvPr/>
        </p:nvPicPr>
        <p:blipFill>
          <a:blip r:embed="rId3"/>
          <a:stretch>
            <a:fillRect/>
          </a:stretch>
        </p:blipFill>
        <p:spPr>
          <a:xfrm>
            <a:off x="960631" y="796228"/>
            <a:ext cx="4474852" cy="3261643"/>
          </a:xfrm>
          <a:prstGeom prst="rect">
            <a:avLst/>
          </a:prstGeom>
        </p:spPr>
      </p:pic>
      <p:sp>
        <p:nvSpPr>
          <p:cNvPr id="8" name="TextBox 7"/>
          <p:cNvSpPr txBox="1"/>
          <p:nvPr/>
        </p:nvSpPr>
        <p:spPr>
          <a:xfrm>
            <a:off x="2729133" y="4783015"/>
            <a:ext cx="5613011" cy="400110"/>
          </a:xfrm>
          <a:prstGeom prst="rect">
            <a:avLst/>
          </a:prstGeom>
          <a:solidFill>
            <a:schemeClr val="accent1">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VẢI POLYESTER</a:t>
            </a: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p:cNvSpPr txBox="1"/>
          <p:nvPr/>
        </p:nvSpPr>
        <p:spPr>
          <a:xfrm>
            <a:off x="231311" y="57558"/>
            <a:ext cx="4865076" cy="738664"/>
          </a:xfrm>
          <a:prstGeom prst="rect">
            <a:avLst/>
          </a:prstGeom>
          <a:noFill/>
        </p:spPr>
        <p:txBody>
          <a:bodyPr wrap="square" rtlCol="0">
            <a:spAutoFit/>
          </a:bodyPr>
          <a:lstStyle/>
          <a:p>
            <a:pPr>
              <a:lnSpc>
                <a:spcPct val="150000"/>
              </a:lnSpc>
            </a:pPr>
            <a:r>
              <a:rPr lang="en-US" sz="2800" dirty="0" err="1" smtClean="0">
                <a:solidFill>
                  <a:srgbClr val="000000"/>
                </a:solidFill>
                <a:latin typeface="Times New Roman" panose="02020603050405020304" pitchFamily="18" charset="0"/>
                <a:cs typeface="Times New Roman" panose="02020603050405020304" pitchFamily="18" charset="0"/>
              </a:rPr>
              <a:t>Sản</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phẩm</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từ</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vải</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sợi</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tổng</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hợp</a:t>
            </a:r>
            <a:endParaRPr lang="en-US" sz="28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55087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8"/>
          <p:cNvSpPr txBox="1">
            <a:spLocks noChangeArrowheads="1"/>
          </p:cNvSpPr>
          <p:nvPr/>
        </p:nvSpPr>
        <p:spPr bwMode="auto">
          <a:xfrm>
            <a:off x="588112" y="834371"/>
            <a:ext cx="2334229" cy="523220"/>
          </a:xfrm>
          <a:prstGeom prst="rect">
            <a:avLst/>
          </a:prstGeom>
          <a:solidFill>
            <a:srgbClr val="FFFFFF"/>
          </a:solidFill>
          <a:ln>
            <a:noFill/>
          </a:ln>
          <a:effectLst/>
          <a:extLs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2800" b="1" u="sng" dirty="0">
                <a:solidFill>
                  <a:srgbClr val="FF0000"/>
                </a:solidFill>
                <a:latin typeface="Times New Roman" panose="02020603050405020304" pitchFamily="18" charset="0"/>
                <a:cs typeface="Times New Roman" panose="02020603050405020304" pitchFamily="18" charset="0"/>
              </a:rPr>
              <a:t>3. </a:t>
            </a:r>
            <a:r>
              <a:rPr lang="en-US" altLang="en-US" sz="2800" b="1" u="sng" dirty="0" err="1">
                <a:solidFill>
                  <a:srgbClr val="FF0000"/>
                </a:solidFill>
                <a:latin typeface="Times New Roman" panose="02020603050405020304" pitchFamily="18" charset="0"/>
                <a:cs typeface="Times New Roman" panose="02020603050405020304" pitchFamily="18" charset="0"/>
              </a:rPr>
              <a:t>Vải</a:t>
            </a:r>
            <a:r>
              <a:rPr lang="en-US" altLang="en-US" sz="2800" b="1" u="sng" dirty="0">
                <a:solidFill>
                  <a:srgbClr val="FF0000"/>
                </a:solidFill>
                <a:latin typeface="Times New Roman" panose="02020603050405020304" pitchFamily="18" charset="0"/>
                <a:cs typeface="Times New Roman" panose="02020603050405020304" pitchFamily="18" charset="0"/>
              </a:rPr>
              <a:t> </a:t>
            </a:r>
            <a:r>
              <a:rPr lang="en-US" altLang="en-US" sz="2800" b="1" u="sng" dirty="0" err="1">
                <a:solidFill>
                  <a:srgbClr val="FF0000"/>
                </a:solidFill>
                <a:latin typeface="Times New Roman" panose="02020603050405020304" pitchFamily="18" charset="0"/>
                <a:cs typeface="Times New Roman" panose="02020603050405020304" pitchFamily="18" charset="0"/>
              </a:rPr>
              <a:t>Sợi</a:t>
            </a:r>
            <a:r>
              <a:rPr lang="en-US" altLang="en-US" sz="2800" b="1" u="sng" dirty="0">
                <a:solidFill>
                  <a:srgbClr val="FF0000"/>
                </a:solidFill>
                <a:latin typeface="Times New Roman" panose="02020603050405020304" pitchFamily="18" charset="0"/>
                <a:cs typeface="Times New Roman" panose="02020603050405020304" pitchFamily="18" charset="0"/>
              </a:rPr>
              <a:t> </a:t>
            </a:r>
            <a:r>
              <a:rPr lang="en-US" altLang="en-US" sz="2800" b="1" u="sng" dirty="0" err="1">
                <a:solidFill>
                  <a:srgbClr val="FF0000"/>
                </a:solidFill>
                <a:latin typeface="Times New Roman" panose="02020603050405020304" pitchFamily="18" charset="0"/>
                <a:cs typeface="Times New Roman" panose="02020603050405020304" pitchFamily="18" charset="0"/>
              </a:rPr>
              <a:t>pha</a:t>
            </a:r>
            <a:endParaRPr lang="en-US" altLang="en-US" sz="2800" b="1" u="sng" dirty="0">
              <a:solidFill>
                <a:srgbClr val="FF0000"/>
              </a:solidFill>
              <a:latin typeface="Times New Roman" panose="02020603050405020304" pitchFamily="18" charset="0"/>
              <a:cs typeface="Times New Roman" panose="02020603050405020304" pitchFamily="18" charset="0"/>
            </a:endParaRPr>
          </a:p>
        </p:txBody>
      </p:sp>
      <p:pic>
        <p:nvPicPr>
          <p:cNvPr id="73738" name="Picture 10" descr="vai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5277" y="1484313"/>
            <a:ext cx="4681539"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Rectangle 8"/>
          <p:cNvSpPr>
            <a:spLocks noChangeArrowheads="1"/>
          </p:cNvSpPr>
          <p:nvPr/>
        </p:nvSpPr>
        <p:spPr bwMode="auto">
          <a:xfrm>
            <a:off x="1524009" y="16822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graphicFrame>
        <p:nvGraphicFramePr>
          <p:cNvPr id="13319" name="Object 7"/>
          <p:cNvGraphicFramePr>
            <a:graphicFrameLocks noChangeAspect="1"/>
          </p:cNvGraphicFramePr>
          <p:nvPr>
            <p:extLst>
              <p:ext uri="{D42A27DB-BD31-4B8C-83A1-F6EECF244321}">
                <p14:modId xmlns:p14="http://schemas.microsoft.com/office/powerpoint/2010/main" val="2433814212"/>
              </p:ext>
            </p:extLst>
          </p:nvPr>
        </p:nvGraphicFramePr>
        <p:xfrm>
          <a:off x="761753" y="1716088"/>
          <a:ext cx="4321175" cy="4248150"/>
        </p:xfrm>
        <a:graphic>
          <a:graphicData uri="http://schemas.openxmlformats.org/presentationml/2006/ole">
            <mc:AlternateContent xmlns:mc="http://schemas.openxmlformats.org/markup-compatibility/2006">
              <mc:Choice xmlns:v="urn:schemas-microsoft-com:vml" Requires="v">
                <p:oleObj spid="_x0000_s1056" name="CorelDRAW" r:id="rId4" imgW="3173965" imgH="3127181" progId="CorelDRAW.Graphic.12">
                  <p:embed/>
                </p:oleObj>
              </mc:Choice>
              <mc:Fallback>
                <p:oleObj name="CorelDRAW" r:id="rId4" imgW="3173965" imgH="3127181" progId="CorelDRAW.Graphic.12">
                  <p:embed/>
                  <p:pic>
                    <p:nvPicPr>
                      <p:cNvPr id="13319"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753" y="1716088"/>
                        <a:ext cx="4321175" cy="4248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322" name="Rectangle 10"/>
          <p:cNvSpPr>
            <a:spLocks noChangeArrowheads="1"/>
          </p:cNvSpPr>
          <p:nvPr/>
        </p:nvSpPr>
        <p:spPr bwMode="auto">
          <a:xfrm>
            <a:off x="1524009" y="16822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23613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07367" y="527539"/>
            <a:ext cx="5275384" cy="523220"/>
          </a:xfrm>
          <a:prstGeom prst="rect">
            <a:avLst/>
          </a:prstGeom>
          <a:noFill/>
        </p:spPr>
        <p:txBody>
          <a:bodyPr wrap="square" rtlCol="0">
            <a:spAutoFit/>
          </a:bodyPr>
          <a:lstStyle/>
          <a:p>
            <a:r>
              <a:rPr lang="en-US" sz="2800" u="sng" dirty="0" smtClean="0">
                <a:solidFill>
                  <a:srgbClr val="FF0000"/>
                </a:solidFill>
                <a:latin typeface="Times New Roman" panose="02020603050405020304" pitchFamily="18" charset="0"/>
                <a:cs typeface="Times New Roman" panose="02020603050405020304" pitchFamily="18" charset="0"/>
              </a:rPr>
              <a:t>3. </a:t>
            </a:r>
            <a:r>
              <a:rPr lang="en-US" sz="2800" u="sng" dirty="0" err="1" smtClean="0">
                <a:solidFill>
                  <a:srgbClr val="FF0000"/>
                </a:solidFill>
                <a:latin typeface="Times New Roman" panose="02020603050405020304" pitchFamily="18" charset="0"/>
                <a:cs typeface="Times New Roman" panose="02020603050405020304" pitchFamily="18" charset="0"/>
              </a:rPr>
              <a:t>Vải</a:t>
            </a:r>
            <a:r>
              <a:rPr lang="en-US" sz="2800" u="sng" dirty="0" smtClean="0">
                <a:solidFill>
                  <a:srgbClr val="FF0000"/>
                </a:solidFill>
                <a:latin typeface="Times New Roman" panose="02020603050405020304" pitchFamily="18" charset="0"/>
                <a:cs typeface="Times New Roman" panose="02020603050405020304" pitchFamily="18" charset="0"/>
              </a:rPr>
              <a:t> </a:t>
            </a:r>
            <a:r>
              <a:rPr lang="en-US" sz="2800" u="sng" dirty="0" err="1" smtClean="0">
                <a:solidFill>
                  <a:srgbClr val="FF0000"/>
                </a:solidFill>
                <a:latin typeface="Times New Roman" panose="02020603050405020304" pitchFamily="18" charset="0"/>
                <a:cs typeface="Times New Roman" panose="02020603050405020304" pitchFamily="18" charset="0"/>
              </a:rPr>
              <a:t>sợi</a:t>
            </a:r>
            <a:r>
              <a:rPr lang="en-US" sz="2800" u="sng" dirty="0" smtClean="0">
                <a:solidFill>
                  <a:srgbClr val="FF0000"/>
                </a:solidFill>
                <a:latin typeface="Times New Roman" panose="02020603050405020304" pitchFamily="18" charset="0"/>
                <a:cs typeface="Times New Roman" panose="02020603050405020304" pitchFamily="18" charset="0"/>
              </a:rPr>
              <a:t> </a:t>
            </a:r>
            <a:r>
              <a:rPr lang="en-US" sz="2800" u="sng" dirty="0" err="1" smtClean="0">
                <a:solidFill>
                  <a:srgbClr val="FF0000"/>
                </a:solidFill>
                <a:latin typeface="Times New Roman" panose="02020603050405020304" pitchFamily="18" charset="0"/>
                <a:cs typeface="Times New Roman" panose="02020603050405020304" pitchFamily="18" charset="0"/>
              </a:rPr>
              <a:t>pha</a:t>
            </a:r>
            <a:endParaRPr lang="en-US" sz="2800" u="sng"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727989" y="1050771"/>
            <a:ext cx="8909537" cy="4391129"/>
          </a:xfrm>
          <a:prstGeom prst="rect">
            <a:avLst/>
          </a:prstGeom>
        </p:spPr>
      </p:pic>
    </p:spTree>
    <p:extLst>
      <p:ext uri="{BB962C8B-B14F-4D97-AF65-F5344CB8AC3E}">
        <p14:creationId xmlns:p14="http://schemas.microsoft.com/office/powerpoint/2010/main" val="24836278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3385" y="517523"/>
            <a:ext cx="10610611" cy="6001643"/>
          </a:xfrm>
          <a:prstGeom prst="rect">
            <a:avLst/>
          </a:prstGeom>
        </p:spPr>
        <p:txBody>
          <a:bodyPr wrap="square">
            <a:spAutoFit/>
          </a:bodyPr>
          <a:lstStyle/>
          <a:p>
            <a:endParaRPr lang="vi-VN" sz="2400" dirty="0">
              <a:latin typeface="Times New Roman" panose="02020603050405020304" pitchFamily="18" charset="0"/>
              <a:cs typeface="Times New Roman" panose="02020603050405020304" pitchFamily="18" charset="0"/>
            </a:endParaRPr>
          </a:p>
          <a:p>
            <a:pPr algn="just">
              <a:lnSpc>
                <a:spcPct val="150000"/>
              </a:lnSpc>
            </a:pPr>
            <a:r>
              <a:rPr lang="en-US" sz="2400" dirty="0" smtClean="0">
                <a:latin typeface="Times New Roman" panose="02020603050405020304" pitchFamily="18" charset="0"/>
                <a:cs typeface="Times New Roman" panose="02020603050405020304" pitchFamily="18" charset="0"/>
              </a:rPr>
              <a:t>-</a:t>
            </a:r>
            <a:r>
              <a:rPr lang="vi-VN" sz="2400" dirty="0" smtClean="0">
                <a:latin typeface="Times New Roman" panose="02020603050405020304" pitchFamily="18" charset="0"/>
                <a:cs typeface="Times New Roman" panose="02020603050405020304" pitchFamily="18" charset="0"/>
              </a:rPr>
              <a:t>Các </a:t>
            </a:r>
            <a:r>
              <a:rPr lang="vi-VN" sz="2400" dirty="0">
                <a:latin typeface="Times New Roman" panose="02020603050405020304" pitchFamily="18" charset="0"/>
                <a:cs typeface="Times New Roman" panose="02020603050405020304" pitchFamily="18" charset="0"/>
              </a:rPr>
              <a:t>loại vải sợi thiên nhiên mang lại độ an toàn cho da trẻ nhỏ; cảm giác thoáng mát, thoải mái khi mặc. </a:t>
            </a:r>
            <a:r>
              <a:rPr lang="vi-VN" sz="2400" dirty="0" smtClean="0">
                <a:latin typeface="Times New Roman" panose="02020603050405020304" pitchFamily="18" charset="0"/>
                <a:cs typeface="Times New Roman" panose="02020603050405020304" pitchFamily="18" charset="0"/>
              </a:rPr>
              <a:t>Vải </a:t>
            </a:r>
            <a:r>
              <a:rPr lang="vi-VN" sz="2400" dirty="0">
                <a:latin typeface="Times New Roman" panose="02020603050405020304" pitchFamily="18" charset="0"/>
                <a:cs typeface="Times New Roman" panose="02020603050405020304" pitchFamily="18" charset="0"/>
              </a:rPr>
              <a:t>sợi tự nhiên có độ bền kém, dễ bị co rút, chảy xệ. Trong khi các loại vải hóa </a:t>
            </a:r>
            <a:r>
              <a:rPr lang="vi-VN" sz="2400" dirty="0" smtClean="0">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tuy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bền</a:t>
            </a:r>
            <a:r>
              <a:rPr lang="en-US" sz="2400" dirty="0" smtClean="0">
                <a:latin typeface="Times New Roman" panose="02020603050405020304" pitchFamily="18" charset="0"/>
                <a:cs typeface="Times New Roman" panose="02020603050405020304" pitchFamily="18" charset="0"/>
              </a:rPr>
              <a:t> , </a:t>
            </a:r>
            <a:r>
              <a:rPr lang="en-US" sz="2400" dirty="0" err="1" smtClean="0">
                <a:latin typeface="Times New Roman" panose="02020603050405020304" pitchFamily="18" charset="0"/>
                <a:cs typeface="Times New Roman" panose="02020603050405020304" pitchFamily="18" charset="0"/>
              </a:rPr>
              <a:t>đẹp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lại</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thấm hút mồ hôi kém. Vì thế trẻ mặc quần áo vải hóa học thường nóng và bí bách. Hơn thế, vải sợi hóa học còn dễ gây kích ứng cho làn da mỏng manh của trẻ nhỏ. Chính vì vậy, người ta thường dùng vải pha để tích hợp toàn bộ những ưu điểm của vải tự nhiên, nhân tạo</a:t>
            </a:r>
            <a:r>
              <a:rPr lang="vi-VN" sz="2400" dirty="0" smtClean="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a:p>
            <a:pPr algn="just">
              <a:lnSpc>
                <a:spcPct val="150000"/>
              </a:lnSpc>
            </a:pPr>
            <a:r>
              <a:rPr lang="en-US" sz="2400" dirty="0">
                <a:latin typeface="Times New Roman" panose="02020603050405020304" pitchFamily="18" charset="0"/>
                <a:cs typeface="Times New Roman" panose="02020603050405020304" pitchFamily="18" charset="0"/>
              </a:rPr>
              <a:t>-</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Các sản phẩm thời trang may từ vải pha thường rất bền, đẹp, màu sắc đa dạng, ít bị nhàu nát. Mặc quần áo vải pha rất thoáng mát, không bám bẩn, giặt chóng sạch và phơi nhanh khô. Chính nhờ những ưu điểm này mà vải pha ngày càng được ứng dụng để may mặc các loại quần áo.</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63508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1197" y="2954556"/>
            <a:ext cx="11723427" cy="3693319"/>
          </a:xfrm>
          <a:prstGeom prst="rect">
            <a:avLst/>
          </a:prstGeom>
          <a:noFill/>
        </p:spPr>
        <p:txBody>
          <a:bodyPr wrap="square" rtlCol="0">
            <a:spAutoFit/>
          </a:bodyPr>
          <a:lstStyle/>
          <a:p>
            <a:pPr>
              <a:lnSpc>
                <a:spcPct val="150000"/>
              </a:lnSpc>
            </a:pPr>
            <a:r>
              <a:rPr lang="en-US" sz="3600" b="1" dirty="0" err="1">
                <a:solidFill>
                  <a:schemeClr val="tx2"/>
                </a:solidFill>
                <a:latin typeface="Times New Roman" panose="02020603050405020304" pitchFamily="18" charset="0"/>
                <a:cs typeface="Times New Roman" panose="02020603050405020304" pitchFamily="18" charset="0"/>
              </a:rPr>
              <a:t>Vải</a:t>
            </a:r>
            <a:r>
              <a:rPr lang="en-US" sz="3600" b="1" dirty="0">
                <a:solidFill>
                  <a:schemeClr val="tx2"/>
                </a:solidFill>
                <a:latin typeface="Times New Roman" panose="02020603050405020304" pitchFamily="18" charset="0"/>
                <a:cs typeface="Times New Roman" panose="02020603050405020304" pitchFamily="18" charset="0"/>
              </a:rPr>
              <a:t> </a:t>
            </a:r>
            <a:r>
              <a:rPr lang="en-US" sz="3600" b="1" dirty="0" err="1">
                <a:solidFill>
                  <a:schemeClr val="tx2"/>
                </a:solidFill>
                <a:latin typeface="Times New Roman" panose="02020603050405020304" pitchFamily="18" charset="0"/>
                <a:cs typeface="Times New Roman" panose="02020603050405020304" pitchFamily="18" charset="0"/>
              </a:rPr>
              <a:t>sợi</a:t>
            </a:r>
            <a:r>
              <a:rPr lang="en-US" sz="3600" b="1" dirty="0">
                <a:solidFill>
                  <a:schemeClr val="tx2"/>
                </a:solidFill>
                <a:latin typeface="Times New Roman" panose="02020603050405020304" pitchFamily="18" charset="0"/>
                <a:cs typeface="Times New Roman" panose="02020603050405020304" pitchFamily="18" charset="0"/>
              </a:rPr>
              <a:t> </a:t>
            </a:r>
            <a:r>
              <a:rPr lang="en-US" sz="3600" b="1" dirty="0" err="1">
                <a:solidFill>
                  <a:schemeClr val="tx2"/>
                </a:solidFill>
                <a:latin typeface="Times New Roman" panose="02020603050405020304" pitchFamily="18" charset="0"/>
                <a:cs typeface="Times New Roman" panose="02020603050405020304" pitchFamily="18" charset="0"/>
              </a:rPr>
              <a:t>pha</a:t>
            </a:r>
            <a:r>
              <a:rPr lang="en-US" sz="3600" b="1" dirty="0">
                <a:solidFill>
                  <a:schemeClr val="tx2"/>
                </a:solidFill>
                <a:latin typeface="Times New Roman" panose="02020603050405020304" pitchFamily="18" charset="0"/>
                <a:cs typeface="Times New Roman" panose="02020603050405020304" pitchFamily="18" charset="0"/>
              </a:rPr>
              <a:t> </a:t>
            </a:r>
            <a:r>
              <a:rPr lang="en-US" sz="3600" b="1" dirty="0" err="1">
                <a:solidFill>
                  <a:schemeClr val="tx2"/>
                </a:solidFill>
                <a:latin typeface="Times New Roman" panose="02020603050405020304" pitchFamily="18" charset="0"/>
                <a:cs typeface="Times New Roman" panose="02020603050405020304" pitchFamily="18" charset="0"/>
              </a:rPr>
              <a:t>được</a:t>
            </a:r>
            <a:r>
              <a:rPr lang="en-US" sz="3600" b="1" dirty="0">
                <a:solidFill>
                  <a:schemeClr val="tx2"/>
                </a:solidFill>
                <a:latin typeface="Times New Roman" panose="02020603050405020304" pitchFamily="18" charset="0"/>
                <a:cs typeface="Times New Roman" panose="02020603050405020304" pitchFamily="18" charset="0"/>
              </a:rPr>
              <a:t> </a:t>
            </a:r>
            <a:r>
              <a:rPr lang="en-US" sz="3600" b="1" dirty="0" err="1">
                <a:solidFill>
                  <a:schemeClr val="tx2"/>
                </a:solidFill>
                <a:latin typeface="Times New Roman" panose="02020603050405020304" pitchFamily="18" charset="0"/>
                <a:cs typeface="Times New Roman" panose="02020603050405020304" pitchFamily="18" charset="0"/>
              </a:rPr>
              <a:t>dệt</a:t>
            </a:r>
            <a:r>
              <a:rPr lang="en-US" sz="3600" b="1" dirty="0">
                <a:solidFill>
                  <a:schemeClr val="tx2"/>
                </a:solidFill>
                <a:latin typeface="Times New Roman" panose="02020603050405020304" pitchFamily="18" charset="0"/>
                <a:cs typeface="Times New Roman" panose="02020603050405020304" pitchFamily="18" charset="0"/>
              </a:rPr>
              <a:t> </a:t>
            </a:r>
            <a:r>
              <a:rPr lang="en-US" sz="3600" b="1" dirty="0" err="1">
                <a:solidFill>
                  <a:schemeClr val="tx2"/>
                </a:solidFill>
                <a:latin typeface="Times New Roman" panose="02020603050405020304" pitchFamily="18" charset="0"/>
                <a:cs typeface="Times New Roman" panose="02020603050405020304" pitchFamily="18" charset="0"/>
              </a:rPr>
              <a:t>bằng</a:t>
            </a:r>
            <a:r>
              <a:rPr lang="en-US" sz="3600" b="1" dirty="0">
                <a:solidFill>
                  <a:schemeClr val="tx2"/>
                </a:solidFill>
                <a:latin typeface="Times New Roman" panose="02020603050405020304" pitchFamily="18" charset="0"/>
                <a:cs typeface="Times New Roman" panose="02020603050405020304" pitchFamily="18" charset="0"/>
              </a:rPr>
              <a:t> </a:t>
            </a:r>
            <a:r>
              <a:rPr lang="en-US" sz="3600" b="1" dirty="0" err="1">
                <a:solidFill>
                  <a:schemeClr val="tx2"/>
                </a:solidFill>
                <a:latin typeface="Times New Roman" panose="02020603050405020304" pitchFamily="18" charset="0"/>
                <a:cs typeface="Times New Roman" panose="02020603050405020304" pitchFamily="18" charset="0"/>
              </a:rPr>
              <a:t>sợi</a:t>
            </a:r>
            <a:r>
              <a:rPr lang="en-US" sz="3600" b="1" dirty="0">
                <a:solidFill>
                  <a:schemeClr val="tx2"/>
                </a:solidFill>
                <a:latin typeface="Times New Roman" panose="02020603050405020304" pitchFamily="18" charset="0"/>
                <a:cs typeface="Times New Roman" panose="02020603050405020304" pitchFamily="18" charset="0"/>
              </a:rPr>
              <a:t> </a:t>
            </a:r>
            <a:r>
              <a:rPr lang="en-US" sz="3600" b="1" dirty="0" err="1">
                <a:solidFill>
                  <a:schemeClr val="tx2"/>
                </a:solidFill>
                <a:latin typeface="Times New Roman" panose="02020603050405020304" pitchFamily="18" charset="0"/>
                <a:cs typeface="Times New Roman" panose="02020603050405020304" pitchFamily="18" charset="0"/>
              </a:rPr>
              <a:t>pha</a:t>
            </a:r>
            <a:r>
              <a:rPr lang="en-US" sz="3600" b="1" dirty="0">
                <a:solidFill>
                  <a:schemeClr val="tx2"/>
                </a:solidFill>
                <a:latin typeface="Times New Roman" panose="02020603050405020304" pitchFamily="18" charset="0"/>
                <a:cs typeface="Times New Roman" panose="02020603050405020304" pitchFamily="18" charset="0"/>
              </a:rPr>
              <a:t>. </a:t>
            </a:r>
            <a:r>
              <a:rPr lang="en-US" sz="3600" b="1" dirty="0" err="1">
                <a:solidFill>
                  <a:schemeClr val="tx2"/>
                </a:solidFill>
                <a:latin typeface="Times New Roman" panose="02020603050405020304" pitchFamily="18" charset="0"/>
                <a:cs typeface="Times New Roman" panose="02020603050405020304" pitchFamily="18" charset="0"/>
              </a:rPr>
              <a:t>Vì</a:t>
            </a:r>
            <a:r>
              <a:rPr lang="en-US" sz="3600" b="1" dirty="0">
                <a:solidFill>
                  <a:schemeClr val="tx2"/>
                </a:solidFill>
                <a:latin typeface="Times New Roman" panose="02020603050405020304" pitchFamily="18" charset="0"/>
                <a:cs typeface="Times New Roman" panose="02020603050405020304" pitchFamily="18" charset="0"/>
              </a:rPr>
              <a:t> </a:t>
            </a:r>
            <a:r>
              <a:rPr lang="en-US" sz="3600" b="1" dirty="0" err="1">
                <a:solidFill>
                  <a:schemeClr val="tx2"/>
                </a:solidFill>
                <a:latin typeface="Times New Roman" panose="02020603050405020304" pitchFamily="18" charset="0"/>
                <a:cs typeface="Times New Roman" panose="02020603050405020304" pitchFamily="18" charset="0"/>
              </a:rPr>
              <a:t>sợi</a:t>
            </a:r>
            <a:r>
              <a:rPr lang="en-US" sz="3600" b="1" dirty="0">
                <a:solidFill>
                  <a:schemeClr val="tx2"/>
                </a:solidFill>
                <a:latin typeface="Times New Roman" panose="02020603050405020304" pitchFamily="18" charset="0"/>
                <a:cs typeface="Times New Roman" panose="02020603050405020304" pitchFamily="18" charset="0"/>
              </a:rPr>
              <a:t> </a:t>
            </a:r>
            <a:r>
              <a:rPr lang="en-US" sz="3600" b="1" dirty="0" err="1">
                <a:solidFill>
                  <a:schemeClr val="tx2"/>
                </a:solidFill>
                <a:latin typeface="Times New Roman" panose="02020603050405020304" pitchFamily="18" charset="0"/>
                <a:cs typeface="Times New Roman" panose="02020603050405020304" pitchFamily="18" charset="0"/>
              </a:rPr>
              <a:t>pha</a:t>
            </a:r>
            <a:r>
              <a:rPr lang="en-US" sz="3600" b="1" dirty="0">
                <a:solidFill>
                  <a:schemeClr val="tx2"/>
                </a:solidFill>
                <a:latin typeface="Times New Roman" panose="02020603050405020304" pitchFamily="18" charset="0"/>
                <a:cs typeface="Times New Roman" panose="02020603050405020304" pitchFamily="18" charset="0"/>
              </a:rPr>
              <a:t> </a:t>
            </a:r>
            <a:r>
              <a:rPr lang="en-US" sz="3600" b="1" dirty="0" err="1">
                <a:solidFill>
                  <a:schemeClr val="tx2"/>
                </a:solidFill>
                <a:latin typeface="Times New Roman" panose="02020603050405020304" pitchFamily="18" charset="0"/>
                <a:cs typeface="Times New Roman" panose="02020603050405020304" pitchFamily="18" charset="0"/>
              </a:rPr>
              <a:t>được</a:t>
            </a:r>
            <a:r>
              <a:rPr lang="en-US" sz="3600" b="1" dirty="0">
                <a:solidFill>
                  <a:schemeClr val="tx2"/>
                </a:solidFill>
                <a:latin typeface="Times New Roman" panose="02020603050405020304" pitchFamily="18" charset="0"/>
                <a:cs typeface="Times New Roman" panose="02020603050405020304" pitchFamily="18" charset="0"/>
              </a:rPr>
              <a:t> </a:t>
            </a:r>
            <a:r>
              <a:rPr lang="en-US" sz="3600" b="1" dirty="0" err="1">
                <a:solidFill>
                  <a:schemeClr val="tx2"/>
                </a:solidFill>
                <a:latin typeface="Times New Roman" panose="02020603050405020304" pitchFamily="18" charset="0"/>
                <a:cs typeface="Times New Roman" panose="02020603050405020304" pitchFamily="18" charset="0"/>
              </a:rPr>
              <a:t>tạo</a:t>
            </a:r>
            <a:r>
              <a:rPr lang="en-US" sz="3600" b="1" dirty="0">
                <a:solidFill>
                  <a:schemeClr val="tx2"/>
                </a:solidFill>
                <a:latin typeface="Times New Roman" panose="02020603050405020304" pitchFamily="18" charset="0"/>
                <a:cs typeface="Times New Roman" panose="02020603050405020304" pitchFamily="18" charset="0"/>
              </a:rPr>
              <a:t> </a:t>
            </a:r>
            <a:r>
              <a:rPr lang="en-US" sz="3600" b="1" dirty="0" err="1">
                <a:solidFill>
                  <a:schemeClr val="tx2"/>
                </a:solidFill>
                <a:latin typeface="Times New Roman" panose="02020603050405020304" pitchFamily="18" charset="0"/>
                <a:cs typeface="Times New Roman" panose="02020603050405020304" pitchFamily="18" charset="0"/>
              </a:rPr>
              <a:t>bởi</a:t>
            </a:r>
            <a:r>
              <a:rPr lang="en-US" sz="3600" b="1" dirty="0">
                <a:solidFill>
                  <a:schemeClr val="tx2"/>
                </a:solidFill>
                <a:latin typeface="Times New Roman" panose="02020603050405020304" pitchFamily="18" charset="0"/>
                <a:cs typeface="Times New Roman" panose="02020603050405020304" pitchFamily="18" charset="0"/>
              </a:rPr>
              <a:t> 2 </a:t>
            </a:r>
            <a:r>
              <a:rPr lang="en-US" sz="3600" b="1" dirty="0" err="1">
                <a:solidFill>
                  <a:schemeClr val="tx2"/>
                </a:solidFill>
                <a:latin typeface="Times New Roman" panose="02020603050405020304" pitchFamily="18" charset="0"/>
                <a:cs typeface="Times New Roman" panose="02020603050405020304" pitchFamily="18" charset="0"/>
              </a:rPr>
              <a:t>hoặc</a:t>
            </a:r>
            <a:r>
              <a:rPr lang="en-US" sz="3600" b="1" dirty="0">
                <a:solidFill>
                  <a:schemeClr val="tx2"/>
                </a:solidFill>
                <a:latin typeface="Times New Roman" panose="02020603050405020304" pitchFamily="18" charset="0"/>
                <a:cs typeface="Times New Roman" panose="02020603050405020304" pitchFamily="18" charset="0"/>
              </a:rPr>
              <a:t> </a:t>
            </a:r>
            <a:r>
              <a:rPr lang="en-US" sz="3600" b="1" dirty="0" err="1">
                <a:solidFill>
                  <a:schemeClr val="tx2"/>
                </a:solidFill>
                <a:latin typeface="Times New Roman" panose="02020603050405020304" pitchFamily="18" charset="0"/>
                <a:cs typeface="Times New Roman" panose="02020603050405020304" pitchFamily="18" charset="0"/>
              </a:rPr>
              <a:t>nhiều</a:t>
            </a:r>
            <a:r>
              <a:rPr lang="en-US" sz="3600" b="1" dirty="0">
                <a:solidFill>
                  <a:schemeClr val="tx2"/>
                </a:solidFill>
                <a:latin typeface="Times New Roman" panose="02020603050405020304" pitchFamily="18" charset="0"/>
                <a:cs typeface="Times New Roman" panose="02020603050405020304" pitchFamily="18" charset="0"/>
              </a:rPr>
              <a:t> </a:t>
            </a:r>
            <a:r>
              <a:rPr lang="en-US" sz="3600" b="1" dirty="0" err="1">
                <a:solidFill>
                  <a:schemeClr val="tx2"/>
                </a:solidFill>
                <a:latin typeface="Times New Roman" panose="02020603050405020304" pitchFamily="18" charset="0"/>
                <a:cs typeface="Times New Roman" panose="02020603050405020304" pitchFamily="18" charset="0"/>
              </a:rPr>
              <a:t>loại</a:t>
            </a:r>
            <a:r>
              <a:rPr lang="en-US" sz="3600" b="1" dirty="0">
                <a:solidFill>
                  <a:schemeClr val="tx2"/>
                </a:solidFill>
                <a:latin typeface="Times New Roman" panose="02020603050405020304" pitchFamily="18" charset="0"/>
                <a:cs typeface="Times New Roman" panose="02020603050405020304" pitchFamily="18" charset="0"/>
              </a:rPr>
              <a:t> </a:t>
            </a:r>
            <a:r>
              <a:rPr lang="en-US" sz="3600" b="1" dirty="0" err="1">
                <a:solidFill>
                  <a:schemeClr val="tx2"/>
                </a:solidFill>
                <a:latin typeface="Times New Roman" panose="02020603050405020304" pitchFamily="18" charset="0"/>
                <a:cs typeface="Times New Roman" panose="02020603050405020304" pitchFamily="18" charset="0"/>
              </a:rPr>
              <a:t>sợi</a:t>
            </a:r>
            <a:r>
              <a:rPr lang="en-US" sz="3600" b="1" dirty="0">
                <a:solidFill>
                  <a:schemeClr val="tx2"/>
                </a:solidFill>
                <a:latin typeface="Times New Roman" panose="02020603050405020304" pitchFamily="18" charset="0"/>
                <a:cs typeface="Times New Roman" panose="02020603050405020304" pitchFamily="18" charset="0"/>
              </a:rPr>
              <a:t> </a:t>
            </a:r>
            <a:r>
              <a:rPr lang="en-US" sz="3600" b="1" dirty="0" err="1">
                <a:solidFill>
                  <a:schemeClr val="tx2"/>
                </a:solidFill>
                <a:latin typeface="Times New Roman" panose="02020603050405020304" pitchFamily="18" charset="0"/>
                <a:cs typeface="Times New Roman" panose="02020603050405020304" pitchFamily="18" charset="0"/>
              </a:rPr>
              <a:t>khác</a:t>
            </a:r>
            <a:r>
              <a:rPr lang="en-US" sz="3600" b="1" dirty="0">
                <a:solidFill>
                  <a:schemeClr val="tx2"/>
                </a:solidFill>
                <a:latin typeface="Times New Roman" panose="02020603050405020304" pitchFamily="18" charset="0"/>
                <a:cs typeface="Times New Roman" panose="02020603050405020304" pitchFamily="18" charset="0"/>
              </a:rPr>
              <a:t> </a:t>
            </a:r>
            <a:r>
              <a:rPr lang="en-US" sz="3600" b="1" dirty="0" err="1">
                <a:solidFill>
                  <a:schemeClr val="tx2"/>
                </a:solidFill>
                <a:latin typeface="Times New Roman" panose="02020603050405020304" pitchFamily="18" charset="0"/>
                <a:cs typeface="Times New Roman" panose="02020603050405020304" pitchFamily="18" charset="0"/>
              </a:rPr>
              <a:t>nhau</a:t>
            </a:r>
            <a:r>
              <a:rPr lang="en-US" sz="3600" b="1" dirty="0">
                <a:solidFill>
                  <a:schemeClr val="tx2"/>
                </a:solidFill>
                <a:latin typeface="Times New Roman" panose="02020603050405020304" pitchFamily="18" charset="0"/>
                <a:cs typeface="Times New Roman" panose="02020603050405020304" pitchFamily="18" charset="0"/>
              </a:rPr>
              <a:t>, </a:t>
            </a:r>
            <a:r>
              <a:rPr lang="en-US" sz="3600" b="1" dirty="0" err="1">
                <a:solidFill>
                  <a:schemeClr val="tx2"/>
                </a:solidFill>
                <a:latin typeface="Times New Roman" panose="02020603050405020304" pitchFamily="18" charset="0"/>
                <a:cs typeface="Times New Roman" panose="02020603050405020304" pitchFamily="18" charset="0"/>
              </a:rPr>
              <a:t>nên</a:t>
            </a:r>
            <a:r>
              <a:rPr lang="en-US" sz="3600" b="1" dirty="0">
                <a:solidFill>
                  <a:schemeClr val="tx2"/>
                </a:solidFill>
                <a:latin typeface="Times New Roman" panose="02020603050405020304" pitchFamily="18" charset="0"/>
                <a:cs typeface="Times New Roman" panose="02020603050405020304" pitchFamily="18" charset="0"/>
              </a:rPr>
              <a:t> </a:t>
            </a:r>
            <a:r>
              <a:rPr lang="en-US" sz="3600" b="1" dirty="0" err="1">
                <a:solidFill>
                  <a:schemeClr val="tx2"/>
                </a:solidFill>
                <a:latin typeface="Times New Roman" panose="02020603050405020304" pitchFamily="18" charset="0"/>
                <a:cs typeface="Times New Roman" panose="02020603050405020304" pitchFamily="18" charset="0"/>
              </a:rPr>
              <a:t>vải</a:t>
            </a:r>
            <a:r>
              <a:rPr lang="en-US" sz="3600" b="1" dirty="0">
                <a:solidFill>
                  <a:schemeClr val="tx2"/>
                </a:solidFill>
                <a:latin typeface="Times New Roman" panose="02020603050405020304" pitchFamily="18" charset="0"/>
                <a:cs typeface="Times New Roman" panose="02020603050405020304" pitchFamily="18" charset="0"/>
              </a:rPr>
              <a:t> </a:t>
            </a:r>
            <a:r>
              <a:rPr lang="en-US" sz="3600" b="1" dirty="0" err="1">
                <a:solidFill>
                  <a:schemeClr val="tx2"/>
                </a:solidFill>
                <a:latin typeface="Times New Roman" panose="02020603050405020304" pitchFamily="18" charset="0"/>
                <a:cs typeface="Times New Roman" panose="02020603050405020304" pitchFamily="18" charset="0"/>
              </a:rPr>
              <a:t>sợi</a:t>
            </a:r>
            <a:r>
              <a:rPr lang="en-US" sz="3600" b="1" dirty="0">
                <a:solidFill>
                  <a:schemeClr val="tx2"/>
                </a:solidFill>
                <a:latin typeface="Times New Roman" panose="02020603050405020304" pitchFamily="18" charset="0"/>
                <a:cs typeface="Times New Roman" panose="02020603050405020304" pitchFamily="18" charset="0"/>
              </a:rPr>
              <a:t> </a:t>
            </a:r>
            <a:r>
              <a:rPr lang="en-US" sz="3600" b="1" dirty="0" err="1">
                <a:solidFill>
                  <a:schemeClr val="tx2"/>
                </a:solidFill>
                <a:latin typeface="Times New Roman" panose="02020603050405020304" pitchFamily="18" charset="0"/>
                <a:cs typeface="Times New Roman" panose="02020603050405020304" pitchFamily="18" charset="0"/>
              </a:rPr>
              <a:t>pha</a:t>
            </a:r>
            <a:r>
              <a:rPr lang="en-US" sz="3600" b="1" dirty="0">
                <a:solidFill>
                  <a:schemeClr val="tx2"/>
                </a:solidFill>
                <a:latin typeface="Times New Roman" panose="02020603050405020304" pitchFamily="18" charset="0"/>
                <a:cs typeface="Times New Roman" panose="02020603050405020304" pitchFamily="18" charset="0"/>
              </a:rPr>
              <a:t> </a:t>
            </a:r>
            <a:r>
              <a:rPr lang="en-US" sz="3600" b="1" dirty="0" err="1">
                <a:solidFill>
                  <a:schemeClr val="tx2"/>
                </a:solidFill>
                <a:latin typeface="Times New Roman" panose="02020603050405020304" pitchFamily="18" charset="0"/>
                <a:cs typeface="Times New Roman" panose="02020603050405020304" pitchFamily="18" charset="0"/>
              </a:rPr>
              <a:t>thường</a:t>
            </a:r>
            <a:r>
              <a:rPr lang="en-US" sz="3600" b="1" dirty="0">
                <a:solidFill>
                  <a:schemeClr val="tx2"/>
                </a:solidFill>
                <a:latin typeface="Times New Roman" panose="02020603050405020304" pitchFamily="18" charset="0"/>
                <a:cs typeface="Times New Roman" panose="02020603050405020304" pitchFamily="18" charset="0"/>
              </a:rPr>
              <a:t> </a:t>
            </a:r>
            <a:r>
              <a:rPr lang="en-US" sz="3600" b="1" dirty="0" err="1">
                <a:solidFill>
                  <a:schemeClr val="tx2"/>
                </a:solidFill>
                <a:latin typeface="Times New Roman" panose="02020603050405020304" pitchFamily="18" charset="0"/>
                <a:cs typeface="Times New Roman" panose="02020603050405020304" pitchFamily="18" charset="0"/>
              </a:rPr>
              <a:t>tận</a:t>
            </a:r>
            <a:r>
              <a:rPr lang="en-US" sz="3600" b="1" dirty="0">
                <a:solidFill>
                  <a:schemeClr val="tx2"/>
                </a:solidFill>
                <a:latin typeface="Times New Roman" panose="02020603050405020304" pitchFamily="18" charset="0"/>
                <a:cs typeface="Times New Roman" panose="02020603050405020304" pitchFamily="18" charset="0"/>
              </a:rPr>
              <a:t> </a:t>
            </a:r>
            <a:r>
              <a:rPr lang="en-US" sz="3600" b="1" dirty="0" err="1">
                <a:solidFill>
                  <a:schemeClr val="tx2"/>
                </a:solidFill>
                <a:latin typeface="Times New Roman" panose="02020603050405020304" pitchFamily="18" charset="0"/>
                <a:cs typeface="Times New Roman" panose="02020603050405020304" pitchFamily="18" charset="0"/>
              </a:rPr>
              <a:t>dụng</a:t>
            </a:r>
            <a:r>
              <a:rPr lang="en-US" sz="3600" b="1" dirty="0">
                <a:solidFill>
                  <a:schemeClr val="tx2"/>
                </a:solidFill>
                <a:latin typeface="Times New Roman" panose="02020603050405020304" pitchFamily="18" charset="0"/>
                <a:cs typeface="Times New Roman" panose="02020603050405020304" pitchFamily="18" charset="0"/>
              </a:rPr>
              <a:t> </a:t>
            </a:r>
            <a:r>
              <a:rPr lang="en-US" sz="3600" b="1" dirty="0" err="1">
                <a:solidFill>
                  <a:schemeClr val="tx2"/>
                </a:solidFill>
                <a:latin typeface="Times New Roman" panose="02020603050405020304" pitchFamily="18" charset="0"/>
                <a:cs typeface="Times New Roman" panose="02020603050405020304" pitchFamily="18" charset="0"/>
              </a:rPr>
              <a:t>được</a:t>
            </a:r>
            <a:r>
              <a:rPr lang="en-US" sz="3600" b="1" dirty="0">
                <a:solidFill>
                  <a:schemeClr val="tx2"/>
                </a:solidFill>
                <a:latin typeface="Times New Roman" panose="02020603050405020304" pitchFamily="18" charset="0"/>
                <a:cs typeface="Times New Roman" panose="02020603050405020304" pitchFamily="18" charset="0"/>
              </a:rPr>
              <a:t> </a:t>
            </a:r>
            <a:r>
              <a:rPr lang="en-US" sz="3600" b="1" dirty="0" err="1">
                <a:solidFill>
                  <a:schemeClr val="tx2"/>
                </a:solidFill>
                <a:latin typeface="Times New Roman" panose="02020603050405020304" pitchFamily="18" charset="0"/>
                <a:cs typeface="Times New Roman" panose="02020603050405020304" pitchFamily="18" charset="0"/>
              </a:rPr>
              <a:t>ưu</a:t>
            </a:r>
            <a:r>
              <a:rPr lang="en-US" sz="3600" b="1" dirty="0">
                <a:solidFill>
                  <a:schemeClr val="tx2"/>
                </a:solidFill>
                <a:latin typeface="Times New Roman" panose="02020603050405020304" pitchFamily="18" charset="0"/>
                <a:cs typeface="Times New Roman" panose="02020603050405020304" pitchFamily="18" charset="0"/>
              </a:rPr>
              <a:t> </a:t>
            </a:r>
            <a:r>
              <a:rPr lang="en-US" sz="3600" b="1" dirty="0" err="1">
                <a:solidFill>
                  <a:schemeClr val="tx2"/>
                </a:solidFill>
                <a:latin typeface="Times New Roman" panose="02020603050405020304" pitchFamily="18" charset="0"/>
                <a:cs typeface="Times New Roman" panose="02020603050405020304" pitchFamily="18" charset="0"/>
              </a:rPr>
              <a:t>điểm</a:t>
            </a:r>
            <a:r>
              <a:rPr lang="en-US" sz="3600" b="1" dirty="0">
                <a:solidFill>
                  <a:schemeClr val="tx2"/>
                </a:solidFill>
                <a:latin typeface="Times New Roman" panose="02020603050405020304" pitchFamily="18" charset="0"/>
                <a:cs typeface="Times New Roman" panose="02020603050405020304" pitchFamily="18" charset="0"/>
              </a:rPr>
              <a:t> </a:t>
            </a:r>
            <a:r>
              <a:rPr lang="en-US" sz="3600" b="1" dirty="0" err="1">
                <a:solidFill>
                  <a:schemeClr val="tx2"/>
                </a:solidFill>
                <a:latin typeface="Times New Roman" panose="02020603050405020304" pitchFamily="18" charset="0"/>
                <a:cs typeface="Times New Roman" panose="02020603050405020304" pitchFamily="18" charset="0"/>
              </a:rPr>
              <a:t>và</a:t>
            </a:r>
            <a:r>
              <a:rPr lang="en-US" sz="3600" b="1" dirty="0">
                <a:solidFill>
                  <a:schemeClr val="tx2"/>
                </a:solidFill>
                <a:latin typeface="Times New Roman" panose="02020603050405020304" pitchFamily="18" charset="0"/>
                <a:cs typeface="Times New Roman" panose="02020603050405020304" pitchFamily="18" charset="0"/>
              </a:rPr>
              <a:t> </a:t>
            </a:r>
            <a:r>
              <a:rPr lang="en-US" sz="3600" b="1" dirty="0" err="1">
                <a:solidFill>
                  <a:schemeClr val="tx2"/>
                </a:solidFill>
                <a:latin typeface="Times New Roman" panose="02020603050405020304" pitchFamily="18" charset="0"/>
                <a:cs typeface="Times New Roman" panose="02020603050405020304" pitchFamily="18" charset="0"/>
              </a:rPr>
              <a:t>hạn</a:t>
            </a:r>
            <a:r>
              <a:rPr lang="en-US" sz="3600" b="1" dirty="0">
                <a:solidFill>
                  <a:schemeClr val="tx2"/>
                </a:solidFill>
                <a:latin typeface="Times New Roman" panose="02020603050405020304" pitchFamily="18" charset="0"/>
                <a:cs typeface="Times New Roman" panose="02020603050405020304" pitchFamily="18" charset="0"/>
              </a:rPr>
              <a:t> </a:t>
            </a:r>
            <a:r>
              <a:rPr lang="en-US" sz="3600" b="1" dirty="0" err="1">
                <a:solidFill>
                  <a:schemeClr val="tx2"/>
                </a:solidFill>
                <a:latin typeface="Times New Roman" panose="02020603050405020304" pitchFamily="18" charset="0"/>
                <a:cs typeface="Times New Roman" panose="02020603050405020304" pitchFamily="18" charset="0"/>
              </a:rPr>
              <a:t>chế</a:t>
            </a:r>
            <a:r>
              <a:rPr lang="en-US" sz="3600" b="1" dirty="0">
                <a:solidFill>
                  <a:schemeClr val="tx2"/>
                </a:solidFill>
                <a:latin typeface="Times New Roman" panose="02020603050405020304" pitchFamily="18" charset="0"/>
                <a:cs typeface="Times New Roman" panose="02020603050405020304" pitchFamily="18" charset="0"/>
              </a:rPr>
              <a:t> </a:t>
            </a:r>
            <a:r>
              <a:rPr lang="en-US" sz="3600" b="1" dirty="0" err="1">
                <a:solidFill>
                  <a:schemeClr val="tx2"/>
                </a:solidFill>
                <a:latin typeface="Times New Roman" panose="02020603050405020304" pitchFamily="18" charset="0"/>
                <a:cs typeface="Times New Roman" panose="02020603050405020304" pitchFamily="18" charset="0"/>
              </a:rPr>
              <a:t>được</a:t>
            </a:r>
            <a:r>
              <a:rPr lang="en-US" sz="3600" b="1" dirty="0">
                <a:solidFill>
                  <a:schemeClr val="tx2"/>
                </a:solidFill>
                <a:latin typeface="Times New Roman" panose="02020603050405020304" pitchFamily="18" charset="0"/>
                <a:cs typeface="Times New Roman" panose="02020603050405020304" pitchFamily="18" charset="0"/>
              </a:rPr>
              <a:t> </a:t>
            </a:r>
            <a:r>
              <a:rPr lang="en-US" sz="3600" b="1" dirty="0" err="1">
                <a:solidFill>
                  <a:schemeClr val="tx2"/>
                </a:solidFill>
                <a:latin typeface="Times New Roman" panose="02020603050405020304" pitchFamily="18" charset="0"/>
                <a:cs typeface="Times New Roman" panose="02020603050405020304" pitchFamily="18" charset="0"/>
              </a:rPr>
              <a:t>nhược</a:t>
            </a:r>
            <a:r>
              <a:rPr lang="en-US" sz="3600" b="1" dirty="0">
                <a:solidFill>
                  <a:schemeClr val="tx2"/>
                </a:solidFill>
                <a:latin typeface="Times New Roman" panose="02020603050405020304" pitchFamily="18" charset="0"/>
                <a:cs typeface="Times New Roman" panose="02020603050405020304" pitchFamily="18" charset="0"/>
              </a:rPr>
              <a:t> </a:t>
            </a:r>
            <a:r>
              <a:rPr lang="en-US" sz="3600" b="1" dirty="0" err="1">
                <a:solidFill>
                  <a:schemeClr val="tx2"/>
                </a:solidFill>
                <a:latin typeface="Times New Roman" panose="02020603050405020304" pitchFamily="18" charset="0"/>
                <a:cs typeface="Times New Roman" panose="02020603050405020304" pitchFamily="18" charset="0"/>
              </a:rPr>
              <a:t>điểm</a:t>
            </a:r>
            <a:r>
              <a:rPr lang="en-US" sz="3600" b="1" dirty="0">
                <a:solidFill>
                  <a:schemeClr val="tx2"/>
                </a:solidFill>
                <a:latin typeface="Times New Roman" panose="02020603050405020304" pitchFamily="18" charset="0"/>
                <a:cs typeface="Times New Roman" panose="02020603050405020304" pitchFamily="18" charset="0"/>
              </a:rPr>
              <a:t> </a:t>
            </a:r>
            <a:r>
              <a:rPr lang="en-US" sz="3600" b="1" dirty="0" err="1">
                <a:solidFill>
                  <a:schemeClr val="tx2"/>
                </a:solidFill>
                <a:latin typeface="Times New Roman" panose="02020603050405020304" pitchFamily="18" charset="0"/>
                <a:cs typeface="Times New Roman" panose="02020603050405020304" pitchFamily="18" charset="0"/>
              </a:rPr>
              <a:t>của</a:t>
            </a:r>
            <a:r>
              <a:rPr lang="en-US" sz="3600" b="1" dirty="0">
                <a:solidFill>
                  <a:schemeClr val="tx2"/>
                </a:solidFill>
                <a:latin typeface="Times New Roman" panose="02020603050405020304" pitchFamily="18" charset="0"/>
                <a:cs typeface="Times New Roman" panose="02020603050405020304" pitchFamily="18" charset="0"/>
              </a:rPr>
              <a:t> </a:t>
            </a:r>
            <a:r>
              <a:rPr lang="en-US" sz="3600" b="1" dirty="0" err="1">
                <a:solidFill>
                  <a:schemeClr val="tx2"/>
                </a:solidFill>
                <a:latin typeface="Times New Roman" panose="02020603050405020304" pitchFamily="18" charset="0"/>
                <a:cs typeface="Times New Roman" panose="02020603050405020304" pitchFamily="18" charset="0"/>
              </a:rPr>
              <a:t>các</a:t>
            </a:r>
            <a:r>
              <a:rPr lang="en-US" sz="3600" b="1" dirty="0">
                <a:solidFill>
                  <a:schemeClr val="tx2"/>
                </a:solidFill>
                <a:latin typeface="Times New Roman" panose="02020603050405020304" pitchFamily="18" charset="0"/>
                <a:cs typeface="Times New Roman" panose="02020603050405020304" pitchFamily="18" charset="0"/>
              </a:rPr>
              <a:t> </a:t>
            </a:r>
            <a:r>
              <a:rPr lang="en-US" sz="3600" b="1" dirty="0" err="1">
                <a:solidFill>
                  <a:schemeClr val="tx2"/>
                </a:solidFill>
                <a:latin typeface="Times New Roman" panose="02020603050405020304" pitchFamily="18" charset="0"/>
                <a:cs typeface="Times New Roman" panose="02020603050405020304" pitchFamily="18" charset="0"/>
              </a:rPr>
              <a:t>loại</a:t>
            </a:r>
            <a:r>
              <a:rPr lang="en-US" sz="3600" b="1" dirty="0">
                <a:solidFill>
                  <a:schemeClr val="tx2"/>
                </a:solidFill>
                <a:latin typeface="Times New Roman" panose="02020603050405020304" pitchFamily="18" charset="0"/>
                <a:cs typeface="Times New Roman" panose="02020603050405020304" pitchFamily="18" charset="0"/>
              </a:rPr>
              <a:t> </a:t>
            </a:r>
            <a:r>
              <a:rPr lang="en-US" sz="3600" b="1" dirty="0" err="1">
                <a:solidFill>
                  <a:schemeClr val="tx2"/>
                </a:solidFill>
                <a:latin typeface="Times New Roman" panose="02020603050405020304" pitchFamily="18" charset="0"/>
                <a:cs typeface="Times New Roman" panose="02020603050405020304" pitchFamily="18" charset="0"/>
              </a:rPr>
              <a:t>sợi</a:t>
            </a:r>
            <a:r>
              <a:rPr lang="en-US" sz="3600" b="1" dirty="0">
                <a:solidFill>
                  <a:schemeClr val="tx2"/>
                </a:solidFill>
                <a:latin typeface="Times New Roman" panose="02020603050405020304" pitchFamily="18" charset="0"/>
                <a:cs typeface="Times New Roman" panose="02020603050405020304" pitchFamily="18" charset="0"/>
              </a:rPr>
              <a:t> </a:t>
            </a:r>
            <a:r>
              <a:rPr lang="en-US" sz="3600" b="1" dirty="0" err="1">
                <a:solidFill>
                  <a:schemeClr val="tx2"/>
                </a:solidFill>
                <a:latin typeface="Times New Roman" panose="02020603050405020304" pitchFamily="18" charset="0"/>
                <a:cs typeface="Times New Roman" panose="02020603050405020304" pitchFamily="18" charset="0"/>
              </a:rPr>
              <a:t>thành</a:t>
            </a:r>
            <a:r>
              <a:rPr lang="en-US" sz="3600" b="1" dirty="0">
                <a:solidFill>
                  <a:schemeClr val="tx2"/>
                </a:solidFill>
                <a:latin typeface="Times New Roman" panose="02020603050405020304" pitchFamily="18" charset="0"/>
                <a:cs typeface="Times New Roman" panose="02020603050405020304" pitchFamily="18" charset="0"/>
              </a:rPr>
              <a:t> </a:t>
            </a:r>
            <a:r>
              <a:rPr lang="en-US" sz="3600" b="1" dirty="0" err="1">
                <a:solidFill>
                  <a:schemeClr val="tx2"/>
                </a:solidFill>
                <a:latin typeface="Times New Roman" panose="02020603050405020304" pitchFamily="18" charset="0"/>
                <a:cs typeface="Times New Roman" panose="02020603050405020304" pitchFamily="18" charset="0"/>
              </a:rPr>
              <a:t>phần</a:t>
            </a:r>
            <a:r>
              <a:rPr lang="en-US" sz="3600" b="1" dirty="0">
                <a:solidFill>
                  <a:schemeClr val="tx2"/>
                </a:solidFill>
                <a:latin typeface="Times New Roman" panose="02020603050405020304" pitchFamily="18" charset="0"/>
                <a:cs typeface="Times New Roman" panose="02020603050405020304" pitchFamily="18" charset="0"/>
              </a:rPr>
              <a:t>.</a:t>
            </a:r>
          </a:p>
          <a:p>
            <a:endParaRPr lang="en-US" dirty="0"/>
          </a:p>
        </p:txBody>
      </p:sp>
      <p:pic>
        <p:nvPicPr>
          <p:cNvPr id="2" name="Picture 1"/>
          <p:cNvPicPr>
            <a:picLocks noChangeAspect="1"/>
          </p:cNvPicPr>
          <p:nvPr/>
        </p:nvPicPr>
        <p:blipFill>
          <a:blip r:embed="rId2"/>
          <a:stretch>
            <a:fillRect/>
          </a:stretch>
        </p:blipFill>
        <p:spPr>
          <a:xfrm>
            <a:off x="-95750" y="0"/>
            <a:ext cx="2048435" cy="1572904"/>
          </a:xfrm>
          <a:prstGeom prst="rect">
            <a:avLst/>
          </a:prstGeom>
        </p:spPr>
      </p:pic>
      <p:sp>
        <p:nvSpPr>
          <p:cNvPr id="5" name="TextBox 4"/>
          <p:cNvSpPr txBox="1"/>
          <p:nvPr/>
        </p:nvSpPr>
        <p:spPr>
          <a:xfrm>
            <a:off x="1241949" y="2330791"/>
            <a:ext cx="3985147" cy="646331"/>
          </a:xfrm>
          <a:prstGeom prst="rect">
            <a:avLst/>
          </a:prstGeom>
          <a:noFill/>
        </p:spPr>
        <p:txBody>
          <a:bodyPr wrap="square" rtlCol="0">
            <a:spAutoFit/>
          </a:bodyPr>
          <a:lstStyle/>
          <a:p>
            <a:r>
              <a:rPr lang="en-US" sz="3600" b="1" u="sng" dirty="0" smtClean="0">
                <a:solidFill>
                  <a:srgbClr val="FF0000"/>
                </a:solidFill>
                <a:latin typeface="Times New Roman" pitchFamily="18" charset="0"/>
                <a:cs typeface="Times New Roman" pitchFamily="18" charset="0"/>
              </a:rPr>
              <a:t>3. </a:t>
            </a:r>
            <a:r>
              <a:rPr lang="en-US" sz="3600" b="1" u="sng" dirty="0" err="1" smtClean="0">
                <a:solidFill>
                  <a:srgbClr val="FF0000"/>
                </a:solidFill>
                <a:latin typeface="Times New Roman" pitchFamily="18" charset="0"/>
                <a:cs typeface="Times New Roman" pitchFamily="18" charset="0"/>
              </a:rPr>
              <a:t>Vải</a:t>
            </a:r>
            <a:r>
              <a:rPr lang="en-US" sz="3600" b="1" u="sng" dirty="0" smtClean="0">
                <a:solidFill>
                  <a:srgbClr val="FF0000"/>
                </a:solidFill>
                <a:latin typeface="Times New Roman" pitchFamily="18" charset="0"/>
                <a:cs typeface="Times New Roman" pitchFamily="18" charset="0"/>
              </a:rPr>
              <a:t> </a:t>
            </a:r>
            <a:r>
              <a:rPr lang="en-US" sz="3600" b="1" u="sng" dirty="0" err="1" smtClean="0">
                <a:solidFill>
                  <a:srgbClr val="FF0000"/>
                </a:solidFill>
                <a:latin typeface="Times New Roman" pitchFamily="18" charset="0"/>
                <a:cs typeface="Times New Roman" pitchFamily="18" charset="0"/>
              </a:rPr>
              <a:t>sợi</a:t>
            </a:r>
            <a:r>
              <a:rPr lang="en-US" sz="3600" b="1" u="sng" dirty="0" smtClean="0">
                <a:solidFill>
                  <a:srgbClr val="FF0000"/>
                </a:solidFill>
                <a:latin typeface="Times New Roman" pitchFamily="18" charset="0"/>
                <a:cs typeface="Times New Roman" pitchFamily="18" charset="0"/>
              </a:rPr>
              <a:t> </a:t>
            </a:r>
            <a:r>
              <a:rPr lang="en-US" sz="3600" b="1" u="sng" dirty="0" err="1" smtClean="0">
                <a:solidFill>
                  <a:srgbClr val="FF0000"/>
                </a:solidFill>
                <a:latin typeface="Times New Roman" pitchFamily="18" charset="0"/>
                <a:cs typeface="Times New Roman" pitchFamily="18" charset="0"/>
              </a:rPr>
              <a:t>pha</a:t>
            </a:r>
            <a:r>
              <a:rPr lang="en-US" sz="3600" dirty="0" smtClean="0">
                <a:latin typeface="Times New Roman" pitchFamily="18" charset="0"/>
                <a:cs typeface="Times New Roman" pitchFamily="18" charset="0"/>
              </a:rPr>
              <a:t>:</a:t>
            </a:r>
            <a:endParaRPr lang="vi-VN" sz="3600" dirty="0">
              <a:latin typeface="Times New Roman" pitchFamily="18" charset="0"/>
              <a:cs typeface="Times New Roman" pitchFamily="18" charset="0"/>
            </a:endParaRPr>
          </a:p>
        </p:txBody>
      </p:sp>
    </p:spTree>
    <p:extLst>
      <p:ext uri="{BB962C8B-B14F-4D97-AF65-F5344CB8AC3E}">
        <p14:creationId xmlns:p14="http://schemas.microsoft.com/office/powerpoint/2010/main" val="8856075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273239" y="847582"/>
            <a:ext cx="4383544" cy="5300003"/>
          </a:xfrm>
          <a:prstGeom prst="rect">
            <a:avLst/>
          </a:prstGeom>
        </p:spPr>
      </p:pic>
      <p:pic>
        <p:nvPicPr>
          <p:cNvPr id="5" name="Picture 4"/>
          <p:cNvPicPr>
            <a:picLocks noChangeAspect="1"/>
          </p:cNvPicPr>
          <p:nvPr/>
        </p:nvPicPr>
        <p:blipFill>
          <a:blip r:embed="rId3"/>
          <a:stretch>
            <a:fillRect/>
          </a:stretch>
        </p:blipFill>
        <p:spPr>
          <a:xfrm>
            <a:off x="2005239" y="847590"/>
            <a:ext cx="3565575" cy="3998537"/>
          </a:xfrm>
          <a:prstGeom prst="rect">
            <a:avLst/>
          </a:prstGeom>
        </p:spPr>
      </p:pic>
      <p:sp>
        <p:nvSpPr>
          <p:cNvPr id="6" name="TextBox 5"/>
          <p:cNvSpPr txBox="1"/>
          <p:nvPr/>
        </p:nvSpPr>
        <p:spPr>
          <a:xfrm>
            <a:off x="1491176" y="5345735"/>
            <a:ext cx="4346917" cy="461665"/>
          </a:xfrm>
          <a:prstGeom prst="rect">
            <a:avLst/>
          </a:prstGeom>
          <a:solidFill>
            <a:schemeClr val="accent5">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VẢI  KATE</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 name="TextBox 1"/>
          <p:cNvSpPr txBox="1"/>
          <p:nvPr/>
        </p:nvSpPr>
        <p:spPr>
          <a:xfrm>
            <a:off x="375141" y="254198"/>
            <a:ext cx="5898099" cy="584775"/>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Sản</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vải</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sợi</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pha</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050879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710812"/>
            <a:ext cx="5211733" cy="3182198"/>
          </a:xfrm>
          <a:prstGeom prst="rect">
            <a:avLst/>
          </a:prstGeom>
        </p:spPr>
      </p:pic>
      <p:sp>
        <p:nvSpPr>
          <p:cNvPr id="5" name="TextBox 4"/>
          <p:cNvSpPr txBox="1"/>
          <p:nvPr/>
        </p:nvSpPr>
        <p:spPr>
          <a:xfrm>
            <a:off x="1641760" y="5485335"/>
            <a:ext cx="2286000" cy="461665"/>
          </a:xfrm>
          <a:prstGeom prst="rect">
            <a:avLst/>
          </a:prstGeom>
          <a:solidFill>
            <a:schemeClr val="accent1">
              <a:lumMod val="60000"/>
              <a:lumOff val="40000"/>
            </a:schemeClr>
          </a:solid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VẢI VOAN</a:t>
            </a:r>
            <a:endParaRPr lang="en-US" sz="2400" b="1" dirty="0">
              <a:latin typeface="Times New Roman" panose="02020603050405020304" pitchFamily="18" charset="0"/>
              <a:cs typeface="Times New Roman" panose="02020603050405020304" pitchFamily="18"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5581" y="887989"/>
            <a:ext cx="5334000" cy="431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957547" y="5485335"/>
            <a:ext cx="2286000" cy="461665"/>
          </a:xfrm>
          <a:prstGeom prst="rect">
            <a:avLst/>
          </a:prstGeom>
          <a:solidFill>
            <a:schemeClr val="accent1">
              <a:lumMod val="60000"/>
              <a:lumOff val="40000"/>
            </a:schemeClr>
          </a:solid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VẢI REN</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2441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wipe(down)">
                                      <p:cBhvr>
                                        <p:cTn id="10" dur="5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0284" y="190314"/>
            <a:ext cx="9483969" cy="6740307"/>
          </a:xfrm>
          <a:prstGeom prst="rect">
            <a:avLst/>
          </a:prstGeom>
          <a:solidFill>
            <a:schemeClr val="accent2">
              <a:lumMod val="20000"/>
              <a:lumOff val="80000"/>
            </a:schemeClr>
          </a:solidFill>
        </p:spPr>
        <p:txBody>
          <a:bodyPr wrap="square">
            <a:spAutoFit/>
          </a:bodyPr>
          <a:lstStyle/>
          <a:p>
            <a:pPr>
              <a:lnSpc>
                <a:spcPct val="150000"/>
              </a:lnSpc>
            </a:pPr>
            <a:r>
              <a:rPr lang="vi-VN" sz="2400" dirty="0">
                <a:solidFill>
                  <a:srgbClr val="3B3835"/>
                </a:solidFill>
                <a:latin typeface="+mj-lt"/>
              </a:rPr>
              <a:t>Đa số trên thị trường, bạn sẽ thấy trên mác,thành phần vải đa số là vải pha: Vải pha nilon(vải TC)=Polyeste+ </a:t>
            </a:r>
            <a:r>
              <a:rPr lang="vi-VN" sz="2400" dirty="0" smtClean="0">
                <a:solidFill>
                  <a:srgbClr val="3B3835"/>
                </a:solidFill>
                <a:latin typeface="+mj-lt"/>
              </a:rPr>
              <a:t>cotton:v</a:t>
            </a:r>
            <a:r>
              <a:rPr lang="en-US" sz="2400" dirty="0" smtClean="0">
                <a:solidFill>
                  <a:srgbClr val="3B3835"/>
                </a:solidFill>
                <a:latin typeface="Times New Roman" panose="02020603050405020304" pitchFamily="18" charset="0"/>
                <a:cs typeface="Times New Roman" panose="02020603050405020304" pitchFamily="18" charset="0"/>
              </a:rPr>
              <a:t>ớ</a:t>
            </a:r>
            <a:r>
              <a:rPr lang="vi-VN" sz="2400" dirty="0" smtClean="0">
                <a:solidFill>
                  <a:srgbClr val="3B3835"/>
                </a:solidFill>
                <a:latin typeface="Times New Roman" panose="02020603050405020304" pitchFamily="18" charset="0"/>
                <a:cs typeface="Times New Roman" panose="02020603050405020304" pitchFamily="18" charset="0"/>
              </a:rPr>
              <a:t>i</a:t>
            </a:r>
            <a:r>
              <a:rPr lang="vi-VN" sz="2400" dirty="0" smtClean="0">
                <a:solidFill>
                  <a:srgbClr val="3B3835"/>
                </a:solidFill>
                <a:latin typeface="+mj-lt"/>
              </a:rPr>
              <a:t> </a:t>
            </a:r>
            <a:r>
              <a:rPr lang="vi-VN" sz="2400" dirty="0">
                <a:solidFill>
                  <a:srgbClr val="3B3835"/>
                </a:solidFill>
                <a:latin typeface="+mj-lt"/>
              </a:rPr>
              <a:t>những tỷ lệ khác nhau </a:t>
            </a:r>
            <a:endParaRPr lang="en-US" sz="2400" dirty="0" smtClean="0">
              <a:solidFill>
                <a:srgbClr val="3B3835"/>
              </a:solidFill>
              <a:latin typeface="+mj-lt"/>
            </a:endParaRPr>
          </a:p>
          <a:p>
            <a:pPr>
              <a:lnSpc>
                <a:spcPct val="150000"/>
              </a:lnSpc>
            </a:pPr>
            <a:r>
              <a:rPr lang="en-US" sz="2400" dirty="0" smtClean="0">
                <a:solidFill>
                  <a:srgbClr val="3B3835"/>
                </a:solidFill>
                <a:latin typeface="+mj-lt"/>
              </a:rPr>
              <a:t>+ </a:t>
            </a:r>
            <a:r>
              <a:rPr lang="vi-VN" sz="2400" b="1" dirty="0" smtClean="0">
                <a:solidFill>
                  <a:srgbClr val="0070C0"/>
                </a:solidFill>
                <a:latin typeface="+mj-lt"/>
              </a:rPr>
              <a:t>65</a:t>
            </a:r>
            <a:r>
              <a:rPr lang="vi-VN" sz="2400" b="1" dirty="0">
                <a:solidFill>
                  <a:srgbClr val="0070C0"/>
                </a:solidFill>
                <a:latin typeface="+mj-lt"/>
              </a:rPr>
              <a:t>% cotton/35% polyester </a:t>
            </a:r>
            <a:endParaRPr lang="en-US" sz="2400" b="1" dirty="0" smtClean="0">
              <a:solidFill>
                <a:srgbClr val="0070C0"/>
              </a:solidFill>
              <a:latin typeface="+mj-lt"/>
            </a:endParaRPr>
          </a:p>
          <a:p>
            <a:pPr>
              <a:lnSpc>
                <a:spcPct val="150000"/>
              </a:lnSpc>
            </a:pPr>
            <a:r>
              <a:rPr lang="en-US" sz="2400" dirty="0" smtClean="0">
                <a:solidFill>
                  <a:srgbClr val="3B3835"/>
                </a:solidFill>
                <a:latin typeface="+mj-lt"/>
              </a:rPr>
              <a:t>+ </a:t>
            </a:r>
            <a:r>
              <a:rPr lang="vi-VN" sz="2400" b="1" dirty="0" smtClean="0">
                <a:solidFill>
                  <a:srgbClr val="FF0000"/>
                </a:solidFill>
                <a:latin typeface="+mj-lt"/>
              </a:rPr>
              <a:t>80</a:t>
            </a:r>
            <a:r>
              <a:rPr lang="vi-VN" sz="2400" b="1" dirty="0">
                <a:solidFill>
                  <a:srgbClr val="FF0000"/>
                </a:solidFill>
                <a:latin typeface="+mj-lt"/>
              </a:rPr>
              <a:t>% cotton/20% polyester </a:t>
            </a:r>
            <a:endParaRPr lang="en-US" sz="2400" b="1" dirty="0" smtClean="0">
              <a:solidFill>
                <a:srgbClr val="FF0000"/>
              </a:solidFill>
              <a:latin typeface="+mj-lt"/>
            </a:endParaRPr>
          </a:p>
          <a:p>
            <a:pPr>
              <a:lnSpc>
                <a:spcPct val="150000"/>
              </a:lnSpc>
            </a:pPr>
            <a:r>
              <a:rPr lang="en-US" sz="2400" dirty="0" smtClean="0">
                <a:solidFill>
                  <a:srgbClr val="3B3835"/>
                </a:solidFill>
                <a:latin typeface="+mj-lt"/>
              </a:rPr>
              <a:t>+ </a:t>
            </a:r>
            <a:r>
              <a:rPr lang="vi-VN" sz="2400" b="1" dirty="0" smtClean="0">
                <a:solidFill>
                  <a:schemeClr val="accent4">
                    <a:lumMod val="50000"/>
                  </a:schemeClr>
                </a:solidFill>
                <a:latin typeface="+mj-lt"/>
              </a:rPr>
              <a:t>70</a:t>
            </a:r>
            <a:r>
              <a:rPr lang="vi-VN" sz="2400" b="1" dirty="0">
                <a:solidFill>
                  <a:schemeClr val="accent4">
                    <a:lumMod val="50000"/>
                  </a:schemeClr>
                </a:solidFill>
                <a:latin typeface="+mj-lt"/>
              </a:rPr>
              <a:t>% cotton/30/polyester</a:t>
            </a:r>
            <a:r>
              <a:rPr lang="vi-VN" sz="2400" b="1" dirty="0" smtClean="0">
                <a:solidFill>
                  <a:schemeClr val="accent4">
                    <a:lumMod val="50000"/>
                  </a:schemeClr>
                </a:solidFill>
                <a:latin typeface="+mj-lt"/>
              </a:rPr>
              <a:t>.</a:t>
            </a:r>
            <a:endParaRPr lang="en-US" sz="2400" b="1" dirty="0" smtClean="0">
              <a:solidFill>
                <a:schemeClr val="accent4">
                  <a:lumMod val="50000"/>
                </a:schemeClr>
              </a:solidFill>
              <a:latin typeface="+mj-lt"/>
            </a:endParaRPr>
          </a:p>
          <a:p>
            <a:pPr>
              <a:lnSpc>
                <a:spcPct val="150000"/>
              </a:lnSpc>
            </a:pPr>
            <a:r>
              <a:rPr lang="en-US" sz="2400" dirty="0" smtClean="0">
                <a:solidFill>
                  <a:srgbClr val="3B3835"/>
                </a:solidFill>
                <a:latin typeface="+mj-lt"/>
              </a:rPr>
              <a:t>+</a:t>
            </a:r>
            <a:r>
              <a:rPr lang="vi-VN" sz="2400" dirty="0" smtClean="0">
                <a:solidFill>
                  <a:srgbClr val="3B3835"/>
                </a:solidFill>
                <a:latin typeface="+mj-lt"/>
              </a:rPr>
              <a:t> </a:t>
            </a:r>
            <a:r>
              <a:rPr lang="vi-VN" sz="2400" b="1" dirty="0">
                <a:solidFill>
                  <a:srgbClr val="00B050"/>
                </a:solidFill>
                <a:latin typeface="+mj-lt"/>
              </a:rPr>
              <a:t>65% polyester/35%cotton </a:t>
            </a:r>
            <a:endParaRPr lang="en-US" sz="2400" b="1" dirty="0" smtClean="0">
              <a:solidFill>
                <a:srgbClr val="00B050"/>
              </a:solidFill>
              <a:latin typeface="+mj-lt"/>
            </a:endParaRPr>
          </a:p>
          <a:p>
            <a:pPr>
              <a:lnSpc>
                <a:spcPct val="150000"/>
              </a:lnSpc>
            </a:pPr>
            <a:r>
              <a:rPr lang="vi-VN" sz="2400" dirty="0" smtClean="0">
                <a:solidFill>
                  <a:srgbClr val="3B3835"/>
                </a:solidFill>
                <a:latin typeface="+mj-lt"/>
              </a:rPr>
              <a:t>Ngoài </a:t>
            </a:r>
            <a:r>
              <a:rPr lang="vi-VN" sz="2400" dirty="0">
                <a:solidFill>
                  <a:srgbClr val="3B3835"/>
                </a:solidFill>
                <a:latin typeface="+mj-lt"/>
              </a:rPr>
              <a:t>ra còn có nhiều thành phần chất liệu pha khác như: </a:t>
            </a:r>
            <a:endParaRPr lang="en-US" sz="2400" dirty="0" smtClean="0">
              <a:solidFill>
                <a:srgbClr val="3B3835"/>
              </a:solidFill>
              <a:latin typeface="+mj-lt"/>
            </a:endParaRPr>
          </a:p>
          <a:p>
            <a:pPr>
              <a:lnSpc>
                <a:spcPct val="150000"/>
              </a:lnSpc>
            </a:pPr>
            <a:r>
              <a:rPr lang="vi-VN" sz="2400" b="1" dirty="0" smtClean="0">
                <a:solidFill>
                  <a:srgbClr val="00B050"/>
                </a:solidFill>
                <a:latin typeface="+mj-lt"/>
              </a:rPr>
              <a:t>98</a:t>
            </a:r>
            <a:r>
              <a:rPr lang="vi-VN" sz="2400" b="1" dirty="0">
                <a:solidFill>
                  <a:srgbClr val="00B050"/>
                </a:solidFill>
                <a:latin typeface="+mj-lt"/>
              </a:rPr>
              <a:t>% cotton/2% </a:t>
            </a:r>
            <a:r>
              <a:rPr lang="vi-VN" sz="2400" b="1" dirty="0" smtClean="0">
                <a:solidFill>
                  <a:srgbClr val="00B050"/>
                </a:solidFill>
                <a:latin typeface="+mj-lt"/>
              </a:rPr>
              <a:t>spandex</a:t>
            </a:r>
            <a:r>
              <a:rPr lang="en-US" sz="2400" b="1" dirty="0">
                <a:solidFill>
                  <a:srgbClr val="00B050"/>
                </a:solidFill>
                <a:latin typeface="+mj-lt"/>
              </a:rPr>
              <a:t>.</a:t>
            </a:r>
            <a:endParaRPr lang="en-US" sz="2400" b="1" dirty="0" smtClean="0">
              <a:solidFill>
                <a:srgbClr val="00B050"/>
              </a:solidFill>
              <a:latin typeface="+mj-lt"/>
            </a:endParaRPr>
          </a:p>
          <a:p>
            <a:pPr>
              <a:lnSpc>
                <a:spcPct val="150000"/>
              </a:lnSpc>
            </a:pPr>
            <a:r>
              <a:rPr lang="vi-VN" sz="2400" b="1" dirty="0" smtClean="0">
                <a:solidFill>
                  <a:srgbClr val="FFC000"/>
                </a:solidFill>
                <a:latin typeface="+mj-lt"/>
              </a:rPr>
              <a:t>92</a:t>
            </a:r>
            <a:r>
              <a:rPr lang="vi-VN" sz="2400" b="1" dirty="0">
                <a:solidFill>
                  <a:srgbClr val="FFC000"/>
                </a:solidFill>
                <a:latin typeface="+mj-lt"/>
              </a:rPr>
              <a:t>% polyester và 8% </a:t>
            </a:r>
            <a:r>
              <a:rPr lang="vi-VN" sz="2400" b="1" dirty="0" smtClean="0">
                <a:solidFill>
                  <a:srgbClr val="FFC000"/>
                </a:solidFill>
                <a:latin typeface="+mj-lt"/>
              </a:rPr>
              <a:t>spandex</a:t>
            </a:r>
            <a:r>
              <a:rPr lang="en-US" sz="2400" b="1" dirty="0">
                <a:solidFill>
                  <a:srgbClr val="FFC000"/>
                </a:solidFill>
                <a:latin typeface="+mj-lt"/>
              </a:rPr>
              <a:t>.</a:t>
            </a:r>
            <a:endParaRPr lang="en-US" sz="2400" b="1" dirty="0" smtClean="0">
              <a:solidFill>
                <a:srgbClr val="FFC000"/>
              </a:solidFill>
              <a:latin typeface="+mj-lt"/>
            </a:endParaRPr>
          </a:p>
          <a:p>
            <a:pPr>
              <a:lnSpc>
                <a:spcPct val="150000"/>
              </a:lnSpc>
            </a:pPr>
            <a:r>
              <a:rPr lang="vi-VN" sz="2400" b="1" dirty="0" smtClean="0">
                <a:solidFill>
                  <a:srgbClr val="650B54"/>
                </a:solidFill>
                <a:latin typeface="+mj-lt"/>
              </a:rPr>
              <a:t>72</a:t>
            </a:r>
            <a:r>
              <a:rPr lang="vi-VN" sz="2400" b="1" dirty="0">
                <a:solidFill>
                  <a:srgbClr val="650B54"/>
                </a:solidFill>
                <a:latin typeface="+mj-lt"/>
              </a:rPr>
              <a:t>% Acrylic và 28% </a:t>
            </a:r>
            <a:r>
              <a:rPr lang="vi-VN" sz="2400" b="1" dirty="0" smtClean="0">
                <a:solidFill>
                  <a:srgbClr val="650B54"/>
                </a:solidFill>
                <a:latin typeface="+mj-lt"/>
              </a:rPr>
              <a:t>polyeste.</a:t>
            </a:r>
            <a:endParaRPr lang="en-US" sz="2400" b="1" dirty="0" smtClean="0">
              <a:solidFill>
                <a:srgbClr val="650B54"/>
              </a:solidFill>
              <a:latin typeface="+mj-lt"/>
            </a:endParaRPr>
          </a:p>
          <a:p>
            <a:pPr>
              <a:lnSpc>
                <a:spcPct val="150000"/>
              </a:lnSpc>
            </a:pPr>
            <a:r>
              <a:rPr lang="vi-VN" sz="2400" b="1" dirty="0" smtClean="0">
                <a:solidFill>
                  <a:srgbClr val="00B0F0"/>
                </a:solidFill>
                <a:latin typeface="+mj-lt"/>
              </a:rPr>
              <a:t>82</a:t>
            </a:r>
            <a:r>
              <a:rPr lang="vi-VN" sz="2400" b="1" dirty="0">
                <a:solidFill>
                  <a:srgbClr val="00B0F0"/>
                </a:solidFill>
                <a:latin typeface="+mj-lt"/>
              </a:rPr>
              <a:t>% Polyeste-14%Viscose- 4%Elastane,cotton và chiffon</a:t>
            </a:r>
            <a:endParaRPr lang="en-US" sz="2400" b="1" dirty="0">
              <a:solidFill>
                <a:srgbClr val="00B0F0"/>
              </a:solidFill>
              <a:latin typeface="+mj-lt"/>
            </a:endParaRPr>
          </a:p>
        </p:txBody>
      </p:sp>
    </p:spTree>
    <p:extLst>
      <p:ext uri="{BB962C8B-B14F-4D97-AF65-F5344CB8AC3E}">
        <p14:creationId xmlns:p14="http://schemas.microsoft.com/office/powerpoint/2010/main" val="15104632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95585" y="654153"/>
            <a:ext cx="6596419" cy="4616648"/>
          </a:xfrm>
          <a:prstGeom prst="rect">
            <a:avLst/>
          </a:prstGeom>
          <a:noFill/>
        </p:spPr>
        <p:txBody>
          <a:bodyPr wrap="square">
            <a:spAutoFit/>
          </a:bodyPr>
          <a:lstStyle/>
          <a:p>
            <a:pPr>
              <a:lnSpc>
                <a:spcPct val="150000"/>
              </a:lnSpc>
            </a:pPr>
            <a:r>
              <a:rPr lang="it-IT" sz="2800" b="1" i="1" dirty="0">
                <a:solidFill>
                  <a:srgbClr val="FF0000"/>
                </a:solidFill>
                <a:latin typeface="Times New Roman" panose="02020603050405020304" pitchFamily="18" charset="0"/>
                <a:cs typeface="Times New Roman" panose="02020603050405020304" pitchFamily="18" charset="0"/>
              </a:rPr>
              <a:t>Vải pha PEVI: Polyester + </a:t>
            </a:r>
            <a:r>
              <a:rPr lang="it-IT" sz="2800" b="1" i="1" dirty="0" smtClean="0">
                <a:solidFill>
                  <a:srgbClr val="FF0000"/>
                </a:solidFill>
                <a:latin typeface="Times New Roman" panose="02020603050405020304" pitchFamily="18" charset="0"/>
                <a:cs typeface="Times New Roman" panose="02020603050405020304" pitchFamily="18" charset="0"/>
              </a:rPr>
              <a:t>Viscose</a:t>
            </a:r>
            <a:endParaRPr lang="en-US" sz="2800" b="1" dirty="0" smtClean="0">
              <a:solidFill>
                <a:srgbClr val="FF0000"/>
              </a:solidFill>
              <a:latin typeface="Times New Roman" panose="02020603050405020304" pitchFamily="18" charset="0"/>
              <a:cs typeface="Times New Roman" panose="02020603050405020304" pitchFamily="18" charset="0"/>
            </a:endParaRPr>
          </a:p>
          <a:p>
            <a:pPr>
              <a:lnSpc>
                <a:spcPct val="150000"/>
              </a:lnSpc>
            </a:pPr>
            <a:r>
              <a:rPr lang="vi-VN" sz="2800" dirty="0" smtClean="0">
                <a:solidFill>
                  <a:srgbClr val="000000"/>
                </a:solidFill>
                <a:latin typeface="Times New Roman" panose="02020603050405020304" pitchFamily="18" charset="0"/>
                <a:cs typeface="Times New Roman" panose="02020603050405020304" pitchFamily="18" charset="0"/>
              </a:rPr>
              <a:t>Vải </a:t>
            </a:r>
            <a:r>
              <a:rPr lang="vi-VN" sz="2800" dirty="0">
                <a:solidFill>
                  <a:srgbClr val="000000"/>
                </a:solidFill>
                <a:latin typeface="Times New Roman" panose="02020603050405020304" pitchFamily="18" charset="0"/>
                <a:cs typeface="Times New Roman" panose="02020603050405020304" pitchFamily="18" charset="0"/>
              </a:rPr>
              <a:t>sợi Tetron Rayon có thành phần 65% Polyester và 35% Viscose. Vải sợi mang nhiều ưu điểm vượt trội hơn hẳn so với vải bông và vải hóa học như: độ bền đẹp, dễ nhuộm màu, không bị nhăn, nhàu nát, giặt nhanh khô và sạch…</a:t>
            </a:r>
            <a:endParaRPr lang="en-US" sz="28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030781" y="1702191"/>
            <a:ext cx="4289215" cy="3198270"/>
          </a:xfrm>
          <a:prstGeom prst="rect">
            <a:avLst/>
          </a:prstGeom>
        </p:spPr>
      </p:pic>
    </p:spTree>
    <p:extLst>
      <p:ext uri="{BB962C8B-B14F-4D97-AF65-F5344CB8AC3E}">
        <p14:creationId xmlns:p14="http://schemas.microsoft.com/office/powerpoint/2010/main" val="321869378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624819" y="586696"/>
            <a:ext cx="8229600" cy="777875"/>
          </a:xfrm>
        </p:spPr>
        <p:txBody>
          <a:bodyPr/>
          <a:lstStyle/>
          <a:p>
            <a:r>
              <a:rPr lang="en-US" altLang="en-US" sz="3600" dirty="0" err="1">
                <a:latin typeface="Times New Roman" panose="02020603050405020304" pitchFamily="18" charset="0"/>
                <a:cs typeface="Times New Roman" panose="02020603050405020304" pitchFamily="18" charset="0"/>
              </a:rPr>
              <a:t>Vải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pha</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Peco</a:t>
            </a:r>
            <a:r>
              <a:rPr lang="en-US" altLang="en-US" sz="3600" dirty="0">
                <a:latin typeface="Times New Roman" panose="02020603050405020304" pitchFamily="18" charset="0"/>
                <a:cs typeface="Times New Roman" panose="02020603050405020304" pitchFamily="18" charset="0"/>
              </a:rPr>
              <a:t>: cotton + polyester</a:t>
            </a:r>
            <a:br>
              <a:rPr lang="en-US" altLang="en-US" sz="3600" dirty="0">
                <a:latin typeface="Times New Roman" panose="02020603050405020304" pitchFamily="18" charset="0"/>
                <a:cs typeface="Times New Roman" panose="02020603050405020304" pitchFamily="18" charset="0"/>
              </a:rPr>
            </a:br>
            <a:endParaRPr lang="vi-VN" altLang="en-US" sz="3600" dirty="0">
              <a:latin typeface="Times New Roman" panose="02020603050405020304" pitchFamily="18" charset="0"/>
              <a:cs typeface="Times New Roman" panose="02020603050405020304" pitchFamily="18" charset="0"/>
            </a:endParaRPr>
          </a:p>
        </p:txBody>
      </p:sp>
      <p:pic>
        <p:nvPicPr>
          <p:cNvPr id="17413" name="Picture 5" descr="vai-soi-cv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5045" y="1364567"/>
            <a:ext cx="3269659" cy="4509966"/>
          </a:xfrm>
          <a:prstGeom prst="rect">
            <a:avLst/>
          </a:prstGeom>
          <a:noFill/>
          <a:extLst>
            <a:ext uri="{909E8E84-426E-40DD-AFC4-6F175D3DCCD1}">
              <a14:hiddenFill xmlns:a14="http://schemas.microsoft.com/office/drawing/2010/main">
                <a:solidFill>
                  <a:srgbClr val="FFFFFF"/>
                </a:solidFill>
              </a14:hiddenFill>
            </a:ext>
          </a:extLst>
        </p:spPr>
      </p:pic>
      <p:pic>
        <p:nvPicPr>
          <p:cNvPr id="17415" name="Picture 7" descr="tui deo che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626" y="1364567"/>
            <a:ext cx="3310305" cy="48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28998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0309" y="218121"/>
            <a:ext cx="10644555" cy="646331"/>
          </a:xfrm>
          <a:prstGeom prst="rect">
            <a:avLst/>
          </a:prstGeom>
          <a:noFill/>
        </p:spPr>
        <p:txBody>
          <a:bodyPr wrap="square">
            <a:spAutoFit/>
          </a:bodyPr>
          <a:lstStyle/>
          <a:p>
            <a:pPr>
              <a:lnSpc>
                <a:spcPct val="150000"/>
              </a:lnSpc>
            </a:pPr>
            <a:r>
              <a:rPr lang="en-US" sz="2400" b="1" i="1" dirty="0" smtClean="0">
                <a:solidFill>
                  <a:srgbClr val="EE5C74"/>
                </a:solidFill>
                <a:latin typeface="Times New Roman" panose="02020603050405020304" pitchFamily="18" charset="0"/>
                <a:cs typeface="Times New Roman" panose="02020603050405020304" pitchFamily="18" charset="0"/>
              </a:rPr>
              <a:t>V</a:t>
            </a:r>
            <a:r>
              <a:rPr lang="vi-VN" sz="2400" b="1" i="1" dirty="0" smtClean="0">
                <a:solidFill>
                  <a:srgbClr val="EE5C74"/>
                </a:solidFill>
                <a:latin typeface="Times New Roman" panose="02020603050405020304" pitchFamily="18" charset="0"/>
                <a:cs typeface="Times New Roman" panose="02020603050405020304" pitchFamily="18" charset="0"/>
              </a:rPr>
              <a:t>ải </a:t>
            </a:r>
            <a:r>
              <a:rPr lang="vi-VN" sz="2400" b="1" i="1" dirty="0">
                <a:solidFill>
                  <a:srgbClr val="EE5C74"/>
                </a:solidFill>
                <a:latin typeface="Times New Roman" panose="02020603050405020304" pitchFamily="18" charset="0"/>
                <a:cs typeface="Times New Roman" panose="02020603050405020304" pitchFamily="18" charset="0"/>
              </a:rPr>
              <a:t>pha Peco: Polyester và </a:t>
            </a:r>
            <a:r>
              <a:rPr lang="vi-VN" sz="2400" b="1" i="1" dirty="0" smtClean="0">
                <a:solidFill>
                  <a:srgbClr val="EE5C74"/>
                </a:solidFill>
                <a:latin typeface="Times New Roman" panose="02020603050405020304" pitchFamily="18" charset="0"/>
                <a:cs typeface="Times New Roman" panose="02020603050405020304" pitchFamily="18" charset="0"/>
              </a:rPr>
              <a:t>Cotton</a:t>
            </a:r>
            <a:r>
              <a:rPr lang="en-US" sz="2400" b="1" dirty="0" smtClean="0">
                <a:solidFill>
                  <a:srgbClr val="EE5C74"/>
                </a:solidFill>
                <a:latin typeface="Times New Roman" panose="02020603050405020304" pitchFamily="18" charset="0"/>
                <a:cs typeface="Times New Roman" panose="02020603050405020304" pitchFamily="18" charset="0"/>
              </a:rPr>
              <a:t>: </a:t>
            </a:r>
            <a:r>
              <a:rPr lang="vi-VN" sz="2400" dirty="0" smtClean="0">
                <a:solidFill>
                  <a:srgbClr val="000000"/>
                </a:solidFill>
                <a:latin typeface="Times New Roman" panose="02020603050405020304" pitchFamily="18" charset="0"/>
                <a:cs typeface="Times New Roman" panose="02020603050405020304" pitchFamily="18" charset="0"/>
              </a:rPr>
              <a:t>có </a:t>
            </a:r>
            <a:r>
              <a:rPr lang="vi-VN" sz="2400" dirty="0">
                <a:solidFill>
                  <a:srgbClr val="000000"/>
                </a:solidFill>
                <a:latin typeface="Times New Roman" panose="02020603050405020304" pitchFamily="18" charset="0"/>
                <a:cs typeface="Times New Roman" panose="02020603050405020304" pitchFamily="18" charset="0"/>
              </a:rPr>
              <a:t>hai loại chính </a:t>
            </a:r>
            <a:r>
              <a:rPr lang="en-US" sz="2400" dirty="0" err="1" smtClean="0">
                <a:solidFill>
                  <a:srgbClr val="000000"/>
                </a:solidFill>
                <a:latin typeface="Times New Roman" panose="02020603050405020304" pitchFamily="18" charset="0"/>
                <a:cs typeface="Times New Roman" panose="02020603050405020304" pitchFamily="18" charset="0"/>
              </a:rPr>
              <a:t>là</a:t>
            </a:r>
            <a:r>
              <a:rPr lang="en-US" sz="2400" dirty="0" smtClean="0">
                <a:solidFill>
                  <a:srgbClr val="000000"/>
                </a:solidFill>
                <a:latin typeface="Times New Roman" panose="02020603050405020304" pitchFamily="18" charset="0"/>
                <a:cs typeface="Times New Roman" panose="02020603050405020304" pitchFamily="18" charset="0"/>
              </a:rPr>
              <a:t> </a:t>
            </a:r>
            <a:r>
              <a:rPr lang="vi-VN" sz="2400" dirty="0" smtClean="0">
                <a:solidFill>
                  <a:srgbClr val="000000"/>
                </a:solidFill>
                <a:latin typeface="Times New Roman" panose="02020603050405020304" pitchFamily="18" charset="0"/>
                <a:cs typeface="Times New Roman" panose="02020603050405020304" pitchFamily="18" charset="0"/>
              </a:rPr>
              <a:t>vải </a:t>
            </a:r>
            <a:r>
              <a:rPr lang="vi-VN" sz="2400" dirty="0">
                <a:solidFill>
                  <a:srgbClr val="000000"/>
                </a:solidFill>
                <a:latin typeface="Times New Roman" panose="02020603050405020304" pitchFamily="18" charset="0"/>
                <a:cs typeface="Times New Roman" panose="02020603050405020304" pitchFamily="18" charset="0"/>
              </a:rPr>
              <a:t>Tixi và vải CVC</a:t>
            </a:r>
            <a:r>
              <a:rPr lang="vi-VN" sz="2400" dirty="0" smtClean="0">
                <a:solidFill>
                  <a:srgbClr val="000000"/>
                </a:solidFill>
                <a:latin typeface="Times New Roman" panose="02020603050405020304" pitchFamily="18" charset="0"/>
                <a:cs typeface="Times New Roman" panose="02020603050405020304" pitchFamily="18" charset="0"/>
              </a:rPr>
              <a:t>.</a:t>
            </a:r>
            <a:endParaRPr lang="en-US" sz="2400" dirty="0" smtClean="0">
              <a:solidFill>
                <a:srgbClr val="00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2977663" y="3654817"/>
            <a:ext cx="9003324" cy="2862322"/>
          </a:xfrm>
          <a:prstGeom prst="rect">
            <a:avLst/>
          </a:prstGeom>
        </p:spPr>
        <p:txBody>
          <a:bodyPr wrap="square">
            <a:spAutoFit/>
          </a:bodyPr>
          <a:lstStyle/>
          <a:p>
            <a:pPr lvl="0" algn="just">
              <a:lnSpc>
                <a:spcPct val="150000"/>
              </a:lnSpc>
              <a:buFont typeface="Arial" panose="020B0604020202020204" pitchFamily="34" charset="0"/>
              <a:buChar char="•"/>
            </a:pPr>
            <a:r>
              <a:rPr lang="vi-VN" sz="2400" b="1" dirty="0" smtClean="0">
                <a:solidFill>
                  <a:srgbClr val="000000"/>
                </a:solidFill>
                <a:latin typeface="Times New Roman" panose="02020603050405020304" pitchFamily="18" charset="0"/>
                <a:cs typeface="Times New Roman" panose="02020603050405020304" pitchFamily="18" charset="0"/>
              </a:rPr>
              <a:t>Vải </a:t>
            </a:r>
            <a:r>
              <a:rPr lang="vi-VN" sz="2400" b="1" dirty="0">
                <a:solidFill>
                  <a:srgbClr val="000000"/>
                </a:solidFill>
                <a:latin typeface="Times New Roman" panose="02020603050405020304" pitchFamily="18" charset="0"/>
                <a:cs typeface="Times New Roman" panose="02020603050405020304" pitchFamily="18" charset="0"/>
              </a:rPr>
              <a:t>tici(35% cotton, 65% PE):</a:t>
            </a:r>
            <a:r>
              <a:rPr lang="vi-VN" sz="2400" dirty="0">
                <a:solidFill>
                  <a:srgbClr val="000000"/>
                </a:solidFill>
                <a:latin typeface="Times New Roman" panose="02020603050405020304" pitchFamily="18" charset="0"/>
                <a:cs typeface="Times New Roman" panose="02020603050405020304" pitchFamily="18" charset="0"/>
              </a:rPr>
              <a:t> Nếu đem so vải tici với vải SU(100% PE) thì vải tici tốt hơn hẳn, bởi vì bên trong vải cũng có thành phần có cotton nên cũng có khả năng thấm hút mồ hôi. Đặc điểm của vải tici là vải khá cứng cáp, ít nhăn, phù hợp sử dụng để may quần áo mặc thường ngày, quần áo thể thao.</a:t>
            </a:r>
          </a:p>
        </p:txBody>
      </p:sp>
      <p:sp>
        <p:nvSpPr>
          <p:cNvPr id="8" name="Rectangle 7"/>
          <p:cNvSpPr/>
          <p:nvPr/>
        </p:nvSpPr>
        <p:spPr>
          <a:xfrm>
            <a:off x="2977660" y="798076"/>
            <a:ext cx="9003325" cy="2862322"/>
          </a:xfrm>
          <a:prstGeom prst="rect">
            <a:avLst/>
          </a:prstGeom>
        </p:spPr>
        <p:txBody>
          <a:bodyPr wrap="square">
            <a:spAutoFit/>
          </a:bodyPr>
          <a:lstStyle/>
          <a:p>
            <a:pPr lvl="0" algn="just">
              <a:lnSpc>
                <a:spcPct val="150000"/>
              </a:lnSpc>
              <a:buFont typeface="Arial" panose="020B0604020202020204" pitchFamily="34" charset="0"/>
              <a:buChar char="•"/>
            </a:pPr>
            <a:r>
              <a:rPr lang="vi-VN" sz="2400" b="1" dirty="0">
                <a:solidFill>
                  <a:srgbClr val="000000"/>
                </a:solidFill>
                <a:latin typeface="Times New Roman" panose="02020603050405020304" pitchFamily="18" charset="0"/>
                <a:cs typeface="Times New Roman" panose="02020603050405020304" pitchFamily="18" charset="0"/>
              </a:rPr>
              <a:t>Vải CVC(65% cotton, 35% PE):</a:t>
            </a:r>
            <a:r>
              <a:rPr lang="vi-VN" sz="2400" dirty="0">
                <a:solidFill>
                  <a:srgbClr val="000000"/>
                </a:solidFill>
                <a:latin typeface="Times New Roman" panose="02020603050405020304" pitchFamily="18" charset="0"/>
                <a:cs typeface="Times New Roman" panose="02020603050405020304" pitchFamily="18" charset="0"/>
              </a:rPr>
              <a:t> Đây là loại vải cotton pha, nhưng có tỉ lệ phần trăm cotton cao hơn 50% nên mặc khá mát mẻ, vải rất mềm mại, đàn hồi tốt nên có thể dùng thay thế vải 100% cotton. Thành phần PE bên trong giúp cho vải có độ cứng nhất định, giúp vải cứng cáp và dày dặn hơn.</a:t>
            </a:r>
          </a:p>
        </p:txBody>
      </p:sp>
      <p:pic>
        <p:nvPicPr>
          <p:cNvPr id="9" name="Picture 8"/>
          <p:cNvPicPr>
            <a:picLocks noChangeAspect="1"/>
          </p:cNvPicPr>
          <p:nvPr/>
        </p:nvPicPr>
        <p:blipFill>
          <a:blip r:embed="rId2"/>
          <a:stretch>
            <a:fillRect/>
          </a:stretch>
        </p:blipFill>
        <p:spPr>
          <a:xfrm>
            <a:off x="535609" y="891799"/>
            <a:ext cx="2316755" cy="2674899"/>
          </a:xfrm>
          <a:prstGeom prst="rect">
            <a:avLst/>
          </a:prstGeom>
        </p:spPr>
      </p:pic>
      <p:pic>
        <p:nvPicPr>
          <p:cNvPr id="10" name="Picture 9"/>
          <p:cNvPicPr>
            <a:picLocks noChangeAspect="1"/>
          </p:cNvPicPr>
          <p:nvPr/>
        </p:nvPicPr>
        <p:blipFill>
          <a:blip r:embed="rId3"/>
          <a:stretch>
            <a:fillRect/>
          </a:stretch>
        </p:blipFill>
        <p:spPr>
          <a:xfrm>
            <a:off x="410315" y="3847733"/>
            <a:ext cx="2351951" cy="2815214"/>
          </a:xfrm>
          <a:prstGeom prst="rect">
            <a:avLst/>
          </a:prstGeom>
        </p:spPr>
      </p:pic>
    </p:spTree>
    <p:extLst>
      <p:ext uri="{BB962C8B-B14F-4D97-AF65-F5344CB8AC3E}">
        <p14:creationId xmlns:p14="http://schemas.microsoft.com/office/powerpoint/2010/main" val="15455819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28477" y="940191"/>
            <a:ext cx="10781311" cy="4616648"/>
          </a:xfrm>
          <a:prstGeom prst="rect">
            <a:avLst/>
          </a:prstGeom>
          <a:noFill/>
        </p:spPr>
        <p:txBody>
          <a:bodyPr wrap="square" rtlCol="0">
            <a:spAutoFit/>
          </a:bodyPr>
          <a:lstStyle/>
          <a:p>
            <a:pPr>
              <a:lnSpc>
                <a:spcPct val="150000"/>
              </a:lnSpc>
            </a:pPr>
            <a:r>
              <a:rPr lang="vi-VN" sz="2800" b="1" dirty="0">
                <a:solidFill>
                  <a:srgbClr val="FF0000"/>
                </a:solidFill>
                <a:latin typeface="Times New Roman" pitchFamily="18" charset="0"/>
                <a:cs typeface="Times New Roman" pitchFamily="18" charset="0"/>
              </a:rPr>
              <a:t>LUYỆN TẬP</a:t>
            </a:r>
          </a:p>
          <a:p>
            <a:pPr>
              <a:lnSpc>
                <a:spcPct val="150000"/>
              </a:lnSpc>
            </a:pPr>
            <a:r>
              <a:rPr lang="vi-VN" sz="2800" dirty="0" smtClean="0">
                <a:latin typeface="Times New Roman" pitchFamily="18" charset="0"/>
                <a:cs typeface="Times New Roman" pitchFamily="18" charset="0"/>
              </a:rPr>
              <a:t>1.Dựa </a:t>
            </a:r>
            <a:r>
              <a:rPr lang="vi-VN" sz="2800" dirty="0">
                <a:latin typeface="Times New Roman" pitchFamily="18" charset="0"/>
                <a:cs typeface="Times New Roman" pitchFamily="18" charset="0"/>
              </a:rPr>
              <a:t>vào tính chất của các loại sợi, em hãy nêu </a:t>
            </a:r>
            <a:r>
              <a:rPr lang="en-US" sz="2800" dirty="0" err="1" smtClean="0">
                <a:latin typeface="Times New Roman" panose="02020603050405020304" pitchFamily="18" charset="0"/>
                <a:cs typeface="Times New Roman" panose="02020603050405020304" pitchFamily="18" charset="0"/>
              </a:rPr>
              <a:t>ưu</a:t>
            </a:r>
            <a:r>
              <a:rPr lang="vi-VN" sz="2800" dirty="0" smtClean="0">
                <a:latin typeface="Times New Roman" pitchFamily="18" charset="0"/>
                <a:cs typeface="Times New Roman" pitchFamily="18" charset="0"/>
              </a:rPr>
              <a:t> </a:t>
            </a:r>
            <a:r>
              <a:rPr lang="vi-VN" sz="2800" dirty="0">
                <a:latin typeface="Times New Roman" pitchFamily="18" charset="0"/>
                <a:cs typeface="Times New Roman" pitchFamily="18" charset="0"/>
              </a:rPr>
              <a:t>và nhược điểm của </a:t>
            </a:r>
            <a:r>
              <a:rPr lang="vi-VN" sz="2800" dirty="0" smtClean="0">
                <a:latin typeface="Times New Roman" pitchFamily="18" charset="0"/>
                <a:cs typeface="Times New Roman" pitchFamily="18" charset="0"/>
              </a:rPr>
              <a:t>t</a:t>
            </a:r>
            <a:r>
              <a:rPr lang="en-US" sz="2800" dirty="0" smtClean="0">
                <a:latin typeface="Times New Roman" pitchFamily="18" charset="0"/>
                <a:cs typeface="Times New Roman" pitchFamily="18" charset="0"/>
              </a:rPr>
              <a:t>ừ</a:t>
            </a:r>
            <a:r>
              <a:rPr lang="vi-VN" sz="2800" dirty="0" smtClean="0">
                <a:latin typeface="Times New Roman" pitchFamily="18" charset="0"/>
                <a:cs typeface="Times New Roman" pitchFamily="18" charset="0"/>
              </a:rPr>
              <a:t>ng </a:t>
            </a:r>
            <a:r>
              <a:rPr lang="vi-VN" sz="2800" dirty="0">
                <a:latin typeface="Times New Roman" pitchFamily="18" charset="0"/>
                <a:cs typeface="Times New Roman" pitchFamily="18" charset="0"/>
              </a:rPr>
              <a:t>loại vải sợi pha sau đây:</a:t>
            </a:r>
          </a:p>
          <a:p>
            <a:pPr>
              <a:lnSpc>
                <a:spcPct val="150000"/>
              </a:lnSpc>
            </a:pPr>
            <a:r>
              <a:rPr lang="vi-VN" sz="2800" dirty="0" smtClean="0">
                <a:latin typeface="Times New Roman" pitchFamily="18" charset="0"/>
                <a:cs typeface="Times New Roman" pitchFamily="18" charset="0"/>
              </a:rPr>
              <a:t>-Vải </a:t>
            </a:r>
            <a:r>
              <a:rPr lang="vi-VN" sz="2800" dirty="0">
                <a:latin typeface="Times New Roman" pitchFamily="18" charset="0"/>
                <a:cs typeface="Times New Roman" pitchFamily="18" charset="0"/>
              </a:rPr>
              <a:t>KT (Kate): kết hợp giữa sợi bông và sợi tổng hợp (cotton + polyester).</a:t>
            </a:r>
          </a:p>
          <a:p>
            <a:pPr>
              <a:lnSpc>
                <a:spcPct val="150000"/>
              </a:lnSpc>
            </a:pPr>
            <a:r>
              <a:rPr lang="vi-VN" sz="2800" dirty="0" smtClean="0">
                <a:latin typeface="Times New Roman" pitchFamily="18" charset="0"/>
                <a:cs typeface="Times New Roman" pitchFamily="18" charset="0"/>
              </a:rPr>
              <a:t>-Vải </a:t>
            </a:r>
            <a:r>
              <a:rPr lang="vi-VN" sz="2800" dirty="0">
                <a:latin typeface="Times New Roman" pitchFamily="18" charset="0"/>
                <a:cs typeface="Times New Roman" pitchFamily="18" charset="0"/>
              </a:rPr>
              <a:t>PEVI: kết hợp giữa sợi nhân tạo và sợi tổng hợp (viscose + polyester).</a:t>
            </a:r>
          </a:p>
        </p:txBody>
      </p:sp>
    </p:spTree>
    <p:extLst>
      <p:ext uri="{BB962C8B-B14F-4D97-AF65-F5344CB8AC3E}">
        <p14:creationId xmlns:p14="http://schemas.microsoft.com/office/powerpoint/2010/main" val="3353301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828858537"/>
              </p:ext>
            </p:extLst>
          </p:nvPr>
        </p:nvGraphicFramePr>
        <p:xfrm>
          <a:off x="1559167" y="984739"/>
          <a:ext cx="8335461" cy="5146040"/>
        </p:xfrm>
        <a:graphic>
          <a:graphicData uri="http://schemas.openxmlformats.org/drawingml/2006/table">
            <a:tbl>
              <a:tblPr firstRow="1" firstCol="1" bandRow="1"/>
              <a:tblGrid>
                <a:gridCol w="2517749">
                  <a:extLst>
                    <a:ext uri="{9D8B030D-6E8A-4147-A177-3AD203B41FA5}">
                      <a16:colId xmlns:a16="http://schemas.microsoft.com/office/drawing/2014/main" val="423303856"/>
                    </a:ext>
                  </a:extLst>
                </a:gridCol>
                <a:gridCol w="2967929">
                  <a:extLst>
                    <a:ext uri="{9D8B030D-6E8A-4147-A177-3AD203B41FA5}">
                      <a16:colId xmlns:a16="http://schemas.microsoft.com/office/drawing/2014/main" val="2116323783"/>
                    </a:ext>
                  </a:extLst>
                </a:gridCol>
                <a:gridCol w="2849783">
                  <a:extLst>
                    <a:ext uri="{9D8B030D-6E8A-4147-A177-3AD203B41FA5}">
                      <a16:colId xmlns:a16="http://schemas.microsoft.com/office/drawing/2014/main" val="1651238181"/>
                    </a:ext>
                  </a:extLst>
                </a:gridCol>
              </a:tblGrid>
              <a:tr h="655764">
                <a:tc>
                  <a:txBody>
                    <a:bodyPr/>
                    <a:lstStyle/>
                    <a:p>
                      <a:pPr indent="190500" algn="ctr">
                        <a:lnSpc>
                          <a:spcPct val="117000"/>
                        </a:lnSpc>
                        <a:spcAft>
                          <a:spcPts val="0"/>
                        </a:spcAft>
                      </a:pPr>
                      <a:r>
                        <a:rPr lang="vi-VN" sz="2000" b="1" dirty="0">
                          <a:solidFill>
                            <a:srgbClr val="FFFFFF"/>
                          </a:solidFill>
                          <a:effectLst/>
                          <a:latin typeface="+mj-lt"/>
                          <a:ea typeface="Arial" panose="020B0604020202020204" pitchFamily="34" charset="0"/>
                        </a:rPr>
                        <a:t>Loại sợi</a:t>
                      </a:r>
                      <a:endParaRPr lang="en-US" sz="2000" dirty="0">
                        <a:effectLst/>
                        <a:latin typeface="+mj-lt"/>
                        <a:ea typeface="Times New Roman" panose="02020603050405020304" pitchFamily="18" charset="0"/>
                      </a:endParaRPr>
                    </a:p>
                  </a:txBody>
                  <a:tcPr marL="6351" marR="63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1DDE5"/>
                    </a:solidFill>
                  </a:tcPr>
                </a:tc>
                <a:tc>
                  <a:txBody>
                    <a:bodyPr/>
                    <a:lstStyle/>
                    <a:p>
                      <a:pPr indent="190500" algn="ctr">
                        <a:lnSpc>
                          <a:spcPct val="117000"/>
                        </a:lnSpc>
                        <a:spcAft>
                          <a:spcPts val="0"/>
                        </a:spcAft>
                      </a:pPr>
                      <a:r>
                        <a:rPr lang="vi-VN" sz="2000" b="1" dirty="0">
                          <a:solidFill>
                            <a:srgbClr val="FFFFFF"/>
                          </a:solidFill>
                          <a:effectLst/>
                          <a:latin typeface="+mj-lt"/>
                          <a:ea typeface="Arial" panose="020B0604020202020204" pitchFamily="34" charset="0"/>
                        </a:rPr>
                        <a:t>Ưu điểm của vải</a:t>
                      </a:r>
                      <a:endParaRPr lang="en-US" sz="2000" dirty="0">
                        <a:effectLst/>
                        <a:latin typeface="+mj-lt"/>
                        <a:ea typeface="Times New Roman" panose="02020603050405020304" pitchFamily="18" charset="0"/>
                      </a:endParaRPr>
                    </a:p>
                  </a:txBody>
                  <a:tcPr marL="6351" marR="63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1DDE5"/>
                    </a:solidFill>
                  </a:tcPr>
                </a:tc>
                <a:tc>
                  <a:txBody>
                    <a:bodyPr/>
                    <a:lstStyle/>
                    <a:p>
                      <a:pPr indent="317500">
                        <a:lnSpc>
                          <a:spcPct val="117000"/>
                        </a:lnSpc>
                        <a:spcAft>
                          <a:spcPts val="0"/>
                        </a:spcAft>
                      </a:pPr>
                      <a:r>
                        <a:rPr lang="vi-VN" sz="2000" b="1" dirty="0">
                          <a:solidFill>
                            <a:srgbClr val="FFFFFF"/>
                          </a:solidFill>
                          <a:effectLst/>
                          <a:latin typeface="+mj-lt"/>
                          <a:ea typeface="Arial" panose="020B0604020202020204" pitchFamily="34" charset="0"/>
                        </a:rPr>
                        <a:t>Nhược điểm của vải</a:t>
                      </a:r>
                      <a:endParaRPr lang="en-US" sz="2000" dirty="0">
                        <a:effectLst/>
                        <a:latin typeface="+mj-lt"/>
                        <a:ea typeface="Times New Roman" panose="02020603050405020304" pitchFamily="18" charset="0"/>
                      </a:endParaRPr>
                    </a:p>
                  </a:txBody>
                  <a:tcPr marL="6351" marR="63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1DDE5"/>
                    </a:solidFill>
                  </a:tcPr>
                </a:tc>
                <a:extLst>
                  <a:ext uri="{0D108BD9-81ED-4DB2-BD59-A6C34878D82A}">
                    <a16:rowId xmlns:a16="http://schemas.microsoft.com/office/drawing/2014/main" val="4177658639"/>
                  </a:ext>
                </a:extLst>
              </a:tr>
              <a:tr h="1211652">
                <a:tc>
                  <a:txBody>
                    <a:bodyPr/>
                    <a:lstStyle/>
                    <a:p>
                      <a:pPr indent="190500" algn="ctr">
                        <a:lnSpc>
                          <a:spcPct val="117000"/>
                        </a:lnSpc>
                        <a:spcAft>
                          <a:spcPts val="0"/>
                        </a:spcAft>
                      </a:pPr>
                      <a:r>
                        <a:rPr lang="vi-VN" sz="2400" b="1" dirty="0">
                          <a:effectLst/>
                          <a:latin typeface="Times New Roman" pitchFamily="18" charset="0"/>
                          <a:ea typeface="Arial" panose="020B0604020202020204" pitchFamily="34" charset="0"/>
                          <a:cs typeface="Times New Roman" pitchFamily="18" charset="0"/>
                        </a:rPr>
                        <a:t>Sợi bông (cotton)</a:t>
                      </a:r>
                      <a:endParaRPr lang="en-US" sz="2400" b="1" dirty="0">
                        <a:effectLst/>
                        <a:latin typeface="Times New Roman" pitchFamily="18" charset="0"/>
                        <a:ea typeface="Times New Roman" panose="02020603050405020304" pitchFamily="18" charset="0"/>
                        <a:cs typeface="Times New Roman" pitchFamily="18" charset="0"/>
                      </a:endParaRPr>
                    </a:p>
                  </a:txBody>
                  <a:tcPr marL="6351" marR="63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342900" lvl="0" indent="-342900">
                        <a:lnSpc>
                          <a:spcPct val="117000"/>
                        </a:lnSpc>
                        <a:spcAft>
                          <a:spcPts val="500"/>
                        </a:spcAft>
                        <a:buClr>
                          <a:srgbClr val="000000"/>
                        </a:buClr>
                        <a:buSzPts val="850"/>
                        <a:buFont typeface="Symbol" panose="05050102010706020507" pitchFamily="18" charset="2"/>
                        <a:buChar char="-"/>
                        <a:tabLst>
                          <a:tab pos="103505" algn="l"/>
                        </a:tabLst>
                      </a:pPr>
                      <a:r>
                        <a:rPr lang="vi-VN" sz="2400" b="1" u="none" strike="noStrike" spc="0" dirty="0">
                          <a:effectLst/>
                          <a:latin typeface="Times New Roman" pitchFamily="18" charset="0"/>
                          <a:ea typeface="Arial" panose="020B0604020202020204" pitchFamily="34" charset="0"/>
                          <a:cs typeface="Times New Roman" pitchFamily="18" charset="0"/>
                        </a:rPr>
                        <a:t>Hút ẩm cao, mặc thoáng mát</a:t>
                      </a:r>
                      <a:endParaRPr lang="en-US" sz="2400" b="1" u="none" strike="noStrike" spc="0" dirty="0">
                        <a:effectLst/>
                        <a:latin typeface="Times New Roman" pitchFamily="18" charset="0"/>
                        <a:ea typeface="Arial" panose="020B0604020202020204" pitchFamily="34" charset="0"/>
                        <a:cs typeface="Times New Roman" pitchFamily="18" charset="0"/>
                      </a:endParaRPr>
                    </a:p>
                    <a:p>
                      <a:pPr marL="342900" lvl="0" indent="-342900">
                        <a:lnSpc>
                          <a:spcPct val="117000"/>
                        </a:lnSpc>
                        <a:spcAft>
                          <a:spcPts val="0"/>
                        </a:spcAft>
                        <a:buClr>
                          <a:srgbClr val="000000"/>
                        </a:buClr>
                        <a:buSzPts val="850"/>
                        <a:buFont typeface="Symbol" panose="05050102010706020507" pitchFamily="18" charset="2"/>
                        <a:buChar char="-"/>
                        <a:tabLst>
                          <a:tab pos="103505" algn="l"/>
                        </a:tabLst>
                      </a:pPr>
                      <a:r>
                        <a:rPr lang="vi-VN" sz="2400" b="1" u="none" strike="noStrike" spc="0" dirty="0">
                          <a:effectLst/>
                          <a:latin typeface="Times New Roman" pitchFamily="18" charset="0"/>
                          <a:ea typeface="Arial" panose="020B0604020202020204" pitchFamily="34" charset="0"/>
                          <a:cs typeface="Times New Roman" pitchFamily="18" charset="0"/>
                        </a:rPr>
                        <a:t>Dễ giặt tẩy</a:t>
                      </a:r>
                      <a:endParaRPr lang="en-US" sz="2400" b="1" u="none" strike="noStrike" spc="0" dirty="0">
                        <a:effectLst/>
                        <a:latin typeface="Times New Roman" pitchFamily="18" charset="0"/>
                        <a:ea typeface="Arial" panose="020B0604020202020204" pitchFamily="34" charset="0"/>
                        <a:cs typeface="Times New Roman" pitchFamily="18" charset="0"/>
                      </a:endParaRPr>
                    </a:p>
                  </a:txBody>
                  <a:tcPr marL="6351" marR="63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342900" lvl="0" indent="-342900">
                        <a:lnSpc>
                          <a:spcPct val="117000"/>
                        </a:lnSpc>
                        <a:spcAft>
                          <a:spcPts val="500"/>
                        </a:spcAft>
                        <a:buClr>
                          <a:srgbClr val="000000"/>
                        </a:buClr>
                        <a:buSzPts val="850"/>
                        <a:buFont typeface="Symbol" panose="05050102010706020507" pitchFamily="18" charset="2"/>
                        <a:buChar char="-"/>
                        <a:tabLst>
                          <a:tab pos="103505" algn="l"/>
                        </a:tabLst>
                      </a:pPr>
                      <a:r>
                        <a:rPr lang="vi-VN" sz="2400" b="1" u="none" strike="noStrike" spc="0" dirty="0">
                          <a:effectLst/>
                          <a:latin typeface="Times New Roman" pitchFamily="18" charset="0"/>
                          <a:ea typeface="Arial" panose="020B0604020202020204" pitchFamily="34" charset="0"/>
                          <a:cs typeface="Times New Roman" pitchFamily="18" charset="0"/>
                        </a:rPr>
                        <a:t>Dễ bị co rút</a:t>
                      </a:r>
                      <a:endParaRPr lang="en-US" sz="2400" b="1" u="none" strike="noStrike" spc="0" dirty="0">
                        <a:effectLst/>
                        <a:latin typeface="Times New Roman" pitchFamily="18" charset="0"/>
                        <a:ea typeface="Arial" panose="020B0604020202020204" pitchFamily="34" charset="0"/>
                        <a:cs typeface="Times New Roman" pitchFamily="18" charset="0"/>
                      </a:endParaRPr>
                    </a:p>
                    <a:p>
                      <a:pPr marL="342900" lvl="0" indent="-342900">
                        <a:lnSpc>
                          <a:spcPct val="117000"/>
                        </a:lnSpc>
                        <a:spcAft>
                          <a:spcPts val="500"/>
                        </a:spcAft>
                        <a:buClr>
                          <a:srgbClr val="000000"/>
                        </a:buClr>
                        <a:buSzPts val="850"/>
                        <a:buFont typeface="Symbol" panose="05050102010706020507" pitchFamily="18" charset="2"/>
                        <a:buChar char="-"/>
                        <a:tabLst>
                          <a:tab pos="103505" algn="l"/>
                        </a:tabLst>
                      </a:pPr>
                      <a:r>
                        <a:rPr lang="vi-VN" sz="2400" b="1" u="none" strike="noStrike" spc="0" dirty="0">
                          <a:effectLst/>
                          <a:latin typeface="Times New Roman" pitchFamily="18" charset="0"/>
                          <a:ea typeface="Arial" panose="020B0604020202020204" pitchFamily="34" charset="0"/>
                          <a:cs typeface="Times New Roman" pitchFamily="18" charset="0"/>
                        </a:rPr>
                        <a:t>Dễ nhàu</a:t>
                      </a:r>
                      <a:endParaRPr lang="en-US" sz="2400" b="1" u="none" strike="noStrike" spc="0" dirty="0">
                        <a:effectLst/>
                        <a:latin typeface="Times New Roman" pitchFamily="18" charset="0"/>
                        <a:ea typeface="Arial" panose="020B0604020202020204" pitchFamily="34" charset="0"/>
                        <a:cs typeface="Times New Roman" pitchFamily="18" charset="0"/>
                      </a:endParaRPr>
                    </a:p>
                    <a:p>
                      <a:pPr marL="342900" lvl="0" indent="-342900">
                        <a:lnSpc>
                          <a:spcPct val="117000"/>
                        </a:lnSpc>
                        <a:spcAft>
                          <a:spcPts val="500"/>
                        </a:spcAft>
                        <a:buClr>
                          <a:srgbClr val="000000"/>
                        </a:buClr>
                        <a:buSzPts val="850"/>
                        <a:buFont typeface="Symbol" panose="05050102010706020507" pitchFamily="18" charset="2"/>
                        <a:buChar char="-"/>
                        <a:tabLst>
                          <a:tab pos="100330" algn="l"/>
                        </a:tabLst>
                      </a:pPr>
                      <a:r>
                        <a:rPr lang="vi-VN" sz="2400" b="1" u="none" strike="noStrike" spc="0" dirty="0">
                          <a:effectLst/>
                          <a:latin typeface="Times New Roman" pitchFamily="18" charset="0"/>
                          <a:ea typeface="Arial" panose="020B0604020202020204" pitchFamily="34" charset="0"/>
                          <a:cs typeface="Times New Roman" pitchFamily="18" charset="0"/>
                        </a:rPr>
                        <a:t>Giặt lâu khô</a:t>
                      </a:r>
                      <a:endParaRPr lang="en-US" sz="2400" b="1" u="none" strike="noStrike" spc="0" dirty="0">
                        <a:effectLst/>
                        <a:latin typeface="Times New Roman" pitchFamily="18" charset="0"/>
                        <a:ea typeface="Arial" panose="020B0604020202020204" pitchFamily="34" charset="0"/>
                        <a:cs typeface="Times New Roman" pitchFamily="18" charset="0"/>
                      </a:endParaRPr>
                    </a:p>
                  </a:txBody>
                  <a:tcPr marL="6351" marR="635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03159690"/>
                  </a:ext>
                </a:extLst>
              </a:tr>
              <a:tr h="1203900">
                <a:tc>
                  <a:txBody>
                    <a:bodyPr/>
                    <a:lstStyle/>
                    <a:p>
                      <a:pPr indent="190500" algn="ctr">
                        <a:lnSpc>
                          <a:spcPct val="117000"/>
                        </a:lnSpc>
                        <a:spcAft>
                          <a:spcPts val="0"/>
                        </a:spcAft>
                      </a:pPr>
                      <a:r>
                        <a:rPr lang="vi-VN" sz="2400" b="1">
                          <a:effectLst/>
                          <a:latin typeface="Times New Roman" pitchFamily="18" charset="0"/>
                          <a:ea typeface="Arial" panose="020B0604020202020204" pitchFamily="34" charset="0"/>
                          <a:cs typeface="Times New Roman" pitchFamily="18" charset="0"/>
                        </a:rPr>
                        <a:t>Sợi nhân tạo (viscose)</a:t>
                      </a:r>
                      <a:endParaRPr lang="en-US" sz="2400" b="1">
                        <a:effectLst/>
                        <a:latin typeface="Times New Roman" pitchFamily="18" charset="0"/>
                        <a:ea typeface="Times New Roman" panose="02020603050405020304" pitchFamily="18" charset="0"/>
                        <a:cs typeface="Times New Roman" pitchFamily="18" charset="0"/>
                      </a:endParaRPr>
                    </a:p>
                  </a:txBody>
                  <a:tcPr marL="6351" marR="63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342900" lvl="0" indent="-342900">
                        <a:lnSpc>
                          <a:spcPct val="117000"/>
                        </a:lnSpc>
                        <a:spcAft>
                          <a:spcPts val="500"/>
                        </a:spcAft>
                        <a:buClr>
                          <a:srgbClr val="000000"/>
                        </a:buClr>
                        <a:buSzPts val="850"/>
                        <a:buFont typeface="Symbol" panose="05050102010706020507" pitchFamily="18" charset="2"/>
                        <a:buChar char="-"/>
                        <a:tabLst>
                          <a:tab pos="103505" algn="l"/>
                        </a:tabLst>
                      </a:pPr>
                      <a:r>
                        <a:rPr lang="vi-VN" sz="2400" b="1" u="none" strike="noStrike" spc="0" dirty="0" smtClean="0">
                          <a:effectLst/>
                          <a:latin typeface="Times New Roman" pitchFamily="18" charset="0"/>
                          <a:ea typeface="Arial" panose="020B0604020202020204" pitchFamily="34" charset="0"/>
                          <a:cs typeface="Times New Roman" pitchFamily="18" charset="0"/>
                        </a:rPr>
                        <a:t>M</a:t>
                      </a:r>
                      <a:r>
                        <a:rPr lang="en-US" sz="2400" b="1" u="none" strike="noStrike" spc="0" dirty="0" smtClean="0">
                          <a:effectLst/>
                          <a:latin typeface="Times New Roman" pitchFamily="18" charset="0"/>
                          <a:ea typeface="Arial" panose="020B0604020202020204" pitchFamily="34" charset="0"/>
                          <a:cs typeface="Times New Roman" pitchFamily="18" charset="0"/>
                        </a:rPr>
                        <a:t>ặ</a:t>
                      </a:r>
                      <a:r>
                        <a:rPr lang="vi-VN" sz="2400" b="1" u="none" strike="noStrike" spc="0" dirty="0" smtClean="0">
                          <a:effectLst/>
                          <a:latin typeface="Times New Roman" pitchFamily="18" charset="0"/>
                          <a:ea typeface="Arial" panose="020B0604020202020204" pitchFamily="34" charset="0"/>
                          <a:cs typeface="Times New Roman" pitchFamily="18" charset="0"/>
                        </a:rPr>
                        <a:t>t </a:t>
                      </a:r>
                      <a:r>
                        <a:rPr lang="vi-VN" sz="2400" b="1" u="none" strike="noStrike" spc="0" dirty="0">
                          <a:effectLst/>
                          <a:latin typeface="Times New Roman" pitchFamily="18" charset="0"/>
                          <a:ea typeface="Arial" panose="020B0604020202020204" pitchFamily="34" charset="0"/>
                          <a:cs typeface="Times New Roman" pitchFamily="18" charset="0"/>
                        </a:rPr>
                        <a:t>vải mềm mại</a:t>
                      </a:r>
                      <a:endParaRPr lang="en-US" sz="2400" b="1" u="none" strike="noStrike" spc="0" dirty="0">
                        <a:effectLst/>
                        <a:latin typeface="Times New Roman" pitchFamily="18" charset="0"/>
                        <a:ea typeface="Arial" panose="020B0604020202020204" pitchFamily="34" charset="0"/>
                        <a:cs typeface="Times New Roman" pitchFamily="18" charset="0"/>
                      </a:endParaRPr>
                    </a:p>
                    <a:p>
                      <a:pPr marL="342900" lvl="0" indent="-342900">
                        <a:lnSpc>
                          <a:spcPct val="117000"/>
                        </a:lnSpc>
                        <a:spcAft>
                          <a:spcPts val="500"/>
                        </a:spcAft>
                        <a:buClr>
                          <a:srgbClr val="000000"/>
                        </a:buClr>
                        <a:buSzPts val="850"/>
                        <a:buFont typeface="Symbol" panose="05050102010706020507" pitchFamily="18" charset="2"/>
                        <a:buChar char="-"/>
                        <a:tabLst>
                          <a:tab pos="103505" algn="l"/>
                        </a:tabLst>
                      </a:pPr>
                      <a:r>
                        <a:rPr lang="vi-VN" sz="2400" b="1" u="none" strike="noStrike" spc="0" dirty="0">
                          <a:effectLst/>
                          <a:latin typeface="Times New Roman" pitchFamily="18" charset="0"/>
                          <a:ea typeface="Arial" panose="020B0604020202020204" pitchFamily="34" charset="0"/>
                          <a:cs typeface="Times New Roman" pitchFamily="18" charset="0"/>
                        </a:rPr>
                        <a:t>Hút ẩm tốt, mặc thoáng mát</a:t>
                      </a:r>
                      <a:endParaRPr lang="en-US" sz="2400" b="1" u="none" strike="noStrike" spc="0" dirty="0">
                        <a:effectLst/>
                        <a:latin typeface="Times New Roman" pitchFamily="18" charset="0"/>
                        <a:ea typeface="Arial" panose="020B0604020202020204" pitchFamily="34" charset="0"/>
                        <a:cs typeface="Times New Roman" pitchFamily="18" charset="0"/>
                      </a:endParaRPr>
                    </a:p>
                    <a:p>
                      <a:pPr marL="342900" lvl="0" indent="-342900">
                        <a:lnSpc>
                          <a:spcPct val="117000"/>
                        </a:lnSpc>
                        <a:spcAft>
                          <a:spcPts val="500"/>
                        </a:spcAft>
                        <a:buClr>
                          <a:srgbClr val="000000"/>
                        </a:buClr>
                        <a:buSzPts val="850"/>
                        <a:buFont typeface="Symbol" panose="05050102010706020507" pitchFamily="18" charset="2"/>
                        <a:buChar char="-"/>
                        <a:tabLst>
                          <a:tab pos="103505" algn="l"/>
                        </a:tabLst>
                      </a:pPr>
                      <a:r>
                        <a:rPr lang="vi-VN" sz="2400" b="1" u="none" strike="noStrike" spc="0" dirty="0">
                          <a:effectLst/>
                          <a:latin typeface="Times New Roman" pitchFamily="18" charset="0"/>
                          <a:ea typeface="Arial" panose="020B0604020202020204" pitchFamily="34" charset="0"/>
                          <a:cs typeface="Times New Roman" pitchFamily="18" charset="0"/>
                        </a:rPr>
                        <a:t>ít nhàu</a:t>
                      </a:r>
                      <a:endParaRPr lang="en-US" sz="2400" b="1" u="none" strike="noStrike" spc="0" dirty="0">
                        <a:effectLst/>
                        <a:latin typeface="Times New Roman" pitchFamily="18" charset="0"/>
                        <a:ea typeface="Arial" panose="020B0604020202020204" pitchFamily="34" charset="0"/>
                        <a:cs typeface="Times New Roman" pitchFamily="18" charset="0"/>
                      </a:endParaRPr>
                    </a:p>
                  </a:txBody>
                  <a:tcPr marL="6351" marR="63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342900" lvl="0" indent="-342900">
                        <a:lnSpc>
                          <a:spcPct val="117000"/>
                        </a:lnSpc>
                        <a:spcAft>
                          <a:spcPts val="500"/>
                        </a:spcAft>
                        <a:buClr>
                          <a:srgbClr val="000000"/>
                        </a:buClr>
                        <a:buSzPts val="850"/>
                        <a:buFont typeface="Symbol" panose="05050102010706020507" pitchFamily="18" charset="2"/>
                        <a:buChar char="-"/>
                        <a:tabLst>
                          <a:tab pos="103505" algn="l"/>
                        </a:tabLst>
                      </a:pPr>
                      <a:r>
                        <a:rPr lang="vi-VN" sz="2400" b="1" u="none" strike="noStrike" spc="0" dirty="0">
                          <a:effectLst/>
                          <a:latin typeface="Times New Roman" pitchFamily="18" charset="0"/>
                          <a:ea typeface="Arial" panose="020B0604020202020204" pitchFamily="34" charset="0"/>
                          <a:cs typeface="Times New Roman" pitchFamily="18" charset="0"/>
                        </a:rPr>
                        <a:t>Kém </a:t>
                      </a:r>
                      <a:r>
                        <a:rPr lang="vi-VN" sz="2400" b="1" u="none" strike="noStrike" spc="0" dirty="0" smtClean="0">
                          <a:effectLst/>
                          <a:latin typeface="Times New Roman" pitchFamily="18" charset="0"/>
                          <a:ea typeface="Arial" panose="020B0604020202020204" pitchFamily="34" charset="0"/>
                          <a:cs typeface="Times New Roman" pitchFamily="18" charset="0"/>
                        </a:rPr>
                        <a:t>b</a:t>
                      </a:r>
                      <a:r>
                        <a:rPr lang="en-US" sz="2400" b="1" u="none" strike="noStrike" spc="0" dirty="0" smtClean="0">
                          <a:effectLst/>
                          <a:latin typeface="Times New Roman" pitchFamily="18" charset="0"/>
                          <a:ea typeface="Arial" panose="020B0604020202020204" pitchFamily="34" charset="0"/>
                          <a:cs typeface="Times New Roman" pitchFamily="18" charset="0"/>
                        </a:rPr>
                        <a:t>ề</a:t>
                      </a:r>
                      <a:r>
                        <a:rPr lang="vi-VN" sz="2400" b="1" u="none" strike="noStrike" spc="0" dirty="0" smtClean="0">
                          <a:effectLst/>
                          <a:latin typeface="Times New Roman" pitchFamily="18" charset="0"/>
                          <a:ea typeface="Arial" panose="020B0604020202020204" pitchFamily="34" charset="0"/>
                          <a:cs typeface="Times New Roman" pitchFamily="18" charset="0"/>
                        </a:rPr>
                        <a:t>n</a:t>
                      </a:r>
                      <a:endParaRPr lang="en-US" sz="2400" b="1" u="none" strike="noStrike" spc="0" dirty="0">
                        <a:effectLst/>
                        <a:latin typeface="Times New Roman" pitchFamily="18" charset="0"/>
                        <a:ea typeface="Arial" panose="020B0604020202020204" pitchFamily="34" charset="0"/>
                        <a:cs typeface="Times New Roman" pitchFamily="18" charset="0"/>
                      </a:endParaRPr>
                    </a:p>
                    <a:p>
                      <a:pPr marL="342900" lvl="0" indent="-342900">
                        <a:lnSpc>
                          <a:spcPct val="117000"/>
                        </a:lnSpc>
                        <a:spcAft>
                          <a:spcPts val="0"/>
                        </a:spcAft>
                        <a:buClr>
                          <a:srgbClr val="000000"/>
                        </a:buClr>
                        <a:buSzPts val="850"/>
                        <a:buFont typeface="Symbol" panose="05050102010706020507" pitchFamily="18" charset="2"/>
                        <a:buChar char="-"/>
                        <a:tabLst>
                          <a:tab pos="103505" algn="l"/>
                        </a:tabLst>
                      </a:pPr>
                      <a:r>
                        <a:rPr lang="vi-VN" sz="2400" b="1" u="none" strike="noStrike" spc="0" dirty="0">
                          <a:effectLst/>
                          <a:latin typeface="Times New Roman" pitchFamily="18" charset="0"/>
                          <a:ea typeface="Arial" panose="020B0604020202020204" pitchFamily="34" charset="0"/>
                          <a:cs typeface="Times New Roman" pitchFamily="18" charset="0"/>
                        </a:rPr>
                        <a:t>Dễ bị co rút</a:t>
                      </a:r>
                      <a:endParaRPr lang="en-US" sz="2400" b="1" u="none" strike="noStrike" spc="0" dirty="0">
                        <a:effectLst/>
                        <a:latin typeface="Times New Roman" pitchFamily="18" charset="0"/>
                        <a:ea typeface="Arial" panose="020B0604020202020204" pitchFamily="34" charset="0"/>
                        <a:cs typeface="Times New Roman" pitchFamily="18" charset="0"/>
                      </a:endParaRPr>
                    </a:p>
                  </a:txBody>
                  <a:tcPr marL="6351" marR="63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9867478"/>
                  </a:ext>
                </a:extLst>
              </a:tr>
              <a:tr h="813463">
                <a:tc>
                  <a:txBody>
                    <a:bodyPr/>
                    <a:lstStyle/>
                    <a:p>
                      <a:pPr indent="190500" algn="ctr">
                        <a:lnSpc>
                          <a:spcPct val="117000"/>
                        </a:lnSpc>
                        <a:spcAft>
                          <a:spcPts val="0"/>
                        </a:spcAft>
                      </a:pPr>
                      <a:r>
                        <a:rPr lang="vi-VN" sz="2400" b="1" dirty="0">
                          <a:effectLst/>
                          <a:latin typeface="Times New Roman" pitchFamily="18" charset="0"/>
                          <a:ea typeface="Arial" panose="020B0604020202020204" pitchFamily="34" charset="0"/>
                          <a:cs typeface="Times New Roman" pitchFamily="18" charset="0"/>
                        </a:rPr>
                        <a:t>Sợi tổng hợp (polyester)</a:t>
                      </a:r>
                      <a:endParaRPr lang="en-US" sz="2400" b="1" dirty="0">
                        <a:effectLst/>
                        <a:latin typeface="Times New Roman" pitchFamily="18" charset="0"/>
                        <a:ea typeface="Times New Roman" panose="02020603050405020304" pitchFamily="18" charset="0"/>
                        <a:cs typeface="Times New Roman" pitchFamily="18" charset="0"/>
                      </a:endParaRPr>
                    </a:p>
                  </a:txBody>
                  <a:tcPr marL="6351" marR="63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indent="190500">
                        <a:lnSpc>
                          <a:spcPct val="117000"/>
                        </a:lnSpc>
                        <a:spcAft>
                          <a:spcPts val="600"/>
                        </a:spcAft>
                      </a:pPr>
                      <a:r>
                        <a:rPr lang="en-US" sz="2400" b="1" dirty="0" smtClean="0">
                          <a:effectLst/>
                          <a:latin typeface="Times New Roman" pitchFamily="18" charset="0"/>
                          <a:ea typeface="Arial" panose="020B0604020202020204" pitchFamily="34" charset="0"/>
                          <a:cs typeface="Times New Roman" pitchFamily="18" charset="0"/>
                        </a:rPr>
                        <a:t>-</a:t>
                      </a:r>
                      <a:r>
                        <a:rPr lang="en-US" sz="2400" b="1" baseline="0" dirty="0" smtClean="0">
                          <a:effectLst/>
                          <a:latin typeface="Times New Roman" pitchFamily="18" charset="0"/>
                          <a:ea typeface="Arial" panose="020B0604020202020204" pitchFamily="34" charset="0"/>
                          <a:cs typeface="Times New Roman" pitchFamily="18" charset="0"/>
                        </a:rPr>
                        <a:t> </a:t>
                      </a:r>
                      <a:r>
                        <a:rPr lang="vi-VN" sz="2400" b="1" dirty="0" smtClean="0">
                          <a:effectLst/>
                          <a:latin typeface="Times New Roman" pitchFamily="18" charset="0"/>
                          <a:ea typeface="Arial" panose="020B0604020202020204" pitchFamily="34" charset="0"/>
                          <a:cs typeface="Times New Roman" pitchFamily="18" charset="0"/>
                        </a:rPr>
                        <a:t>Độ</a:t>
                      </a:r>
                      <a:r>
                        <a:rPr lang="en-US" sz="2400" b="1" dirty="0" smtClean="0">
                          <a:effectLst/>
                          <a:latin typeface="Times New Roman" pitchFamily="18" charset="0"/>
                          <a:ea typeface="Arial" panose="020B0604020202020204" pitchFamily="34" charset="0"/>
                          <a:cs typeface="Times New Roman" pitchFamily="18" charset="0"/>
                        </a:rPr>
                        <a:t> </a:t>
                      </a:r>
                      <a:r>
                        <a:rPr lang="vi-VN" sz="2400" b="1" dirty="0" smtClean="0">
                          <a:effectLst/>
                          <a:latin typeface="Times New Roman" pitchFamily="18" charset="0"/>
                          <a:ea typeface="Arial" panose="020B0604020202020204" pitchFamily="34" charset="0"/>
                          <a:cs typeface="Times New Roman" pitchFamily="18" charset="0"/>
                        </a:rPr>
                        <a:t>b</a:t>
                      </a:r>
                      <a:r>
                        <a:rPr lang="en-US" sz="2400" b="1" dirty="0" smtClean="0">
                          <a:effectLst/>
                          <a:latin typeface="Times New Roman" pitchFamily="18" charset="0"/>
                          <a:ea typeface="Arial" panose="020B0604020202020204" pitchFamily="34" charset="0"/>
                          <a:cs typeface="Times New Roman" pitchFamily="18" charset="0"/>
                        </a:rPr>
                        <a:t>ề</a:t>
                      </a:r>
                      <a:r>
                        <a:rPr lang="vi-VN" sz="2400" b="1" dirty="0" smtClean="0">
                          <a:effectLst/>
                          <a:latin typeface="Times New Roman" pitchFamily="18" charset="0"/>
                          <a:ea typeface="Arial" panose="020B0604020202020204" pitchFamily="34" charset="0"/>
                          <a:cs typeface="Times New Roman" pitchFamily="18" charset="0"/>
                        </a:rPr>
                        <a:t>n </a:t>
                      </a:r>
                      <a:r>
                        <a:rPr lang="vi-VN" sz="2400" b="1" dirty="0">
                          <a:effectLst/>
                          <a:latin typeface="Times New Roman" pitchFamily="18" charset="0"/>
                          <a:ea typeface="Arial" panose="020B0604020202020204" pitchFamily="34" charset="0"/>
                          <a:cs typeface="Times New Roman" pitchFamily="18" charset="0"/>
                        </a:rPr>
                        <a:t>cao</a:t>
                      </a:r>
                      <a:endParaRPr lang="en-US" sz="2400" b="1" dirty="0">
                        <a:effectLst/>
                        <a:latin typeface="Times New Roman" pitchFamily="18" charset="0"/>
                        <a:ea typeface="Times New Roman" panose="02020603050405020304" pitchFamily="18" charset="0"/>
                        <a:cs typeface="Times New Roman" pitchFamily="18" charset="0"/>
                      </a:endParaRPr>
                    </a:p>
                    <a:p>
                      <a:pPr indent="190500">
                        <a:lnSpc>
                          <a:spcPct val="117000"/>
                        </a:lnSpc>
                        <a:spcAft>
                          <a:spcPts val="0"/>
                        </a:spcAft>
                      </a:pPr>
                      <a:r>
                        <a:rPr lang="vi-VN" sz="2400" b="1" dirty="0">
                          <a:effectLst/>
                          <a:latin typeface="Times New Roman" pitchFamily="18" charset="0"/>
                          <a:ea typeface="Arial" panose="020B0604020202020204" pitchFamily="34" charset="0"/>
                          <a:cs typeface="Times New Roman" pitchFamily="18" charset="0"/>
                        </a:rPr>
                        <a:t>- Không nhàu</a:t>
                      </a:r>
                      <a:endParaRPr lang="en-US" sz="2400" b="1" dirty="0">
                        <a:effectLst/>
                        <a:latin typeface="Times New Roman" pitchFamily="18" charset="0"/>
                        <a:ea typeface="Times New Roman" panose="02020603050405020304" pitchFamily="18" charset="0"/>
                        <a:cs typeface="Times New Roman" pitchFamily="18" charset="0"/>
                      </a:endParaRPr>
                    </a:p>
                  </a:txBody>
                  <a:tcPr marL="6351" marR="635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342900" lvl="0" indent="-342900">
                        <a:lnSpc>
                          <a:spcPct val="117000"/>
                        </a:lnSpc>
                        <a:spcAft>
                          <a:spcPts val="500"/>
                        </a:spcAft>
                        <a:buClr>
                          <a:srgbClr val="000000"/>
                        </a:buClr>
                        <a:buSzPts val="850"/>
                        <a:buFont typeface="Symbol" panose="05050102010706020507" pitchFamily="18" charset="2"/>
                        <a:buChar char="-"/>
                        <a:tabLst>
                          <a:tab pos="103505" algn="l"/>
                        </a:tabLst>
                      </a:pPr>
                      <a:r>
                        <a:rPr lang="vi-VN" sz="2400" b="1" u="none" strike="noStrike" spc="0" dirty="0">
                          <a:effectLst/>
                          <a:latin typeface="Times New Roman" pitchFamily="18" charset="0"/>
                          <a:ea typeface="Arial" panose="020B0604020202020204" pitchFamily="34" charset="0"/>
                          <a:cs typeface="Times New Roman" pitchFamily="18" charset="0"/>
                        </a:rPr>
                        <a:t>Hút ẩm kém</a:t>
                      </a:r>
                      <a:endParaRPr lang="en-US" sz="2400" b="1" u="none" strike="noStrike" spc="0" dirty="0">
                        <a:effectLst/>
                        <a:latin typeface="Times New Roman" pitchFamily="18" charset="0"/>
                        <a:ea typeface="Arial" panose="020B0604020202020204" pitchFamily="34" charset="0"/>
                        <a:cs typeface="Times New Roman" pitchFamily="18" charset="0"/>
                      </a:endParaRPr>
                    </a:p>
                    <a:p>
                      <a:pPr marL="342900" lvl="0" indent="-342900">
                        <a:lnSpc>
                          <a:spcPct val="117000"/>
                        </a:lnSpc>
                        <a:spcAft>
                          <a:spcPts val="0"/>
                        </a:spcAft>
                        <a:buClr>
                          <a:srgbClr val="000000"/>
                        </a:buClr>
                        <a:buSzPts val="850"/>
                        <a:buFont typeface="Symbol" panose="05050102010706020507" pitchFamily="18" charset="2"/>
                        <a:buChar char="-"/>
                        <a:tabLst>
                          <a:tab pos="103505" algn="l"/>
                        </a:tabLst>
                      </a:pPr>
                      <a:r>
                        <a:rPr lang="vi-VN" sz="2400" b="1" u="none" strike="noStrike" spc="0" dirty="0">
                          <a:effectLst/>
                          <a:latin typeface="Times New Roman" pitchFamily="18" charset="0"/>
                          <a:ea typeface="Arial" panose="020B0604020202020204" pitchFamily="34" charset="0"/>
                          <a:cs typeface="Times New Roman" pitchFamily="18" charset="0"/>
                        </a:rPr>
                        <a:t>ít thấm mồ hôi, mặc nóng</a:t>
                      </a:r>
                      <a:endParaRPr lang="en-US" sz="2400" b="1" u="none" strike="noStrike" spc="0" dirty="0">
                        <a:effectLst/>
                        <a:latin typeface="Times New Roman" pitchFamily="18" charset="0"/>
                        <a:ea typeface="Arial" panose="020B0604020202020204" pitchFamily="34" charset="0"/>
                        <a:cs typeface="Times New Roman" pitchFamily="18" charset="0"/>
                      </a:endParaRPr>
                    </a:p>
                  </a:txBody>
                  <a:tcPr marL="6351" marR="635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36110436"/>
                  </a:ext>
                </a:extLst>
              </a:tr>
            </a:tbl>
          </a:graphicData>
        </a:graphic>
      </p:graphicFrame>
    </p:spTree>
    <p:extLst>
      <p:ext uri="{BB962C8B-B14F-4D97-AF65-F5344CB8AC3E}">
        <p14:creationId xmlns:p14="http://schemas.microsoft.com/office/powerpoint/2010/main" val="14803916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66093" y="949582"/>
            <a:ext cx="10621107" cy="6740307"/>
          </a:xfrm>
          <a:prstGeom prst="rect">
            <a:avLst/>
          </a:prstGeom>
        </p:spPr>
        <p:txBody>
          <a:bodyPr wrap="square">
            <a:spAutoFit/>
          </a:bodyPr>
          <a:lstStyle/>
          <a:p>
            <a:pPr>
              <a:lnSpc>
                <a:spcPct val="150000"/>
              </a:lnSpc>
            </a:pPr>
            <a:r>
              <a:rPr lang="en-US" sz="2400" b="1" dirty="0" err="1" smtClean="0">
                <a:solidFill>
                  <a:srgbClr val="FF0000"/>
                </a:solidFill>
                <a:latin typeface="Times New Roman" panose="02020603050405020304" pitchFamily="18" charset="0"/>
              </a:rPr>
              <a:t>Đặc</a:t>
            </a:r>
            <a:r>
              <a:rPr lang="en-US" sz="2400" b="1" dirty="0" smtClean="0">
                <a:solidFill>
                  <a:srgbClr val="FF0000"/>
                </a:solidFill>
                <a:latin typeface="Times New Roman" panose="02020603050405020304" pitchFamily="18" charset="0"/>
              </a:rPr>
              <a:t> </a:t>
            </a:r>
            <a:r>
              <a:rPr lang="en-US" sz="2400" b="1" dirty="0" err="1" smtClean="0">
                <a:solidFill>
                  <a:srgbClr val="FF0000"/>
                </a:solidFill>
                <a:latin typeface="Times New Roman" panose="02020603050405020304" pitchFamily="18" charset="0"/>
              </a:rPr>
              <a:t>điểm</a:t>
            </a:r>
            <a:r>
              <a:rPr lang="en-US" sz="2400" b="1" dirty="0">
                <a:solidFill>
                  <a:srgbClr val="FF0000"/>
                </a:solidFill>
                <a:latin typeface="Times New Roman" panose="02020603050405020304" pitchFamily="18" charset="0"/>
              </a:rPr>
              <a:t> </a:t>
            </a:r>
            <a:r>
              <a:rPr lang="en-US" sz="2400" b="1" dirty="0" err="1" smtClean="0">
                <a:solidFill>
                  <a:srgbClr val="FF0000"/>
                </a:solidFill>
                <a:latin typeface="Times New Roman" panose="02020603050405020304" pitchFamily="18" charset="0"/>
              </a:rPr>
              <a:t>của</a:t>
            </a:r>
            <a:r>
              <a:rPr lang="en-US" sz="2400" b="1" dirty="0" smtClean="0">
                <a:solidFill>
                  <a:srgbClr val="FF0000"/>
                </a:solidFill>
                <a:latin typeface="Times New Roman" panose="02020603050405020304" pitchFamily="18" charset="0"/>
              </a:rPr>
              <a:t> v</a:t>
            </a:r>
            <a:r>
              <a:rPr lang="vi-VN" sz="2400" b="1" dirty="0" smtClean="0">
                <a:solidFill>
                  <a:srgbClr val="FF0000"/>
                </a:solidFill>
                <a:latin typeface="Times New Roman" panose="02020603050405020304" pitchFamily="18" charset="0"/>
              </a:rPr>
              <a:t>ải </a:t>
            </a:r>
            <a:r>
              <a:rPr lang="vi-VN" sz="2400" b="1" dirty="0">
                <a:solidFill>
                  <a:srgbClr val="FF0000"/>
                </a:solidFill>
                <a:latin typeface="Times New Roman" panose="02020603050405020304" pitchFamily="18" charset="0"/>
              </a:rPr>
              <a:t>KT (Kate): kết hợp giữa sợi bông và sợi tổng hợp (cotton + polyester</a:t>
            </a:r>
            <a:r>
              <a:rPr lang="vi-VN" sz="2400" b="1" dirty="0" smtClean="0">
                <a:solidFill>
                  <a:srgbClr val="FF0000"/>
                </a:solidFill>
                <a:latin typeface="Times New Roman" panose="02020603050405020304" pitchFamily="18" charset="0"/>
              </a:rPr>
              <a:t>)</a:t>
            </a:r>
            <a:r>
              <a:rPr lang="en-US" sz="2400" b="1" dirty="0" smtClean="0">
                <a:solidFill>
                  <a:srgbClr val="FF0000"/>
                </a:solidFill>
                <a:latin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thoáng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dễ</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tổng</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hợp</a:t>
            </a:r>
            <a:r>
              <a:rPr lang="en-US" sz="2400" dirty="0" smtClean="0">
                <a:latin typeface="Times New Roman" panose="02020603050405020304" pitchFamily="18" charset="0"/>
                <a:cs typeface="Times New Roman" panose="02020603050405020304" pitchFamily="18" charset="0"/>
              </a:rPr>
              <a:t>.</a:t>
            </a:r>
          </a:p>
          <a:p>
            <a:pPr>
              <a:lnSpc>
                <a:spcPct val="150000"/>
              </a:lnSpc>
            </a:pPr>
            <a:r>
              <a:rPr lang="vi-VN" sz="2400" b="1" dirty="0">
                <a:solidFill>
                  <a:srgbClr val="FF0000"/>
                </a:solidFill>
                <a:latin typeface="+mj-lt"/>
              </a:rPr>
              <a:t>-Vải PEVI: kết hợp giữa sợi nhân tạo và sợi tổng hợp (viscose + polyester</a:t>
            </a:r>
            <a:r>
              <a:rPr lang="vi-VN" b="1" dirty="0">
                <a:solidFill>
                  <a:srgbClr val="FF0000"/>
                </a:solidFill>
                <a:latin typeface="+mj-lt"/>
              </a:rPr>
              <a:t>).</a:t>
            </a:r>
          </a:p>
          <a:p>
            <a:pPr>
              <a:lnSpc>
                <a:spcPct val="150000"/>
              </a:lnSpc>
            </a:pPr>
            <a:r>
              <a:rPr lang="en-US" sz="2400" dirty="0" err="1">
                <a:latin typeface="Times New Roman" panose="02020603050405020304" pitchFamily="18" charset="0"/>
                <a:cs typeface="Times New Roman" panose="02020603050405020304" pitchFamily="18" charset="0"/>
              </a:rPr>
              <a:t>hút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thoáng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mềm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a:t>
            </a:r>
          </a:p>
          <a:p>
            <a:pPr>
              <a:lnSpc>
                <a:spcPct val="150000"/>
              </a:lnSpc>
            </a:pPr>
            <a:endParaRPr lang="en-US" sz="2400" dirty="0">
              <a:latin typeface="Times New Roman" panose="02020603050405020304" pitchFamily="18" charset="0"/>
              <a:cs typeface="Times New Roman" panose="02020603050405020304" pitchFamily="18" charset="0"/>
            </a:endParaRPr>
          </a:p>
          <a:p>
            <a:pPr>
              <a:lnSpc>
                <a:spcPct val="150000"/>
              </a:lnSpc>
            </a:pPr>
            <a:endParaRPr lang="en-US" sz="2400" dirty="0" smtClean="0">
              <a:solidFill>
                <a:prstClr val="black"/>
              </a:solidFill>
              <a:latin typeface="Times New Roman" panose="02020603050405020304" pitchFamily="18" charset="0"/>
            </a:endParaRPr>
          </a:p>
          <a:p>
            <a:pPr lvl="0">
              <a:lnSpc>
                <a:spcPct val="150000"/>
              </a:lnSpc>
            </a:pPr>
            <a:endParaRPr lang="vi-VN" sz="2400" dirty="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396901262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473"/>
          <p:cNvSpPr txBox="1"/>
          <p:nvPr/>
        </p:nvSpPr>
        <p:spPr>
          <a:xfrm>
            <a:off x="8675471" y="2739901"/>
            <a:ext cx="2133557" cy="861182"/>
          </a:xfrm>
          <a:prstGeom prst="rect">
            <a:avLst/>
          </a:prstGeom>
          <a:solidFill>
            <a:schemeClr val="bg2">
              <a:lumMod val="90000"/>
            </a:schemeClr>
          </a:solidFill>
        </p:spPr>
        <p:txBody>
          <a:bodyPr lIns="0" tIns="0" rIns="0" bIns="0"/>
          <a:lstStyle/>
          <a:p>
            <a:pPr>
              <a:lnSpc>
                <a:spcPct val="150000"/>
              </a:lnSpc>
              <a:spcAft>
                <a:spcPts val="300"/>
              </a:spcAft>
            </a:pPr>
            <a:r>
              <a:rPr lang="vi-VN" b="1" dirty="0">
                <a:effectLst/>
                <a:latin typeface="+mj-lt"/>
                <a:ea typeface="Arial" panose="020B0604020202020204" pitchFamily="34" charset="0"/>
              </a:rPr>
              <a:t>65% polyester</a:t>
            </a:r>
            <a:endParaRPr lang="en-US" b="1" dirty="0">
              <a:effectLst/>
              <a:latin typeface="+mj-lt"/>
              <a:ea typeface="Arial" panose="020B0604020202020204" pitchFamily="34" charset="0"/>
            </a:endParaRPr>
          </a:p>
          <a:p>
            <a:pPr>
              <a:lnSpc>
                <a:spcPct val="150000"/>
              </a:lnSpc>
              <a:spcAft>
                <a:spcPts val="0"/>
              </a:spcAft>
            </a:pPr>
            <a:r>
              <a:rPr lang="vi-VN" b="1" dirty="0">
                <a:effectLst/>
                <a:latin typeface="+mj-lt"/>
                <a:ea typeface="Arial" panose="020B0604020202020204" pitchFamily="34" charset="0"/>
              </a:rPr>
              <a:t>35% cotton</a:t>
            </a:r>
            <a:endParaRPr lang="en-US" b="1" dirty="0">
              <a:effectLst/>
              <a:latin typeface="+mj-lt"/>
              <a:ea typeface="Arial" panose="020B0604020202020204" pitchFamily="34" charset="0"/>
            </a:endParaRPr>
          </a:p>
        </p:txBody>
      </p:sp>
      <p:sp>
        <p:nvSpPr>
          <p:cNvPr id="10" name="Rectangle 9"/>
          <p:cNvSpPr/>
          <p:nvPr/>
        </p:nvSpPr>
        <p:spPr>
          <a:xfrm>
            <a:off x="550993" y="134272"/>
            <a:ext cx="10872191" cy="2031325"/>
          </a:xfrm>
          <a:prstGeom prst="rect">
            <a:avLst/>
          </a:prstGeom>
        </p:spPr>
        <p:txBody>
          <a:bodyPr wrap="square">
            <a:spAutoFit/>
          </a:bodyPr>
          <a:lstStyle/>
          <a:p>
            <a:pPr>
              <a:lnSpc>
                <a:spcPct val="150000"/>
              </a:lnSpc>
            </a:pPr>
            <a:r>
              <a:rPr lang="vi-VN" sz="2800" b="1" dirty="0" smtClean="0">
                <a:latin typeface="Times New Roman" pitchFamily="18" charset="0"/>
                <a:cs typeface="Times New Roman" pitchFamily="18" charset="0"/>
              </a:rPr>
              <a:t>2.Dưới </a:t>
            </a:r>
            <a:r>
              <a:rPr lang="vi-VN" sz="2800" b="1" dirty="0">
                <a:latin typeface="Times New Roman" pitchFamily="18" charset="0"/>
                <a:cs typeface="Times New Roman" pitchFamily="18" charset="0"/>
              </a:rPr>
              <a:t>đây là thông tin thành </a:t>
            </a:r>
            <a:r>
              <a:rPr lang="vi-VN" sz="2800" b="1" dirty="0" smtClean="0">
                <a:latin typeface="Times New Roman" pitchFamily="18" charset="0"/>
                <a:cs typeface="Times New Roman" pitchFamily="18" charset="0"/>
              </a:rPr>
              <a:t>ph</a:t>
            </a:r>
            <a:r>
              <a:rPr lang="en-US" sz="2800" b="1" dirty="0" smtClean="0">
                <a:latin typeface="Times New Roman" pitchFamily="18" charset="0"/>
                <a:cs typeface="Times New Roman" pitchFamily="18" charset="0"/>
              </a:rPr>
              <a:t>ầ</a:t>
            </a:r>
            <a:r>
              <a:rPr lang="vi-VN" sz="2800" b="1" dirty="0" smtClean="0">
                <a:latin typeface="Times New Roman" pitchFamily="18" charset="0"/>
                <a:cs typeface="Times New Roman" pitchFamily="18" charset="0"/>
              </a:rPr>
              <a:t>n </a:t>
            </a:r>
            <a:r>
              <a:rPr lang="vi-VN" sz="2800" b="1" dirty="0">
                <a:latin typeface="Times New Roman" pitchFamily="18" charset="0"/>
                <a:cs typeface="Times New Roman" pitchFamily="18" charset="0"/>
              </a:rPr>
              <a:t>sợi dệt trên một số loại </a:t>
            </a:r>
            <a:r>
              <a:rPr lang="vi-VN" sz="2800" b="1" dirty="0" smtClean="0">
                <a:latin typeface="Times New Roman" pitchFamily="18" charset="0"/>
                <a:cs typeface="Times New Roman" pitchFamily="18" charset="0"/>
              </a:rPr>
              <a:t>qu</a:t>
            </a:r>
            <a:r>
              <a:rPr lang="en-US" sz="2800" b="1" dirty="0" smtClean="0">
                <a:latin typeface="Times New Roman" pitchFamily="18" charset="0"/>
                <a:cs typeface="Times New Roman" pitchFamily="18" charset="0"/>
              </a:rPr>
              <a:t>ầ</a:t>
            </a:r>
            <a:r>
              <a:rPr lang="vi-VN" sz="2800" b="1" dirty="0" smtClean="0">
                <a:latin typeface="Times New Roman" pitchFamily="18" charset="0"/>
                <a:cs typeface="Times New Roman" pitchFamily="18" charset="0"/>
              </a:rPr>
              <a:t>n </a:t>
            </a:r>
            <a:r>
              <a:rPr lang="vi-VN" sz="2800" b="1" dirty="0">
                <a:latin typeface="Times New Roman" pitchFamily="18" charset="0"/>
                <a:cs typeface="Times New Roman" pitchFamily="18" charset="0"/>
              </a:rPr>
              <a:t>áo. Em hãy xác định xem loại nào là vải sợi thiên nhiên, loại nào là vải sợi hoá học, loại nào là vài sợi pha.</a:t>
            </a:r>
            <a:endParaRPr lang="en-US" sz="2800" b="1" dirty="0">
              <a:latin typeface="Times New Roman" pitchFamily="18" charset="0"/>
              <a:cs typeface="Times New Roman" pitchFamily="18" charset="0"/>
            </a:endParaRPr>
          </a:p>
        </p:txBody>
      </p:sp>
      <p:pic>
        <p:nvPicPr>
          <p:cNvPr id="11" name="Picture 10"/>
          <p:cNvPicPr>
            <a:picLocks noChangeAspect="1"/>
          </p:cNvPicPr>
          <p:nvPr/>
        </p:nvPicPr>
        <p:blipFill>
          <a:blip r:embed="rId2"/>
          <a:stretch>
            <a:fillRect/>
          </a:stretch>
        </p:blipFill>
        <p:spPr>
          <a:xfrm>
            <a:off x="783131" y="2743200"/>
            <a:ext cx="3741408" cy="2467245"/>
          </a:xfrm>
          <a:prstGeom prst="rect">
            <a:avLst/>
          </a:prstGeom>
        </p:spPr>
      </p:pic>
      <p:sp>
        <p:nvSpPr>
          <p:cNvPr id="17" name="Shape 471"/>
          <p:cNvSpPr txBox="1"/>
          <p:nvPr/>
        </p:nvSpPr>
        <p:spPr>
          <a:xfrm>
            <a:off x="6955796" y="3976833"/>
            <a:ext cx="1356167" cy="895429"/>
          </a:xfrm>
          <a:prstGeom prst="rect">
            <a:avLst/>
          </a:prstGeom>
          <a:solidFill>
            <a:schemeClr val="bg2">
              <a:lumMod val="90000"/>
            </a:schemeClr>
          </a:solidFill>
        </p:spPr>
        <p:txBody>
          <a:bodyPr lIns="0" tIns="0" rIns="0" bIns="0"/>
          <a:lstStyle/>
          <a:p>
            <a:pPr>
              <a:lnSpc>
                <a:spcPct val="150000"/>
              </a:lnSpc>
              <a:spcAft>
                <a:spcPts val="400"/>
              </a:spcAft>
            </a:pPr>
            <a:r>
              <a:rPr lang="vi-VN" b="1" dirty="0">
                <a:effectLst/>
                <a:latin typeface="+mj-lt"/>
                <a:ea typeface="Arial" panose="020B0604020202020204" pitchFamily="34" charset="0"/>
              </a:rPr>
              <a:t>70% silk</a:t>
            </a:r>
            <a:endParaRPr lang="en-US" b="1" dirty="0">
              <a:effectLst/>
              <a:latin typeface="+mj-lt"/>
              <a:ea typeface="Arial" panose="020B0604020202020204" pitchFamily="34" charset="0"/>
            </a:endParaRPr>
          </a:p>
          <a:p>
            <a:pPr>
              <a:lnSpc>
                <a:spcPct val="150000"/>
              </a:lnSpc>
              <a:spcAft>
                <a:spcPts val="0"/>
              </a:spcAft>
            </a:pPr>
            <a:r>
              <a:rPr lang="vi-VN" b="1" dirty="0">
                <a:effectLst/>
                <a:latin typeface="+mj-lt"/>
                <a:ea typeface="Arial" panose="020B0604020202020204" pitchFamily="34" charset="0"/>
              </a:rPr>
              <a:t>30% rayon</a:t>
            </a:r>
            <a:endParaRPr lang="en-US" b="1" dirty="0">
              <a:effectLst/>
              <a:latin typeface="+mj-lt"/>
              <a:ea typeface="Arial" panose="020B0604020202020204" pitchFamily="34" charset="0"/>
            </a:endParaRPr>
          </a:p>
        </p:txBody>
      </p:sp>
      <p:sp>
        <p:nvSpPr>
          <p:cNvPr id="19" name="Shape 475"/>
          <p:cNvSpPr txBox="1"/>
          <p:nvPr/>
        </p:nvSpPr>
        <p:spPr>
          <a:xfrm>
            <a:off x="8882401" y="3892745"/>
            <a:ext cx="2035808" cy="876641"/>
          </a:xfrm>
          <a:prstGeom prst="rect">
            <a:avLst/>
          </a:prstGeom>
          <a:solidFill>
            <a:schemeClr val="bg2">
              <a:lumMod val="90000"/>
            </a:schemeClr>
          </a:solidFill>
        </p:spPr>
        <p:txBody>
          <a:bodyPr lIns="0" tIns="0" rIns="0" bIns="0"/>
          <a:lstStyle/>
          <a:p>
            <a:pPr>
              <a:lnSpc>
                <a:spcPct val="150000"/>
              </a:lnSpc>
              <a:spcAft>
                <a:spcPts val="500"/>
              </a:spcAft>
            </a:pPr>
            <a:r>
              <a:rPr lang="vi-VN" b="1" dirty="0">
                <a:effectLst/>
                <a:latin typeface="+mj-lt"/>
                <a:ea typeface="Arial" panose="020B0604020202020204" pitchFamily="34" charset="0"/>
              </a:rPr>
              <a:t>50% tơ tằm</a:t>
            </a:r>
            <a:endParaRPr lang="en-US" b="1" dirty="0">
              <a:effectLst/>
              <a:latin typeface="+mj-lt"/>
              <a:ea typeface="Arial" panose="020B0604020202020204" pitchFamily="34" charset="0"/>
            </a:endParaRPr>
          </a:p>
          <a:p>
            <a:pPr>
              <a:lnSpc>
                <a:spcPct val="150000"/>
              </a:lnSpc>
              <a:spcAft>
                <a:spcPts val="0"/>
              </a:spcAft>
            </a:pPr>
            <a:r>
              <a:rPr lang="vi-VN" b="1" dirty="0">
                <a:effectLst/>
                <a:latin typeface="+mj-lt"/>
                <a:ea typeface="Arial" panose="020B0604020202020204" pitchFamily="34" charset="0"/>
              </a:rPr>
              <a:t>50% viscose</a:t>
            </a:r>
            <a:endParaRPr lang="en-US" b="1" dirty="0">
              <a:effectLst/>
              <a:latin typeface="+mj-lt"/>
              <a:ea typeface="Arial" panose="020B0604020202020204" pitchFamily="34" charset="0"/>
            </a:endParaRPr>
          </a:p>
        </p:txBody>
      </p:sp>
      <p:sp>
        <p:nvSpPr>
          <p:cNvPr id="20" name="Shape 465"/>
          <p:cNvSpPr txBox="1"/>
          <p:nvPr/>
        </p:nvSpPr>
        <p:spPr>
          <a:xfrm>
            <a:off x="4680684" y="3841394"/>
            <a:ext cx="1756773" cy="843892"/>
          </a:xfrm>
          <a:prstGeom prst="rect">
            <a:avLst/>
          </a:prstGeom>
          <a:solidFill>
            <a:schemeClr val="bg2">
              <a:lumMod val="90000"/>
            </a:schemeClr>
          </a:solidFill>
          <a:ln>
            <a:solidFill>
              <a:schemeClr val="accent1"/>
            </a:solidFill>
          </a:ln>
        </p:spPr>
        <p:txBody>
          <a:bodyPr lIns="0" tIns="0" rIns="0" bIns="0"/>
          <a:lstStyle/>
          <a:p>
            <a:pPr>
              <a:spcAft>
                <a:spcPts val="300"/>
              </a:spcAft>
            </a:pPr>
            <a:r>
              <a:rPr lang="vi-VN" b="1" dirty="0">
                <a:effectLst/>
                <a:latin typeface="+mj-lt"/>
                <a:ea typeface="Arial" panose="020B0604020202020204" pitchFamily="34" charset="0"/>
              </a:rPr>
              <a:t>70% polyester</a:t>
            </a:r>
            <a:endParaRPr lang="en-US" b="1" dirty="0">
              <a:effectLst/>
              <a:latin typeface="+mj-lt"/>
              <a:ea typeface="Arial" panose="020B0604020202020204" pitchFamily="34" charset="0"/>
            </a:endParaRPr>
          </a:p>
          <a:p>
            <a:pPr>
              <a:spcAft>
                <a:spcPts val="0"/>
              </a:spcAft>
            </a:pPr>
            <a:r>
              <a:rPr lang="vi-VN" b="1" dirty="0">
                <a:effectLst/>
                <a:latin typeface="+mj-lt"/>
                <a:ea typeface="Arial" panose="020B0604020202020204" pitchFamily="34" charset="0"/>
              </a:rPr>
              <a:t>30% viscose</a:t>
            </a:r>
            <a:endParaRPr lang="en-US" b="1" dirty="0">
              <a:effectLst/>
              <a:latin typeface="+mj-lt"/>
              <a:ea typeface="Arial" panose="020B0604020202020204" pitchFamily="34" charset="0"/>
            </a:endParaRPr>
          </a:p>
        </p:txBody>
      </p:sp>
      <p:sp>
        <p:nvSpPr>
          <p:cNvPr id="21" name="TextBox 20"/>
          <p:cNvSpPr txBox="1"/>
          <p:nvPr/>
        </p:nvSpPr>
        <p:spPr>
          <a:xfrm>
            <a:off x="4867463" y="2760704"/>
            <a:ext cx="1383212" cy="830997"/>
          </a:xfrm>
          <a:prstGeom prst="rect">
            <a:avLst/>
          </a:prstGeom>
          <a:solidFill>
            <a:schemeClr val="bg2">
              <a:lumMod val="90000"/>
            </a:schemeClr>
          </a:solidFill>
          <a:ln>
            <a:solidFill>
              <a:schemeClr val="accent1"/>
            </a:solidFill>
          </a:ln>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100% cotton</a:t>
            </a:r>
            <a:endParaRPr lang="en-US" sz="2400" b="1"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6619173" y="2743212"/>
            <a:ext cx="1573751" cy="830997"/>
          </a:xfrm>
          <a:prstGeom prst="rect">
            <a:avLst/>
          </a:prstGeom>
          <a:solidFill>
            <a:schemeClr val="bg2">
              <a:lumMod val="90000"/>
            </a:schemeClr>
          </a:solid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100% polyester</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69899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1569445" y="1107077"/>
            <a:ext cx="7949303" cy="4469275"/>
          </a:xfrm>
          <a:prstGeom prst="rect">
            <a:avLst/>
          </a:prstGeom>
        </p:spPr>
      </p:pic>
    </p:spTree>
    <p:extLst>
      <p:ext uri="{BB962C8B-B14F-4D97-AF65-F5344CB8AC3E}">
        <p14:creationId xmlns:p14="http://schemas.microsoft.com/office/powerpoint/2010/main" val="389628676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72" name="Object 12"/>
          <p:cNvGraphicFramePr>
            <a:graphicFrameLocks noChangeAspect="1"/>
          </p:cNvGraphicFramePr>
          <p:nvPr/>
        </p:nvGraphicFramePr>
        <p:xfrm>
          <a:off x="5808664" y="908050"/>
          <a:ext cx="4302125" cy="5543550"/>
        </p:xfrm>
        <a:graphic>
          <a:graphicData uri="http://schemas.openxmlformats.org/presentationml/2006/ole">
            <mc:AlternateContent xmlns:mc="http://schemas.openxmlformats.org/markup-compatibility/2006">
              <mc:Choice xmlns:v="urn:schemas-microsoft-com:vml" Requires="v">
                <p:oleObj spid="_x0000_s2200" name="CorelDRAW" r:id="rId3" imgW="5260680" imgH="5105880" progId="CorelDRAW.Graphic.12">
                  <p:embed/>
                </p:oleObj>
              </mc:Choice>
              <mc:Fallback>
                <p:oleObj name="CorelDRAW" r:id="rId3" imgW="5260680" imgH="5105880" progId="CorelDRAW.Graphic.12">
                  <p:embed/>
                  <p:pic>
                    <p:nvPicPr>
                      <p:cNvPr id="15372" name="Object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8664" y="908050"/>
                        <a:ext cx="4302125" cy="5543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365" name="AutoShape 5" descr="Image result for hÃ¬nh áº£nh nhÃ£n trÃªn Ã¡o quáº§n"/>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5367" name="AutoShape 7" descr="Image result for hÃ¬nh áº£nh nhÃ£n trÃªn Ã¡o quáº§n"/>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graphicFrame>
        <p:nvGraphicFramePr>
          <p:cNvPr id="15370" name="Object 10"/>
          <p:cNvGraphicFramePr>
            <a:graphicFrameLocks noGrp="1" noChangeAspect="1"/>
          </p:cNvGraphicFramePr>
          <p:nvPr>
            <p:ph/>
          </p:nvPr>
        </p:nvGraphicFramePr>
        <p:xfrm>
          <a:off x="1774833" y="765175"/>
          <a:ext cx="4465639" cy="4895850"/>
        </p:xfrm>
        <a:graphic>
          <a:graphicData uri="http://schemas.openxmlformats.org/presentationml/2006/ole">
            <mc:AlternateContent xmlns:mc="http://schemas.openxmlformats.org/markup-compatibility/2006">
              <mc:Choice xmlns:v="urn:schemas-microsoft-com:vml" Requires="v">
                <p:oleObj spid="_x0000_s2201" name="CorelDRAW" r:id="rId5" imgW="3859615" imgH="3435445" progId="CorelDRAW.Graphic.12">
                  <p:embed/>
                </p:oleObj>
              </mc:Choice>
              <mc:Fallback>
                <p:oleObj name="CorelDRAW" r:id="rId5" imgW="3859615" imgH="3435445" progId="CorelDRAW.Graphic.12">
                  <p:embed/>
                  <p:pic>
                    <p:nvPicPr>
                      <p:cNvPr id="1537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4833" y="765175"/>
                        <a:ext cx="4465639" cy="489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73" name="Rectangle 13"/>
          <p:cNvSpPr>
            <a:spLocks noChangeArrowheads="1"/>
          </p:cNvSpPr>
          <p:nvPr/>
        </p:nvSpPr>
        <p:spPr bwMode="auto">
          <a:xfrm>
            <a:off x="1524009" y="13298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5375" name="Rectangle 15"/>
          <p:cNvSpPr>
            <a:spLocks noChangeArrowheads="1"/>
          </p:cNvSpPr>
          <p:nvPr/>
        </p:nvSpPr>
        <p:spPr bwMode="auto">
          <a:xfrm>
            <a:off x="-757230" y="25236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grpSp>
        <p:nvGrpSpPr>
          <p:cNvPr id="15377" name="Group 17"/>
          <p:cNvGrpSpPr>
            <a:grpSpLocks/>
          </p:cNvGrpSpPr>
          <p:nvPr/>
        </p:nvGrpSpPr>
        <p:grpSpPr bwMode="auto">
          <a:xfrm>
            <a:off x="6240472" y="1268426"/>
            <a:ext cx="4427537" cy="3455987"/>
            <a:chOff x="0" y="1344"/>
            <a:chExt cx="3108" cy="1356"/>
          </a:xfrm>
        </p:grpSpPr>
        <p:graphicFrame>
          <p:nvGraphicFramePr>
            <p:cNvPr id="15374" name="Object 14"/>
            <p:cNvGraphicFramePr>
              <a:graphicFrameLocks noChangeAspect="1"/>
            </p:cNvGraphicFramePr>
            <p:nvPr/>
          </p:nvGraphicFramePr>
          <p:xfrm>
            <a:off x="0" y="1344"/>
            <a:ext cx="3108" cy="1356"/>
          </p:xfrm>
          <a:graphic>
            <a:graphicData uri="http://schemas.openxmlformats.org/presentationml/2006/ole">
              <mc:AlternateContent xmlns:mc="http://schemas.openxmlformats.org/markup-compatibility/2006">
                <mc:Choice xmlns:v="urn:schemas-microsoft-com:vml" Requires="v">
                  <p:oleObj spid="_x0000_s2202" name="CorelDRAW" r:id="rId7" imgW="4935599" imgH="2154070" progId="CorelDRAW.Graphic.12">
                    <p:embed/>
                  </p:oleObj>
                </mc:Choice>
                <mc:Fallback>
                  <p:oleObj name="CorelDRAW" r:id="rId7" imgW="4935599" imgH="2154070" progId="CorelDRAW.Graphic.12">
                    <p:embed/>
                    <p:pic>
                      <p:nvPicPr>
                        <p:cNvPr id="15374" name="Object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344"/>
                          <a:ext cx="3108" cy="1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376" name="Rectangle 16"/>
            <p:cNvSpPr>
              <a:spLocks noChangeArrowheads="1"/>
            </p:cNvSpPr>
            <p:nvPr/>
          </p:nvSpPr>
          <p:spPr bwMode="auto">
            <a:xfrm>
              <a:off x="340" y="1434"/>
              <a:ext cx="1633" cy="454"/>
            </a:xfrm>
            <a:prstGeom prst="rect">
              <a:avLst/>
            </a:prstGeom>
            <a:solidFill>
              <a:srgbClr val="CFD1C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ltLang="en-US" sz="3200">
                <a:solidFill>
                  <a:srgbClr val="000000"/>
                </a:solidFill>
                <a:latin typeface="Times New Roman" panose="02020603050405020304" pitchFamily="18" charset="0"/>
                <a:cs typeface="Times New Roman" panose="02020603050405020304" pitchFamily="18" charset="0"/>
              </a:endParaRPr>
            </a:p>
            <a:p>
              <a:pPr algn="ctr" fontAlgn="base">
                <a:spcBef>
                  <a:spcPct val="0"/>
                </a:spcBef>
                <a:spcAft>
                  <a:spcPct val="0"/>
                </a:spcAft>
              </a:pPr>
              <a:r>
                <a:rPr lang="en-US" altLang="en-US" sz="3200">
                  <a:solidFill>
                    <a:srgbClr val="000000"/>
                  </a:solidFill>
                  <a:latin typeface="Times New Roman" panose="02020603050405020304" pitchFamily="18" charset="0"/>
                  <a:cs typeface="Times New Roman" panose="02020603050405020304" pitchFamily="18" charset="0"/>
                </a:rPr>
                <a:t>100 % visco</a:t>
              </a:r>
            </a:p>
            <a:p>
              <a:pPr algn="ctr" fontAlgn="base">
                <a:spcBef>
                  <a:spcPct val="0"/>
                </a:spcBef>
                <a:spcAft>
                  <a:spcPct val="0"/>
                </a:spcAft>
              </a:pPr>
              <a:endParaRPr lang="vi-VN" altLang="en-US" sz="3200">
                <a:solidFill>
                  <a:srgbClr val="000000"/>
                </a:solidFill>
                <a:latin typeface="Times New Roman" panose="02020603050405020304" pitchFamily="18" charset="0"/>
                <a:cs typeface="Times New Roman" panose="02020603050405020304" pitchFamily="18" charset="0"/>
              </a:endParaRPr>
            </a:p>
          </p:txBody>
        </p:sp>
      </p:grpSp>
      <p:sp>
        <p:nvSpPr>
          <p:cNvPr id="15379" name="Rectangle 19"/>
          <p:cNvSpPr>
            <a:spLocks noChangeArrowheads="1"/>
          </p:cNvSpPr>
          <p:nvPr/>
        </p:nvSpPr>
        <p:spPr bwMode="auto">
          <a:xfrm>
            <a:off x="1524009" y="26966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grpSp>
        <p:nvGrpSpPr>
          <p:cNvPr id="15382" name="Group 22"/>
          <p:cNvGrpSpPr>
            <a:grpSpLocks/>
          </p:cNvGrpSpPr>
          <p:nvPr/>
        </p:nvGrpSpPr>
        <p:grpSpPr bwMode="auto">
          <a:xfrm>
            <a:off x="6167439" y="620713"/>
            <a:ext cx="4176712" cy="4513262"/>
            <a:chOff x="0" y="436"/>
            <a:chExt cx="1587" cy="1437"/>
          </a:xfrm>
        </p:grpSpPr>
        <p:graphicFrame>
          <p:nvGraphicFramePr>
            <p:cNvPr id="15378" name="Object 18"/>
            <p:cNvGraphicFramePr>
              <a:graphicFrameLocks noChangeAspect="1"/>
            </p:cNvGraphicFramePr>
            <p:nvPr/>
          </p:nvGraphicFramePr>
          <p:xfrm>
            <a:off x="0" y="436"/>
            <a:ext cx="1587" cy="1437"/>
          </p:xfrm>
          <a:graphic>
            <a:graphicData uri="http://schemas.openxmlformats.org/presentationml/2006/ole">
              <mc:AlternateContent xmlns:mc="http://schemas.openxmlformats.org/markup-compatibility/2006">
                <mc:Choice xmlns:v="urn:schemas-microsoft-com:vml" Requires="v">
                  <p:oleObj spid="_x0000_s2203" name="CorelDRAW" r:id="rId9" imgW="1211225" imgH="1096200" progId="CorelDRAW.Graphic.12">
                    <p:embed/>
                  </p:oleObj>
                </mc:Choice>
                <mc:Fallback>
                  <p:oleObj name="CorelDRAW" r:id="rId9" imgW="1211225" imgH="1096200" progId="CorelDRAW.Graphic.12">
                    <p:embed/>
                    <p:pic>
                      <p:nvPicPr>
                        <p:cNvPr id="15378" name="Object 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436"/>
                          <a:ext cx="1587" cy="1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381" name="Rectangle 21"/>
            <p:cNvSpPr>
              <a:spLocks noChangeArrowheads="1"/>
            </p:cNvSpPr>
            <p:nvPr/>
          </p:nvSpPr>
          <p:spPr bwMode="auto">
            <a:xfrm rot="-652841">
              <a:off x="158" y="1026"/>
              <a:ext cx="1134" cy="454"/>
            </a:xfrm>
            <a:prstGeom prst="rect">
              <a:avLst/>
            </a:prstGeom>
            <a:solidFill>
              <a:srgbClr val="CFD1C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2400">
                  <a:solidFill>
                    <a:srgbClr val="000000"/>
                  </a:solidFill>
                  <a:latin typeface="Times New Roman" panose="02020603050405020304" pitchFamily="18" charset="0"/>
                  <a:cs typeface="Times New Roman" panose="02020603050405020304" pitchFamily="18" charset="0"/>
                </a:rPr>
                <a:t>100 % wool</a:t>
              </a:r>
              <a:endParaRPr lang="vi-VN" altLang="en-US" sz="2400">
                <a:solidFill>
                  <a:srgbClr val="000000"/>
                </a:solidFill>
                <a:latin typeface="Times New Roman" panose="02020603050405020304" pitchFamily="18" charset="0"/>
                <a:cs typeface="Times New Roman" panose="02020603050405020304" pitchFamily="18" charset="0"/>
              </a:endParaRPr>
            </a:p>
          </p:txBody>
        </p:sp>
      </p:grpSp>
      <p:graphicFrame>
        <p:nvGraphicFramePr>
          <p:cNvPr id="15383" name="Object 23"/>
          <p:cNvGraphicFramePr>
            <a:graphicFrameLocks noChangeAspect="1"/>
          </p:cNvGraphicFramePr>
          <p:nvPr/>
        </p:nvGraphicFramePr>
        <p:xfrm>
          <a:off x="6527801" y="2133600"/>
          <a:ext cx="3586163" cy="3240088"/>
        </p:xfrm>
        <a:graphic>
          <a:graphicData uri="http://schemas.openxmlformats.org/presentationml/2006/ole">
            <mc:AlternateContent xmlns:mc="http://schemas.openxmlformats.org/markup-compatibility/2006">
              <mc:Choice xmlns:v="urn:schemas-microsoft-com:vml" Requires="v">
                <p:oleObj spid="_x0000_s2204" name="CorelDRAW" r:id="rId11" imgW="1211225" imgH="1096200" progId="CorelDRAW.Graphic.12">
                  <p:embed/>
                </p:oleObj>
              </mc:Choice>
              <mc:Fallback>
                <p:oleObj name="CorelDRAW" r:id="rId11" imgW="1211225" imgH="1096200" progId="CorelDRAW.Graphic.12">
                  <p:embed/>
                  <p:pic>
                    <p:nvPicPr>
                      <p:cNvPr id="15383" name="Object 2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27801" y="2133600"/>
                        <a:ext cx="3586163" cy="3240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5386" name="Picture 26" descr="cach-chon-quan-ao-chat-luong-danh-cho-cac-tin-do-thoi-tra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1901" y="692163"/>
            <a:ext cx="4105275" cy="496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62522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5372"/>
                                        </p:tgtEl>
                                        <p:attrNameLst>
                                          <p:attrName>style.visibility</p:attrName>
                                        </p:attrNameLst>
                                      </p:cBhvr>
                                      <p:to>
                                        <p:strVal val="visible"/>
                                      </p:to>
                                    </p:set>
                                    <p:animEffect transition="in" filter="box(in)">
                                      <p:cBhvr>
                                        <p:cTn id="7" dur="500"/>
                                        <p:tgtEl>
                                          <p:spTgt spid="153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nodeType="clickEffect">
                                  <p:stCondLst>
                                    <p:cond delay="0"/>
                                  </p:stCondLst>
                                  <p:childTnLst>
                                    <p:animEffect transition="out" filter="blinds(horizontal)">
                                      <p:cBhvr>
                                        <p:cTn id="11" dur="500"/>
                                        <p:tgtEl>
                                          <p:spTgt spid="15372"/>
                                        </p:tgtEl>
                                      </p:cBhvr>
                                    </p:animEffect>
                                    <p:set>
                                      <p:cBhvr>
                                        <p:cTn id="12" dur="1" fill="hold">
                                          <p:stCondLst>
                                            <p:cond delay="499"/>
                                          </p:stCondLst>
                                        </p:cTn>
                                        <p:tgtEl>
                                          <p:spTgt spid="15372"/>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5382"/>
                                        </p:tgtEl>
                                        <p:attrNameLst>
                                          <p:attrName>style.visibility</p:attrName>
                                        </p:attrNameLst>
                                      </p:cBhvr>
                                      <p:to>
                                        <p:strVal val="visible"/>
                                      </p:to>
                                    </p:set>
                                    <p:animEffect transition="in" filter="blinds(horizontal)">
                                      <p:cBhvr>
                                        <p:cTn id="17" dur="500"/>
                                        <p:tgtEl>
                                          <p:spTgt spid="1538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xit" presetSubtype="10" fill="hold" nodeType="clickEffect">
                                  <p:stCondLst>
                                    <p:cond delay="0"/>
                                  </p:stCondLst>
                                  <p:childTnLst>
                                    <p:animEffect transition="out" filter="blinds(horizontal)">
                                      <p:cBhvr>
                                        <p:cTn id="21" dur="500"/>
                                        <p:tgtEl>
                                          <p:spTgt spid="15382"/>
                                        </p:tgtEl>
                                      </p:cBhvr>
                                    </p:animEffect>
                                    <p:set>
                                      <p:cBhvr>
                                        <p:cTn id="22" dur="1" fill="hold">
                                          <p:stCondLst>
                                            <p:cond delay="499"/>
                                          </p:stCondLst>
                                        </p:cTn>
                                        <p:tgtEl>
                                          <p:spTgt spid="15382"/>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15386"/>
                                        </p:tgtEl>
                                        <p:attrNameLst>
                                          <p:attrName>style.visibility</p:attrName>
                                        </p:attrNameLst>
                                      </p:cBhvr>
                                      <p:to>
                                        <p:strVal val="visible"/>
                                      </p:to>
                                    </p:set>
                                    <p:animEffect transition="in" filter="box(in)">
                                      <p:cBhvr>
                                        <p:cTn id="27" dur="500"/>
                                        <p:tgtEl>
                                          <p:spTgt spid="1538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xit" presetSubtype="16" fill="hold" nodeType="clickEffect">
                                  <p:stCondLst>
                                    <p:cond delay="0"/>
                                  </p:stCondLst>
                                  <p:childTnLst>
                                    <p:animEffect transition="out" filter="box(in)">
                                      <p:cBhvr>
                                        <p:cTn id="31" dur="500"/>
                                        <p:tgtEl>
                                          <p:spTgt spid="15386"/>
                                        </p:tgtEl>
                                      </p:cBhvr>
                                    </p:animEffect>
                                    <p:set>
                                      <p:cBhvr>
                                        <p:cTn id="32" dur="1" fill="hold">
                                          <p:stCondLst>
                                            <p:cond delay="499"/>
                                          </p:stCondLst>
                                        </p:cTn>
                                        <p:tgtEl>
                                          <p:spTgt spid="15386"/>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nodeType="clickEffect">
                                  <p:stCondLst>
                                    <p:cond delay="0"/>
                                  </p:stCondLst>
                                  <p:childTnLst>
                                    <p:set>
                                      <p:cBhvr>
                                        <p:cTn id="36" dur="1" fill="hold">
                                          <p:stCondLst>
                                            <p:cond delay="0"/>
                                          </p:stCondLst>
                                        </p:cTn>
                                        <p:tgtEl>
                                          <p:spTgt spid="15377"/>
                                        </p:tgtEl>
                                        <p:attrNameLst>
                                          <p:attrName>style.visibility</p:attrName>
                                        </p:attrNameLst>
                                      </p:cBhvr>
                                      <p:to>
                                        <p:strVal val="visible"/>
                                      </p:to>
                                    </p:set>
                                    <p:animEffect transition="in" filter="box(in)">
                                      <p:cBhvr>
                                        <p:cTn id="37" dur="500"/>
                                        <p:tgtEl>
                                          <p:spTgt spid="1537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xit" presetSubtype="10" fill="hold" nodeType="clickEffect">
                                  <p:stCondLst>
                                    <p:cond delay="0"/>
                                  </p:stCondLst>
                                  <p:childTnLst>
                                    <p:animEffect transition="out" filter="checkerboard(across)">
                                      <p:cBhvr>
                                        <p:cTn id="41" dur="500"/>
                                        <p:tgtEl>
                                          <p:spTgt spid="15377"/>
                                        </p:tgtEl>
                                      </p:cBhvr>
                                    </p:animEffect>
                                    <p:set>
                                      <p:cBhvr>
                                        <p:cTn id="42" dur="1" fill="hold">
                                          <p:stCondLst>
                                            <p:cond delay="499"/>
                                          </p:stCondLst>
                                        </p:cTn>
                                        <p:tgtEl>
                                          <p:spTgt spid="15377"/>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nodeType="clickEffect">
                                  <p:stCondLst>
                                    <p:cond delay="0"/>
                                  </p:stCondLst>
                                  <p:childTnLst>
                                    <p:set>
                                      <p:cBhvr>
                                        <p:cTn id="46" dur="1" fill="hold">
                                          <p:stCondLst>
                                            <p:cond delay="0"/>
                                          </p:stCondLst>
                                        </p:cTn>
                                        <p:tgtEl>
                                          <p:spTgt spid="15383"/>
                                        </p:tgtEl>
                                        <p:attrNameLst>
                                          <p:attrName>style.visibility</p:attrName>
                                        </p:attrNameLst>
                                      </p:cBhvr>
                                      <p:to>
                                        <p:strVal val="visible"/>
                                      </p:to>
                                    </p:set>
                                    <p:animEffect transition="in" filter="box(in)">
                                      <p:cBhvr>
                                        <p:cTn id="47" dur="500"/>
                                        <p:tgtEl>
                                          <p:spTgt spid="153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5790" y="878481"/>
            <a:ext cx="4786146" cy="4060973"/>
          </a:xfrm>
          <a:prstGeom prst="rect">
            <a:avLst/>
          </a:prstGeom>
        </p:spPr>
      </p:pic>
      <p:sp>
        <p:nvSpPr>
          <p:cNvPr id="6" name="TextBox 5"/>
          <p:cNvSpPr txBox="1"/>
          <p:nvPr/>
        </p:nvSpPr>
        <p:spPr>
          <a:xfrm>
            <a:off x="1430346" y="5332867"/>
            <a:ext cx="2286000" cy="461665"/>
          </a:xfrm>
          <a:prstGeom prst="rect">
            <a:avLst/>
          </a:prstGeom>
          <a:solidFill>
            <a:schemeClr val="accent1">
              <a:lumMod val="60000"/>
              <a:lumOff val="40000"/>
            </a:schemeClr>
          </a:solid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VẢI ĐŨI</a:t>
            </a:r>
            <a:endParaRPr lang="en-US" sz="2400" b="1" dirty="0">
              <a:latin typeface="Times New Roman" panose="02020603050405020304" pitchFamily="18" charset="0"/>
              <a:cs typeface="Times New Roman" panose="02020603050405020304" pitchFamily="18"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2128" y="457764"/>
            <a:ext cx="4999037" cy="546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108646" y="6123173"/>
            <a:ext cx="2286000" cy="461665"/>
          </a:xfrm>
          <a:prstGeom prst="rect">
            <a:avLst/>
          </a:prstGeom>
          <a:solidFill>
            <a:schemeClr val="accent1">
              <a:lumMod val="60000"/>
              <a:lumOff val="40000"/>
            </a:schemeClr>
          </a:solid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VẢI NILON</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381776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fade">
                                      <p:cBhvr>
                                        <p:cTn id="12" dur="500"/>
                                        <p:tgtEl>
                                          <p:spTgt spid="717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32" name="Picture 28"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712" y="3966308"/>
            <a:ext cx="2979663"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828" y="2896399"/>
            <a:ext cx="3251200" cy="1004887"/>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31815">
            <a:off x="-496728" y="579246"/>
            <a:ext cx="3818760" cy="2530524"/>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128" y="2684804"/>
            <a:ext cx="3415176" cy="19748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988" y="2735620"/>
            <a:ext cx="3167713" cy="1615827"/>
          </a:xfrm>
          <a:prstGeom prst="rect">
            <a:avLst/>
          </a:prstGeom>
          <a:noFill/>
        </p:spPr>
        <p:txBody>
          <a:bodyPr wrap="square" rtlCol="0">
            <a:spAutoFit/>
          </a:bodyPr>
          <a:lstStyle/>
          <a:p>
            <a:pPr fontAlgn="base">
              <a:lnSpc>
                <a:spcPct val="150000"/>
              </a:lnSpc>
              <a:spcBef>
                <a:spcPct val="0"/>
              </a:spcBef>
              <a:spcAft>
                <a:spcPct val="0"/>
              </a:spcAft>
            </a:pPr>
            <a:r>
              <a:rPr lang="en-US" sz="2200" b="1" dirty="0" smtClean="0">
                <a:solidFill>
                  <a:srgbClr val="7030A0"/>
                </a:solidFill>
                <a:latin typeface="Times New Roman" pitchFamily="18" charset="0"/>
                <a:cs typeface="Times New Roman" pitchFamily="18" charset="0"/>
              </a:rPr>
              <a:t>CÁC LOẠI VẢI THƯỜNG DÙNG TRONG MAY MẶC</a:t>
            </a:r>
            <a:endParaRPr lang="vi-VN" sz="2200" b="1" dirty="0" smtClean="0">
              <a:solidFill>
                <a:srgbClr val="7030A0"/>
              </a:solidFill>
              <a:latin typeface="Times New Roman" pitchFamily="18" charset="0"/>
              <a:cs typeface="Times New Roman" pitchFamily="18" charset="0"/>
            </a:endParaRPr>
          </a:p>
        </p:txBody>
      </p:sp>
      <p:sp>
        <p:nvSpPr>
          <p:cNvPr id="7" name="Oval 6"/>
          <p:cNvSpPr/>
          <p:nvPr/>
        </p:nvSpPr>
        <p:spPr>
          <a:xfrm>
            <a:off x="1676400" y="453040"/>
            <a:ext cx="2421866" cy="64633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b="1" dirty="0" smtClean="0">
              <a:solidFill>
                <a:srgbClr val="002060"/>
              </a:solidFill>
              <a:latin typeface="Times New Roman" pitchFamily="18" charset="0"/>
              <a:cs typeface="Times New Roman" pitchFamily="18" charset="0"/>
            </a:endParaRPr>
          </a:p>
          <a:p>
            <a:pPr algn="ctr" fontAlgn="base">
              <a:spcBef>
                <a:spcPct val="0"/>
              </a:spcBef>
              <a:spcAft>
                <a:spcPct val="0"/>
              </a:spcAft>
            </a:pPr>
            <a:r>
              <a:rPr lang="en-US" sz="2400" b="1" dirty="0" err="1" smtClean="0">
                <a:solidFill>
                  <a:srgbClr val="002060"/>
                </a:solidFill>
                <a:latin typeface="Times New Roman" pitchFamily="18" charset="0"/>
                <a:cs typeface="Times New Roman" pitchFamily="18" charset="0"/>
              </a:rPr>
              <a:t>Vải</a:t>
            </a:r>
            <a:r>
              <a:rPr lang="en-US" sz="2400" b="1" dirty="0" smtClean="0">
                <a:solidFill>
                  <a:srgbClr val="002060"/>
                </a:solidFill>
                <a:latin typeface="Times New Roman" pitchFamily="18" charset="0"/>
                <a:cs typeface="Times New Roman" pitchFamily="18" charset="0"/>
              </a:rPr>
              <a:t> </a:t>
            </a:r>
            <a:r>
              <a:rPr lang="en-US" sz="2400" b="1" dirty="0" err="1" smtClean="0">
                <a:solidFill>
                  <a:srgbClr val="002060"/>
                </a:solidFill>
                <a:latin typeface="Times New Roman" pitchFamily="18" charset="0"/>
                <a:cs typeface="Times New Roman" pitchFamily="18" charset="0"/>
              </a:rPr>
              <a:t>sợi</a:t>
            </a:r>
            <a:r>
              <a:rPr lang="en-US" sz="2400" b="1" dirty="0" smtClean="0">
                <a:solidFill>
                  <a:srgbClr val="002060"/>
                </a:solidFill>
                <a:latin typeface="Times New Roman" pitchFamily="18" charset="0"/>
                <a:cs typeface="Times New Roman" pitchFamily="18" charset="0"/>
              </a:rPr>
              <a:t> </a:t>
            </a:r>
            <a:r>
              <a:rPr lang="en-US" sz="2400" b="1" dirty="0" err="1" smtClean="0">
                <a:solidFill>
                  <a:srgbClr val="002060"/>
                </a:solidFill>
                <a:latin typeface="Times New Roman" pitchFamily="18" charset="0"/>
                <a:cs typeface="Times New Roman" pitchFamily="18" charset="0"/>
              </a:rPr>
              <a:t>thiên</a:t>
            </a:r>
            <a:r>
              <a:rPr lang="en-US" sz="2400" b="1" dirty="0" smtClean="0">
                <a:solidFill>
                  <a:srgbClr val="002060"/>
                </a:solidFill>
                <a:latin typeface="Times New Roman" pitchFamily="18" charset="0"/>
                <a:cs typeface="Times New Roman" pitchFamily="18" charset="0"/>
              </a:rPr>
              <a:t> </a:t>
            </a:r>
            <a:r>
              <a:rPr lang="en-US" sz="2400" b="1" dirty="0" err="1" smtClean="0">
                <a:solidFill>
                  <a:srgbClr val="002060"/>
                </a:solidFill>
                <a:latin typeface="Times New Roman" pitchFamily="18" charset="0"/>
                <a:cs typeface="Times New Roman" pitchFamily="18" charset="0"/>
              </a:rPr>
              <a:t>nhiên</a:t>
            </a:r>
            <a:endParaRPr lang="vi-VN" sz="2400" b="1" dirty="0" smtClean="0">
              <a:solidFill>
                <a:srgbClr val="002060"/>
              </a:solidFill>
              <a:latin typeface="Times New Roman" pitchFamily="18" charset="0"/>
              <a:cs typeface="Times New Roman" pitchFamily="18" charset="0"/>
            </a:endParaRPr>
          </a:p>
          <a:p>
            <a:pPr algn="ctr" fontAlgn="base">
              <a:spcBef>
                <a:spcPct val="0"/>
              </a:spcBef>
              <a:spcAft>
                <a:spcPct val="0"/>
              </a:spcAft>
            </a:pPr>
            <a:endParaRPr lang="vi-VN" dirty="0" smtClean="0">
              <a:solidFill>
                <a:srgbClr val="FFFFFF"/>
              </a:solidFill>
            </a:endParaRPr>
          </a:p>
        </p:txBody>
      </p:sp>
      <p:sp>
        <p:nvSpPr>
          <p:cNvPr id="94" name="Oval 93"/>
          <p:cNvSpPr/>
          <p:nvPr/>
        </p:nvSpPr>
        <p:spPr>
          <a:xfrm>
            <a:off x="3913230" y="3150497"/>
            <a:ext cx="1862980" cy="54210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b="1" dirty="0" smtClean="0">
              <a:solidFill>
                <a:srgbClr val="002060"/>
              </a:solidFill>
              <a:latin typeface="Times New Roman" pitchFamily="18" charset="0"/>
              <a:cs typeface="Times New Roman" pitchFamily="18" charset="0"/>
            </a:endParaRPr>
          </a:p>
          <a:p>
            <a:pPr algn="ctr" fontAlgn="base">
              <a:spcBef>
                <a:spcPct val="0"/>
              </a:spcBef>
              <a:spcAft>
                <a:spcPct val="0"/>
              </a:spcAft>
            </a:pPr>
            <a:r>
              <a:rPr lang="en-US" sz="2400" b="1" dirty="0" err="1" smtClean="0">
                <a:solidFill>
                  <a:srgbClr val="006600"/>
                </a:solidFill>
                <a:latin typeface="Times New Roman" pitchFamily="18" charset="0"/>
                <a:cs typeface="Times New Roman" pitchFamily="18" charset="0"/>
              </a:rPr>
              <a:t>Vải</a:t>
            </a:r>
            <a:r>
              <a:rPr lang="en-US" sz="2400" b="1" dirty="0" smtClean="0">
                <a:solidFill>
                  <a:srgbClr val="006600"/>
                </a:solidFill>
                <a:latin typeface="Times New Roman" pitchFamily="18" charset="0"/>
                <a:cs typeface="Times New Roman" pitchFamily="18" charset="0"/>
              </a:rPr>
              <a:t> </a:t>
            </a:r>
            <a:r>
              <a:rPr lang="en-US" sz="2400" b="1" dirty="0" err="1" smtClean="0">
                <a:solidFill>
                  <a:srgbClr val="006600"/>
                </a:solidFill>
                <a:latin typeface="Times New Roman" pitchFamily="18" charset="0"/>
                <a:cs typeface="Times New Roman" pitchFamily="18" charset="0"/>
              </a:rPr>
              <a:t>sợi</a:t>
            </a:r>
            <a:r>
              <a:rPr lang="en-US" sz="2400" b="1" dirty="0" smtClean="0">
                <a:solidFill>
                  <a:srgbClr val="006600"/>
                </a:solidFill>
                <a:latin typeface="Times New Roman" pitchFamily="18" charset="0"/>
                <a:cs typeface="Times New Roman" pitchFamily="18" charset="0"/>
              </a:rPr>
              <a:t> </a:t>
            </a:r>
            <a:r>
              <a:rPr lang="en-US" sz="2400" b="1" dirty="0" err="1" smtClean="0">
                <a:solidFill>
                  <a:srgbClr val="006600"/>
                </a:solidFill>
                <a:latin typeface="Times New Roman" pitchFamily="18" charset="0"/>
                <a:cs typeface="Times New Roman" pitchFamily="18" charset="0"/>
              </a:rPr>
              <a:t>hóa</a:t>
            </a:r>
            <a:r>
              <a:rPr lang="en-US" sz="2400" b="1" dirty="0" smtClean="0">
                <a:solidFill>
                  <a:srgbClr val="006600"/>
                </a:solidFill>
                <a:latin typeface="Times New Roman" pitchFamily="18" charset="0"/>
                <a:cs typeface="Times New Roman" pitchFamily="18" charset="0"/>
              </a:rPr>
              <a:t> </a:t>
            </a:r>
            <a:r>
              <a:rPr lang="en-US" sz="2400" b="1" dirty="0" err="1" smtClean="0">
                <a:solidFill>
                  <a:srgbClr val="006600"/>
                </a:solidFill>
                <a:latin typeface="Times New Roman" pitchFamily="18" charset="0"/>
                <a:cs typeface="Times New Roman" pitchFamily="18" charset="0"/>
              </a:rPr>
              <a:t>học</a:t>
            </a:r>
            <a:endParaRPr lang="vi-VN" sz="2400" b="1" dirty="0" smtClean="0">
              <a:solidFill>
                <a:srgbClr val="006600"/>
              </a:solidFill>
              <a:latin typeface="Times New Roman" pitchFamily="18" charset="0"/>
              <a:cs typeface="Times New Roman" pitchFamily="18" charset="0"/>
            </a:endParaRPr>
          </a:p>
          <a:p>
            <a:pPr algn="ctr" fontAlgn="base">
              <a:spcBef>
                <a:spcPct val="0"/>
              </a:spcBef>
              <a:spcAft>
                <a:spcPct val="0"/>
              </a:spcAft>
            </a:pPr>
            <a:endParaRPr lang="vi-VN" dirty="0" smtClean="0">
              <a:solidFill>
                <a:srgbClr val="FFFFFF"/>
              </a:solidFill>
            </a:endParaRPr>
          </a:p>
        </p:txBody>
      </p:sp>
      <p:sp>
        <p:nvSpPr>
          <p:cNvPr id="95" name="Oval 94"/>
          <p:cNvSpPr/>
          <p:nvPr/>
        </p:nvSpPr>
        <p:spPr>
          <a:xfrm>
            <a:off x="1589264" y="5436216"/>
            <a:ext cx="1878165" cy="64633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b="1" dirty="0" smtClean="0">
              <a:solidFill>
                <a:srgbClr val="002060"/>
              </a:solidFill>
              <a:latin typeface="Times New Roman" pitchFamily="18" charset="0"/>
              <a:cs typeface="Times New Roman" pitchFamily="18" charset="0"/>
            </a:endParaRPr>
          </a:p>
          <a:p>
            <a:pPr algn="ctr" fontAlgn="base">
              <a:spcBef>
                <a:spcPct val="0"/>
              </a:spcBef>
              <a:spcAft>
                <a:spcPct val="0"/>
              </a:spcAft>
            </a:pPr>
            <a:r>
              <a:rPr lang="en-US" sz="2400" b="1" dirty="0" err="1" smtClean="0">
                <a:solidFill>
                  <a:srgbClr val="544000"/>
                </a:solidFill>
                <a:latin typeface="Times New Roman" pitchFamily="18" charset="0"/>
                <a:cs typeface="Times New Roman" pitchFamily="18" charset="0"/>
              </a:rPr>
              <a:t>Vải</a:t>
            </a:r>
            <a:r>
              <a:rPr lang="en-US" sz="2400" b="1" dirty="0" smtClean="0">
                <a:solidFill>
                  <a:srgbClr val="544000"/>
                </a:solidFill>
                <a:latin typeface="Times New Roman" pitchFamily="18" charset="0"/>
                <a:cs typeface="Times New Roman" pitchFamily="18" charset="0"/>
              </a:rPr>
              <a:t> </a:t>
            </a:r>
            <a:r>
              <a:rPr lang="en-US" sz="2400" b="1" dirty="0" err="1" smtClean="0">
                <a:solidFill>
                  <a:srgbClr val="544000"/>
                </a:solidFill>
                <a:latin typeface="Times New Roman" pitchFamily="18" charset="0"/>
                <a:cs typeface="Times New Roman" pitchFamily="18" charset="0"/>
              </a:rPr>
              <a:t>sợi</a:t>
            </a:r>
            <a:r>
              <a:rPr lang="en-US" sz="2400" b="1" dirty="0" smtClean="0">
                <a:solidFill>
                  <a:srgbClr val="544000"/>
                </a:solidFill>
                <a:latin typeface="Times New Roman" pitchFamily="18" charset="0"/>
                <a:cs typeface="Times New Roman" pitchFamily="18" charset="0"/>
              </a:rPr>
              <a:t> </a:t>
            </a:r>
            <a:r>
              <a:rPr lang="en-US" sz="2400" b="1" dirty="0" err="1" smtClean="0">
                <a:solidFill>
                  <a:srgbClr val="544000"/>
                </a:solidFill>
                <a:latin typeface="Times New Roman" pitchFamily="18" charset="0"/>
                <a:cs typeface="Times New Roman" pitchFamily="18" charset="0"/>
              </a:rPr>
              <a:t>pha</a:t>
            </a:r>
            <a:endParaRPr lang="vi-VN" sz="2400" b="1" dirty="0" smtClean="0">
              <a:solidFill>
                <a:srgbClr val="544000"/>
              </a:solidFill>
              <a:latin typeface="Times New Roman" pitchFamily="18" charset="0"/>
              <a:cs typeface="Times New Roman" pitchFamily="18" charset="0"/>
            </a:endParaRPr>
          </a:p>
          <a:p>
            <a:pPr algn="ctr" fontAlgn="base">
              <a:spcBef>
                <a:spcPct val="0"/>
              </a:spcBef>
              <a:spcAft>
                <a:spcPct val="0"/>
              </a:spcAft>
            </a:pPr>
            <a:endParaRPr lang="vi-VN" dirty="0" smtClean="0">
              <a:solidFill>
                <a:srgbClr val="FFFFFF"/>
              </a:solidFill>
            </a:endParaRPr>
          </a:p>
        </p:txBody>
      </p:sp>
      <p:pic>
        <p:nvPicPr>
          <p:cNvPr id="99" name="Picture 10"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54214">
            <a:off x="3508064" y="924681"/>
            <a:ext cx="1436302" cy="800572"/>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6"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30459" y="304371"/>
            <a:ext cx="752880" cy="715963"/>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23"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05872">
            <a:off x="5389938" y="3443147"/>
            <a:ext cx="1096493" cy="619919"/>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15"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372105">
            <a:off x="5434776" y="2560307"/>
            <a:ext cx="1201853" cy="886614"/>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37"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547504">
            <a:off x="3202546" y="5541881"/>
            <a:ext cx="967280" cy="681038"/>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29"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13285" y="4931891"/>
            <a:ext cx="984982" cy="90963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603064" y="-34716"/>
            <a:ext cx="5192799" cy="369332"/>
          </a:xfrm>
          <a:prstGeom prst="rect">
            <a:avLst/>
          </a:prstGeom>
          <a:noFill/>
        </p:spPr>
        <p:txBody>
          <a:bodyPr wrap="square" rtlCol="0">
            <a:spAutoFit/>
          </a:bodyPr>
          <a:lstStyle/>
          <a:p>
            <a:pPr fontAlgn="base">
              <a:spcBef>
                <a:spcPct val="0"/>
              </a:spcBef>
              <a:spcAft>
                <a:spcPct val="0"/>
              </a:spcAft>
            </a:pPr>
            <a:r>
              <a:rPr lang="en-US" b="1" dirty="0" err="1" smtClean="0">
                <a:solidFill>
                  <a:srgbClr val="333399">
                    <a:lumMod val="75000"/>
                  </a:srgbClr>
                </a:solidFill>
                <a:latin typeface="Times New Roman" pitchFamily="18" charset="0"/>
                <a:cs typeface="Times New Roman" pitchFamily="18" charset="0"/>
              </a:rPr>
              <a:t>Động</a:t>
            </a:r>
            <a:r>
              <a:rPr lang="en-US" b="1" dirty="0" smtClean="0">
                <a:solidFill>
                  <a:srgbClr val="333399">
                    <a:lumMod val="75000"/>
                  </a:srgbClr>
                </a:solidFill>
                <a:latin typeface="Times New Roman" pitchFamily="18" charset="0"/>
                <a:cs typeface="Times New Roman" pitchFamily="18" charset="0"/>
              </a:rPr>
              <a:t> </a:t>
            </a:r>
            <a:r>
              <a:rPr lang="en-US" b="1" dirty="0" err="1" smtClean="0">
                <a:solidFill>
                  <a:srgbClr val="333399">
                    <a:lumMod val="75000"/>
                  </a:srgbClr>
                </a:solidFill>
                <a:latin typeface="Times New Roman" pitchFamily="18" charset="0"/>
                <a:cs typeface="Times New Roman" pitchFamily="18" charset="0"/>
              </a:rPr>
              <a:t>vật</a:t>
            </a:r>
            <a:r>
              <a:rPr lang="en-US" b="1" dirty="0" smtClean="0">
                <a:solidFill>
                  <a:srgbClr val="333399">
                    <a:lumMod val="75000"/>
                  </a:srgbClr>
                </a:solidFill>
                <a:latin typeface="Times New Roman" pitchFamily="18" charset="0"/>
                <a:cs typeface="Times New Roman" pitchFamily="18" charset="0"/>
              </a:rPr>
              <a:t>: </a:t>
            </a:r>
            <a:r>
              <a:rPr lang="en-US" b="1" dirty="0" err="1" smtClean="0">
                <a:solidFill>
                  <a:srgbClr val="333399">
                    <a:lumMod val="75000"/>
                  </a:srgbClr>
                </a:solidFill>
                <a:latin typeface="Times New Roman" pitchFamily="18" charset="0"/>
                <a:cs typeface="Times New Roman" pitchFamily="18" charset="0"/>
              </a:rPr>
              <a:t>sợi</a:t>
            </a:r>
            <a:r>
              <a:rPr lang="en-US" b="1" dirty="0" smtClean="0">
                <a:solidFill>
                  <a:srgbClr val="333399">
                    <a:lumMod val="75000"/>
                  </a:srgbClr>
                </a:solidFill>
                <a:latin typeface="Times New Roman" pitchFamily="18" charset="0"/>
                <a:cs typeface="Times New Roman" pitchFamily="18" charset="0"/>
              </a:rPr>
              <a:t> </a:t>
            </a:r>
            <a:r>
              <a:rPr lang="en-US" b="1" dirty="0" err="1" smtClean="0">
                <a:solidFill>
                  <a:srgbClr val="333399">
                    <a:lumMod val="75000"/>
                  </a:srgbClr>
                </a:solidFill>
                <a:latin typeface="Times New Roman" pitchFamily="18" charset="0"/>
                <a:cs typeface="Times New Roman" pitchFamily="18" charset="0"/>
              </a:rPr>
              <a:t>tơ</a:t>
            </a:r>
            <a:r>
              <a:rPr lang="en-US" b="1" dirty="0" smtClean="0">
                <a:solidFill>
                  <a:srgbClr val="333399">
                    <a:lumMod val="75000"/>
                  </a:srgbClr>
                </a:solidFill>
                <a:latin typeface="Times New Roman" pitchFamily="18" charset="0"/>
                <a:cs typeface="Times New Roman" pitchFamily="18" charset="0"/>
              </a:rPr>
              <a:t> </a:t>
            </a:r>
            <a:r>
              <a:rPr lang="en-US" b="1" dirty="0" err="1" smtClean="0">
                <a:solidFill>
                  <a:srgbClr val="333399">
                    <a:lumMod val="75000"/>
                  </a:srgbClr>
                </a:solidFill>
                <a:latin typeface="Times New Roman" pitchFamily="18" charset="0"/>
                <a:cs typeface="Times New Roman" pitchFamily="18" charset="0"/>
              </a:rPr>
              <a:t>tằm</a:t>
            </a:r>
            <a:r>
              <a:rPr lang="en-US" b="1" dirty="0" smtClean="0">
                <a:solidFill>
                  <a:srgbClr val="333399">
                    <a:lumMod val="75000"/>
                  </a:srgbClr>
                </a:solidFill>
                <a:latin typeface="Times New Roman" pitchFamily="18" charset="0"/>
                <a:cs typeface="Times New Roman" pitchFamily="18" charset="0"/>
              </a:rPr>
              <a:t>, </a:t>
            </a:r>
            <a:r>
              <a:rPr lang="en-US" b="1" dirty="0" err="1" smtClean="0">
                <a:solidFill>
                  <a:srgbClr val="333399">
                    <a:lumMod val="75000"/>
                  </a:srgbClr>
                </a:solidFill>
                <a:latin typeface="Times New Roman" pitchFamily="18" charset="0"/>
                <a:cs typeface="Times New Roman" pitchFamily="18" charset="0"/>
              </a:rPr>
              <a:t>lông</a:t>
            </a:r>
            <a:r>
              <a:rPr lang="en-US" b="1" dirty="0" smtClean="0">
                <a:solidFill>
                  <a:srgbClr val="333399">
                    <a:lumMod val="75000"/>
                  </a:srgbClr>
                </a:solidFill>
                <a:latin typeface="Times New Roman" pitchFamily="18" charset="0"/>
                <a:cs typeface="Times New Roman" pitchFamily="18" charset="0"/>
              </a:rPr>
              <a:t>: </a:t>
            </a:r>
            <a:r>
              <a:rPr lang="en-US" b="1" dirty="0" err="1" smtClean="0">
                <a:solidFill>
                  <a:srgbClr val="333399">
                    <a:lumMod val="75000"/>
                  </a:srgbClr>
                </a:solidFill>
                <a:latin typeface="Times New Roman" pitchFamily="18" charset="0"/>
                <a:cs typeface="Times New Roman" pitchFamily="18" charset="0"/>
              </a:rPr>
              <a:t>cừu</a:t>
            </a:r>
            <a:r>
              <a:rPr lang="en-US" b="1" dirty="0" smtClean="0">
                <a:solidFill>
                  <a:srgbClr val="333399">
                    <a:lumMod val="75000"/>
                  </a:srgbClr>
                </a:solidFill>
                <a:latin typeface="Times New Roman" pitchFamily="18" charset="0"/>
                <a:cs typeface="Times New Roman" pitchFamily="18" charset="0"/>
              </a:rPr>
              <a:t>, </a:t>
            </a:r>
            <a:r>
              <a:rPr lang="en-US" b="1" dirty="0" err="1" smtClean="0">
                <a:solidFill>
                  <a:srgbClr val="333399">
                    <a:lumMod val="75000"/>
                  </a:srgbClr>
                </a:solidFill>
                <a:latin typeface="Times New Roman" pitchFamily="18" charset="0"/>
                <a:cs typeface="Times New Roman" pitchFamily="18" charset="0"/>
              </a:rPr>
              <a:t>dê</a:t>
            </a:r>
            <a:r>
              <a:rPr lang="en-US" b="1" dirty="0" smtClean="0">
                <a:solidFill>
                  <a:srgbClr val="333399">
                    <a:lumMod val="75000"/>
                  </a:srgbClr>
                </a:solidFill>
                <a:latin typeface="Times New Roman" pitchFamily="18" charset="0"/>
                <a:cs typeface="Times New Roman" pitchFamily="18" charset="0"/>
              </a:rPr>
              <a:t>, </a:t>
            </a:r>
            <a:r>
              <a:rPr lang="en-US" b="1" dirty="0" err="1" smtClean="0">
                <a:solidFill>
                  <a:srgbClr val="333399">
                    <a:lumMod val="75000"/>
                  </a:srgbClr>
                </a:solidFill>
                <a:latin typeface="Times New Roman" pitchFamily="18" charset="0"/>
                <a:cs typeface="Times New Roman" pitchFamily="18" charset="0"/>
              </a:rPr>
              <a:t>lạc</a:t>
            </a:r>
            <a:r>
              <a:rPr lang="en-US" b="1" dirty="0" smtClean="0">
                <a:solidFill>
                  <a:srgbClr val="333399">
                    <a:lumMod val="75000"/>
                  </a:srgbClr>
                </a:solidFill>
                <a:latin typeface="Times New Roman" pitchFamily="18" charset="0"/>
                <a:cs typeface="Times New Roman" pitchFamily="18" charset="0"/>
              </a:rPr>
              <a:t> </a:t>
            </a:r>
            <a:r>
              <a:rPr lang="en-US" b="1" dirty="0" err="1" smtClean="0">
                <a:solidFill>
                  <a:srgbClr val="333399">
                    <a:lumMod val="75000"/>
                  </a:srgbClr>
                </a:solidFill>
                <a:latin typeface="Times New Roman" pitchFamily="18" charset="0"/>
                <a:cs typeface="Times New Roman" pitchFamily="18" charset="0"/>
              </a:rPr>
              <a:t>đà</a:t>
            </a:r>
            <a:r>
              <a:rPr lang="en-US" b="1" dirty="0" smtClean="0">
                <a:solidFill>
                  <a:srgbClr val="333399">
                    <a:lumMod val="75000"/>
                  </a:srgbClr>
                </a:solidFill>
                <a:latin typeface="Times New Roman" pitchFamily="18" charset="0"/>
                <a:cs typeface="Times New Roman" pitchFamily="18" charset="0"/>
              </a:rPr>
              <a:t>, </a:t>
            </a:r>
            <a:r>
              <a:rPr lang="en-US" b="1" dirty="0" err="1" smtClean="0">
                <a:solidFill>
                  <a:srgbClr val="333399">
                    <a:lumMod val="75000"/>
                  </a:srgbClr>
                </a:solidFill>
                <a:latin typeface="Times New Roman" pitchFamily="18" charset="0"/>
                <a:cs typeface="Times New Roman" pitchFamily="18" charset="0"/>
              </a:rPr>
              <a:t>vịt</a:t>
            </a:r>
            <a:r>
              <a:rPr lang="en-US" b="1" dirty="0" smtClean="0">
                <a:solidFill>
                  <a:srgbClr val="333399">
                    <a:lumMod val="75000"/>
                  </a:srgbClr>
                </a:solidFill>
                <a:latin typeface="Times New Roman" pitchFamily="18" charset="0"/>
                <a:cs typeface="Times New Roman" pitchFamily="18" charset="0"/>
              </a:rPr>
              <a:t> …</a:t>
            </a:r>
            <a:endParaRPr lang="vi-VN" b="1" dirty="0" smtClean="0">
              <a:solidFill>
                <a:srgbClr val="333399">
                  <a:lumMod val="75000"/>
                </a:srgbClr>
              </a:solidFill>
              <a:latin typeface="Times New Roman" pitchFamily="18" charset="0"/>
              <a:cs typeface="Times New Roman" pitchFamily="18" charset="0"/>
            </a:endParaRPr>
          </a:p>
        </p:txBody>
      </p:sp>
      <p:sp>
        <p:nvSpPr>
          <p:cNvPr id="9" name="TextBox 8"/>
          <p:cNvSpPr txBox="1"/>
          <p:nvPr/>
        </p:nvSpPr>
        <p:spPr>
          <a:xfrm>
            <a:off x="4585413" y="549076"/>
            <a:ext cx="4515147" cy="369332"/>
          </a:xfrm>
          <a:prstGeom prst="rect">
            <a:avLst/>
          </a:prstGeom>
          <a:noFill/>
        </p:spPr>
        <p:txBody>
          <a:bodyPr wrap="square" rtlCol="0">
            <a:spAutoFit/>
          </a:bodyPr>
          <a:lstStyle/>
          <a:p>
            <a:pPr fontAlgn="base">
              <a:spcBef>
                <a:spcPct val="0"/>
              </a:spcBef>
              <a:spcAft>
                <a:spcPct val="0"/>
              </a:spcAft>
            </a:pPr>
            <a:r>
              <a:rPr lang="en-US" b="1" dirty="0" err="1" smtClean="0">
                <a:solidFill>
                  <a:srgbClr val="333399">
                    <a:lumMod val="75000"/>
                  </a:srgbClr>
                </a:solidFill>
                <a:latin typeface="Times New Roman" pitchFamily="18" charset="0"/>
                <a:cs typeface="Times New Roman" pitchFamily="18" charset="0"/>
              </a:rPr>
              <a:t>Thực</a:t>
            </a:r>
            <a:r>
              <a:rPr lang="en-US" b="1" dirty="0" smtClean="0">
                <a:solidFill>
                  <a:srgbClr val="333399">
                    <a:lumMod val="75000"/>
                  </a:srgbClr>
                </a:solidFill>
                <a:latin typeface="Times New Roman" pitchFamily="18" charset="0"/>
                <a:cs typeface="Times New Roman" pitchFamily="18" charset="0"/>
              </a:rPr>
              <a:t> </a:t>
            </a:r>
            <a:r>
              <a:rPr lang="en-US" b="1" dirty="0" err="1" smtClean="0">
                <a:solidFill>
                  <a:srgbClr val="333399">
                    <a:lumMod val="75000"/>
                  </a:srgbClr>
                </a:solidFill>
                <a:latin typeface="Times New Roman" pitchFamily="18" charset="0"/>
                <a:cs typeface="Times New Roman" pitchFamily="18" charset="0"/>
              </a:rPr>
              <a:t>vật</a:t>
            </a:r>
            <a:r>
              <a:rPr lang="en-US" b="1" dirty="0" smtClean="0">
                <a:solidFill>
                  <a:srgbClr val="333399">
                    <a:lumMod val="75000"/>
                  </a:srgbClr>
                </a:solidFill>
                <a:latin typeface="Times New Roman" pitchFamily="18" charset="0"/>
                <a:cs typeface="Times New Roman" pitchFamily="18" charset="0"/>
              </a:rPr>
              <a:t>: </a:t>
            </a:r>
            <a:r>
              <a:rPr lang="en-US" b="1" dirty="0" err="1" smtClean="0">
                <a:solidFill>
                  <a:srgbClr val="333399">
                    <a:lumMod val="75000"/>
                  </a:srgbClr>
                </a:solidFill>
                <a:latin typeface="Times New Roman" pitchFamily="18" charset="0"/>
                <a:cs typeface="Times New Roman" pitchFamily="18" charset="0"/>
              </a:rPr>
              <a:t>sợi</a:t>
            </a:r>
            <a:r>
              <a:rPr lang="en-US" b="1" dirty="0" smtClean="0">
                <a:solidFill>
                  <a:srgbClr val="333399">
                    <a:lumMod val="75000"/>
                  </a:srgbClr>
                </a:solidFill>
                <a:latin typeface="Times New Roman" pitchFamily="18" charset="0"/>
                <a:cs typeface="Times New Roman" pitchFamily="18" charset="0"/>
              </a:rPr>
              <a:t> </a:t>
            </a:r>
            <a:r>
              <a:rPr lang="en-US" b="1" dirty="0" err="1" smtClean="0">
                <a:solidFill>
                  <a:srgbClr val="333399">
                    <a:lumMod val="75000"/>
                  </a:srgbClr>
                </a:solidFill>
                <a:latin typeface="Times New Roman" pitchFamily="18" charset="0"/>
                <a:cs typeface="Times New Roman" pitchFamily="18" charset="0"/>
              </a:rPr>
              <a:t>bông</a:t>
            </a:r>
            <a:r>
              <a:rPr lang="en-US" b="1" dirty="0" smtClean="0">
                <a:solidFill>
                  <a:srgbClr val="333399">
                    <a:lumMod val="75000"/>
                  </a:srgbClr>
                </a:solidFill>
                <a:latin typeface="Times New Roman" pitchFamily="18" charset="0"/>
                <a:cs typeface="Times New Roman" pitchFamily="18" charset="0"/>
              </a:rPr>
              <a:t>, </a:t>
            </a:r>
            <a:r>
              <a:rPr lang="en-US" b="1" dirty="0" err="1" smtClean="0">
                <a:solidFill>
                  <a:srgbClr val="333399">
                    <a:lumMod val="75000"/>
                  </a:srgbClr>
                </a:solidFill>
                <a:latin typeface="Times New Roman" pitchFamily="18" charset="0"/>
                <a:cs typeface="Times New Roman" pitchFamily="18" charset="0"/>
              </a:rPr>
              <a:t>lanh</a:t>
            </a:r>
            <a:r>
              <a:rPr lang="en-US" b="1" dirty="0" smtClean="0">
                <a:solidFill>
                  <a:srgbClr val="333399">
                    <a:lumMod val="75000"/>
                  </a:srgbClr>
                </a:solidFill>
                <a:latin typeface="Times New Roman" pitchFamily="18" charset="0"/>
                <a:cs typeface="Times New Roman" pitchFamily="18" charset="0"/>
              </a:rPr>
              <a:t>, </a:t>
            </a:r>
            <a:r>
              <a:rPr lang="en-US" b="1" dirty="0" err="1" smtClean="0">
                <a:solidFill>
                  <a:srgbClr val="333399">
                    <a:lumMod val="75000"/>
                  </a:srgbClr>
                </a:solidFill>
                <a:latin typeface="Times New Roman" pitchFamily="18" charset="0"/>
                <a:cs typeface="Times New Roman" pitchFamily="18" charset="0"/>
              </a:rPr>
              <a:t>đay</a:t>
            </a:r>
            <a:r>
              <a:rPr lang="en-US" b="1" dirty="0" smtClean="0">
                <a:solidFill>
                  <a:srgbClr val="333399">
                    <a:lumMod val="75000"/>
                  </a:srgbClr>
                </a:solidFill>
                <a:latin typeface="Times New Roman" pitchFamily="18" charset="0"/>
                <a:cs typeface="Times New Roman" pitchFamily="18" charset="0"/>
              </a:rPr>
              <a:t>, </a:t>
            </a:r>
            <a:r>
              <a:rPr lang="en-US" b="1" dirty="0" err="1" smtClean="0">
                <a:solidFill>
                  <a:srgbClr val="333399">
                    <a:lumMod val="75000"/>
                  </a:srgbClr>
                </a:solidFill>
                <a:latin typeface="Times New Roman" pitchFamily="18" charset="0"/>
                <a:cs typeface="Times New Roman" pitchFamily="18" charset="0"/>
              </a:rPr>
              <a:t>gai</a:t>
            </a:r>
            <a:r>
              <a:rPr lang="en-US" b="1" dirty="0" smtClean="0">
                <a:solidFill>
                  <a:srgbClr val="333399">
                    <a:lumMod val="75000"/>
                  </a:srgbClr>
                </a:solidFill>
                <a:latin typeface="Times New Roman" pitchFamily="18" charset="0"/>
                <a:cs typeface="Times New Roman" pitchFamily="18" charset="0"/>
              </a:rPr>
              <a:t>……</a:t>
            </a:r>
            <a:endParaRPr lang="vi-VN" b="1" dirty="0" smtClean="0">
              <a:solidFill>
                <a:srgbClr val="333399">
                  <a:lumMod val="75000"/>
                </a:srgbClr>
              </a:solidFill>
              <a:latin typeface="Times New Roman" pitchFamily="18" charset="0"/>
              <a:cs typeface="Times New Roman" pitchFamily="18" charset="0"/>
            </a:endParaRPr>
          </a:p>
        </p:txBody>
      </p:sp>
      <p:sp>
        <p:nvSpPr>
          <p:cNvPr id="131" name="TextBox 130"/>
          <p:cNvSpPr txBox="1"/>
          <p:nvPr/>
        </p:nvSpPr>
        <p:spPr>
          <a:xfrm>
            <a:off x="4023028" y="4833933"/>
            <a:ext cx="4653105" cy="369332"/>
          </a:xfrm>
          <a:prstGeom prst="rect">
            <a:avLst/>
          </a:prstGeom>
          <a:noFill/>
        </p:spPr>
        <p:txBody>
          <a:bodyPr wrap="square" rtlCol="0">
            <a:spAutoFit/>
          </a:bodyPr>
          <a:lstStyle/>
          <a:p>
            <a:pPr fontAlgn="base">
              <a:spcBef>
                <a:spcPct val="0"/>
              </a:spcBef>
              <a:spcAft>
                <a:spcPct val="0"/>
              </a:spcAft>
            </a:pPr>
            <a:r>
              <a:rPr lang="en-US" b="1" dirty="0" err="1" smtClean="0">
                <a:solidFill>
                  <a:srgbClr val="745800"/>
                </a:solidFill>
                <a:latin typeface="Times New Roman" pitchFamily="18" charset="0"/>
                <a:cs typeface="Times New Roman" pitchFamily="18" charset="0"/>
              </a:rPr>
              <a:t>Được</a:t>
            </a:r>
            <a:r>
              <a:rPr lang="en-US" b="1" dirty="0" smtClean="0">
                <a:solidFill>
                  <a:srgbClr val="745800"/>
                </a:solidFill>
                <a:latin typeface="Times New Roman" pitchFamily="18" charset="0"/>
                <a:cs typeface="Times New Roman" pitchFamily="18" charset="0"/>
              </a:rPr>
              <a:t> </a:t>
            </a:r>
            <a:r>
              <a:rPr lang="en-US" b="1" dirty="0" err="1" smtClean="0">
                <a:solidFill>
                  <a:srgbClr val="745800"/>
                </a:solidFill>
                <a:latin typeface="Times New Roman" pitchFamily="18" charset="0"/>
                <a:cs typeface="Times New Roman" pitchFamily="18" charset="0"/>
              </a:rPr>
              <a:t>tạo</a:t>
            </a:r>
            <a:r>
              <a:rPr lang="en-US" b="1" dirty="0" smtClean="0">
                <a:solidFill>
                  <a:srgbClr val="745800"/>
                </a:solidFill>
                <a:latin typeface="Times New Roman" pitchFamily="18" charset="0"/>
                <a:cs typeface="Times New Roman" pitchFamily="18" charset="0"/>
              </a:rPr>
              <a:t> </a:t>
            </a:r>
            <a:r>
              <a:rPr lang="en-US" b="1" dirty="0" err="1" smtClean="0">
                <a:solidFill>
                  <a:srgbClr val="745800"/>
                </a:solidFill>
                <a:latin typeface="Times New Roman" pitchFamily="18" charset="0"/>
                <a:cs typeface="Times New Roman" pitchFamily="18" charset="0"/>
              </a:rPr>
              <a:t>ra</a:t>
            </a:r>
            <a:r>
              <a:rPr lang="en-US" b="1" dirty="0" smtClean="0">
                <a:solidFill>
                  <a:srgbClr val="745800"/>
                </a:solidFill>
                <a:latin typeface="Times New Roman" pitchFamily="18" charset="0"/>
                <a:cs typeface="Times New Roman" pitchFamily="18" charset="0"/>
              </a:rPr>
              <a:t> </a:t>
            </a:r>
            <a:r>
              <a:rPr lang="en-US" b="1" dirty="0" err="1" smtClean="0">
                <a:solidFill>
                  <a:srgbClr val="745800"/>
                </a:solidFill>
                <a:latin typeface="Times New Roman" pitchFamily="18" charset="0"/>
                <a:cs typeface="Times New Roman" pitchFamily="18" charset="0"/>
              </a:rPr>
              <a:t>từ</a:t>
            </a:r>
            <a:r>
              <a:rPr lang="en-US" b="1" dirty="0" smtClean="0">
                <a:solidFill>
                  <a:srgbClr val="745800"/>
                </a:solidFill>
                <a:latin typeface="Times New Roman" pitchFamily="18" charset="0"/>
                <a:cs typeface="Times New Roman" pitchFamily="18" charset="0"/>
              </a:rPr>
              <a:t> 2 hay </a:t>
            </a:r>
            <a:r>
              <a:rPr lang="en-US" b="1" dirty="0" err="1" smtClean="0">
                <a:solidFill>
                  <a:srgbClr val="745800"/>
                </a:solidFill>
                <a:latin typeface="Times New Roman" pitchFamily="18" charset="0"/>
                <a:cs typeface="Times New Roman" pitchFamily="18" charset="0"/>
              </a:rPr>
              <a:t>nhiều</a:t>
            </a:r>
            <a:r>
              <a:rPr lang="en-US" b="1" dirty="0" smtClean="0">
                <a:solidFill>
                  <a:srgbClr val="745800"/>
                </a:solidFill>
                <a:latin typeface="Times New Roman" pitchFamily="18" charset="0"/>
                <a:cs typeface="Times New Roman" pitchFamily="18" charset="0"/>
              </a:rPr>
              <a:t> </a:t>
            </a:r>
            <a:r>
              <a:rPr lang="en-US" b="1" dirty="0" err="1" smtClean="0">
                <a:solidFill>
                  <a:srgbClr val="745800"/>
                </a:solidFill>
                <a:latin typeface="Times New Roman" pitchFamily="18" charset="0"/>
                <a:cs typeface="Times New Roman" pitchFamily="18" charset="0"/>
              </a:rPr>
              <a:t>sợi</a:t>
            </a:r>
            <a:r>
              <a:rPr lang="en-US" b="1" dirty="0" smtClean="0">
                <a:solidFill>
                  <a:srgbClr val="745800"/>
                </a:solidFill>
                <a:latin typeface="Times New Roman" pitchFamily="18" charset="0"/>
                <a:cs typeface="Times New Roman" pitchFamily="18" charset="0"/>
              </a:rPr>
              <a:t> </a:t>
            </a:r>
            <a:r>
              <a:rPr lang="en-US" b="1" dirty="0" err="1" smtClean="0">
                <a:solidFill>
                  <a:srgbClr val="745800"/>
                </a:solidFill>
                <a:latin typeface="Times New Roman" pitchFamily="18" charset="0"/>
                <a:cs typeface="Times New Roman" pitchFamily="18" charset="0"/>
              </a:rPr>
              <a:t>thành</a:t>
            </a:r>
            <a:r>
              <a:rPr lang="en-US" b="1" dirty="0" smtClean="0">
                <a:solidFill>
                  <a:srgbClr val="745800"/>
                </a:solidFill>
                <a:latin typeface="Times New Roman" pitchFamily="18" charset="0"/>
                <a:cs typeface="Times New Roman" pitchFamily="18" charset="0"/>
              </a:rPr>
              <a:t> </a:t>
            </a:r>
            <a:r>
              <a:rPr lang="en-US" b="1" dirty="0" err="1" smtClean="0">
                <a:solidFill>
                  <a:srgbClr val="745800"/>
                </a:solidFill>
                <a:latin typeface="Times New Roman" pitchFamily="18" charset="0"/>
                <a:cs typeface="Times New Roman" pitchFamily="18" charset="0"/>
              </a:rPr>
              <a:t>phần</a:t>
            </a:r>
            <a:r>
              <a:rPr lang="en-US" b="1" dirty="0" smtClean="0">
                <a:solidFill>
                  <a:srgbClr val="745800"/>
                </a:solidFill>
                <a:latin typeface="Times New Roman" pitchFamily="18" charset="0"/>
                <a:cs typeface="Times New Roman" pitchFamily="18" charset="0"/>
              </a:rPr>
              <a:t>.</a:t>
            </a:r>
            <a:endParaRPr lang="vi-VN" b="1" dirty="0" smtClean="0">
              <a:solidFill>
                <a:srgbClr val="745800"/>
              </a:solidFill>
              <a:latin typeface="Times New Roman" pitchFamily="18" charset="0"/>
              <a:cs typeface="Times New Roman" pitchFamily="18" charset="0"/>
            </a:endParaRPr>
          </a:p>
        </p:txBody>
      </p:sp>
      <p:sp>
        <p:nvSpPr>
          <p:cNvPr id="10" name="Rounded Rectangle 9"/>
          <p:cNvSpPr/>
          <p:nvPr/>
        </p:nvSpPr>
        <p:spPr>
          <a:xfrm>
            <a:off x="5752918" y="3942869"/>
            <a:ext cx="1771649" cy="42667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b="1" dirty="0" err="1" smtClean="0">
                <a:solidFill>
                  <a:srgbClr val="006600"/>
                </a:solidFill>
                <a:latin typeface="Times New Roman" pitchFamily="18" charset="0"/>
                <a:cs typeface="Times New Roman" pitchFamily="18" charset="0"/>
              </a:rPr>
              <a:t>Vải</a:t>
            </a:r>
            <a:r>
              <a:rPr lang="en-US" b="1" dirty="0" smtClean="0">
                <a:solidFill>
                  <a:srgbClr val="006600"/>
                </a:solidFill>
                <a:latin typeface="Times New Roman" pitchFamily="18" charset="0"/>
                <a:cs typeface="Times New Roman" pitchFamily="18" charset="0"/>
              </a:rPr>
              <a:t> </a:t>
            </a:r>
            <a:r>
              <a:rPr lang="en-US" b="1" dirty="0" err="1" smtClean="0">
                <a:solidFill>
                  <a:srgbClr val="006600"/>
                </a:solidFill>
                <a:latin typeface="Times New Roman" pitchFamily="18" charset="0"/>
                <a:cs typeface="Times New Roman" pitchFamily="18" charset="0"/>
              </a:rPr>
              <a:t>sợi</a:t>
            </a:r>
            <a:r>
              <a:rPr lang="en-US" b="1" dirty="0" smtClean="0">
                <a:solidFill>
                  <a:srgbClr val="006600"/>
                </a:solidFill>
                <a:latin typeface="Times New Roman" pitchFamily="18" charset="0"/>
                <a:cs typeface="Times New Roman" pitchFamily="18" charset="0"/>
              </a:rPr>
              <a:t> </a:t>
            </a:r>
            <a:r>
              <a:rPr lang="en-US" b="1" dirty="0" err="1" smtClean="0">
                <a:solidFill>
                  <a:srgbClr val="006600"/>
                </a:solidFill>
                <a:latin typeface="Times New Roman" pitchFamily="18" charset="0"/>
                <a:cs typeface="Times New Roman" pitchFamily="18" charset="0"/>
              </a:rPr>
              <a:t>tổng</a:t>
            </a:r>
            <a:r>
              <a:rPr lang="en-US" b="1" dirty="0" smtClean="0">
                <a:solidFill>
                  <a:srgbClr val="006600"/>
                </a:solidFill>
                <a:latin typeface="Times New Roman" pitchFamily="18" charset="0"/>
                <a:cs typeface="Times New Roman" pitchFamily="18" charset="0"/>
              </a:rPr>
              <a:t> </a:t>
            </a:r>
            <a:r>
              <a:rPr lang="en-US" b="1" dirty="0" err="1" smtClean="0">
                <a:solidFill>
                  <a:srgbClr val="006600"/>
                </a:solidFill>
                <a:latin typeface="Times New Roman" pitchFamily="18" charset="0"/>
                <a:cs typeface="Times New Roman" pitchFamily="18" charset="0"/>
              </a:rPr>
              <a:t>hợp</a:t>
            </a:r>
            <a:endParaRPr lang="vi-VN" b="1" dirty="0" smtClean="0">
              <a:solidFill>
                <a:srgbClr val="006600"/>
              </a:solidFill>
              <a:latin typeface="Times New Roman" pitchFamily="18" charset="0"/>
              <a:cs typeface="Times New Roman" pitchFamily="18" charset="0"/>
            </a:endParaRPr>
          </a:p>
        </p:txBody>
      </p:sp>
      <p:sp>
        <p:nvSpPr>
          <p:cNvPr id="133" name="Rounded Rectangle 132"/>
          <p:cNvSpPr/>
          <p:nvPr/>
        </p:nvSpPr>
        <p:spPr>
          <a:xfrm>
            <a:off x="5949056" y="2501287"/>
            <a:ext cx="1771649" cy="45476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b="1" dirty="0" err="1" smtClean="0">
                <a:solidFill>
                  <a:srgbClr val="006600"/>
                </a:solidFill>
                <a:latin typeface="Times New Roman" pitchFamily="18" charset="0"/>
                <a:cs typeface="Times New Roman" pitchFamily="18" charset="0"/>
              </a:rPr>
              <a:t>Vải</a:t>
            </a:r>
            <a:r>
              <a:rPr lang="en-US" b="1" dirty="0" smtClean="0">
                <a:solidFill>
                  <a:srgbClr val="006600"/>
                </a:solidFill>
                <a:latin typeface="Times New Roman" pitchFamily="18" charset="0"/>
                <a:cs typeface="Times New Roman" pitchFamily="18" charset="0"/>
              </a:rPr>
              <a:t> </a:t>
            </a:r>
            <a:r>
              <a:rPr lang="en-US" b="1" dirty="0" err="1" smtClean="0">
                <a:solidFill>
                  <a:srgbClr val="006600"/>
                </a:solidFill>
                <a:latin typeface="Times New Roman" pitchFamily="18" charset="0"/>
                <a:cs typeface="Times New Roman" pitchFamily="18" charset="0"/>
              </a:rPr>
              <a:t>sợi</a:t>
            </a:r>
            <a:r>
              <a:rPr lang="en-US" b="1" dirty="0" smtClean="0">
                <a:solidFill>
                  <a:srgbClr val="006600"/>
                </a:solidFill>
                <a:latin typeface="Times New Roman" pitchFamily="18" charset="0"/>
                <a:cs typeface="Times New Roman" pitchFamily="18" charset="0"/>
              </a:rPr>
              <a:t> </a:t>
            </a:r>
            <a:r>
              <a:rPr lang="en-US" b="1" dirty="0" err="1" smtClean="0">
                <a:solidFill>
                  <a:srgbClr val="006600"/>
                </a:solidFill>
                <a:latin typeface="Times New Roman" pitchFamily="18" charset="0"/>
                <a:cs typeface="Times New Roman" pitchFamily="18" charset="0"/>
              </a:rPr>
              <a:t>nhân</a:t>
            </a:r>
            <a:r>
              <a:rPr lang="en-US" b="1" dirty="0" smtClean="0">
                <a:solidFill>
                  <a:srgbClr val="006600"/>
                </a:solidFill>
                <a:latin typeface="Times New Roman" pitchFamily="18" charset="0"/>
                <a:cs typeface="Times New Roman" pitchFamily="18" charset="0"/>
              </a:rPr>
              <a:t> </a:t>
            </a:r>
            <a:r>
              <a:rPr lang="en-US" b="1" dirty="0" err="1" smtClean="0">
                <a:solidFill>
                  <a:srgbClr val="006600"/>
                </a:solidFill>
                <a:latin typeface="Times New Roman" pitchFamily="18" charset="0"/>
                <a:cs typeface="Times New Roman" pitchFamily="18" charset="0"/>
              </a:rPr>
              <a:t>tạo</a:t>
            </a:r>
            <a:endParaRPr lang="vi-VN" b="1" dirty="0" smtClean="0">
              <a:solidFill>
                <a:srgbClr val="006600"/>
              </a:solidFill>
              <a:latin typeface="Times New Roman" pitchFamily="18" charset="0"/>
              <a:cs typeface="Times New Roman" pitchFamily="18" charset="0"/>
            </a:endParaRPr>
          </a:p>
        </p:txBody>
      </p:sp>
      <p:pic>
        <p:nvPicPr>
          <p:cNvPr id="134" name="Picture 25"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291613">
            <a:off x="7208516" y="4212103"/>
            <a:ext cx="1007315" cy="317758"/>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24"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775699">
            <a:off x="7473389" y="2671676"/>
            <a:ext cx="1026583" cy="334963"/>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21"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0410115">
            <a:off x="7144022" y="3627473"/>
            <a:ext cx="1009268" cy="479132"/>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6"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20544806">
            <a:off x="7409825" y="2341641"/>
            <a:ext cx="1009651" cy="311150"/>
          </a:xfrm>
          <a:prstGeom prst="rect">
            <a:avLst/>
          </a:prstGeom>
          <a:noFill/>
          <a:extLst>
            <a:ext uri="{909E8E84-426E-40DD-AFC4-6F175D3DCCD1}">
              <a14:hiddenFill xmlns:a14="http://schemas.microsoft.com/office/drawing/2010/main">
                <a:solidFill>
                  <a:srgbClr val="FFFFFF"/>
                </a:solidFill>
              </a14:hiddenFill>
            </a:ext>
          </a:extLst>
        </p:spPr>
      </p:pic>
      <p:sp>
        <p:nvSpPr>
          <p:cNvPr id="139" name="TextBox 138"/>
          <p:cNvSpPr txBox="1"/>
          <p:nvPr/>
        </p:nvSpPr>
        <p:spPr>
          <a:xfrm>
            <a:off x="8368211" y="2000078"/>
            <a:ext cx="3155573" cy="369332"/>
          </a:xfrm>
          <a:prstGeom prst="rect">
            <a:avLst/>
          </a:prstGeom>
          <a:noFill/>
        </p:spPr>
        <p:txBody>
          <a:bodyPr wrap="square" rtlCol="0">
            <a:spAutoFit/>
          </a:bodyPr>
          <a:lstStyle/>
          <a:p>
            <a:pPr fontAlgn="base">
              <a:spcBef>
                <a:spcPct val="0"/>
              </a:spcBef>
              <a:spcAft>
                <a:spcPct val="0"/>
              </a:spcAft>
            </a:pPr>
            <a:r>
              <a:rPr lang="en-US" b="1" dirty="0" err="1" smtClean="0">
                <a:solidFill>
                  <a:srgbClr val="00B050"/>
                </a:solidFill>
                <a:latin typeface="Times New Roman" pitchFamily="18" charset="0"/>
                <a:cs typeface="Times New Roman" pitchFamily="18" charset="0"/>
              </a:rPr>
              <a:t>Chất</a:t>
            </a:r>
            <a:r>
              <a:rPr lang="en-US" b="1" dirty="0" smtClean="0">
                <a:solidFill>
                  <a:srgbClr val="00B050"/>
                </a:solidFill>
                <a:latin typeface="Times New Roman" pitchFamily="18" charset="0"/>
                <a:cs typeface="Times New Roman" pitchFamily="18" charset="0"/>
              </a:rPr>
              <a:t> </a:t>
            </a:r>
            <a:r>
              <a:rPr lang="en-US" b="1" dirty="0" err="1" smtClean="0">
                <a:solidFill>
                  <a:srgbClr val="00B050"/>
                </a:solidFill>
                <a:latin typeface="Times New Roman" pitchFamily="18" charset="0"/>
                <a:cs typeface="Times New Roman" pitchFamily="18" charset="0"/>
              </a:rPr>
              <a:t>xenlulô</a:t>
            </a:r>
            <a:r>
              <a:rPr lang="en-US" b="1" dirty="0" smtClean="0">
                <a:solidFill>
                  <a:srgbClr val="00B050"/>
                </a:solidFill>
                <a:latin typeface="Times New Roman" pitchFamily="18" charset="0"/>
                <a:cs typeface="Times New Roman" pitchFamily="18" charset="0"/>
              </a:rPr>
              <a:t> </a:t>
            </a:r>
            <a:r>
              <a:rPr lang="en-US" b="1" dirty="0" err="1" smtClean="0">
                <a:solidFill>
                  <a:srgbClr val="00B050"/>
                </a:solidFill>
                <a:latin typeface="Times New Roman" pitchFamily="18" charset="0"/>
                <a:cs typeface="Times New Roman" pitchFamily="18" charset="0"/>
              </a:rPr>
              <a:t>của</a:t>
            </a:r>
            <a:r>
              <a:rPr lang="en-US" b="1" dirty="0" smtClean="0">
                <a:solidFill>
                  <a:srgbClr val="00B050"/>
                </a:solidFill>
                <a:latin typeface="Times New Roman" pitchFamily="18" charset="0"/>
                <a:cs typeface="Times New Roman" pitchFamily="18" charset="0"/>
              </a:rPr>
              <a:t> </a:t>
            </a:r>
            <a:r>
              <a:rPr lang="en-US" b="1" dirty="0" err="1" smtClean="0">
                <a:solidFill>
                  <a:srgbClr val="00B050"/>
                </a:solidFill>
                <a:latin typeface="Times New Roman" pitchFamily="18" charset="0"/>
                <a:cs typeface="Times New Roman" pitchFamily="18" charset="0"/>
              </a:rPr>
              <a:t>gỗ</a:t>
            </a:r>
            <a:r>
              <a:rPr lang="en-US" b="1" dirty="0" smtClean="0">
                <a:solidFill>
                  <a:srgbClr val="00B050"/>
                </a:solidFill>
                <a:latin typeface="Times New Roman" pitchFamily="18" charset="0"/>
                <a:cs typeface="Times New Roman" pitchFamily="18" charset="0"/>
              </a:rPr>
              <a:t>, </a:t>
            </a:r>
            <a:r>
              <a:rPr lang="en-US" b="1" dirty="0" err="1" smtClean="0">
                <a:solidFill>
                  <a:srgbClr val="00B050"/>
                </a:solidFill>
                <a:latin typeface="Times New Roman" pitchFamily="18" charset="0"/>
                <a:cs typeface="Times New Roman" pitchFamily="18" charset="0"/>
              </a:rPr>
              <a:t>tre</a:t>
            </a:r>
            <a:r>
              <a:rPr lang="en-US" b="1" dirty="0" smtClean="0">
                <a:solidFill>
                  <a:srgbClr val="00B050"/>
                </a:solidFill>
                <a:latin typeface="Times New Roman" pitchFamily="18" charset="0"/>
                <a:cs typeface="Times New Roman" pitchFamily="18" charset="0"/>
              </a:rPr>
              <a:t>, </a:t>
            </a:r>
            <a:r>
              <a:rPr lang="en-US" b="1" dirty="0" err="1" smtClean="0">
                <a:solidFill>
                  <a:srgbClr val="00B050"/>
                </a:solidFill>
                <a:latin typeface="Times New Roman" pitchFamily="18" charset="0"/>
                <a:cs typeface="Times New Roman" pitchFamily="18" charset="0"/>
              </a:rPr>
              <a:t>nứa</a:t>
            </a:r>
            <a:r>
              <a:rPr lang="en-US" b="1" dirty="0" smtClean="0">
                <a:solidFill>
                  <a:srgbClr val="00B050"/>
                </a:solidFill>
                <a:latin typeface="Times New Roman" pitchFamily="18" charset="0"/>
                <a:cs typeface="Times New Roman" pitchFamily="18" charset="0"/>
              </a:rPr>
              <a:t>.</a:t>
            </a:r>
            <a:endParaRPr lang="vi-VN" b="1" dirty="0" smtClean="0">
              <a:solidFill>
                <a:srgbClr val="00B050"/>
              </a:solidFill>
              <a:latin typeface="Times New Roman" pitchFamily="18" charset="0"/>
              <a:cs typeface="Times New Roman" pitchFamily="18" charset="0"/>
            </a:endParaRPr>
          </a:p>
        </p:txBody>
      </p:sp>
      <p:sp>
        <p:nvSpPr>
          <p:cNvPr id="140" name="TextBox 139"/>
          <p:cNvSpPr txBox="1"/>
          <p:nvPr/>
        </p:nvSpPr>
        <p:spPr>
          <a:xfrm>
            <a:off x="8011508" y="3489647"/>
            <a:ext cx="4253950" cy="369332"/>
          </a:xfrm>
          <a:prstGeom prst="rect">
            <a:avLst/>
          </a:prstGeom>
          <a:noFill/>
        </p:spPr>
        <p:txBody>
          <a:bodyPr wrap="square" rtlCol="0">
            <a:spAutoFit/>
          </a:bodyPr>
          <a:lstStyle/>
          <a:p>
            <a:pPr fontAlgn="base">
              <a:spcBef>
                <a:spcPct val="0"/>
              </a:spcBef>
              <a:spcAft>
                <a:spcPct val="0"/>
              </a:spcAft>
            </a:pPr>
            <a:r>
              <a:rPr lang="en-US" b="1" dirty="0" err="1" smtClean="0">
                <a:solidFill>
                  <a:srgbClr val="00B050"/>
                </a:solidFill>
                <a:latin typeface="Times New Roman" pitchFamily="18" charset="0"/>
                <a:cs typeface="Times New Roman" pitchFamily="18" charset="0"/>
              </a:rPr>
              <a:t>Một</a:t>
            </a:r>
            <a:r>
              <a:rPr lang="en-US" b="1" dirty="0" smtClean="0">
                <a:solidFill>
                  <a:srgbClr val="00B050"/>
                </a:solidFill>
                <a:latin typeface="Times New Roman" pitchFamily="18" charset="0"/>
                <a:cs typeface="Times New Roman" pitchFamily="18" charset="0"/>
              </a:rPr>
              <a:t> </a:t>
            </a:r>
            <a:r>
              <a:rPr lang="en-US" b="1" dirty="0" err="1" smtClean="0">
                <a:solidFill>
                  <a:srgbClr val="00B050"/>
                </a:solidFill>
                <a:latin typeface="Times New Roman" pitchFamily="18" charset="0"/>
                <a:cs typeface="Times New Roman" pitchFamily="18" charset="0"/>
              </a:rPr>
              <a:t>số</a:t>
            </a:r>
            <a:r>
              <a:rPr lang="en-US" b="1" dirty="0" smtClean="0">
                <a:solidFill>
                  <a:srgbClr val="00B050"/>
                </a:solidFill>
                <a:latin typeface="Times New Roman" pitchFamily="18" charset="0"/>
                <a:cs typeface="Times New Roman" pitchFamily="18" charset="0"/>
              </a:rPr>
              <a:t> </a:t>
            </a:r>
            <a:r>
              <a:rPr lang="en-US" b="1" dirty="0" err="1" smtClean="0">
                <a:solidFill>
                  <a:srgbClr val="00B050"/>
                </a:solidFill>
                <a:latin typeface="Times New Roman" pitchFamily="18" charset="0"/>
                <a:cs typeface="Times New Roman" pitchFamily="18" charset="0"/>
              </a:rPr>
              <a:t>chất</a:t>
            </a:r>
            <a:r>
              <a:rPr lang="en-US" b="1" dirty="0" smtClean="0">
                <a:solidFill>
                  <a:srgbClr val="00B050"/>
                </a:solidFill>
                <a:latin typeface="Times New Roman" pitchFamily="18" charset="0"/>
                <a:cs typeface="Times New Roman" pitchFamily="18" charset="0"/>
              </a:rPr>
              <a:t> </a:t>
            </a:r>
            <a:r>
              <a:rPr lang="en-US" b="1" dirty="0" err="1" smtClean="0">
                <a:solidFill>
                  <a:srgbClr val="00B050"/>
                </a:solidFill>
                <a:latin typeface="Times New Roman" pitchFamily="18" charset="0"/>
                <a:cs typeface="Times New Roman" pitchFamily="18" charset="0"/>
              </a:rPr>
              <a:t>hóa</a:t>
            </a:r>
            <a:r>
              <a:rPr lang="en-US" b="1" dirty="0" smtClean="0">
                <a:solidFill>
                  <a:srgbClr val="00B050"/>
                </a:solidFill>
                <a:latin typeface="Times New Roman" pitchFamily="18" charset="0"/>
                <a:cs typeface="Times New Roman" pitchFamily="18" charset="0"/>
              </a:rPr>
              <a:t> </a:t>
            </a:r>
            <a:r>
              <a:rPr lang="en-US" b="1" dirty="0" err="1" smtClean="0">
                <a:solidFill>
                  <a:srgbClr val="00B050"/>
                </a:solidFill>
                <a:latin typeface="Times New Roman" pitchFamily="18" charset="0"/>
                <a:cs typeface="Times New Roman" pitchFamily="18" charset="0"/>
              </a:rPr>
              <a:t>học</a:t>
            </a:r>
            <a:r>
              <a:rPr lang="en-US" b="1" dirty="0" smtClean="0">
                <a:solidFill>
                  <a:srgbClr val="00B050"/>
                </a:solidFill>
                <a:latin typeface="Times New Roman" pitchFamily="18" charset="0"/>
                <a:cs typeface="Times New Roman" pitchFamily="18" charset="0"/>
              </a:rPr>
              <a:t> </a:t>
            </a:r>
            <a:r>
              <a:rPr lang="en-US" b="1" dirty="0" err="1" smtClean="0">
                <a:solidFill>
                  <a:srgbClr val="00B050"/>
                </a:solidFill>
                <a:latin typeface="Times New Roman" pitchFamily="18" charset="0"/>
                <a:cs typeface="Times New Roman" pitchFamily="18" charset="0"/>
              </a:rPr>
              <a:t>từ</a:t>
            </a:r>
            <a:r>
              <a:rPr lang="en-US" b="1" dirty="0" smtClean="0">
                <a:solidFill>
                  <a:srgbClr val="00B050"/>
                </a:solidFill>
                <a:latin typeface="Times New Roman" pitchFamily="18" charset="0"/>
                <a:cs typeface="Times New Roman" pitchFamily="18" charset="0"/>
              </a:rPr>
              <a:t> than </a:t>
            </a:r>
            <a:r>
              <a:rPr lang="en-US" b="1" dirty="0" err="1" smtClean="0">
                <a:solidFill>
                  <a:srgbClr val="00B050"/>
                </a:solidFill>
                <a:latin typeface="Times New Roman" pitchFamily="18" charset="0"/>
                <a:cs typeface="Times New Roman" pitchFamily="18" charset="0"/>
              </a:rPr>
              <a:t>đá</a:t>
            </a:r>
            <a:r>
              <a:rPr lang="en-US" b="1" dirty="0" smtClean="0">
                <a:solidFill>
                  <a:srgbClr val="00B050"/>
                </a:solidFill>
                <a:latin typeface="Times New Roman" pitchFamily="18" charset="0"/>
                <a:cs typeface="Times New Roman" pitchFamily="18" charset="0"/>
              </a:rPr>
              <a:t>, </a:t>
            </a:r>
            <a:r>
              <a:rPr lang="en-US" b="1" dirty="0" err="1" smtClean="0">
                <a:solidFill>
                  <a:srgbClr val="00B050"/>
                </a:solidFill>
                <a:latin typeface="Times New Roman" pitchFamily="18" charset="0"/>
                <a:cs typeface="Times New Roman" pitchFamily="18" charset="0"/>
              </a:rPr>
              <a:t>dầu</a:t>
            </a:r>
            <a:r>
              <a:rPr lang="en-US" b="1" dirty="0" smtClean="0">
                <a:solidFill>
                  <a:srgbClr val="00B050"/>
                </a:solidFill>
                <a:latin typeface="Times New Roman" pitchFamily="18" charset="0"/>
                <a:cs typeface="Times New Roman" pitchFamily="18" charset="0"/>
              </a:rPr>
              <a:t> </a:t>
            </a:r>
            <a:r>
              <a:rPr lang="en-US" b="1" dirty="0" err="1" smtClean="0">
                <a:solidFill>
                  <a:srgbClr val="00B050"/>
                </a:solidFill>
                <a:latin typeface="Times New Roman" pitchFamily="18" charset="0"/>
                <a:cs typeface="Times New Roman" pitchFamily="18" charset="0"/>
              </a:rPr>
              <a:t>mỏ</a:t>
            </a:r>
            <a:r>
              <a:rPr lang="en-US" b="1" dirty="0" smtClean="0">
                <a:solidFill>
                  <a:srgbClr val="00B050"/>
                </a:solidFill>
                <a:latin typeface="Times New Roman" pitchFamily="18" charset="0"/>
                <a:cs typeface="Times New Roman" pitchFamily="18" charset="0"/>
              </a:rPr>
              <a:t>.</a:t>
            </a:r>
            <a:endParaRPr lang="vi-VN" b="1" dirty="0" smtClean="0">
              <a:solidFill>
                <a:srgbClr val="00B050"/>
              </a:solidFill>
              <a:latin typeface="Times New Roman" pitchFamily="18" charset="0"/>
              <a:cs typeface="Times New Roman" pitchFamily="18" charset="0"/>
            </a:endParaRPr>
          </a:p>
        </p:txBody>
      </p:sp>
      <p:sp>
        <p:nvSpPr>
          <p:cNvPr id="142" name="TextBox 141"/>
          <p:cNvSpPr txBox="1"/>
          <p:nvPr/>
        </p:nvSpPr>
        <p:spPr>
          <a:xfrm>
            <a:off x="8979320" y="2533797"/>
            <a:ext cx="1771649" cy="369332"/>
          </a:xfrm>
          <a:prstGeom prst="rect">
            <a:avLst/>
          </a:prstGeom>
          <a:noFill/>
        </p:spPr>
        <p:txBody>
          <a:bodyPr wrap="square" rtlCol="0">
            <a:spAutoFit/>
          </a:bodyPr>
          <a:lstStyle/>
          <a:p>
            <a:pPr fontAlgn="base">
              <a:spcBef>
                <a:spcPct val="0"/>
              </a:spcBef>
              <a:spcAft>
                <a:spcPct val="0"/>
              </a:spcAft>
            </a:pPr>
            <a:r>
              <a:rPr lang="en-US" b="1" dirty="0" err="1" smtClean="0">
                <a:solidFill>
                  <a:srgbClr val="00B050"/>
                </a:solidFill>
                <a:latin typeface="Times New Roman" pitchFamily="18" charset="0"/>
                <a:cs typeface="Times New Roman" pitchFamily="18" charset="0"/>
              </a:rPr>
              <a:t>Ít</a:t>
            </a:r>
            <a:r>
              <a:rPr lang="en-US" b="1" dirty="0" smtClean="0">
                <a:solidFill>
                  <a:srgbClr val="00B050"/>
                </a:solidFill>
                <a:latin typeface="Times New Roman" pitchFamily="18" charset="0"/>
                <a:cs typeface="Times New Roman" pitchFamily="18" charset="0"/>
              </a:rPr>
              <a:t> </a:t>
            </a:r>
            <a:r>
              <a:rPr lang="en-US" b="1" dirty="0" err="1" smtClean="0">
                <a:solidFill>
                  <a:srgbClr val="00B050"/>
                </a:solidFill>
                <a:latin typeface="Times New Roman" pitchFamily="18" charset="0"/>
                <a:cs typeface="Times New Roman" pitchFamily="18" charset="0"/>
              </a:rPr>
              <a:t>bị</a:t>
            </a:r>
            <a:r>
              <a:rPr lang="en-US" b="1" dirty="0" smtClean="0">
                <a:solidFill>
                  <a:srgbClr val="00B050"/>
                </a:solidFill>
                <a:latin typeface="Times New Roman" pitchFamily="18" charset="0"/>
                <a:cs typeface="Times New Roman" pitchFamily="18" charset="0"/>
              </a:rPr>
              <a:t> </a:t>
            </a:r>
            <a:r>
              <a:rPr lang="en-US" b="1" dirty="0" err="1" smtClean="0">
                <a:solidFill>
                  <a:srgbClr val="00B050"/>
                </a:solidFill>
                <a:latin typeface="Times New Roman" pitchFamily="18" charset="0"/>
                <a:cs typeface="Times New Roman" pitchFamily="18" charset="0"/>
              </a:rPr>
              <a:t>nhàu</a:t>
            </a:r>
            <a:r>
              <a:rPr lang="en-US" b="1" dirty="0">
                <a:solidFill>
                  <a:srgbClr val="00B050"/>
                </a:solidFill>
                <a:latin typeface="Times New Roman" pitchFamily="18" charset="0"/>
                <a:cs typeface="Times New Roman" pitchFamily="18" charset="0"/>
              </a:rPr>
              <a:t>.</a:t>
            </a:r>
            <a:endParaRPr lang="vi-VN" b="1" dirty="0" smtClean="0">
              <a:solidFill>
                <a:srgbClr val="00B050"/>
              </a:solidFill>
              <a:latin typeface="Times New Roman" pitchFamily="18" charset="0"/>
              <a:cs typeface="Times New Roman" pitchFamily="18" charset="0"/>
            </a:endParaRPr>
          </a:p>
        </p:txBody>
      </p:sp>
      <p:pic>
        <p:nvPicPr>
          <p:cNvPr id="30" name="Picture 9"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183582" y="483277"/>
            <a:ext cx="615950" cy="40481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155432" y="240607"/>
            <a:ext cx="663575" cy="39648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694964" y="1163449"/>
            <a:ext cx="1070905" cy="5417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549904" y="1055298"/>
            <a:ext cx="1399056" cy="369332"/>
          </a:xfrm>
          <a:prstGeom prst="rect">
            <a:avLst/>
          </a:prstGeom>
          <a:noFill/>
        </p:spPr>
        <p:txBody>
          <a:bodyPr wrap="square" rtlCol="0">
            <a:spAutoFit/>
          </a:bodyPr>
          <a:lstStyle/>
          <a:p>
            <a:r>
              <a:rPr lang="en-US" b="1" dirty="0" err="1" smtClean="0">
                <a:solidFill>
                  <a:srgbClr val="002060"/>
                </a:solidFill>
                <a:latin typeface="Times New Roman" panose="02020603050405020304" pitchFamily="18" charset="0"/>
                <a:cs typeface="Times New Roman" panose="02020603050405020304" pitchFamily="18" charset="0"/>
              </a:rPr>
              <a:t>Dễ</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bị</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nhàu</a:t>
            </a:r>
            <a:r>
              <a:rPr lang="en-US" b="1" dirty="0" smtClean="0">
                <a:solidFill>
                  <a:srgbClr val="002060"/>
                </a:solidFill>
                <a:latin typeface="Times New Roman" panose="02020603050405020304" pitchFamily="18" charset="0"/>
                <a:cs typeface="Times New Roman" panose="02020603050405020304" pitchFamily="18" charset="0"/>
              </a:rPr>
              <a:t>.</a:t>
            </a:r>
            <a:endParaRPr lang="en-US" b="1" dirty="0">
              <a:solidFill>
                <a:srgbClr val="002060"/>
              </a:solidFill>
              <a:latin typeface="Times New Roman" panose="02020603050405020304" pitchFamily="18" charset="0"/>
              <a:cs typeface="Times New Roman" panose="02020603050405020304" pitchFamily="18" charset="0"/>
            </a:endParaRPr>
          </a:p>
        </p:txBody>
      </p:sp>
      <p:pic>
        <p:nvPicPr>
          <p:cNvPr id="36" name="Picture 13"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20327086">
            <a:off x="4840527" y="1321841"/>
            <a:ext cx="856225" cy="932065"/>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5415020" y="1607693"/>
            <a:ext cx="3410284" cy="369332"/>
          </a:xfrm>
          <a:prstGeom prst="rect">
            <a:avLst/>
          </a:prstGeom>
          <a:noFill/>
        </p:spPr>
        <p:txBody>
          <a:bodyPr wrap="square" rtlCol="0">
            <a:spAutoFit/>
          </a:bodyPr>
          <a:lstStyle/>
          <a:p>
            <a:r>
              <a:rPr lang="en-US" b="1" dirty="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Độ</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hút</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ẩm</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cao</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mặc</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thoáng</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mát</a:t>
            </a:r>
            <a:r>
              <a:rPr lang="en-US" b="1" dirty="0" smtClean="0">
                <a:solidFill>
                  <a:srgbClr val="002060"/>
                </a:solidFill>
                <a:latin typeface="Times New Roman" panose="02020603050405020304" pitchFamily="18" charset="0"/>
                <a:cs typeface="Times New Roman" panose="02020603050405020304" pitchFamily="18" charset="0"/>
              </a:rPr>
              <a:t>.</a:t>
            </a:r>
            <a:endParaRPr lang="en-US" b="1" dirty="0">
              <a:solidFill>
                <a:srgbClr val="002060"/>
              </a:solidFill>
              <a:latin typeface="Times New Roman" panose="02020603050405020304" pitchFamily="18" charset="0"/>
              <a:cs typeface="Times New Roman" panose="02020603050405020304" pitchFamily="18" charset="0"/>
            </a:endParaRPr>
          </a:p>
        </p:txBody>
      </p:sp>
      <p:pic>
        <p:nvPicPr>
          <p:cNvPr id="42" name="Picture 25"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17605" y="4483112"/>
            <a:ext cx="739775" cy="31115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4"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12329" y="2905031"/>
            <a:ext cx="769937" cy="33496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9" descr="Cove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20968118">
            <a:off x="7980860" y="4254262"/>
            <a:ext cx="774700" cy="31115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6"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302934" y="2752479"/>
            <a:ext cx="757238" cy="311150"/>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8996835" y="2951751"/>
            <a:ext cx="3195165" cy="369332"/>
          </a:xfrm>
          <a:prstGeom prst="rect">
            <a:avLst/>
          </a:prstGeom>
          <a:noFill/>
        </p:spPr>
        <p:txBody>
          <a:bodyPr wrap="square" rtlCol="0">
            <a:spAutoFit/>
          </a:bodyPr>
          <a:lstStyle/>
          <a:p>
            <a:pPr fontAlgn="base">
              <a:spcBef>
                <a:spcPct val="0"/>
              </a:spcBef>
              <a:spcAft>
                <a:spcPct val="0"/>
              </a:spcAft>
            </a:pPr>
            <a:r>
              <a:rPr lang="en-US" b="1" dirty="0" err="1" smtClean="0">
                <a:solidFill>
                  <a:srgbClr val="00B050"/>
                </a:solidFill>
                <a:latin typeface="Times New Roman" pitchFamily="18" charset="0"/>
                <a:cs typeface="Times New Roman" pitchFamily="18" charset="0"/>
              </a:rPr>
              <a:t>Hút</a:t>
            </a:r>
            <a:r>
              <a:rPr lang="en-US" b="1" dirty="0" smtClean="0">
                <a:solidFill>
                  <a:srgbClr val="00B050"/>
                </a:solidFill>
                <a:latin typeface="Times New Roman" pitchFamily="18" charset="0"/>
                <a:cs typeface="Times New Roman" pitchFamily="18" charset="0"/>
              </a:rPr>
              <a:t> </a:t>
            </a:r>
            <a:r>
              <a:rPr lang="en-US" b="1" dirty="0" err="1" smtClean="0">
                <a:solidFill>
                  <a:srgbClr val="00B050"/>
                </a:solidFill>
                <a:latin typeface="Times New Roman" pitchFamily="18" charset="0"/>
                <a:cs typeface="Times New Roman" pitchFamily="18" charset="0"/>
              </a:rPr>
              <a:t>ẩm</a:t>
            </a:r>
            <a:r>
              <a:rPr lang="en-US" b="1" dirty="0" smtClean="0">
                <a:solidFill>
                  <a:srgbClr val="00B050"/>
                </a:solidFill>
                <a:latin typeface="Times New Roman" pitchFamily="18" charset="0"/>
                <a:cs typeface="Times New Roman" pitchFamily="18" charset="0"/>
              </a:rPr>
              <a:t> </a:t>
            </a:r>
            <a:r>
              <a:rPr lang="en-US" b="1" dirty="0" err="1" smtClean="0">
                <a:solidFill>
                  <a:srgbClr val="00B050"/>
                </a:solidFill>
                <a:latin typeface="Times New Roman" pitchFamily="18" charset="0"/>
                <a:cs typeface="Times New Roman" pitchFamily="18" charset="0"/>
              </a:rPr>
              <a:t>tốt</a:t>
            </a:r>
            <a:r>
              <a:rPr lang="en-US" b="1" dirty="0" smtClean="0">
                <a:solidFill>
                  <a:srgbClr val="00B050"/>
                </a:solidFill>
                <a:latin typeface="Times New Roman" pitchFamily="18" charset="0"/>
                <a:cs typeface="Times New Roman" pitchFamily="18" charset="0"/>
              </a:rPr>
              <a:t>, </a:t>
            </a:r>
            <a:r>
              <a:rPr lang="en-US" b="1" dirty="0" err="1" smtClean="0">
                <a:solidFill>
                  <a:srgbClr val="00B050"/>
                </a:solidFill>
                <a:latin typeface="Times New Roman" pitchFamily="18" charset="0"/>
                <a:cs typeface="Times New Roman" pitchFamily="18" charset="0"/>
              </a:rPr>
              <a:t>mặc</a:t>
            </a:r>
            <a:r>
              <a:rPr lang="en-US" b="1" dirty="0" smtClean="0">
                <a:solidFill>
                  <a:srgbClr val="00B050"/>
                </a:solidFill>
                <a:latin typeface="Times New Roman" pitchFamily="18" charset="0"/>
                <a:cs typeface="Times New Roman" pitchFamily="18" charset="0"/>
              </a:rPr>
              <a:t> </a:t>
            </a:r>
            <a:r>
              <a:rPr lang="en-US" b="1" dirty="0" err="1" smtClean="0">
                <a:solidFill>
                  <a:srgbClr val="00B050"/>
                </a:solidFill>
                <a:latin typeface="Times New Roman" pitchFamily="18" charset="0"/>
                <a:cs typeface="Times New Roman" pitchFamily="18" charset="0"/>
              </a:rPr>
              <a:t>thoáng</a:t>
            </a:r>
            <a:r>
              <a:rPr lang="en-US" b="1" dirty="0" smtClean="0">
                <a:solidFill>
                  <a:srgbClr val="00B050"/>
                </a:solidFill>
                <a:latin typeface="Times New Roman" pitchFamily="18" charset="0"/>
                <a:cs typeface="Times New Roman" pitchFamily="18" charset="0"/>
              </a:rPr>
              <a:t> </a:t>
            </a:r>
            <a:r>
              <a:rPr lang="en-US" b="1" dirty="0" err="1" smtClean="0">
                <a:solidFill>
                  <a:srgbClr val="00B050"/>
                </a:solidFill>
                <a:latin typeface="Times New Roman" pitchFamily="18" charset="0"/>
                <a:cs typeface="Times New Roman" pitchFamily="18" charset="0"/>
              </a:rPr>
              <a:t>mát</a:t>
            </a:r>
            <a:r>
              <a:rPr lang="en-US" b="1" dirty="0" smtClean="0">
                <a:solidFill>
                  <a:srgbClr val="00B050"/>
                </a:solidFill>
                <a:latin typeface="Times New Roman" pitchFamily="18" charset="0"/>
                <a:cs typeface="Times New Roman" pitchFamily="18" charset="0"/>
              </a:rPr>
              <a:t>.</a:t>
            </a:r>
            <a:endParaRPr lang="vi-VN" b="1" dirty="0" smtClean="0">
              <a:solidFill>
                <a:srgbClr val="00B050"/>
              </a:solidFill>
              <a:latin typeface="Times New Roman" pitchFamily="18" charset="0"/>
              <a:cs typeface="Times New Roman" pitchFamily="18" charset="0"/>
            </a:endParaRPr>
          </a:p>
        </p:txBody>
      </p:sp>
      <p:sp>
        <p:nvSpPr>
          <p:cNvPr id="48" name="TextBox 47"/>
          <p:cNvSpPr txBox="1"/>
          <p:nvPr/>
        </p:nvSpPr>
        <p:spPr>
          <a:xfrm>
            <a:off x="8705537" y="3971340"/>
            <a:ext cx="1771649" cy="369332"/>
          </a:xfrm>
          <a:prstGeom prst="rect">
            <a:avLst/>
          </a:prstGeom>
          <a:noFill/>
        </p:spPr>
        <p:txBody>
          <a:bodyPr wrap="square" rtlCol="0">
            <a:spAutoFit/>
          </a:bodyPr>
          <a:lstStyle/>
          <a:p>
            <a:pPr fontAlgn="base">
              <a:spcBef>
                <a:spcPct val="0"/>
              </a:spcBef>
              <a:spcAft>
                <a:spcPct val="0"/>
              </a:spcAft>
            </a:pPr>
            <a:r>
              <a:rPr lang="en-US" b="1" dirty="0" err="1" smtClean="0">
                <a:solidFill>
                  <a:srgbClr val="00B050"/>
                </a:solidFill>
                <a:latin typeface="Times New Roman" pitchFamily="18" charset="0"/>
                <a:cs typeface="Times New Roman" pitchFamily="18" charset="0"/>
              </a:rPr>
              <a:t>Không</a:t>
            </a:r>
            <a:r>
              <a:rPr lang="en-US" b="1" dirty="0" smtClean="0">
                <a:solidFill>
                  <a:srgbClr val="00B050"/>
                </a:solidFill>
                <a:latin typeface="Times New Roman" pitchFamily="18" charset="0"/>
                <a:cs typeface="Times New Roman" pitchFamily="18" charset="0"/>
              </a:rPr>
              <a:t> </a:t>
            </a:r>
            <a:r>
              <a:rPr lang="en-US" b="1" dirty="0" err="1" smtClean="0">
                <a:solidFill>
                  <a:srgbClr val="00B050"/>
                </a:solidFill>
                <a:latin typeface="Times New Roman" pitchFamily="18" charset="0"/>
                <a:cs typeface="Times New Roman" pitchFamily="18" charset="0"/>
              </a:rPr>
              <a:t>bị</a:t>
            </a:r>
            <a:r>
              <a:rPr lang="en-US" b="1" dirty="0" smtClean="0">
                <a:solidFill>
                  <a:srgbClr val="00B050"/>
                </a:solidFill>
                <a:latin typeface="Times New Roman" pitchFamily="18" charset="0"/>
                <a:cs typeface="Times New Roman" pitchFamily="18" charset="0"/>
              </a:rPr>
              <a:t> </a:t>
            </a:r>
            <a:r>
              <a:rPr lang="en-US" b="1" dirty="0" err="1" smtClean="0">
                <a:solidFill>
                  <a:srgbClr val="00B050"/>
                </a:solidFill>
                <a:latin typeface="Times New Roman" pitchFamily="18" charset="0"/>
                <a:cs typeface="Times New Roman" pitchFamily="18" charset="0"/>
              </a:rPr>
              <a:t>nhàu</a:t>
            </a:r>
            <a:r>
              <a:rPr lang="en-US" b="1" dirty="0" smtClean="0">
                <a:solidFill>
                  <a:srgbClr val="00B050"/>
                </a:solidFill>
                <a:latin typeface="Times New Roman" pitchFamily="18" charset="0"/>
                <a:cs typeface="Times New Roman" pitchFamily="18" charset="0"/>
              </a:rPr>
              <a:t>.</a:t>
            </a:r>
            <a:endParaRPr lang="vi-VN" b="1" dirty="0" smtClean="0">
              <a:solidFill>
                <a:srgbClr val="00B050"/>
              </a:solidFill>
              <a:latin typeface="Times New Roman" pitchFamily="18" charset="0"/>
              <a:cs typeface="Times New Roman" pitchFamily="18" charset="0"/>
            </a:endParaRPr>
          </a:p>
        </p:txBody>
      </p:sp>
      <p:sp>
        <p:nvSpPr>
          <p:cNvPr id="49" name="TextBox 48"/>
          <p:cNvSpPr txBox="1"/>
          <p:nvPr/>
        </p:nvSpPr>
        <p:spPr>
          <a:xfrm>
            <a:off x="8768807" y="4501972"/>
            <a:ext cx="2754977" cy="369332"/>
          </a:xfrm>
          <a:prstGeom prst="rect">
            <a:avLst/>
          </a:prstGeom>
          <a:noFill/>
        </p:spPr>
        <p:txBody>
          <a:bodyPr wrap="square" rtlCol="0">
            <a:spAutoFit/>
          </a:bodyPr>
          <a:lstStyle/>
          <a:p>
            <a:pPr fontAlgn="base">
              <a:spcBef>
                <a:spcPct val="0"/>
              </a:spcBef>
              <a:spcAft>
                <a:spcPct val="0"/>
              </a:spcAft>
            </a:pPr>
            <a:r>
              <a:rPr lang="en-US" b="1" dirty="0" err="1" smtClean="0">
                <a:solidFill>
                  <a:srgbClr val="00B050"/>
                </a:solidFill>
                <a:latin typeface="Times New Roman" pitchFamily="18" charset="0"/>
                <a:cs typeface="Times New Roman" pitchFamily="18" charset="0"/>
              </a:rPr>
              <a:t>Ít</a:t>
            </a:r>
            <a:r>
              <a:rPr lang="en-US" b="1" dirty="0" smtClean="0">
                <a:solidFill>
                  <a:srgbClr val="00B050"/>
                </a:solidFill>
                <a:latin typeface="Times New Roman" pitchFamily="18" charset="0"/>
                <a:cs typeface="Times New Roman" pitchFamily="18" charset="0"/>
              </a:rPr>
              <a:t> </a:t>
            </a:r>
            <a:r>
              <a:rPr lang="en-US" b="1" dirty="0" err="1" smtClean="0">
                <a:solidFill>
                  <a:srgbClr val="00B050"/>
                </a:solidFill>
                <a:latin typeface="Times New Roman" pitchFamily="18" charset="0"/>
                <a:cs typeface="Times New Roman" pitchFamily="18" charset="0"/>
              </a:rPr>
              <a:t>thầm</a:t>
            </a:r>
            <a:r>
              <a:rPr lang="en-US" b="1" dirty="0" smtClean="0">
                <a:solidFill>
                  <a:srgbClr val="00B050"/>
                </a:solidFill>
                <a:latin typeface="Times New Roman" pitchFamily="18" charset="0"/>
                <a:cs typeface="Times New Roman" pitchFamily="18" charset="0"/>
              </a:rPr>
              <a:t> </a:t>
            </a:r>
            <a:r>
              <a:rPr lang="en-US" b="1" dirty="0" err="1" smtClean="0">
                <a:solidFill>
                  <a:srgbClr val="00B050"/>
                </a:solidFill>
                <a:latin typeface="Times New Roman" pitchFamily="18" charset="0"/>
                <a:cs typeface="Times New Roman" pitchFamily="18" charset="0"/>
              </a:rPr>
              <a:t>mồ</a:t>
            </a:r>
            <a:r>
              <a:rPr lang="en-US" b="1" dirty="0" smtClean="0">
                <a:solidFill>
                  <a:srgbClr val="00B050"/>
                </a:solidFill>
                <a:latin typeface="Times New Roman" pitchFamily="18" charset="0"/>
                <a:cs typeface="Times New Roman" pitchFamily="18" charset="0"/>
              </a:rPr>
              <a:t> </a:t>
            </a:r>
            <a:r>
              <a:rPr lang="en-US" b="1" dirty="0" err="1" smtClean="0">
                <a:solidFill>
                  <a:srgbClr val="00B050"/>
                </a:solidFill>
                <a:latin typeface="Times New Roman" pitchFamily="18" charset="0"/>
                <a:cs typeface="Times New Roman" pitchFamily="18" charset="0"/>
              </a:rPr>
              <a:t>hôi</a:t>
            </a:r>
            <a:r>
              <a:rPr lang="en-US" b="1" dirty="0" smtClean="0">
                <a:solidFill>
                  <a:srgbClr val="00B050"/>
                </a:solidFill>
                <a:latin typeface="Times New Roman" pitchFamily="18" charset="0"/>
                <a:cs typeface="Times New Roman" pitchFamily="18" charset="0"/>
              </a:rPr>
              <a:t>, </a:t>
            </a:r>
            <a:r>
              <a:rPr lang="en-US" b="1" dirty="0" err="1" smtClean="0">
                <a:solidFill>
                  <a:srgbClr val="00B050"/>
                </a:solidFill>
                <a:latin typeface="Times New Roman" pitchFamily="18" charset="0"/>
                <a:cs typeface="Times New Roman" pitchFamily="18" charset="0"/>
              </a:rPr>
              <a:t>mặc</a:t>
            </a:r>
            <a:r>
              <a:rPr lang="en-US" b="1" dirty="0" smtClean="0">
                <a:solidFill>
                  <a:srgbClr val="00B050"/>
                </a:solidFill>
                <a:latin typeface="Times New Roman" pitchFamily="18" charset="0"/>
                <a:cs typeface="Times New Roman" pitchFamily="18" charset="0"/>
              </a:rPr>
              <a:t> </a:t>
            </a:r>
            <a:r>
              <a:rPr lang="en-US" b="1" dirty="0" err="1" smtClean="0">
                <a:solidFill>
                  <a:srgbClr val="00B050"/>
                </a:solidFill>
                <a:latin typeface="Times New Roman" pitchFamily="18" charset="0"/>
                <a:cs typeface="Times New Roman" pitchFamily="18" charset="0"/>
              </a:rPr>
              <a:t>nóng</a:t>
            </a:r>
            <a:r>
              <a:rPr lang="en-US" b="1" dirty="0" smtClean="0">
                <a:solidFill>
                  <a:srgbClr val="00B050"/>
                </a:solidFill>
                <a:latin typeface="Times New Roman" pitchFamily="18" charset="0"/>
                <a:cs typeface="Times New Roman" pitchFamily="18" charset="0"/>
              </a:rPr>
              <a:t>.</a:t>
            </a:r>
            <a:endParaRPr lang="vi-VN" b="1" dirty="0" smtClean="0">
              <a:solidFill>
                <a:srgbClr val="00B050"/>
              </a:solidFill>
              <a:latin typeface="Times New Roman" pitchFamily="18" charset="0"/>
              <a:cs typeface="Times New Roman" pitchFamily="18" charset="0"/>
            </a:endParaRPr>
          </a:p>
        </p:txBody>
      </p:sp>
      <p:sp>
        <p:nvSpPr>
          <p:cNvPr id="61" name="TextBox 60"/>
          <p:cNvSpPr txBox="1"/>
          <p:nvPr/>
        </p:nvSpPr>
        <p:spPr>
          <a:xfrm>
            <a:off x="4155432" y="5782212"/>
            <a:ext cx="4345183" cy="369332"/>
          </a:xfrm>
          <a:prstGeom prst="rect">
            <a:avLst/>
          </a:prstGeom>
          <a:noFill/>
        </p:spPr>
        <p:txBody>
          <a:bodyPr wrap="square" rtlCol="0">
            <a:spAutoFit/>
          </a:bodyPr>
          <a:lstStyle/>
          <a:p>
            <a:pPr fontAlgn="base">
              <a:spcBef>
                <a:spcPct val="0"/>
              </a:spcBef>
              <a:spcAft>
                <a:spcPct val="0"/>
              </a:spcAft>
            </a:pPr>
            <a:r>
              <a:rPr lang="en-US" b="1" dirty="0" err="1" smtClean="0">
                <a:solidFill>
                  <a:srgbClr val="745800"/>
                </a:solidFill>
                <a:latin typeface="Times New Roman" pitchFamily="18" charset="0"/>
                <a:cs typeface="Times New Roman" pitchFamily="18" charset="0"/>
              </a:rPr>
              <a:t>Mang</a:t>
            </a:r>
            <a:r>
              <a:rPr lang="en-US" b="1" dirty="0" smtClean="0">
                <a:solidFill>
                  <a:srgbClr val="745800"/>
                </a:solidFill>
                <a:latin typeface="Times New Roman" pitchFamily="18" charset="0"/>
                <a:cs typeface="Times New Roman" pitchFamily="18" charset="0"/>
              </a:rPr>
              <a:t> </a:t>
            </a:r>
            <a:r>
              <a:rPr lang="en-US" b="1" dirty="0" err="1" smtClean="0">
                <a:solidFill>
                  <a:srgbClr val="745800"/>
                </a:solidFill>
                <a:latin typeface="Times New Roman" pitchFamily="18" charset="0"/>
                <a:cs typeface="Times New Roman" pitchFamily="18" charset="0"/>
              </a:rPr>
              <a:t>tính</a:t>
            </a:r>
            <a:r>
              <a:rPr lang="en-US" b="1" dirty="0" smtClean="0">
                <a:solidFill>
                  <a:srgbClr val="745800"/>
                </a:solidFill>
                <a:latin typeface="Times New Roman" pitchFamily="18" charset="0"/>
                <a:cs typeface="Times New Roman" pitchFamily="18" charset="0"/>
              </a:rPr>
              <a:t> </a:t>
            </a:r>
            <a:r>
              <a:rPr lang="en-US" b="1" dirty="0" err="1" smtClean="0">
                <a:solidFill>
                  <a:srgbClr val="745800"/>
                </a:solidFill>
                <a:latin typeface="Times New Roman" pitchFamily="18" charset="0"/>
                <a:cs typeface="Times New Roman" pitchFamily="18" charset="0"/>
              </a:rPr>
              <a:t>chất</a:t>
            </a:r>
            <a:r>
              <a:rPr lang="en-US" b="1" dirty="0" smtClean="0">
                <a:solidFill>
                  <a:srgbClr val="745800"/>
                </a:solidFill>
                <a:latin typeface="Times New Roman" pitchFamily="18" charset="0"/>
                <a:cs typeface="Times New Roman" pitchFamily="18" charset="0"/>
              </a:rPr>
              <a:t> </a:t>
            </a:r>
            <a:r>
              <a:rPr lang="en-US" b="1" dirty="0" err="1" smtClean="0">
                <a:solidFill>
                  <a:srgbClr val="745800"/>
                </a:solidFill>
                <a:latin typeface="Times New Roman" pitchFamily="18" charset="0"/>
                <a:cs typeface="Times New Roman" pitchFamily="18" charset="0"/>
              </a:rPr>
              <a:t>của</a:t>
            </a:r>
            <a:r>
              <a:rPr lang="en-US" b="1" dirty="0" smtClean="0">
                <a:solidFill>
                  <a:srgbClr val="745800"/>
                </a:solidFill>
                <a:latin typeface="Times New Roman" pitchFamily="18" charset="0"/>
                <a:cs typeface="Times New Roman" pitchFamily="18" charset="0"/>
              </a:rPr>
              <a:t> </a:t>
            </a:r>
            <a:r>
              <a:rPr lang="en-US" b="1" dirty="0" err="1" smtClean="0">
                <a:solidFill>
                  <a:srgbClr val="745800"/>
                </a:solidFill>
                <a:latin typeface="Times New Roman" pitchFamily="18" charset="0"/>
                <a:cs typeface="Times New Roman" pitchFamily="18" charset="0"/>
              </a:rPr>
              <a:t>các</a:t>
            </a:r>
            <a:r>
              <a:rPr lang="en-US" b="1" dirty="0" smtClean="0">
                <a:solidFill>
                  <a:srgbClr val="745800"/>
                </a:solidFill>
                <a:latin typeface="Times New Roman" pitchFamily="18" charset="0"/>
                <a:cs typeface="Times New Roman" pitchFamily="18" charset="0"/>
              </a:rPr>
              <a:t> </a:t>
            </a:r>
            <a:r>
              <a:rPr lang="en-US" b="1" dirty="0" err="1" smtClean="0">
                <a:solidFill>
                  <a:srgbClr val="745800"/>
                </a:solidFill>
                <a:latin typeface="Times New Roman" pitchFamily="18" charset="0"/>
                <a:cs typeface="Times New Roman" pitchFamily="18" charset="0"/>
              </a:rPr>
              <a:t>sợi</a:t>
            </a:r>
            <a:r>
              <a:rPr lang="en-US" b="1" dirty="0" smtClean="0">
                <a:solidFill>
                  <a:srgbClr val="745800"/>
                </a:solidFill>
                <a:latin typeface="Times New Roman" pitchFamily="18" charset="0"/>
                <a:cs typeface="Times New Roman" pitchFamily="18" charset="0"/>
              </a:rPr>
              <a:t> </a:t>
            </a:r>
            <a:r>
              <a:rPr lang="en-US" b="1" dirty="0" err="1" smtClean="0">
                <a:solidFill>
                  <a:srgbClr val="745800"/>
                </a:solidFill>
                <a:latin typeface="Times New Roman" pitchFamily="18" charset="0"/>
                <a:cs typeface="Times New Roman" pitchFamily="18" charset="0"/>
              </a:rPr>
              <a:t>thành</a:t>
            </a:r>
            <a:r>
              <a:rPr lang="en-US" b="1" dirty="0" smtClean="0">
                <a:solidFill>
                  <a:srgbClr val="745800"/>
                </a:solidFill>
                <a:latin typeface="Times New Roman" pitchFamily="18" charset="0"/>
                <a:cs typeface="Times New Roman" pitchFamily="18" charset="0"/>
              </a:rPr>
              <a:t> </a:t>
            </a:r>
            <a:r>
              <a:rPr lang="en-US" b="1" dirty="0" err="1" smtClean="0">
                <a:solidFill>
                  <a:srgbClr val="745800"/>
                </a:solidFill>
                <a:latin typeface="Times New Roman" pitchFamily="18" charset="0"/>
                <a:cs typeface="Times New Roman" pitchFamily="18" charset="0"/>
              </a:rPr>
              <a:t>phần</a:t>
            </a:r>
            <a:r>
              <a:rPr lang="en-US" b="1" dirty="0">
                <a:solidFill>
                  <a:srgbClr val="745800"/>
                </a:solidFill>
                <a:latin typeface="Times New Roman" pitchFamily="18" charset="0"/>
                <a:cs typeface="Times New Roman" pitchFamily="18" charset="0"/>
              </a:rPr>
              <a:t>.</a:t>
            </a:r>
            <a:endParaRPr lang="vi-VN" b="1" dirty="0" smtClean="0">
              <a:solidFill>
                <a:srgbClr val="745800"/>
              </a:solidFill>
              <a:latin typeface="Times New Roman" pitchFamily="18" charset="0"/>
              <a:cs typeface="Times New Roman" pitchFamily="18" charset="0"/>
            </a:endParaRPr>
          </a:p>
        </p:txBody>
      </p:sp>
    </p:spTree>
    <p:extLst>
      <p:ext uri="{BB962C8B-B14F-4D97-AF65-F5344CB8AC3E}">
        <p14:creationId xmlns:p14="http://schemas.microsoft.com/office/powerpoint/2010/main" val="21420722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60440" y="375069"/>
            <a:ext cx="3535920" cy="5624917"/>
          </a:xfrm>
          <a:prstGeom prst="rect">
            <a:avLst/>
          </a:prstGeom>
        </p:spPr>
      </p:pic>
      <p:sp>
        <p:nvSpPr>
          <p:cNvPr id="5" name="TextBox 4"/>
          <p:cNvSpPr txBox="1"/>
          <p:nvPr/>
        </p:nvSpPr>
        <p:spPr>
          <a:xfrm>
            <a:off x="802553" y="6136673"/>
            <a:ext cx="2286000" cy="461665"/>
          </a:xfrm>
          <a:prstGeom prst="rect">
            <a:avLst/>
          </a:prstGeom>
          <a:solidFill>
            <a:schemeClr val="accent1">
              <a:lumMod val="60000"/>
              <a:lumOff val="40000"/>
            </a:schemeClr>
          </a:solid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VẢI LỤA</a:t>
            </a:r>
            <a:endParaRPr lang="en-US" sz="2400" b="1" dirty="0">
              <a:latin typeface="Times New Roman" panose="02020603050405020304" pitchFamily="18" charset="0"/>
              <a:cs typeface="Times New Roman" panose="02020603050405020304" pitchFamily="18" charset="0"/>
            </a:endParaRP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6360" y="421190"/>
            <a:ext cx="4535487" cy="3687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582211" y="4811303"/>
            <a:ext cx="2286000" cy="461665"/>
          </a:xfrm>
          <a:prstGeom prst="rect">
            <a:avLst/>
          </a:prstGeom>
          <a:solidFill>
            <a:schemeClr val="accent1">
              <a:lumMod val="60000"/>
              <a:lumOff val="40000"/>
            </a:schemeClr>
          </a:solid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VẢI LANH</a:t>
            </a:r>
            <a:endParaRPr lang="en-US" sz="2400" b="1"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7439691" y="2777884"/>
            <a:ext cx="4752309" cy="3543455"/>
          </a:xfrm>
          <a:prstGeom prst="rect">
            <a:avLst/>
          </a:prstGeom>
        </p:spPr>
      </p:pic>
    </p:spTree>
    <p:extLst>
      <p:ext uri="{BB962C8B-B14F-4D97-AF65-F5344CB8AC3E}">
        <p14:creationId xmlns:p14="http://schemas.microsoft.com/office/powerpoint/2010/main" val="314886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147"/>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33457" y="2304646"/>
            <a:ext cx="8615159" cy="4431440"/>
          </a:xfrm>
          <a:prstGeom prst="rect">
            <a:avLst/>
          </a:prstGeom>
        </p:spPr>
      </p:pic>
      <p:sp>
        <p:nvSpPr>
          <p:cNvPr id="2" name="Title 1"/>
          <p:cNvSpPr>
            <a:spLocks noGrp="1"/>
          </p:cNvSpPr>
          <p:nvPr>
            <p:ph type="title"/>
          </p:nvPr>
        </p:nvSpPr>
        <p:spPr>
          <a:xfrm>
            <a:off x="783236" y="480204"/>
            <a:ext cx="10515600" cy="1325563"/>
          </a:xfrm>
          <a:noFill/>
        </p:spPr>
        <p:txBody>
          <a:bodyPr>
            <a:normAutofit/>
          </a:bodyPr>
          <a:lstStyle/>
          <a:p>
            <a:pPr algn="ctr"/>
            <a:r>
              <a:rPr lang="en-US" sz="4000" b="1" dirty="0" smtClean="0">
                <a:solidFill>
                  <a:schemeClr val="tx1"/>
                </a:solidFill>
                <a:latin typeface="Times New Roman" panose="02020603050405020304" pitchFamily="18" charset="0"/>
                <a:cs typeface="Times New Roman" panose="02020603050405020304" pitchFamily="18" charset="0"/>
              </a:rPr>
              <a:t>BÀI </a:t>
            </a:r>
            <a:r>
              <a:rPr lang="en-US" sz="4000" b="1" dirty="0" smtClean="0">
                <a:solidFill>
                  <a:schemeClr val="tx1"/>
                </a:solidFill>
                <a:latin typeface="Times New Roman" panose="02020603050405020304" pitchFamily="18" charset="0"/>
                <a:cs typeface="Times New Roman" panose="02020603050405020304" pitchFamily="18" charset="0"/>
              </a:rPr>
              <a:t>6: </a:t>
            </a:r>
            <a:r>
              <a:rPr lang="en-US" sz="4000" b="1" dirty="0" smtClean="0">
                <a:solidFill>
                  <a:schemeClr val="tx1"/>
                </a:solidFill>
                <a:latin typeface="Times New Roman" panose="02020603050405020304" pitchFamily="18" charset="0"/>
                <a:cs typeface="Times New Roman" panose="02020603050405020304" pitchFamily="18" charset="0"/>
              </a:rPr>
              <a:t>CÁC LOẠI VẢI THƯỜNG DÙNG TRONG MAY MẶC</a:t>
            </a:r>
            <a:endParaRPr lang="en-US" sz="4000" b="1" dirty="0">
              <a:solidFill>
                <a:schemeClr val="tx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233535" y="3162931"/>
            <a:ext cx="7615004" cy="2215991"/>
          </a:xfrm>
          <a:prstGeom prst="rect">
            <a:avLst/>
          </a:prstGeom>
          <a:solidFill>
            <a:schemeClr val="accent1">
              <a:lumMod val="20000"/>
              <a:lumOff val="80000"/>
            </a:schemeClr>
          </a:solidFill>
        </p:spPr>
        <p:txBody>
          <a:bodyPr wrap="square" rtlCol="0">
            <a:spAutoFit/>
          </a:bodyPr>
          <a:lstStyle/>
          <a:p>
            <a:pPr>
              <a:lnSpc>
                <a:spcPct val="150000"/>
              </a:lnSpc>
            </a:pPr>
            <a:r>
              <a:rPr lang="en-US" sz="2000" b="1" dirty="0" smtClean="0">
                <a:solidFill>
                  <a:schemeClr val="accent5">
                    <a:lumMod val="50000"/>
                  </a:schemeClr>
                </a:solidFill>
                <a:latin typeface="Times New Roman" panose="02020603050405020304" pitchFamily="18" charset="0"/>
                <a:cs typeface="Times New Roman" panose="02020603050405020304" pitchFamily="18" charset="0"/>
              </a:rPr>
              <a:t>MỤC TIÊU BÀI HỌC:</a:t>
            </a:r>
          </a:p>
          <a:p>
            <a:pPr marL="342900" indent="-342900">
              <a:lnSpc>
                <a:spcPct val="150000"/>
              </a:lnSpc>
              <a:buAutoNum type="arabicPeriod"/>
            </a:pPr>
            <a:r>
              <a:rPr lang="en-US" sz="2000" b="1" dirty="0" err="1" smtClean="0">
                <a:solidFill>
                  <a:schemeClr val="accent5">
                    <a:lumMod val="50000"/>
                  </a:schemeClr>
                </a:solidFill>
                <a:latin typeface="Times New Roman" panose="02020603050405020304" pitchFamily="18" charset="0"/>
                <a:cs typeface="Times New Roman" panose="02020603050405020304" pitchFamily="18" charset="0"/>
              </a:rPr>
              <a:t>Kể</a:t>
            </a:r>
            <a:r>
              <a:rPr lang="en-US" sz="20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000" b="1" dirty="0" err="1" smtClean="0">
                <a:solidFill>
                  <a:schemeClr val="accent5">
                    <a:lumMod val="50000"/>
                  </a:schemeClr>
                </a:solidFill>
                <a:latin typeface="Times New Roman" panose="02020603050405020304" pitchFamily="18" charset="0"/>
                <a:cs typeface="Times New Roman" panose="02020603050405020304" pitchFamily="18" charset="0"/>
              </a:rPr>
              <a:t>được</a:t>
            </a:r>
            <a:r>
              <a:rPr lang="en-US" sz="20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000" b="1" dirty="0" err="1" smtClean="0">
                <a:solidFill>
                  <a:schemeClr val="accent5">
                    <a:lumMod val="50000"/>
                  </a:schemeClr>
                </a:solidFill>
                <a:latin typeface="Times New Roman" panose="02020603050405020304" pitchFamily="18" charset="0"/>
                <a:cs typeface="Times New Roman" panose="02020603050405020304" pitchFamily="18" charset="0"/>
              </a:rPr>
              <a:t>tên</a:t>
            </a:r>
            <a:r>
              <a:rPr lang="en-US" sz="20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000" b="1" dirty="0" err="1" smtClean="0">
                <a:solidFill>
                  <a:schemeClr val="accent5">
                    <a:lumMod val="50000"/>
                  </a:schemeClr>
                </a:solidFill>
                <a:latin typeface="Times New Roman" panose="02020603050405020304" pitchFamily="18" charset="0"/>
                <a:cs typeface="Times New Roman" panose="02020603050405020304" pitchFamily="18" charset="0"/>
              </a:rPr>
              <a:t>một</a:t>
            </a:r>
            <a:r>
              <a:rPr lang="en-US" sz="20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000" b="1" dirty="0" err="1" smtClean="0">
                <a:solidFill>
                  <a:schemeClr val="accent5">
                    <a:lumMod val="50000"/>
                  </a:schemeClr>
                </a:solidFill>
                <a:latin typeface="Times New Roman" panose="02020603050405020304" pitchFamily="18" charset="0"/>
                <a:cs typeface="Times New Roman" panose="02020603050405020304" pitchFamily="18" charset="0"/>
              </a:rPr>
              <a:t>số</a:t>
            </a:r>
            <a:r>
              <a:rPr lang="en-US" sz="20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000" b="1" dirty="0" err="1" smtClean="0">
                <a:solidFill>
                  <a:schemeClr val="accent5">
                    <a:lumMod val="50000"/>
                  </a:schemeClr>
                </a:solidFill>
                <a:latin typeface="Times New Roman" panose="02020603050405020304" pitchFamily="18" charset="0"/>
                <a:cs typeface="Times New Roman" panose="02020603050405020304" pitchFamily="18" charset="0"/>
              </a:rPr>
              <a:t>loại</a:t>
            </a:r>
            <a:r>
              <a:rPr lang="en-US" sz="20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000" b="1" dirty="0" err="1" smtClean="0">
                <a:solidFill>
                  <a:schemeClr val="accent5">
                    <a:lumMod val="50000"/>
                  </a:schemeClr>
                </a:solidFill>
                <a:latin typeface="Times New Roman" panose="02020603050405020304" pitchFamily="18" charset="0"/>
                <a:cs typeface="Times New Roman" panose="02020603050405020304" pitchFamily="18" charset="0"/>
              </a:rPr>
              <a:t>vải</a:t>
            </a:r>
            <a:r>
              <a:rPr lang="en-US" sz="20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000" b="1" dirty="0" err="1" smtClean="0">
                <a:solidFill>
                  <a:schemeClr val="accent5">
                    <a:lumMod val="50000"/>
                  </a:schemeClr>
                </a:solidFill>
                <a:latin typeface="Times New Roman" panose="02020603050405020304" pitchFamily="18" charset="0"/>
                <a:cs typeface="Times New Roman" panose="02020603050405020304" pitchFamily="18" charset="0"/>
              </a:rPr>
              <a:t>thông</a:t>
            </a:r>
            <a:r>
              <a:rPr lang="en-US" sz="20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000" b="1" dirty="0" err="1" smtClean="0">
                <a:solidFill>
                  <a:schemeClr val="accent5">
                    <a:lumMod val="50000"/>
                  </a:schemeClr>
                </a:solidFill>
                <a:latin typeface="Times New Roman" panose="02020603050405020304" pitchFamily="18" charset="0"/>
                <a:cs typeface="Times New Roman" panose="02020603050405020304" pitchFamily="18" charset="0"/>
              </a:rPr>
              <a:t>dụng</a:t>
            </a:r>
            <a:r>
              <a:rPr lang="en-US" sz="20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000" b="1" dirty="0" err="1" smtClean="0">
                <a:solidFill>
                  <a:schemeClr val="accent5">
                    <a:lumMod val="50000"/>
                  </a:schemeClr>
                </a:solidFill>
                <a:latin typeface="Times New Roman" panose="02020603050405020304" pitchFamily="18" charset="0"/>
                <a:cs typeface="Times New Roman" panose="02020603050405020304" pitchFamily="18" charset="0"/>
              </a:rPr>
              <a:t>trong</a:t>
            </a:r>
            <a:r>
              <a:rPr lang="en-US" sz="2000" b="1" dirty="0" smtClean="0">
                <a:solidFill>
                  <a:schemeClr val="accent5">
                    <a:lumMod val="50000"/>
                  </a:schemeClr>
                </a:solidFill>
                <a:latin typeface="Times New Roman" panose="02020603050405020304" pitchFamily="18" charset="0"/>
                <a:cs typeface="Times New Roman" panose="02020603050405020304" pitchFamily="18" charset="0"/>
              </a:rPr>
              <a:t> may </a:t>
            </a:r>
            <a:r>
              <a:rPr lang="en-US" sz="2000" b="1" dirty="0" err="1" smtClean="0">
                <a:solidFill>
                  <a:schemeClr val="accent5">
                    <a:lumMod val="50000"/>
                  </a:schemeClr>
                </a:solidFill>
                <a:latin typeface="Times New Roman" panose="02020603050405020304" pitchFamily="18" charset="0"/>
                <a:cs typeface="Times New Roman" panose="02020603050405020304" pitchFamily="18" charset="0"/>
              </a:rPr>
              <a:t>mặc</a:t>
            </a:r>
            <a:r>
              <a:rPr lang="en-US" sz="2000" b="1" dirty="0" smtClean="0">
                <a:solidFill>
                  <a:schemeClr val="accent5">
                    <a:lumMod val="50000"/>
                  </a:schemeClr>
                </a:solidFill>
                <a:latin typeface="Times New Roman" panose="02020603050405020304" pitchFamily="18" charset="0"/>
                <a:cs typeface="Times New Roman" panose="02020603050405020304" pitchFamily="18" charset="0"/>
              </a:rPr>
              <a:t>.</a:t>
            </a:r>
          </a:p>
          <a:p>
            <a:pPr marL="342900" indent="-342900">
              <a:lnSpc>
                <a:spcPct val="150000"/>
              </a:lnSpc>
              <a:buAutoNum type="arabicPeriod"/>
            </a:pPr>
            <a:r>
              <a:rPr lang="en-US" sz="2000" b="1" dirty="0" err="1" smtClean="0">
                <a:solidFill>
                  <a:schemeClr val="accent5">
                    <a:lumMod val="50000"/>
                  </a:schemeClr>
                </a:solidFill>
                <a:latin typeface="Times New Roman" panose="02020603050405020304" pitchFamily="18" charset="0"/>
                <a:cs typeface="Times New Roman" panose="02020603050405020304" pitchFamily="18" charset="0"/>
              </a:rPr>
              <a:t>Nhận</a:t>
            </a:r>
            <a:r>
              <a:rPr lang="en-US" sz="20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000" b="1" dirty="0" err="1" smtClean="0">
                <a:solidFill>
                  <a:schemeClr val="accent5">
                    <a:lumMod val="50000"/>
                  </a:schemeClr>
                </a:solidFill>
                <a:latin typeface="Times New Roman" panose="02020603050405020304" pitchFamily="18" charset="0"/>
                <a:cs typeface="Times New Roman" panose="02020603050405020304" pitchFamily="18" charset="0"/>
              </a:rPr>
              <a:t>biết</a:t>
            </a:r>
            <a:r>
              <a:rPr lang="en-US" sz="20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000" b="1" dirty="0" err="1" smtClean="0">
                <a:solidFill>
                  <a:schemeClr val="accent5">
                    <a:lumMod val="50000"/>
                  </a:schemeClr>
                </a:solidFill>
                <a:latin typeface="Times New Roman" panose="02020603050405020304" pitchFamily="18" charset="0"/>
                <a:cs typeface="Times New Roman" panose="02020603050405020304" pitchFamily="18" charset="0"/>
              </a:rPr>
              <a:t>được</a:t>
            </a:r>
            <a:r>
              <a:rPr lang="en-US" sz="20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000" b="1" dirty="0" err="1" smtClean="0">
                <a:solidFill>
                  <a:schemeClr val="accent5">
                    <a:lumMod val="50000"/>
                  </a:schemeClr>
                </a:solidFill>
                <a:latin typeface="Times New Roman" panose="02020603050405020304" pitchFamily="18" charset="0"/>
                <a:cs typeface="Times New Roman" panose="02020603050405020304" pitchFamily="18" charset="0"/>
              </a:rPr>
              <a:t>ưu</a:t>
            </a:r>
            <a:r>
              <a:rPr lang="en-US" sz="20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000" b="1" dirty="0" err="1" smtClean="0">
                <a:solidFill>
                  <a:schemeClr val="accent5">
                    <a:lumMod val="50000"/>
                  </a:schemeClr>
                </a:solidFill>
                <a:latin typeface="Times New Roman" panose="02020603050405020304" pitchFamily="18" charset="0"/>
                <a:cs typeface="Times New Roman" panose="02020603050405020304" pitchFamily="18" charset="0"/>
              </a:rPr>
              <a:t>nhược</a:t>
            </a:r>
            <a:r>
              <a:rPr lang="en-US" sz="20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000" b="1" dirty="0" err="1" smtClean="0">
                <a:solidFill>
                  <a:schemeClr val="accent5">
                    <a:lumMod val="50000"/>
                  </a:schemeClr>
                </a:solidFill>
                <a:latin typeface="Times New Roman" panose="02020603050405020304" pitchFamily="18" charset="0"/>
                <a:cs typeface="Times New Roman" panose="02020603050405020304" pitchFamily="18" charset="0"/>
              </a:rPr>
              <a:t>điểm</a:t>
            </a:r>
            <a:r>
              <a:rPr lang="en-US" sz="20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000" b="1" dirty="0" err="1" smtClean="0">
                <a:solidFill>
                  <a:schemeClr val="accent5">
                    <a:lumMod val="50000"/>
                  </a:schemeClr>
                </a:solidFill>
                <a:latin typeface="Times New Roman" panose="02020603050405020304" pitchFamily="18" charset="0"/>
                <a:cs typeface="Times New Roman" panose="02020603050405020304" pitchFamily="18" charset="0"/>
              </a:rPr>
              <a:t>của</a:t>
            </a:r>
            <a:r>
              <a:rPr lang="en-US" sz="20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000" b="1" dirty="0" err="1" smtClean="0">
                <a:solidFill>
                  <a:schemeClr val="accent5">
                    <a:lumMod val="50000"/>
                  </a:schemeClr>
                </a:solidFill>
                <a:latin typeface="Times New Roman" panose="02020603050405020304" pitchFamily="18" charset="0"/>
                <a:cs typeface="Times New Roman" panose="02020603050405020304" pitchFamily="18" charset="0"/>
              </a:rPr>
              <a:t>một</a:t>
            </a:r>
            <a:r>
              <a:rPr lang="en-US" sz="20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000" b="1" dirty="0" err="1" smtClean="0">
                <a:solidFill>
                  <a:schemeClr val="accent5">
                    <a:lumMod val="50000"/>
                  </a:schemeClr>
                </a:solidFill>
                <a:latin typeface="Times New Roman" panose="02020603050405020304" pitchFamily="18" charset="0"/>
                <a:cs typeface="Times New Roman" panose="02020603050405020304" pitchFamily="18" charset="0"/>
              </a:rPr>
              <a:t>số</a:t>
            </a:r>
            <a:r>
              <a:rPr lang="en-US" sz="20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000" b="1" dirty="0" err="1" smtClean="0">
                <a:solidFill>
                  <a:schemeClr val="accent5">
                    <a:lumMod val="50000"/>
                  </a:schemeClr>
                </a:solidFill>
                <a:latin typeface="Times New Roman" panose="02020603050405020304" pitchFamily="18" charset="0"/>
                <a:cs typeface="Times New Roman" panose="02020603050405020304" pitchFamily="18" charset="0"/>
              </a:rPr>
              <a:t>loại</a:t>
            </a:r>
            <a:r>
              <a:rPr lang="en-US" sz="20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000" b="1" dirty="0" err="1" smtClean="0">
                <a:solidFill>
                  <a:schemeClr val="accent5">
                    <a:lumMod val="50000"/>
                  </a:schemeClr>
                </a:solidFill>
                <a:latin typeface="Times New Roman" panose="02020603050405020304" pitchFamily="18" charset="0"/>
                <a:cs typeface="Times New Roman" panose="02020603050405020304" pitchFamily="18" charset="0"/>
              </a:rPr>
              <a:t>vải</a:t>
            </a:r>
            <a:r>
              <a:rPr lang="en-US" sz="20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000" b="1" dirty="0" err="1" smtClean="0">
                <a:solidFill>
                  <a:schemeClr val="accent5">
                    <a:lumMod val="50000"/>
                  </a:schemeClr>
                </a:solidFill>
                <a:latin typeface="Times New Roman" panose="02020603050405020304" pitchFamily="18" charset="0"/>
                <a:cs typeface="Times New Roman" panose="02020603050405020304" pitchFamily="18" charset="0"/>
              </a:rPr>
              <a:t>thông</a:t>
            </a:r>
            <a:r>
              <a:rPr lang="en-US" sz="20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000" b="1" dirty="0" err="1" smtClean="0">
                <a:solidFill>
                  <a:schemeClr val="accent5">
                    <a:lumMod val="50000"/>
                  </a:schemeClr>
                </a:solidFill>
                <a:latin typeface="Times New Roman" panose="02020603050405020304" pitchFamily="18" charset="0"/>
                <a:cs typeface="Times New Roman" panose="02020603050405020304" pitchFamily="18" charset="0"/>
              </a:rPr>
              <a:t>dụng</a:t>
            </a:r>
            <a:r>
              <a:rPr lang="en-US" sz="20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2000" b="1" dirty="0" err="1" smtClean="0">
                <a:solidFill>
                  <a:schemeClr val="accent5">
                    <a:lumMod val="50000"/>
                  </a:schemeClr>
                </a:solidFill>
                <a:latin typeface="Times New Roman" panose="02020603050405020304" pitchFamily="18" charset="0"/>
                <a:cs typeface="Times New Roman" panose="02020603050405020304" pitchFamily="18" charset="0"/>
              </a:rPr>
              <a:t>trong</a:t>
            </a:r>
            <a:r>
              <a:rPr lang="en-US" sz="2000" b="1" dirty="0" smtClean="0">
                <a:solidFill>
                  <a:schemeClr val="accent5">
                    <a:lumMod val="50000"/>
                  </a:schemeClr>
                </a:solidFill>
                <a:latin typeface="Times New Roman" panose="02020603050405020304" pitchFamily="18" charset="0"/>
                <a:cs typeface="Times New Roman" panose="02020603050405020304" pitchFamily="18" charset="0"/>
              </a:rPr>
              <a:t> may </a:t>
            </a:r>
            <a:r>
              <a:rPr lang="en-US" sz="2000" b="1" dirty="0" err="1" smtClean="0">
                <a:solidFill>
                  <a:schemeClr val="accent5">
                    <a:lumMod val="50000"/>
                  </a:schemeClr>
                </a:solidFill>
                <a:latin typeface="Times New Roman" panose="02020603050405020304" pitchFamily="18" charset="0"/>
                <a:cs typeface="Times New Roman" panose="02020603050405020304" pitchFamily="18" charset="0"/>
              </a:rPr>
              <a:t>mặc</a:t>
            </a:r>
            <a:r>
              <a:rPr lang="en-US" sz="2000" b="1" dirty="0" smtClean="0">
                <a:solidFill>
                  <a:schemeClr val="accent5">
                    <a:lumMod val="50000"/>
                  </a:schemeClr>
                </a:solidFill>
                <a:latin typeface="Times New Roman" panose="02020603050405020304" pitchFamily="18"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240193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64213" y="2375095"/>
            <a:ext cx="7452563" cy="2989446"/>
          </a:xfrm>
          <a:prstGeom prst="rect">
            <a:avLst/>
          </a:prstGeom>
        </p:spPr>
      </p:pic>
      <p:sp>
        <p:nvSpPr>
          <p:cNvPr id="2" name="Title 1"/>
          <p:cNvSpPr>
            <a:spLocks noGrp="1"/>
          </p:cNvSpPr>
          <p:nvPr>
            <p:ph type="title"/>
          </p:nvPr>
        </p:nvSpPr>
        <p:spPr>
          <a:xfrm>
            <a:off x="732692" y="834060"/>
            <a:ext cx="10515600" cy="1325563"/>
          </a:xfrm>
        </p:spPr>
        <p:txBody>
          <a:bodyPr>
            <a:normAutofit/>
          </a:bodyPr>
          <a:lstStyle/>
          <a:p>
            <a:r>
              <a:rPr lang="en-US" sz="3600" b="1" u="sng" dirty="0">
                <a:solidFill>
                  <a:srgbClr val="FF0000"/>
                </a:solidFill>
                <a:latin typeface="Times New Roman" panose="02020603050405020304" pitchFamily="18" charset="0"/>
                <a:cs typeface="Times New Roman" panose="02020603050405020304" pitchFamily="18" charset="0"/>
              </a:rPr>
              <a:t>1</a:t>
            </a:r>
            <a:r>
              <a:rPr lang="en-US" sz="3600" b="1" u="sng" dirty="0" smtClean="0">
                <a:solidFill>
                  <a:srgbClr val="FF0000"/>
                </a:solidFill>
                <a:latin typeface="Times New Roman" panose="02020603050405020304" pitchFamily="18" charset="0"/>
                <a:cs typeface="Times New Roman" panose="02020603050405020304" pitchFamily="18" charset="0"/>
              </a:rPr>
              <a:t>. </a:t>
            </a:r>
            <a:r>
              <a:rPr lang="en-US" sz="3600" b="1" u="sng" dirty="0" err="1" smtClean="0">
                <a:solidFill>
                  <a:srgbClr val="FF0000"/>
                </a:solidFill>
                <a:latin typeface="Times New Roman" panose="02020603050405020304" pitchFamily="18" charset="0"/>
                <a:cs typeface="Times New Roman" panose="02020603050405020304" pitchFamily="18" charset="0"/>
              </a:rPr>
              <a:t>Vải</a:t>
            </a:r>
            <a:r>
              <a:rPr lang="en-US" sz="3600" b="1" u="sng" dirty="0" smtClean="0">
                <a:solidFill>
                  <a:srgbClr val="FF0000"/>
                </a:solidFill>
                <a:latin typeface="Times New Roman" panose="02020603050405020304" pitchFamily="18" charset="0"/>
                <a:cs typeface="Times New Roman" panose="02020603050405020304" pitchFamily="18" charset="0"/>
              </a:rPr>
              <a:t> </a:t>
            </a:r>
            <a:r>
              <a:rPr lang="en-US" sz="3600" b="1" u="sng" dirty="0" err="1" smtClean="0">
                <a:solidFill>
                  <a:srgbClr val="FF0000"/>
                </a:solidFill>
                <a:latin typeface="Times New Roman" panose="02020603050405020304" pitchFamily="18" charset="0"/>
                <a:cs typeface="Times New Roman" panose="02020603050405020304" pitchFamily="18" charset="0"/>
              </a:rPr>
              <a:t>sợi</a:t>
            </a:r>
            <a:r>
              <a:rPr lang="en-US" sz="3600" b="1" u="sng" dirty="0" smtClean="0">
                <a:solidFill>
                  <a:srgbClr val="FF0000"/>
                </a:solidFill>
                <a:latin typeface="Times New Roman" panose="02020603050405020304" pitchFamily="18" charset="0"/>
                <a:cs typeface="Times New Roman" panose="02020603050405020304" pitchFamily="18" charset="0"/>
              </a:rPr>
              <a:t> </a:t>
            </a:r>
            <a:r>
              <a:rPr lang="en-US" sz="3600" b="1" u="sng" dirty="0" err="1" smtClean="0">
                <a:solidFill>
                  <a:srgbClr val="FF0000"/>
                </a:solidFill>
                <a:latin typeface="Times New Roman" panose="02020603050405020304" pitchFamily="18" charset="0"/>
                <a:cs typeface="Times New Roman" panose="02020603050405020304" pitchFamily="18" charset="0"/>
              </a:rPr>
              <a:t>thiên</a:t>
            </a:r>
            <a:r>
              <a:rPr lang="en-US" sz="3600" b="1" u="sng" dirty="0" smtClean="0">
                <a:solidFill>
                  <a:srgbClr val="FF0000"/>
                </a:solidFill>
                <a:latin typeface="Times New Roman" panose="02020603050405020304" pitchFamily="18" charset="0"/>
                <a:cs typeface="Times New Roman" panose="02020603050405020304" pitchFamily="18" charset="0"/>
              </a:rPr>
              <a:t> </a:t>
            </a:r>
            <a:r>
              <a:rPr lang="en-US" sz="3600" b="1" u="sng" dirty="0" err="1" smtClean="0">
                <a:solidFill>
                  <a:srgbClr val="FF0000"/>
                </a:solidFill>
                <a:latin typeface="Times New Roman" panose="02020603050405020304" pitchFamily="18" charset="0"/>
                <a:cs typeface="Times New Roman" panose="02020603050405020304" pitchFamily="18" charset="0"/>
              </a:rPr>
              <a:t>nhiên</a:t>
            </a:r>
            <a:r>
              <a:rPr lang="en-US" sz="3600" b="1" u="sng" dirty="0" smtClean="0">
                <a:solidFill>
                  <a:srgbClr val="FF0000"/>
                </a:solidFill>
                <a:latin typeface="Times New Roman" panose="02020603050405020304" pitchFamily="18" charset="0"/>
                <a:cs typeface="Times New Roman" panose="02020603050405020304" pitchFamily="18" charset="0"/>
              </a:rPr>
              <a:t>:</a:t>
            </a:r>
            <a:r>
              <a:rPr lang="en-US" sz="3600" b="1" dirty="0" smtClean="0">
                <a:latin typeface="Times New Roman" panose="02020603050405020304" pitchFamily="18" charset="0"/>
                <a:cs typeface="Times New Roman" panose="02020603050405020304" pitchFamily="18" charset="0"/>
              </a:rPr>
              <a:t/>
            </a:r>
            <a:br>
              <a:rPr lang="en-US" sz="3600" b="1" dirty="0" smtClean="0">
                <a:latin typeface="Times New Roman" panose="02020603050405020304" pitchFamily="18" charset="0"/>
                <a:cs typeface="Times New Roman" panose="02020603050405020304" pitchFamily="18" charset="0"/>
              </a:rPr>
            </a:b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40408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12787" y="371047"/>
            <a:ext cx="4873617" cy="4467481"/>
          </a:xfrm>
          <a:prstGeom prst="rect">
            <a:avLst/>
          </a:prstGeom>
        </p:spPr>
      </p:pic>
      <p:pic>
        <p:nvPicPr>
          <p:cNvPr id="5" name="Picture 4"/>
          <p:cNvPicPr>
            <a:picLocks noChangeAspect="1"/>
          </p:cNvPicPr>
          <p:nvPr/>
        </p:nvPicPr>
        <p:blipFill>
          <a:blip r:embed="rId3"/>
          <a:stretch>
            <a:fillRect/>
          </a:stretch>
        </p:blipFill>
        <p:spPr>
          <a:xfrm>
            <a:off x="6263077" y="371047"/>
            <a:ext cx="4798407" cy="4467481"/>
          </a:xfrm>
          <a:prstGeom prst="rect">
            <a:avLst/>
          </a:prstGeom>
        </p:spPr>
      </p:pic>
      <p:sp>
        <p:nvSpPr>
          <p:cNvPr id="6" name="Rectangle 5"/>
          <p:cNvSpPr/>
          <p:nvPr/>
        </p:nvSpPr>
        <p:spPr>
          <a:xfrm>
            <a:off x="2530391" y="5108304"/>
            <a:ext cx="5638082" cy="369332"/>
          </a:xfrm>
          <a:prstGeom prst="rect">
            <a:avLst/>
          </a:prstGeom>
        </p:spPr>
        <p:txBody>
          <a:bodyPr wrap="none">
            <a:spAutoFit/>
          </a:bodyPr>
          <a:lstStyle/>
          <a:p>
            <a:r>
              <a:rPr lang="vi-VN" dirty="0" smtClean="0"/>
              <a:t>Hình </a:t>
            </a:r>
            <a:r>
              <a:rPr lang="en-US" dirty="0" smtClean="0"/>
              <a:t>6</a:t>
            </a:r>
            <a:r>
              <a:rPr lang="vi-VN" dirty="0" smtClean="0"/>
              <a:t>.1. Sơ đồ quá trình sản xuất vải sợi thiên nhiên</a:t>
            </a:r>
            <a:endParaRPr lang="en-US" dirty="0"/>
          </a:p>
        </p:txBody>
      </p:sp>
    </p:spTree>
    <p:extLst>
      <p:ext uri="{BB962C8B-B14F-4D97-AF65-F5344CB8AC3E}">
        <p14:creationId xmlns:p14="http://schemas.microsoft.com/office/powerpoint/2010/main" val="241857003"/>
      </p:ext>
    </p:extLst>
  </p:cSld>
  <p:clrMapOvr>
    <a:masterClrMapping/>
  </p:clrMapOvr>
  <p:timing>
    <p:tnLst>
      <p:par>
        <p:cTn id="1" dur="indefinite" restart="never" nodeType="tmRoot"/>
      </p:par>
    </p:tnLst>
  </p:timing>
</p:sld>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8.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2903</TotalTime>
  <Words>1742</Words>
  <Application>Microsoft Office PowerPoint</Application>
  <PresentationFormat>Widescreen</PresentationFormat>
  <Paragraphs>195</Paragraphs>
  <Slides>50</Slides>
  <Notes>0</Notes>
  <HiddenSlides>0</HiddenSlides>
  <MMClips>0</MMClips>
  <ScaleCrop>false</ScaleCrop>
  <HeadingPairs>
    <vt:vector size="8" baseType="variant">
      <vt:variant>
        <vt:lpstr>Fonts Used</vt:lpstr>
      </vt:variant>
      <vt:variant>
        <vt:i4>8</vt:i4>
      </vt:variant>
      <vt:variant>
        <vt:lpstr>Theme</vt:lpstr>
      </vt:variant>
      <vt:variant>
        <vt:i4>9</vt:i4>
      </vt:variant>
      <vt:variant>
        <vt:lpstr>Embedded OLE Servers</vt:lpstr>
      </vt:variant>
      <vt:variant>
        <vt:i4>1</vt:i4>
      </vt:variant>
      <vt:variant>
        <vt:lpstr>Slide Titles</vt:lpstr>
      </vt:variant>
      <vt:variant>
        <vt:i4>50</vt:i4>
      </vt:variant>
    </vt:vector>
  </HeadingPairs>
  <TitlesOfParts>
    <vt:vector size="68" baseType="lpstr">
      <vt:lpstr>ＭＳ Ｐゴシック</vt:lpstr>
      <vt:lpstr>Arial</vt:lpstr>
      <vt:lpstr>Calibri</vt:lpstr>
      <vt:lpstr>Calibri Light</vt:lpstr>
      <vt:lpstr>Candara</vt:lpstr>
      <vt:lpstr>Symbol</vt:lpstr>
      <vt:lpstr>Tahoma</vt:lpstr>
      <vt:lpstr>Times New Roman</vt:lpstr>
      <vt:lpstr>Default Design</vt:lpstr>
      <vt:lpstr>1_Default Design</vt:lpstr>
      <vt:lpstr>2_Default Design</vt:lpstr>
      <vt:lpstr>3_Default Design</vt:lpstr>
      <vt:lpstr>4_Default Design</vt:lpstr>
      <vt:lpstr>5_Default Design</vt:lpstr>
      <vt:lpstr>Waveform</vt:lpstr>
      <vt:lpstr>6_Default Design</vt:lpstr>
      <vt:lpstr>Office Theme</vt:lpstr>
      <vt:lpstr>CorelDRAW</vt:lpstr>
      <vt:lpstr>PowerPoint Presentation</vt:lpstr>
      <vt:lpstr>PowerPoint Presentation</vt:lpstr>
      <vt:lpstr>PowerPoint Presentation</vt:lpstr>
      <vt:lpstr>PowerPoint Presentation</vt:lpstr>
      <vt:lpstr>PowerPoint Presentation</vt:lpstr>
      <vt:lpstr>PowerPoint Presentation</vt:lpstr>
      <vt:lpstr>BÀI 6: CÁC LOẠI VẢI THƯỜNG DÙNG TRONG MAY MẶC</vt:lpstr>
      <vt:lpstr>1. Vải sợi thiên nhiên: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Quy trình dệt vải </vt:lpstr>
      <vt:lpstr>Sản phẩm</vt:lpstr>
      <vt:lpstr>Sản phẩm từ sợi đay</vt:lpstr>
      <vt:lpstr>Sản phẩm từ sợi đay mây</vt:lpstr>
      <vt:lpstr>PowerPoint Presentation</vt:lpstr>
      <vt:lpstr>PowerPoint Presentation</vt:lpstr>
      <vt:lpstr>Vải lông cừu</vt:lpstr>
      <vt:lpstr>PowerPoint Presentation</vt:lpstr>
      <vt:lpstr>PowerPoint Presentation</vt:lpstr>
      <vt:lpstr>PowerPoint Presentation</vt:lpstr>
      <vt:lpstr>2. Vò và nhúng vải sợi hóa học (vải sợi tổng hợp, vải sợi nhân tạo) vào nước để nhận định độ nhàu, tính hút ẩm so với vải sợi thiên nhiên?</vt:lpstr>
      <vt:lpstr>PowerPoint Presentation</vt:lpstr>
      <vt:lpstr>PowerPoint Presentation</vt:lpstr>
      <vt:lpstr>PowerPoint Presentation</vt:lpstr>
      <vt:lpstr>PowerPoint Presentation</vt:lpstr>
      <vt:lpstr>Vải nilon </vt:lpstr>
      <vt:lpstr>Sản phẩm của sợi tổng hợp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Vải pha Peco: cotton + polyester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116</cp:revision>
  <dcterms:created xsi:type="dcterms:W3CDTF">2021-07-23T09:12:34Z</dcterms:created>
  <dcterms:modified xsi:type="dcterms:W3CDTF">2022-01-16T15:31:50Z</dcterms:modified>
</cp:coreProperties>
</file>