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3" r:id="rId4"/>
  </p:sldMasterIdLst>
  <p:notesMasterIdLst>
    <p:notesMasterId r:id="rId9"/>
  </p:notesMasterIdLst>
  <p:sldIdLst>
    <p:sldId id="264" r:id="rId5"/>
    <p:sldId id="265" r:id="rId6"/>
    <p:sldId id="267" r:id="rId7"/>
    <p:sldId id="270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1A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8EBD4-BEA7-4416-B172-5D24A7F9FA67}" type="datetimeFigureOut">
              <a:rPr lang="vi-VN" smtClean="0"/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72CEC-D89F-4B16-A086-5EDCB9A6D5F2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684ECB-D474-4B1B-B749-6708EC046762}" type="slidenum">
              <a:rPr lang="en-US">
                <a:solidFill>
                  <a:prstClr val="black"/>
                </a:solidFill>
                <a:latin typeface="Arial" panose="020B0604020202020204" pitchFamily="34" charset="0"/>
              </a:rPr>
            </a:fld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9585D-14BC-4EEC-BB6E-F2AFE08F0AA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96600-8EEE-4EE9-8795-98CF675CFBC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DD83-645D-4CAC-9F22-4E9528ACBB7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15DEC-68EC-4204-98BF-A94709E57F7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AFFB8-7879-446C-83C4-730C90E3AC6F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7DCFB-317E-4B41-8236-783182CB4FF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6FBA-E5D2-489B-9697-A01869D71A1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9D6AD-A853-4840-B429-B7D56B055A9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87EEE-016C-4028-8DBC-7B7D55CACD1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0B386-853E-4C92-97C3-C27CACF3D3A2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B8BBC-39CE-4AC0-8DB6-96E7F27F573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CEC5F-9E80-4AE8-B182-4A0DB3E2CCD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9585D-14BC-4EEC-BB6E-F2AFE08F0AA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96600-8EEE-4EE9-8795-98CF675CFBC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DD83-645D-4CAC-9F22-4E9528ACBB7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15DEC-68EC-4204-98BF-A94709E57F7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AFFB8-7879-446C-83C4-730C90E3AC6F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7DCFB-317E-4B41-8236-783182CB4FF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6FBA-E5D2-489B-9697-A01869D71A1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9D6AD-A853-4840-B429-B7D56B055A9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87EEE-016C-4028-8DBC-7B7D55CACD1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0B386-853E-4C92-97C3-C27CACF3D3A2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B8BBC-39CE-4AC0-8DB6-96E7F27F573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CEC5F-9E80-4AE8-B182-4A0DB3E2CCD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28382-16BD-4B40-9187-9E90B514FD99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23864-D36B-4C3B-A54C-5DB01523189E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6B4DC2-BFB0-4AA3-ABBA-25F4C3520B7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6B4DC2-BFB0-4AA3-ABBA-25F4C3520B7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33600" y="228600"/>
            <a:ext cx="4114800" cy="5254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5C99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99FFCC">
                    <a:alpha val="7882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CÂU TRẦN THUẬT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990600"/>
            <a:ext cx="5105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I.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Đặc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thức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</a:t>
            </a:r>
            <a:r>
              <a:rPr lang="vi-VN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ức năng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: </a:t>
            </a:r>
            <a:endParaRPr lang="en-US" sz="2400" b="1" kern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290935"/>
            <a:ext cx="5105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Tìm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hiểu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ví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dụ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b="1" kern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sgk</a:t>
            </a:r>
            <a:r>
              <a:rPr lang="en-US" sz="2400" b="1" kern="0" dirty="0">
                <a:solidFill>
                  <a:srgbClr val="0000CC"/>
                </a:solidFill>
                <a:latin typeface="Times New Roman" panose="02020603050405020304" pitchFamily="18" charset="0"/>
              </a:rPr>
              <a:t>/45,46 </a:t>
            </a:r>
            <a:endParaRPr lang="en-US" sz="2400" b="1" kern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28600" y="1600200"/>
            <a:ext cx="8610600" cy="1229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</a:rPr>
              <a:t>C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âu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: “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Ôi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 </a:t>
            </a:r>
            <a:r>
              <a:rPr lang="en-US" sz="2400" kern="0" dirty="0">
                <a:solidFill>
                  <a:srgbClr val="FF3300"/>
                </a:solidFill>
              </a:rPr>
              <a:t>T</a:t>
            </a:r>
            <a:r>
              <a:rPr lang="vi-VN" altLang="en-US" sz="2400" kern="0" dirty="0">
                <a:solidFill>
                  <a:srgbClr val="FF3300"/>
                </a:solidFill>
              </a:rPr>
              <a:t>à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 </a:t>
            </a:r>
            <a:r>
              <a:rPr lang="en-US" sz="2400" kern="0" dirty="0" err="1">
                <a:solidFill>
                  <a:srgbClr val="FF3300"/>
                </a:solidFill>
              </a:rPr>
              <a:t>K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hê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!”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vi-V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Ở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̉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đoạn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d l</a:t>
            </a:r>
            <a:r>
              <a:rPr kumimoji="0" lang="vi-V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à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câu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ả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th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á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á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câu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ò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ạ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đều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không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c</a:t>
            </a:r>
            <a:r>
              <a:rPr kumimoji="0" lang="vi-V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ó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đ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ặ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điểm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hình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th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ứ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và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ch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ứ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năng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</a:t>
            </a:r>
            <a:r>
              <a:rPr kumimoji="0" lang="vi-VN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ủ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câu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nghi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vấn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câu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cầu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khiến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hay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câu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lang="en-US" sz="2400" kern="0" dirty="0" err="1" smtClean="0">
                <a:solidFill>
                  <a:srgbClr val="000000"/>
                </a:solidFill>
              </a:rPr>
              <a:t>cảm</a:t>
            </a:r>
            <a:r>
              <a:rPr lang="en-US" sz="2400" kern="0" dirty="0" smtClean="0">
                <a:solidFill>
                  <a:srgbClr val="000000"/>
                </a:solidFill>
              </a:rPr>
              <a:t> </a:t>
            </a:r>
            <a:r>
              <a:rPr lang="en-US" sz="2400" kern="0" dirty="0" err="1" smtClean="0">
                <a:solidFill>
                  <a:srgbClr val="000000"/>
                </a:solidFill>
              </a:rPr>
              <a:t>thán</a:t>
            </a:r>
            <a:r>
              <a:rPr lang="en-US" sz="2400" kern="0" dirty="0" smtClean="0">
                <a:solidFill>
                  <a:srgbClr val="000000"/>
                </a:solidFill>
              </a:rPr>
              <a:t>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2743200"/>
            <a:ext cx="33618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3505200"/>
            <a:ext cx="28584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4191000"/>
            <a:ext cx="3052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4572000"/>
            <a:ext cx="35830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5334000"/>
            <a:ext cx="3352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vi-VN" sz="2400" b="1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trần thuật</a:t>
            </a:r>
            <a:endParaRPr lang="vi-VN" sz="2400" b="1" dirty="0">
              <a:solidFill>
                <a:srgbClr val="0A1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>
            <a:off x="439532" y="5526732"/>
            <a:ext cx="330200" cy="76200"/>
          </a:xfrm>
          <a:prstGeom prst="rightArrow">
            <a:avLst>
              <a:gd name="adj1" fmla="val 50000"/>
              <a:gd name="adj2" fmla="val 373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" y="5638800"/>
            <a:ext cx="1775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vi-V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</a:t>
            </a:r>
            <a:endParaRPr lang="vi-VN" sz="2400" b="1" dirty="0">
              <a:solidFill>
                <a:srgbClr val="0A1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5943600"/>
            <a:ext cx="2579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Hình thức</a:t>
            </a:r>
            <a:endParaRPr lang="vi-VN" sz="2400" b="1" dirty="0">
              <a:solidFill>
                <a:srgbClr val="0A1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-23446" y="6243935"/>
            <a:ext cx="88626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- </a:t>
            </a:r>
            <a:r>
              <a:rPr lang="en-US" sz="2400" kern="0" dirty="0"/>
              <a:t>K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hông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có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đặc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điểm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hình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thức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của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câu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nghi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vấn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,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cầu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khiến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,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cảm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thán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.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33600" y="228600"/>
            <a:ext cx="4114800" cy="5254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5C99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99FFCC">
                    <a:alpha val="7882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CÂU TRẦN THUẬT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129702" y="979759"/>
            <a:ext cx="863329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hường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than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lửng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7979" y="1676400"/>
            <a:ext cx="2579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Chức năng</a:t>
            </a:r>
            <a:endParaRPr lang="vi-VN" sz="2400" b="1" dirty="0">
              <a:solidFill>
                <a:srgbClr val="0A1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151484" y="2133600"/>
            <a:ext cx="86115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 anchor="ctr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sz="240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181708" y="2514600"/>
            <a:ext cx="85812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 anchor="ctr">
            <a:spAutoFit/>
          </a:bodyPr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òn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4788" y="2883932"/>
            <a:ext cx="8379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1016" y="3276600"/>
            <a:ext cx="2460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dirty="0" err="1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/4</a:t>
            </a:r>
            <a:r>
              <a:rPr lang="en-US" sz="2400" dirty="0" smtClean="0">
                <a:solidFill>
                  <a:srgbClr val="0A1AB6"/>
                </a:solidFill>
              </a:rPr>
              <a:t>7</a:t>
            </a:r>
            <a:endParaRPr lang="vi-VN" sz="2400" dirty="0">
              <a:solidFill>
                <a:srgbClr val="0A1AB6"/>
              </a:solidFill>
            </a:endParaRP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112117" y="3657600"/>
            <a:ext cx="228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</a:rPr>
              <a:t>II.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</a:rPr>
              <a:t>Luyện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</a:rPr>
              <a:t>tập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88" y="3962400"/>
            <a:ext cx="86082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/46:  </a:t>
            </a:r>
            <a:r>
              <a:rPr lang="en-US" sz="2400" dirty="0" err="1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A1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rgbClr val="0A1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211016" y="4793397"/>
            <a:ext cx="9067800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a.Thế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rồi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Dế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Choắt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tắt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thở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.(1)      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Tôi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thương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lắm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.(2)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Vừa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thương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vừa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ăn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năn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tội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mình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.(3)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                                                        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                                 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(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Tô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Hoài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,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Dế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Mèn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phiêu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lưu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ký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865685" y="4793397"/>
            <a:ext cx="838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Kê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̉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336129" y="5255359"/>
            <a:ext cx="3897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Câu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2,3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Bộc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lộ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cảm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xúc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8" name="Right Arrow 27"/>
          <p:cNvSpPr>
            <a:spLocks noChangeArrowheads="1"/>
          </p:cNvSpPr>
          <p:nvPr/>
        </p:nvSpPr>
        <p:spPr bwMode="auto">
          <a:xfrm>
            <a:off x="396631" y="5914479"/>
            <a:ext cx="406400" cy="250825"/>
          </a:xfrm>
          <a:prstGeom prst="rightArrow">
            <a:avLst>
              <a:gd name="adj1" fmla="val 50000"/>
              <a:gd name="adj2" fmla="val 49860"/>
            </a:avLst>
          </a:prstGeom>
          <a:solidFill>
            <a:srgbClr val="BBE0E3"/>
          </a:solidFill>
          <a:ln w="9525" algn="ctr">
            <a:solidFill>
              <a:srgbClr val="0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1066800" y="5891088"/>
            <a:ext cx="4681538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Cả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3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câu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đều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là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câu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trần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thuật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34143" y="754062"/>
            <a:ext cx="8509000" cy="216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400" dirty="0" err="1"/>
              <a:t>b.Mã</a:t>
            </a:r>
            <a:r>
              <a:rPr lang="en-US" sz="2400" dirty="0"/>
              <a:t> </a:t>
            </a:r>
            <a:r>
              <a:rPr lang="en-US" sz="2400" dirty="0" err="1"/>
              <a:t>Lương</a:t>
            </a:r>
            <a:r>
              <a:rPr lang="en-US" sz="2400" dirty="0"/>
              <a:t> </a:t>
            </a:r>
            <a:r>
              <a:rPr lang="en-US" sz="2400" dirty="0" err="1"/>
              <a:t>nhìn</a:t>
            </a:r>
            <a:r>
              <a:rPr lang="en-US" sz="2400" dirty="0"/>
              <a:t> </a:t>
            </a:r>
            <a:r>
              <a:rPr lang="en-US" sz="2400" dirty="0" err="1"/>
              <a:t>cây</a:t>
            </a:r>
            <a:r>
              <a:rPr lang="en-US" sz="2400" dirty="0"/>
              <a:t> </a:t>
            </a:r>
            <a:r>
              <a:rPr lang="en-US" sz="2400" dirty="0" err="1"/>
              <a:t>bút</a:t>
            </a:r>
            <a:r>
              <a:rPr lang="en-US" sz="2400" dirty="0"/>
              <a:t> </a:t>
            </a:r>
            <a:r>
              <a:rPr lang="en-US" sz="2400" dirty="0" err="1"/>
              <a:t>bằng</a:t>
            </a:r>
            <a:r>
              <a:rPr lang="en-US" sz="2400" dirty="0"/>
              <a:t> </a:t>
            </a:r>
            <a:r>
              <a:rPr lang="en-US" sz="2400" dirty="0" err="1"/>
              <a:t>vàng</a:t>
            </a:r>
            <a:r>
              <a:rPr lang="en-US" sz="2400" dirty="0"/>
              <a:t> </a:t>
            </a:r>
            <a:r>
              <a:rPr lang="en-US" sz="2400" dirty="0" err="1"/>
              <a:t>sáng</a:t>
            </a:r>
            <a:r>
              <a:rPr lang="en-US" sz="2400" dirty="0"/>
              <a:t> </a:t>
            </a:r>
            <a:r>
              <a:rPr lang="en-US" sz="2400" dirty="0" err="1"/>
              <a:t>lấp</a:t>
            </a:r>
            <a:r>
              <a:rPr lang="en-US" sz="2400" dirty="0"/>
              <a:t> </a:t>
            </a:r>
            <a:r>
              <a:rPr lang="en-US" sz="2400" dirty="0" err="1"/>
              <a:t>lánh</a:t>
            </a:r>
            <a:r>
              <a:rPr lang="en-US" sz="2400" dirty="0"/>
              <a:t>, </a:t>
            </a:r>
            <a:r>
              <a:rPr lang="en-US" sz="2400" dirty="0" err="1"/>
              <a:t>em</a:t>
            </a:r>
            <a:r>
              <a:rPr lang="en-US" sz="2400" dirty="0"/>
              <a:t> sung </a:t>
            </a:r>
            <a:r>
              <a:rPr lang="en-US" sz="2400" dirty="0" err="1"/>
              <a:t>sướng</a:t>
            </a:r>
            <a:r>
              <a:rPr lang="en-US" sz="2400" dirty="0"/>
              <a:t> reo </a:t>
            </a:r>
            <a:r>
              <a:rPr lang="en-US" sz="2400" dirty="0" err="1"/>
              <a:t>lên</a:t>
            </a:r>
            <a:r>
              <a:rPr lang="en-US" sz="2400" dirty="0">
                <a:sym typeface="Wingdings" panose="05000000000000000000" pitchFamily="2" charset="2"/>
              </a:rPr>
              <a:t>: (1)</a:t>
            </a:r>
            <a:endParaRPr lang="en-US" sz="2400" dirty="0"/>
          </a:p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en-US" sz="2400" dirty="0"/>
              <a:t> </a:t>
            </a:r>
            <a:r>
              <a:rPr lang="en-US" sz="2400" dirty="0" err="1"/>
              <a:t>Cây</a:t>
            </a:r>
            <a:r>
              <a:rPr lang="en-US" sz="2400" dirty="0"/>
              <a:t> </a:t>
            </a:r>
            <a:r>
              <a:rPr lang="en-US" sz="2400" dirty="0" err="1"/>
              <a:t>bút</a:t>
            </a:r>
            <a:r>
              <a:rPr lang="en-US" sz="2400" dirty="0"/>
              <a:t> </a:t>
            </a:r>
            <a:r>
              <a:rPr lang="en-US" sz="2400" dirty="0" err="1"/>
              <a:t>đẹp</a:t>
            </a:r>
            <a:r>
              <a:rPr lang="en-US" sz="2400" dirty="0"/>
              <a:t> </a:t>
            </a:r>
            <a:r>
              <a:rPr lang="en-US" sz="2400" dirty="0" err="1"/>
              <a:t>quá</a:t>
            </a:r>
            <a:r>
              <a:rPr lang="en-US" sz="2400" dirty="0"/>
              <a:t>!(2)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ơn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!(3)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ơn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.(4)       </a:t>
            </a:r>
            <a:endParaRPr lang="en-US" sz="2400" dirty="0"/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400" dirty="0">
                <a:solidFill>
                  <a:srgbClr val="3333FF"/>
                </a:solidFill>
              </a:rPr>
              <a:t>                                                                  </a:t>
            </a:r>
            <a:r>
              <a:rPr lang="en-US" sz="2400" dirty="0" smtClean="0">
                <a:solidFill>
                  <a:srgbClr val="3333FF"/>
                </a:solidFill>
              </a:rPr>
              <a:t>           </a:t>
            </a:r>
            <a:r>
              <a:rPr lang="en-US" dirty="0"/>
              <a:t>(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thần</a:t>
            </a:r>
            <a:r>
              <a:rPr lang="en-US" dirty="0"/>
              <a:t>)</a:t>
            </a:r>
            <a:endParaRPr lang="en-US" dirty="0"/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2400" dirty="0">
              <a:solidFill>
                <a:srgbClr val="3333FF"/>
              </a:solidFill>
            </a:endParaRPr>
          </a:p>
        </p:txBody>
      </p:sp>
      <p:sp>
        <p:nvSpPr>
          <p:cNvPr id="11" name="Text Box 21"/>
          <p:cNvSpPr txBox="1">
            <a:spLocks noChangeArrowheads="1"/>
          </p:cNvSpPr>
          <p:nvPr/>
        </p:nvSpPr>
        <p:spPr bwMode="auto">
          <a:xfrm>
            <a:off x="1676400" y="1143000"/>
            <a:ext cx="4800600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0000"/>
                </a:solidFill>
              </a:rPr>
              <a:t>Câu</a:t>
            </a:r>
            <a:r>
              <a:rPr lang="en-US" sz="2400" dirty="0">
                <a:solidFill>
                  <a:srgbClr val="FF0000"/>
                </a:solidFill>
              </a:rPr>
              <a:t> 1: </a:t>
            </a:r>
            <a:r>
              <a:rPr lang="en-US" sz="2400" dirty="0" err="1">
                <a:solidFill>
                  <a:srgbClr val="FF0000"/>
                </a:solidFill>
              </a:rPr>
              <a:t>Câu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trần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thuật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dùng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để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kể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128281" y="2057400"/>
            <a:ext cx="45815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Câu</a:t>
            </a:r>
            <a:r>
              <a:rPr lang="en-US" sz="2400" dirty="0">
                <a:solidFill>
                  <a:srgbClr val="FF0000"/>
                </a:solidFill>
              </a:rPr>
              <a:t> 2 : </a:t>
            </a:r>
            <a:r>
              <a:rPr lang="en-US" sz="2400" dirty="0" err="1">
                <a:solidFill>
                  <a:srgbClr val="FF0000"/>
                </a:solidFill>
              </a:rPr>
              <a:t>Câu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cảm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thán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3" name="Text Box 23"/>
          <p:cNvSpPr txBox="1">
            <a:spLocks noChangeArrowheads="1"/>
          </p:cNvSpPr>
          <p:nvPr/>
        </p:nvSpPr>
        <p:spPr bwMode="auto">
          <a:xfrm>
            <a:off x="134143" y="2503244"/>
            <a:ext cx="8393113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dirty="0" err="1" smtClean="0">
                <a:solidFill>
                  <a:srgbClr val="FF0000"/>
                </a:solidFill>
              </a:rPr>
              <a:t>Câu</a:t>
            </a:r>
            <a:r>
              <a:rPr lang="en-US" sz="2400" dirty="0" smtClean="0">
                <a:solidFill>
                  <a:srgbClr val="FF0000"/>
                </a:solidFill>
              </a:rPr>
              <a:t> 3,4 : </a:t>
            </a:r>
            <a:r>
              <a:rPr lang="en-US" sz="2400" dirty="0" err="1" smtClean="0">
                <a:solidFill>
                  <a:srgbClr val="FF0000"/>
                </a:solidFill>
              </a:rPr>
              <a:t>Câu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trần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thuật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dùng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để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 err="1">
                <a:solidFill>
                  <a:srgbClr val="FF0000"/>
                </a:solidFill>
              </a:rPr>
              <a:t>b</a:t>
            </a:r>
            <a:r>
              <a:rPr lang="en-US" sz="2400" dirty="0" err="1" smtClean="0">
                <a:solidFill>
                  <a:srgbClr val="FF0000"/>
                </a:solidFill>
              </a:rPr>
              <a:t>ộc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lộ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tình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cảm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cảm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xúc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133600" y="228600"/>
            <a:ext cx="4114800" cy="5254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5C99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99FFCC">
                    <a:alpha val="7882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CÂU TRẦN THUẬT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90500" y="2950311"/>
            <a:ext cx="8572500" cy="216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u="sng" kern="0" dirty="0" err="1">
                <a:solidFill>
                  <a:srgbClr val="3333FF"/>
                </a:solidFill>
              </a:rPr>
              <a:t>Bài</a:t>
            </a:r>
            <a:r>
              <a:rPr lang="en-US" sz="2400" u="sng" kern="0" dirty="0">
                <a:solidFill>
                  <a:srgbClr val="3333FF"/>
                </a:solidFill>
              </a:rPr>
              <a:t> 2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 smtClean="0">
                <a:solidFill>
                  <a:srgbClr val="3333FF"/>
                </a:solidFill>
              </a:rPr>
              <a:t>sgk</a:t>
            </a:r>
            <a:r>
              <a:rPr lang="en-US" sz="2400" kern="0" dirty="0" smtClean="0">
                <a:solidFill>
                  <a:srgbClr val="3333FF"/>
                </a:solidFill>
              </a:rPr>
              <a:t>/47: </a:t>
            </a:r>
            <a:r>
              <a:rPr lang="en-US" sz="2400" kern="0" dirty="0" err="1">
                <a:solidFill>
                  <a:srgbClr val="3333FF"/>
                </a:solidFill>
              </a:rPr>
              <a:t>Đọc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câu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thứ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hai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trong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phần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bài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thơ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Ngắm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trăng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của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Hồ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Chí</a:t>
            </a:r>
            <a:r>
              <a:rPr lang="en-US" sz="2400" kern="0" dirty="0">
                <a:solidFill>
                  <a:srgbClr val="3333FF"/>
                </a:solidFill>
              </a:rPr>
              <a:t> Minh </a:t>
            </a:r>
            <a:endParaRPr lang="en-US" sz="2400" kern="0" dirty="0">
              <a:solidFill>
                <a:srgbClr val="3333FF"/>
              </a:solidFill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kern="0" dirty="0" err="1">
                <a:solidFill>
                  <a:srgbClr val="FF0000"/>
                </a:solidFill>
              </a:rPr>
              <a:t>dịch</a:t>
            </a:r>
            <a:r>
              <a:rPr lang="en-US" sz="2400" kern="0" dirty="0">
                <a:solidFill>
                  <a:srgbClr val="FF0000"/>
                </a:solidFill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</a:rPr>
              <a:t>nghĩa</a:t>
            </a:r>
            <a:r>
              <a:rPr lang="en-US" sz="2400" kern="0" dirty="0">
                <a:solidFill>
                  <a:srgbClr val="FF0000"/>
                </a:solidFill>
              </a:rPr>
              <a:t> </a:t>
            </a:r>
            <a:r>
              <a:rPr lang="en-US" sz="2400" kern="0" dirty="0">
                <a:solidFill>
                  <a:srgbClr val="3333FF"/>
                </a:solidFill>
              </a:rPr>
              <a:t>:</a:t>
            </a:r>
            <a:r>
              <a:rPr lang="en-US" sz="2400" kern="0" dirty="0" err="1">
                <a:solidFill>
                  <a:srgbClr val="3333FF"/>
                </a:solidFill>
              </a:rPr>
              <a:t>Trước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cảnh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đẹp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đêm</a:t>
            </a:r>
            <a:r>
              <a:rPr lang="en-US" sz="2400" kern="0" dirty="0">
                <a:solidFill>
                  <a:srgbClr val="3333FF"/>
                </a:solidFill>
              </a:rPr>
              <a:t> nay </a:t>
            </a:r>
            <a:r>
              <a:rPr lang="en-US" sz="2400" kern="0" dirty="0" err="1">
                <a:solidFill>
                  <a:srgbClr val="3333FF"/>
                </a:solidFill>
              </a:rPr>
              <a:t>biết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làm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thế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nào</a:t>
            </a:r>
            <a:r>
              <a:rPr lang="en-US" sz="2400" kern="0" dirty="0">
                <a:solidFill>
                  <a:srgbClr val="3333FF"/>
                </a:solidFill>
              </a:rPr>
              <a:t>? </a:t>
            </a:r>
            <a:endParaRPr lang="en-US" sz="2400" kern="0" dirty="0">
              <a:solidFill>
                <a:srgbClr val="3333FF"/>
              </a:solidFill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kern="0" dirty="0" err="1">
                <a:solidFill>
                  <a:srgbClr val="FF0000"/>
                </a:solidFill>
              </a:rPr>
              <a:t>dịch</a:t>
            </a:r>
            <a:r>
              <a:rPr lang="en-US" sz="2400" kern="0" dirty="0">
                <a:solidFill>
                  <a:srgbClr val="FF0000"/>
                </a:solidFill>
              </a:rPr>
              <a:t> </a:t>
            </a:r>
            <a:r>
              <a:rPr lang="en-US" sz="2400" kern="0" dirty="0" err="1">
                <a:solidFill>
                  <a:srgbClr val="FF0000"/>
                </a:solidFill>
              </a:rPr>
              <a:t>thơ</a:t>
            </a:r>
            <a:r>
              <a:rPr lang="en-US" sz="2400" kern="0" dirty="0">
                <a:solidFill>
                  <a:srgbClr val="FF0000"/>
                </a:solidFill>
              </a:rPr>
              <a:t> </a:t>
            </a:r>
            <a:r>
              <a:rPr lang="en-US" sz="2400" kern="0" dirty="0">
                <a:solidFill>
                  <a:srgbClr val="3333FF"/>
                </a:solidFill>
              </a:rPr>
              <a:t>:</a:t>
            </a:r>
            <a:r>
              <a:rPr lang="en-US" sz="2400" kern="0" dirty="0" err="1">
                <a:solidFill>
                  <a:srgbClr val="3333FF"/>
                </a:solidFill>
              </a:rPr>
              <a:t>Cảnh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đẹp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đêm</a:t>
            </a:r>
            <a:r>
              <a:rPr lang="en-US" sz="2400" kern="0" dirty="0">
                <a:solidFill>
                  <a:srgbClr val="3333FF"/>
                </a:solidFill>
              </a:rPr>
              <a:t> nay, </a:t>
            </a:r>
            <a:r>
              <a:rPr lang="en-US" sz="2400" kern="0" dirty="0" err="1">
                <a:solidFill>
                  <a:srgbClr val="3333FF"/>
                </a:solidFill>
              </a:rPr>
              <a:t>khó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hững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hờ</a:t>
            </a:r>
            <a:r>
              <a:rPr lang="en-US" sz="2400" kern="0" dirty="0">
                <a:solidFill>
                  <a:srgbClr val="3333FF"/>
                </a:solidFill>
              </a:rPr>
              <a:t>;</a:t>
            </a:r>
            <a:endParaRPr lang="en-US" sz="2400" kern="0" dirty="0">
              <a:solidFill>
                <a:srgbClr val="3333FF"/>
              </a:solidFill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kern="0" dirty="0">
                <a:solidFill>
                  <a:srgbClr val="3333FF"/>
                </a:solidFill>
              </a:rPr>
              <a:t> Cho </a:t>
            </a:r>
            <a:r>
              <a:rPr lang="en-US" sz="2400" kern="0" dirty="0" err="1">
                <a:solidFill>
                  <a:srgbClr val="3333FF"/>
                </a:solidFill>
              </a:rPr>
              <a:t>nhận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xét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về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kiểu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câu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và</a:t>
            </a:r>
            <a:r>
              <a:rPr lang="en-US" sz="2400" kern="0" dirty="0">
                <a:solidFill>
                  <a:srgbClr val="3333FF"/>
                </a:solidFill>
              </a:rPr>
              <a:t> ý </a:t>
            </a:r>
            <a:r>
              <a:rPr lang="en-US" sz="2400" kern="0" dirty="0" err="1">
                <a:solidFill>
                  <a:srgbClr val="3333FF"/>
                </a:solidFill>
              </a:rPr>
              <a:t>nghĩa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của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hai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câu</a:t>
            </a:r>
            <a:r>
              <a:rPr lang="en-US" sz="2400" kern="0" dirty="0">
                <a:solidFill>
                  <a:srgbClr val="3333FF"/>
                </a:solidFill>
              </a:rPr>
              <a:t> </a:t>
            </a:r>
            <a:r>
              <a:rPr lang="en-US" sz="2400" kern="0" dirty="0" err="1">
                <a:solidFill>
                  <a:srgbClr val="3333FF"/>
                </a:solidFill>
              </a:rPr>
              <a:t>đó</a:t>
            </a:r>
            <a:r>
              <a:rPr lang="en-US" sz="2400" kern="0" dirty="0">
                <a:solidFill>
                  <a:srgbClr val="3333FF"/>
                </a:solidFill>
              </a:rPr>
              <a:t>.</a:t>
            </a:r>
            <a:endParaRPr lang="en-US" sz="2400" kern="0" dirty="0">
              <a:solidFill>
                <a:srgbClr val="3333FF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90500" y="5329238"/>
            <a:ext cx="807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/>
              <a:t>-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thứ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phần</a:t>
            </a:r>
            <a:r>
              <a:rPr lang="en-US" sz="2400" dirty="0"/>
              <a:t> </a:t>
            </a:r>
            <a:r>
              <a:rPr lang="en-US" sz="2400" dirty="0" err="1"/>
              <a:t>dịch</a:t>
            </a:r>
            <a:r>
              <a:rPr lang="en-US" sz="2400" dirty="0"/>
              <a:t> </a:t>
            </a:r>
            <a:r>
              <a:rPr lang="en-US" sz="2400" dirty="0" err="1"/>
              <a:t>thơ</a:t>
            </a:r>
            <a:r>
              <a:rPr lang="en-US" sz="2400" dirty="0"/>
              <a:t> :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trần</a:t>
            </a:r>
            <a:r>
              <a:rPr lang="en-US" sz="2400" dirty="0"/>
              <a:t> </a:t>
            </a:r>
            <a:r>
              <a:rPr lang="en-US" sz="2400" dirty="0" err="1"/>
              <a:t>thuật</a:t>
            </a:r>
            <a:r>
              <a:rPr lang="en-US" sz="2400" dirty="0"/>
              <a:t>.</a:t>
            </a:r>
            <a:endParaRPr lang="en-US" sz="2400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28281" y="5657850"/>
            <a:ext cx="8991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imes New Roman" panose="02020603050405020304" pitchFamily="18" charset="0"/>
                <a:sym typeface="Wingdings 3" panose="05040102010807070707" pitchFamily="18" charset="2"/>
              </a:rPr>
              <a:t> </a:t>
            </a:r>
            <a:r>
              <a:rPr lang="en-US" sz="2400" dirty="0" err="1">
                <a:latin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tuy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khác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kiểu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nhưng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diễn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đạt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</a:rPr>
              <a:t>Đêm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trăng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đẹp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gây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xúc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mãnh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liệt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thơ</a:t>
            </a:r>
            <a:r>
              <a:rPr lang="en-US" sz="2400" dirty="0"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</a:rPr>
              <a:t>khiến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thơ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muốn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điều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05702" y="5022057"/>
            <a:ext cx="7772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400" dirty="0"/>
              <a:t>-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thứ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phần</a:t>
            </a:r>
            <a:r>
              <a:rPr lang="en-US" sz="2400" dirty="0"/>
              <a:t> </a:t>
            </a:r>
            <a:r>
              <a:rPr lang="en-US" sz="2400" dirty="0" err="1"/>
              <a:t>dịch</a:t>
            </a:r>
            <a:r>
              <a:rPr lang="en-US" sz="2400" dirty="0"/>
              <a:t> </a:t>
            </a:r>
            <a:r>
              <a:rPr lang="en-US" sz="2400" dirty="0" err="1"/>
              <a:t>nghĩa</a:t>
            </a:r>
            <a:r>
              <a:rPr lang="en-US" sz="2400" dirty="0"/>
              <a:t>: </a:t>
            </a:r>
            <a:r>
              <a:rPr lang="en-US" sz="2400" dirty="0" err="1"/>
              <a:t>C</a:t>
            </a:r>
            <a:r>
              <a:rPr lang="en-US" sz="2400" dirty="0" err="1" smtClean="0"/>
              <a:t>âu</a:t>
            </a:r>
            <a:r>
              <a:rPr lang="en-US" sz="2400" dirty="0" smtClean="0"/>
              <a:t> </a:t>
            </a:r>
            <a:r>
              <a:rPr lang="en-US" sz="2400" dirty="0" err="1"/>
              <a:t>nghi</a:t>
            </a:r>
            <a:r>
              <a:rPr lang="en-US" sz="2400" dirty="0"/>
              <a:t> </a:t>
            </a:r>
            <a:r>
              <a:rPr lang="en-US" sz="2400" dirty="0" err="1"/>
              <a:t>vấn</a:t>
            </a:r>
            <a:r>
              <a:rPr lang="en-US" sz="2400" dirty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93887" y="1366838"/>
            <a:ext cx="4594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Tôi</a:t>
            </a:r>
            <a:r>
              <a:rPr lang="en-US" sz="2400" dirty="0">
                <a:solidFill>
                  <a:srgbClr val="000000"/>
                </a:solidFill>
              </a:rPr>
              <a:t>) </a:t>
            </a:r>
            <a:r>
              <a:rPr lang="en-US" sz="2400" dirty="0" err="1">
                <a:solidFill>
                  <a:srgbClr val="000000"/>
                </a:solidFill>
              </a:rPr>
              <a:t>xin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hứa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là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sẽ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đến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đúng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giờ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59548" y="1793631"/>
            <a:ext cx="358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Em</a:t>
            </a:r>
            <a:r>
              <a:rPr lang="en-US" sz="2400" dirty="0">
                <a:solidFill>
                  <a:srgbClr val="000000"/>
                </a:solidFill>
              </a:rPr>
              <a:t> )</a:t>
            </a:r>
            <a:r>
              <a:rPr lang="en-US" sz="2400" dirty="0" err="1">
                <a:solidFill>
                  <a:srgbClr val="000000"/>
                </a:solidFill>
              </a:rPr>
              <a:t>xin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lỗi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vì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đã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lỡ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hẹn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1745457"/>
            <a:ext cx="1905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</a:rPr>
              <a:t>- </a:t>
            </a:r>
            <a:r>
              <a:rPr lang="en-US" sz="2400" b="1" dirty="0" err="1">
                <a:solidFill>
                  <a:srgbClr val="0000CC"/>
                </a:solidFill>
              </a:rPr>
              <a:t>Xin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lỗi</a:t>
            </a:r>
            <a:r>
              <a:rPr lang="en-US" sz="2400" b="1" dirty="0">
                <a:solidFill>
                  <a:srgbClr val="0000CC"/>
                </a:solidFill>
              </a:rPr>
              <a:t> : </a:t>
            </a:r>
            <a:endParaRPr lang="en-US" sz="2400" b="1" dirty="0">
              <a:solidFill>
                <a:srgbClr val="0000CC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676400" y="2269331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Em</a:t>
            </a:r>
            <a:r>
              <a:rPr lang="en-US" sz="2400" dirty="0">
                <a:solidFill>
                  <a:srgbClr val="000000"/>
                </a:solidFill>
              </a:rPr>
              <a:t>) </a:t>
            </a:r>
            <a:r>
              <a:rPr lang="en-US" sz="2400" dirty="0" err="1">
                <a:solidFill>
                  <a:srgbClr val="000000"/>
                </a:solidFill>
              </a:rPr>
              <a:t>xin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cảm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ơn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cô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71700" y="2760602"/>
            <a:ext cx="632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Mình</a:t>
            </a:r>
            <a:r>
              <a:rPr lang="en-US" sz="2400" dirty="0">
                <a:solidFill>
                  <a:srgbClr val="000000"/>
                </a:solidFill>
              </a:rPr>
              <a:t> )</a:t>
            </a:r>
            <a:r>
              <a:rPr lang="en-US" sz="2400" dirty="0" err="1">
                <a:solidFill>
                  <a:srgbClr val="000000"/>
                </a:solidFill>
              </a:rPr>
              <a:t>xin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chúc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mừng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ngày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sinh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của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bạn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133600" y="3124200"/>
            <a:ext cx="51546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Tôi</a:t>
            </a:r>
            <a:r>
              <a:rPr lang="en-US" sz="2400" dirty="0">
                <a:solidFill>
                  <a:srgbClr val="000000"/>
                </a:solidFill>
              </a:rPr>
              <a:t>) </a:t>
            </a:r>
            <a:r>
              <a:rPr lang="en-US" sz="2400" dirty="0" err="1">
                <a:solidFill>
                  <a:srgbClr val="000000"/>
                </a:solidFill>
              </a:rPr>
              <a:t>xin</a:t>
            </a:r>
            <a:r>
              <a:rPr lang="en-US" sz="2400" dirty="0">
                <a:solidFill>
                  <a:srgbClr val="000000"/>
                </a:solidFill>
              </a:rPr>
              <a:t> cam </a:t>
            </a:r>
            <a:r>
              <a:rPr lang="en-US" sz="2400" dirty="0" err="1">
                <a:solidFill>
                  <a:srgbClr val="000000"/>
                </a:solidFill>
              </a:rPr>
              <a:t>đoan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những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lời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khai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trên</a:t>
            </a:r>
            <a:endParaRPr lang="en-US" sz="24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là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đúng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sự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thật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4345" name="Rectangle 13"/>
          <p:cNvSpPr>
            <a:spLocks noChangeArrowheads="1"/>
          </p:cNvSpPr>
          <p:nvPr/>
        </p:nvSpPr>
        <p:spPr bwMode="auto">
          <a:xfrm>
            <a:off x="386251" y="902677"/>
            <a:ext cx="457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CC"/>
                </a:solidFill>
                <a:latin typeface="Times New Roman" panose="02020603050405020304" pitchFamily="18" charset="0"/>
              </a:rPr>
              <a:t>Bài 5 SGK/ 47: Đặt câu.</a:t>
            </a:r>
            <a:endParaRPr lang="en-US" sz="240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40323" y="1281295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</a:rPr>
              <a:t>- </a:t>
            </a:r>
            <a:r>
              <a:rPr lang="en-US" sz="2400" b="1" dirty="0" err="1">
                <a:solidFill>
                  <a:srgbClr val="0000CC"/>
                </a:solidFill>
              </a:rPr>
              <a:t>Hứa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hẹn</a:t>
            </a:r>
            <a:r>
              <a:rPr lang="en-US" sz="2400" b="1" dirty="0">
                <a:solidFill>
                  <a:srgbClr val="0000CC"/>
                </a:solidFill>
              </a:rPr>
              <a:t>: </a:t>
            </a:r>
            <a:endParaRPr lang="en-US" sz="2400" b="1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" y="2207418"/>
            <a:ext cx="1804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</a:rPr>
              <a:t>- </a:t>
            </a:r>
            <a:r>
              <a:rPr lang="en-US" sz="2400" b="1" dirty="0" err="1">
                <a:solidFill>
                  <a:srgbClr val="0000CC"/>
                </a:solidFill>
              </a:rPr>
              <a:t>Cảm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ơn</a:t>
            </a:r>
            <a:r>
              <a:rPr lang="en-US" sz="2400" b="1" dirty="0">
                <a:solidFill>
                  <a:srgbClr val="0000CC"/>
                </a:solidFill>
              </a:rPr>
              <a:t>: </a:t>
            </a:r>
            <a:endParaRPr lang="en-US" sz="2400" b="1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40323" y="2731294"/>
            <a:ext cx="2333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</a:rPr>
              <a:t>- </a:t>
            </a:r>
            <a:r>
              <a:rPr lang="en-US" sz="2400" b="1" dirty="0" err="1">
                <a:solidFill>
                  <a:srgbClr val="0000CC"/>
                </a:solidFill>
              </a:rPr>
              <a:t>Chúc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mừng</a:t>
            </a:r>
            <a:r>
              <a:rPr lang="en-US" sz="2400" b="1" dirty="0">
                <a:solidFill>
                  <a:srgbClr val="0000CC"/>
                </a:solidFill>
              </a:rPr>
              <a:t>:</a:t>
            </a:r>
            <a:endParaRPr lang="en-US" sz="2400" b="1" dirty="0">
              <a:solidFill>
                <a:srgbClr val="0000CC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75492" y="3193256"/>
            <a:ext cx="213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</a:rPr>
              <a:t>- Cam </a:t>
            </a:r>
            <a:r>
              <a:rPr lang="en-US" sz="2400" b="1" dirty="0" err="1">
                <a:solidFill>
                  <a:srgbClr val="0000CC"/>
                </a:solidFill>
              </a:rPr>
              <a:t>đoan</a:t>
            </a:r>
            <a:r>
              <a:rPr lang="en-US" sz="2400" b="1" dirty="0">
                <a:solidFill>
                  <a:srgbClr val="0000CC"/>
                </a:solidFill>
              </a:rPr>
              <a:t>: </a:t>
            </a:r>
            <a:endParaRPr lang="en-US" sz="2400" b="1" dirty="0">
              <a:solidFill>
                <a:srgbClr val="0000CC"/>
              </a:solidFill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2133600" y="228600"/>
            <a:ext cx="4114800" cy="5254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5C99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99FFCC">
                    <a:alpha val="7882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CÂU TRẦN THUẬT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2347</Words>
  <Application>WPS Presentation</Application>
  <PresentationFormat>On-screen Show (4:3)</PresentationFormat>
  <Paragraphs>104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Wingdings 3</vt:lpstr>
      <vt:lpstr>Microsoft YaHei</vt:lpstr>
      <vt:lpstr>Arial Unicode MS</vt:lpstr>
      <vt:lpstr>Calibri</vt:lpstr>
      <vt:lpstr>Office Theme</vt:lpstr>
      <vt:lpstr>3_Default Design</vt:lpstr>
      <vt:lpstr>5_Default Design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CNC</dc:creator>
  <cp:lastModifiedBy>User</cp:lastModifiedBy>
  <cp:revision>31</cp:revision>
  <dcterms:created xsi:type="dcterms:W3CDTF">2021-02-19T00:24:00Z</dcterms:created>
  <dcterms:modified xsi:type="dcterms:W3CDTF">2021-02-19T13:11:32Z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1033-11.2.0.9937</vt:lpwstr>
  </property>
</Properties>
</file>