
<file path=[Content_Types].xml><?xml version="1.0" encoding="utf-8"?>
<Types xmlns="http://schemas.openxmlformats.org/package/2006/content-types">
  <Default Extension="jfif" ContentType="image/j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3" r:id="rId2"/>
    <p:sldId id="258" r:id="rId3"/>
    <p:sldId id="340" r:id="rId4"/>
    <p:sldId id="341" r:id="rId5"/>
    <p:sldId id="339" r:id="rId6"/>
    <p:sldId id="342" r:id="rId7"/>
    <p:sldId id="343" r:id="rId8"/>
    <p:sldId id="362" r:id="rId9"/>
    <p:sldId id="344" r:id="rId10"/>
    <p:sldId id="328" r:id="rId11"/>
    <p:sldId id="347" r:id="rId12"/>
    <p:sldId id="348" r:id="rId13"/>
    <p:sldId id="349" r:id="rId14"/>
    <p:sldId id="351" r:id="rId15"/>
    <p:sldId id="350" r:id="rId16"/>
    <p:sldId id="352" r:id="rId17"/>
    <p:sldId id="337" r:id="rId18"/>
    <p:sldId id="355" r:id="rId19"/>
    <p:sldId id="363" r:id="rId20"/>
    <p:sldId id="356" r:id="rId21"/>
    <p:sldId id="357" r:id="rId22"/>
    <p:sldId id="359" r:id="rId23"/>
    <p:sldId id="306" r:id="rId24"/>
    <p:sldId id="365" r:id="rId25"/>
    <p:sldId id="358" r:id="rId26"/>
    <p:sldId id="364" r:id="rId27"/>
    <p:sldId id="360" r:id="rId28"/>
    <p:sldId id="336" r:id="rId29"/>
    <p:sldId id="366" r:id="rId30"/>
    <p:sldId id="308" r:id="rId31"/>
    <p:sldId id="338" r:id="rId32"/>
    <p:sldId id="367" r:id="rId33"/>
    <p:sldId id="318" r:id="rId34"/>
    <p:sldId id="361" r:id="rId35"/>
    <p:sldId id="323" r:id="rId36"/>
    <p:sldId id="31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5A0"/>
    <a:srgbClr val="FDFDA1"/>
    <a:srgbClr val="FF00FF"/>
    <a:srgbClr val="0000CC"/>
    <a:srgbClr val="FF0000"/>
    <a:srgbClr val="A1F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2" autoAdjust="0"/>
    <p:restoredTop sz="94660"/>
  </p:normalViewPr>
  <p:slideViewPr>
    <p:cSldViewPr>
      <p:cViewPr>
        <p:scale>
          <a:sx n="63" d="100"/>
          <a:sy n="63" d="100"/>
        </p:scale>
        <p:origin x="-172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A9ED2D-3394-46E1-9F47-FF0F4AA429DC}" type="datetimeFigureOut">
              <a:rPr lang="en-US"/>
              <a:pPr>
                <a:defRPr/>
              </a:pPr>
              <a:t>07/03/2022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59D345-0DF1-4F7E-B4CC-3C9E2BE04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C45B-0603-4288-8B13-D812E67CD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B37D-BCD0-4B69-81AD-B0E7E4925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9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04E6-9C1B-4AE1-8B15-97F4EFA65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1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6D67D-7D1A-4413-934D-AB8A0CBE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6A00-5060-4A70-A548-6E1E12996048}" type="datetimeFigureOut">
              <a:rPr lang="en-US"/>
              <a:pPr>
                <a:defRPr/>
              </a:pPr>
              <a:t>07/03/2022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1357-742D-4C64-B4B2-46C34284E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0430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FBD2-F154-43DD-8195-FFC10D205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6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5923E-B490-4C4E-813C-BCBBBDD2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6B70-9A99-46C6-80F8-BC1327F96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96CE8-CF37-4F6B-9D2C-E1014BA78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EA9B-31DE-4FC2-8171-86EC1786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AFF3D-C651-4D26-A4C6-70A998BB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89C6-3013-4920-A7FB-2760374CD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7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8B54-325C-461C-B773-B66CCD2B4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1C707FAD-9959-469E-BAD9-2F1C9D8D3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f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fif"/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1"/>
          <p:cNvSpPr>
            <a:spLocks noChangeArrowheads="1"/>
          </p:cNvSpPr>
          <p:nvPr/>
        </p:nvSpPr>
        <p:spPr bwMode="auto">
          <a:xfrm>
            <a:off x="7239000" y="51054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533400" y="3581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6248400" y="2895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.VnTime" pitchFamily="34" charset="0"/>
              <a:cs typeface="Arial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7620000" y="2286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.VnTime" pitchFamily="34" charset="0"/>
              <a:cs typeface="Arial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2971800" y="5791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.VnTime" pitchFamily="34" charset="0"/>
              <a:cs typeface="Arial" charset="0"/>
            </a:endParaRPr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4876800" y="2286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6248400" y="5486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04800" y="1447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457200" y="22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.VnTime" pitchFamily="34" charset="0"/>
              <a:cs typeface="Arial" charset="0"/>
            </a:endParaRPr>
          </a:p>
        </p:txBody>
      </p:sp>
      <p:sp>
        <p:nvSpPr>
          <p:cNvPr id="3084" name="Rectangle 18"/>
          <p:cNvSpPr>
            <a:spLocks noChangeArrowheads="1"/>
          </p:cNvSpPr>
          <p:nvPr/>
        </p:nvSpPr>
        <p:spPr bwMode="auto">
          <a:xfrm>
            <a:off x="0" y="0"/>
            <a:ext cx="69850" cy="1052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195888" y="4154488"/>
            <a:ext cx="1246187" cy="1371600"/>
            <a:chOff x="2844800" y="1422399"/>
            <a:chExt cx="2235200" cy="2235200"/>
          </a:xfrm>
        </p:grpSpPr>
        <p:sp>
          <p:nvSpPr>
            <p:cNvPr id="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294688" y="1944980"/>
              <a:ext cx="1335425" cy="11512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3964110" y="3335675"/>
            <a:ext cx="1494694" cy="1606694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962275" y="4116388"/>
            <a:ext cx="1304925" cy="1524000"/>
            <a:chOff x="2844800" y="1422399"/>
            <a:chExt cx="2235200" cy="2235200"/>
          </a:xfrm>
        </p:grpSpPr>
        <p:sp>
          <p:nvSpPr>
            <p:cNvPr id="2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3293472" y="1946273"/>
              <a:ext cx="1337857" cy="1147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3990570" y="4781584"/>
            <a:ext cx="14951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/>
            </a:p>
          </p:txBody>
        </p:sp>
      </p:grpSp>
      <p:pic>
        <p:nvPicPr>
          <p:cNvPr id="3089" name="Picture 3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1788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3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0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4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5011738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10795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647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621223" y="3975091"/>
            <a:ext cx="57229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rgbClr val="00C200"/>
                </a:solidFill>
                <a:latin typeface="Times New Roman" panose="02020603050405020304" pitchFamily="18" charset="0"/>
              </a:rPr>
              <a:t>C</a:t>
            </a:r>
            <a:endParaRPr lang="vi-VN" sz="4400" b="1" dirty="0" smtClean="0">
              <a:solidFill>
                <a:srgbClr val="00C2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5437" y="3981441"/>
            <a:ext cx="56857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Ô</a:t>
            </a:r>
            <a:endParaRPr lang="vi-VN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1788" y="3983028"/>
            <a:ext cx="56857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rgbClr val="24602E"/>
                </a:solidFill>
                <a:latin typeface="Times New Roman" panose="02020603050405020304" pitchFamily="18" charset="0"/>
              </a:rPr>
              <a:t>N</a:t>
            </a:r>
            <a:endParaRPr lang="vi-VN" sz="4400" b="1" dirty="0" smtClean="0">
              <a:solidFill>
                <a:srgbClr val="24602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0371" y="39830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400" b="1" dirty="0" smtClean="0">
                <a:solidFill>
                  <a:srgbClr val="5B34DA"/>
                </a:solidFill>
                <a:latin typeface="Times New Roman" panose="02020603050405020304" pitchFamily="18" charset="0"/>
              </a:rPr>
              <a:t>G</a:t>
            </a:r>
            <a:endParaRPr lang="vi-VN" sz="4400" b="1" dirty="0" smtClean="0">
              <a:solidFill>
                <a:srgbClr val="5B34DA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23609" y="3781195"/>
            <a:ext cx="1165617" cy="20005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8000" b="1" dirty="0" smtClean="0">
                <a:solidFill>
                  <a:srgbClr val="0066FF"/>
                </a:solidFill>
                <a:latin typeface=".VnArial" pitchFamily="34" charset="0"/>
              </a:rPr>
              <a:t>8</a:t>
            </a:r>
          </a:p>
          <a:p>
            <a:pPr algn="ctr">
              <a:defRPr/>
            </a:pPr>
            <a:endParaRPr lang="vi-VN" sz="4400" b="1" dirty="0" smtClean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4364423" y="3981441"/>
            <a:ext cx="572295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rgbClr val="00C200"/>
                </a:solidFill>
                <a:latin typeface="Times New Roman" panose="02020603050405020304" pitchFamily="18" charset="0"/>
              </a:rPr>
              <a:t>N</a:t>
            </a:r>
            <a:endParaRPr lang="vi-VN" sz="4400" b="1" dirty="0" smtClean="0">
              <a:solidFill>
                <a:srgbClr val="00C2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5047050" y="3983028"/>
            <a:ext cx="56857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endParaRPr lang="vi-VN" sz="44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5733401" y="3983028"/>
            <a:ext cx="56857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400" b="1" smtClean="0">
                <a:solidFill>
                  <a:srgbClr val="24602E"/>
                </a:solidFill>
                <a:latin typeface="Times New Roman" panose="02020603050405020304" pitchFamily="18" charset="0"/>
              </a:rPr>
              <a:t>H</a:t>
            </a:r>
            <a:endParaRPr lang="vi-VN" sz="4400" b="1" smtClean="0">
              <a:solidFill>
                <a:srgbClr val="24602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6420396" y="3983028"/>
            <a:ext cx="567784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4400" b="1" smtClean="0">
                <a:solidFill>
                  <a:srgbClr val="5B34DA"/>
                </a:solidFill>
                <a:latin typeface="Times New Roman" panose="02020603050405020304" pitchFamily="18" charset="0"/>
              </a:rPr>
              <a:t>Ệ</a:t>
            </a:r>
            <a:endParaRPr lang="vi-VN" sz="4400" b="1" smtClean="0">
              <a:solidFill>
                <a:srgbClr val="5B34D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21" name="Picture 4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2" name="TextBox 46"/>
          <p:cNvSpPr txBox="1">
            <a:spLocks noChangeArrowheads="1"/>
          </p:cNvSpPr>
          <p:nvPr/>
        </p:nvSpPr>
        <p:spPr bwMode="auto">
          <a:xfrm>
            <a:off x="1066800" y="238125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 VĂN NGHỆ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23" name="Picture 6" descr="Picture1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410200" y="6096000"/>
            <a:ext cx="18138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CN8,9</a:t>
            </a:r>
            <a:endParaRPr lang="vi-VN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2"/>
          <p:cNvSpPr>
            <a:spLocks noChangeArrowheads="1"/>
          </p:cNvSpPr>
          <p:nvPr/>
        </p:nvSpPr>
        <p:spPr bwMode="auto">
          <a:xfrm>
            <a:off x="8777288" y="5638800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>
            <a:off x="5105400" y="914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600200" y="1219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9664 L 0.00035 -0.05018 " pathEditMode="relative" rAng="0" ptsTypes="AA">
                                      <p:cBhvr>
                                        <p:cTn id="86" dur="5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735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511 L -0.00365 0.09572 " pathEditMode="relative" rAng="0" ptsTypes="AA">
                                      <p:cBhvr>
                                        <p:cTn id="88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732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9549 L 0.00017 -0.05133 " pathEditMode="relative" rAng="0" ptsTypes="AA">
                                      <p:cBhvr>
                                        <p:cTn id="90" dur="5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5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8324 L 0.00365 -0.06173 " pathEditMode="relative" rAng="0" ptsTypes="AA">
                                      <p:cBhvr>
                                        <p:cTn id="9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72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1873 L 1.94444E-6 0.12809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2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24 L -0.00052 -0.0615 " pathEditMode="relative" rAng="0" ptsTypes="AA">
                                      <p:cBhvr>
                                        <p:cTn id="96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723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5757 L -0.00417 0.08925 " pathEditMode="relative" rAng="0" ptsTypes="AA">
                                      <p:cBhvr>
                                        <p:cTn id="98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32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8509 L -0.00052 -0.05133 " pathEditMode="relative" rAng="0" ptsTypes="AA">
                                      <p:cBhvr>
                                        <p:cTn id="100" dur="5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9549 L 3.88889E-6 -0.05133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735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73" grpId="0" animBg="1"/>
      <p:bldP spid="2077" grpId="0" animBg="1"/>
      <p:bldP spid="2078" grpId="0" animBg="1"/>
      <p:bldP spid="2063" grpId="0" animBg="1"/>
      <p:bldP spid="47" grpId="0" animBg="1"/>
      <p:bldP spid="48" grpId="0" animBg="1"/>
      <p:bldP spid="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12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443038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1.Giờ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alt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5800" y="684213"/>
            <a:ext cx="7543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198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62753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/>
              </a:rPr>
              <a:t>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tiêu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thụ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nhiều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gọi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cao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điểm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12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443038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1.Giờ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alt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5800" y="684213"/>
            <a:ext cx="7543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" y="1927057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Wingdings"/>
              </a:rPr>
              <a:t>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tiêu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thụ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nhiều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Những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gọi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cao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điểm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cao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điểm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dùng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ngày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18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đến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22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12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443038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1.Giờ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alt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5800" y="684213"/>
            <a:ext cx="7543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1850213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2.Những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1686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00" name="Group 4"/>
          <p:cNvGrpSpPr>
            <a:grpSpLocks/>
          </p:cNvGrpSpPr>
          <p:nvPr/>
        </p:nvGrpSpPr>
        <p:grpSpPr bwMode="auto">
          <a:xfrm>
            <a:off x="0" y="0"/>
            <a:ext cx="3886200" cy="3538538"/>
            <a:chOff x="48" y="37"/>
            <a:chExt cx="2448" cy="2229"/>
          </a:xfrm>
        </p:grpSpPr>
        <p:pic>
          <p:nvPicPr>
            <p:cNvPr id="10253" name="Picture 5" descr="89503a6ac5164ab68df7687befd021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7"/>
              <a:ext cx="2448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432" y="2016"/>
              <a:ext cx="18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Thuỷ điện Hoà Bình</a:t>
              </a:r>
            </a:p>
          </p:txBody>
        </p:sp>
      </p:grpSp>
      <p:grpSp>
        <p:nvGrpSpPr>
          <p:cNvPr id="106503" name="Group 7"/>
          <p:cNvGrpSpPr>
            <a:grpSpLocks/>
          </p:cNvGrpSpPr>
          <p:nvPr/>
        </p:nvGrpSpPr>
        <p:grpSpPr bwMode="auto">
          <a:xfrm>
            <a:off x="4495800" y="152400"/>
            <a:ext cx="3810000" cy="3395663"/>
            <a:chOff x="2880" y="96"/>
            <a:chExt cx="2400" cy="1902"/>
          </a:xfrm>
        </p:grpSpPr>
        <p:pic>
          <p:nvPicPr>
            <p:cNvPr id="10251" name="Picture 8" descr="274565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6"/>
              <a:ext cx="2400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Text Box 9"/>
            <p:cNvSpPr txBox="1">
              <a:spLocks noChangeArrowheads="1"/>
            </p:cNvSpPr>
            <p:nvPr/>
          </p:nvSpPr>
          <p:spPr bwMode="auto">
            <a:xfrm>
              <a:off x="3264" y="1776"/>
              <a:ext cx="177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Thuỷ điện Trị An</a:t>
              </a:r>
            </a:p>
          </p:txBody>
        </p:sp>
      </p:grpSp>
      <p:grpSp>
        <p:nvGrpSpPr>
          <p:cNvPr id="106506" name="Group 10"/>
          <p:cNvGrpSpPr>
            <a:grpSpLocks/>
          </p:cNvGrpSpPr>
          <p:nvPr/>
        </p:nvGrpSpPr>
        <p:grpSpPr bwMode="auto">
          <a:xfrm>
            <a:off x="4419600" y="3581400"/>
            <a:ext cx="3886200" cy="3303588"/>
            <a:chOff x="2880" y="2160"/>
            <a:chExt cx="2448" cy="2171"/>
          </a:xfrm>
        </p:grpSpPr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2976" y="4070"/>
              <a:ext cx="2352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Nhà máy nhiệt điện Phú Mỹ</a:t>
              </a:r>
            </a:p>
          </p:txBody>
        </p:sp>
        <p:pic>
          <p:nvPicPr>
            <p:cNvPr id="10250" name="Picture 12" descr="p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60"/>
              <a:ext cx="2352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509" name="Group 13"/>
          <p:cNvGrpSpPr>
            <a:grpSpLocks/>
          </p:cNvGrpSpPr>
          <p:nvPr/>
        </p:nvGrpSpPr>
        <p:grpSpPr bwMode="auto">
          <a:xfrm>
            <a:off x="228600" y="3581400"/>
            <a:ext cx="3886200" cy="3276600"/>
            <a:chOff x="0" y="2256"/>
            <a:chExt cx="2448" cy="2064"/>
          </a:xfrm>
        </p:grpSpPr>
        <p:pic>
          <p:nvPicPr>
            <p:cNvPr id="10247" name="Picture 14" descr="LongPh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6"/>
              <a:ext cx="2352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15"/>
            <p:cNvSpPr txBox="1">
              <a:spLocks noChangeArrowheads="1"/>
            </p:cNvSpPr>
            <p:nvPr/>
          </p:nvSpPr>
          <p:spPr bwMode="auto">
            <a:xfrm>
              <a:off x="96" y="4070"/>
              <a:ext cx="23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Nhà máy nhiệt điện Long Phú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78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512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443038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1.Giờ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alt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85800" y="684213"/>
            <a:ext cx="7543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1850213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2.Những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1686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tiêu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thụ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rất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lớn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khi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khả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năng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cung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cấp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các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nhà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máy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đáp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ứng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đủ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505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áp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mạng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bị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giảm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xuống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ảnh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hưởng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xấu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đến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chế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độ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làm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việc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đồ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dùng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điện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330460" cy="2894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5029200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44196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724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226784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2019, 2020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28" name="Group 3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27472469"/>
              </p:ext>
            </p:extLst>
          </p:nvPr>
        </p:nvGraphicFramePr>
        <p:xfrm>
          <a:off x="457200" y="1371599"/>
          <a:ext cx="8229600" cy="5562601"/>
        </p:xfrm>
        <a:graphic>
          <a:graphicData uri="http://schemas.openxmlformats.org/drawingml/2006/table">
            <a:tbl>
              <a:tblPr/>
              <a:tblGrid>
                <a:gridCol w="4038600"/>
                <a:gridCol w="41910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áp của mạng điện bị giảm xuống</a:t>
                      </a:r>
                      <a:endParaRPr kumimoji="0" lang="vi-V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6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 phát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của đèn</a:t>
                      </a: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Tốc độ quay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quạt điện</a:t>
                      </a: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813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đun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sôi nước của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bếp điện</a:t>
                      </a: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vi-V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00400" y="1752600"/>
            <a:ext cx="849313" cy="4419600"/>
            <a:chOff x="5486400" y="3080658"/>
            <a:chExt cx="849092" cy="2648899"/>
          </a:xfrm>
        </p:grpSpPr>
        <p:pic>
          <p:nvPicPr>
            <p:cNvPr id="11288" name="Picture 46" descr="denng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292" y="3080658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49" descr="soe12981799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054" y="4005942"/>
              <a:ext cx="816430" cy="816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50" descr="09_4_27_1058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985654"/>
              <a:ext cx="838200" cy="74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53000" y="2133600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dirty="0" err="1" smtClean="0">
                <a:solidFill>
                  <a:srgbClr val="0D0C0B"/>
                </a:solidFill>
                <a:cs typeface="Times New Roman" pitchFamily="18" charset="0"/>
              </a:rPr>
              <a:t>Tối</a:t>
            </a:r>
            <a:r>
              <a:rPr lang="en-US" sz="1800" dirty="0" smtClean="0">
                <a:solidFill>
                  <a:srgbClr val="0D0C0B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D0C0B"/>
                </a:solidFill>
                <a:cs typeface="Times New Roman" pitchFamily="18" charset="0"/>
              </a:rPr>
              <a:t>hơn</a:t>
            </a:r>
            <a:endParaRPr lang="en-US" sz="1800" dirty="0">
              <a:solidFill>
                <a:srgbClr val="0D0C0B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81600" y="3703785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D0C0B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D0C0B"/>
                </a:solidFill>
                <a:cs typeface="Times New Roman" pitchFamily="18" charset="0"/>
              </a:rPr>
              <a:t>Chậm</a:t>
            </a:r>
            <a:endParaRPr lang="en-US" sz="1800" dirty="0">
              <a:solidFill>
                <a:srgbClr val="0D0C0B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1800" dirty="0">
                <a:solidFill>
                  <a:srgbClr val="0D0C0B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D0C0B"/>
                </a:solidFill>
                <a:cs typeface="Times New Roman" pitchFamily="18" charset="0"/>
              </a:rPr>
              <a:t>hơn</a:t>
            </a:r>
            <a:r>
              <a:rPr lang="en-US" sz="1800" dirty="0">
                <a:solidFill>
                  <a:srgbClr val="0D0C0B"/>
                </a:solidFill>
                <a:cs typeface="Times New Roman" pitchFamily="18" charset="0"/>
              </a:rPr>
              <a:t>.</a:t>
            </a:r>
            <a:endParaRPr lang="vi-VN" sz="1800" dirty="0">
              <a:solidFill>
                <a:srgbClr val="0D0C0B"/>
              </a:solidFill>
              <a:cs typeface="Times New Roman" pitchFamily="18" charset="0"/>
            </a:endParaRPr>
          </a:p>
          <a:p>
            <a:pPr algn="ctr" eaLnBrk="1" hangingPunct="1"/>
            <a:endParaRPr lang="vi-VN" sz="1800" b="1" dirty="0">
              <a:solidFill>
                <a:srgbClr val="0D0C0B"/>
              </a:solidFill>
              <a:cs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38800" y="5347884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D0C0B"/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D0C0B"/>
                </a:solidFill>
                <a:cs typeface="Times New Roman" pitchFamily="18" charset="0"/>
              </a:rPr>
              <a:t>Nhiều</a:t>
            </a:r>
            <a:r>
              <a:rPr lang="en-US" sz="1800" dirty="0" smtClean="0">
                <a:solidFill>
                  <a:srgbClr val="0D0C0B"/>
                </a:solidFill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D0C0B"/>
                </a:solidFill>
                <a:cs typeface="Times New Roman" pitchFamily="18" charset="0"/>
              </a:rPr>
              <a:t>hơn</a:t>
            </a:r>
            <a:r>
              <a:rPr lang="en-US" sz="1800" dirty="0">
                <a:solidFill>
                  <a:srgbClr val="0D0C0B"/>
                </a:solidFill>
                <a:cs typeface="Times New Roman" pitchFamily="18" charset="0"/>
              </a:rPr>
              <a:t>.</a:t>
            </a:r>
          </a:p>
          <a:p>
            <a:pPr algn="ctr" eaLnBrk="1" hangingPunct="1"/>
            <a:endParaRPr lang="vi-VN" sz="1800" b="1" dirty="0">
              <a:solidFill>
                <a:srgbClr val="0D0C0B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6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74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480218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61977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99421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0243" name="Straight Connector 21"/>
          <p:cNvCxnSpPr>
            <a:cxnSpLocks noChangeShapeType="1"/>
          </p:cNvCxnSpPr>
          <p:nvPr/>
        </p:nvCxnSpPr>
        <p:spPr bwMode="auto">
          <a:xfrm>
            <a:off x="838200" y="685800"/>
            <a:ext cx="7239000" cy="1588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52400" y="1371600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</a:t>
            </a:r>
            <a:r>
              <a:rPr lang="en-US" altLang="vi-VN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</a:t>
            </a: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TIẾT KIỆM ĐIỆN NĂNG</a:t>
            </a:r>
          </a:p>
        </p:txBody>
      </p:sp>
      <p:pic>
        <p:nvPicPr>
          <p:cNvPr id="31" name="Picture 2" descr="1301476069_Tiet%20kiem%20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00"/>
            <a:ext cx="8839200" cy="4419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 bwMode="auto">
          <a:xfrm>
            <a:off x="0" y="533400"/>
            <a:ext cx="2590800" cy="1371600"/>
          </a:xfrm>
          <a:prstGeom prst="hear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ingle Corner Rectangle 2"/>
          <p:cNvSpPr/>
          <p:nvPr/>
        </p:nvSpPr>
        <p:spPr bwMode="auto">
          <a:xfrm>
            <a:off x="2590800" y="533400"/>
            <a:ext cx="6553200" cy="1219200"/>
          </a:xfrm>
          <a:prstGeom prst="round1Rect">
            <a:avLst/>
          </a:prstGeom>
          <a:solidFill>
            <a:srgbClr val="FDFD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( 5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lí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18385"/>
              </p:ext>
            </p:extLst>
          </p:nvPr>
        </p:nvGraphicFramePr>
        <p:xfrm>
          <a:off x="152400" y="2057400"/>
          <a:ext cx="8977223" cy="449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99"/>
                <a:gridCol w="2320799"/>
                <a:gridCol w="4335625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22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bớt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thụ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Cắt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áo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cắt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sưởi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22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compac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huỳnh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sợi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huỳnh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22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nhu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tắt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quạt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22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2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 bwMode="auto">
          <a:xfrm>
            <a:off x="0" y="533400"/>
            <a:ext cx="2590800" cy="1371600"/>
          </a:xfrm>
          <a:prstGeom prst="hear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 Single Corner Rectangle 2"/>
          <p:cNvSpPr/>
          <p:nvPr/>
        </p:nvSpPr>
        <p:spPr bwMode="auto">
          <a:xfrm>
            <a:off x="2590800" y="533400"/>
            <a:ext cx="6553200" cy="1219200"/>
          </a:xfrm>
          <a:prstGeom prst="round1Rect">
            <a:avLst/>
          </a:prstGeom>
          <a:solidFill>
            <a:srgbClr val="FDFD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( 5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lí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5011"/>
              </p:ext>
            </p:extLst>
          </p:nvPr>
        </p:nvGraphicFramePr>
        <p:xfrm>
          <a:off x="152400" y="1828944"/>
          <a:ext cx="8977223" cy="50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99"/>
                <a:gridCol w="2320799"/>
                <a:gridCol w="4335625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337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3053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3048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279" y="4343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compac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162" y="557155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228600"/>
            <a:ext cx="7872413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1981200" y="304800"/>
            <a:ext cx="6334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" y="14478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895600" y="2362200"/>
            <a:ext cx="3124200" cy="762000"/>
            <a:chOff x="3124200" y="1676400"/>
            <a:chExt cx="3124200" cy="762000"/>
          </a:xfrm>
          <a:solidFill>
            <a:srgbClr val="00B0F0"/>
          </a:solidFill>
        </p:grpSpPr>
        <p:sp>
          <p:nvSpPr>
            <p:cNvPr id="14" name="Rounded Rectangle 13"/>
            <p:cNvSpPr/>
            <p:nvPr/>
          </p:nvSpPr>
          <p:spPr bwMode="auto">
            <a:xfrm>
              <a:off x="3124200" y="1676400"/>
              <a:ext cx="3124200" cy="762000"/>
            </a:xfrm>
            <a:prstGeom prst="roundRect">
              <a:avLst/>
            </a:prstGeom>
            <a:grpFill/>
            <a:ln w="9525" cap="flat" cmpd="sng" algn="ctr">
              <a:solidFill>
                <a:srgbClr val="A1FD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1762780"/>
              <a:ext cx="3124200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 ĐỒ DÙNG ĐIỆN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09600" y="3810000"/>
            <a:ext cx="2362200" cy="2514600"/>
            <a:chOff x="609600" y="3657600"/>
            <a:chExt cx="2362200" cy="2514600"/>
          </a:xfrm>
        </p:grpSpPr>
        <p:sp>
          <p:nvSpPr>
            <p:cNvPr id="4112" name="Rounded Rectangle 22"/>
            <p:cNvSpPr>
              <a:spLocks noChangeArrowheads="1"/>
            </p:cNvSpPr>
            <p:nvPr/>
          </p:nvSpPr>
          <p:spPr bwMode="auto">
            <a:xfrm>
              <a:off x="609600" y="3657600"/>
              <a:ext cx="2362200" cy="2514600"/>
            </a:xfrm>
            <a:prstGeom prst="roundRect">
              <a:avLst>
                <a:gd name="adj" fmla="val 16667"/>
              </a:avLst>
            </a:prstGeom>
            <a:solidFill>
              <a:srgbClr val="A1FDB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13" name="TextBox 23"/>
            <p:cNvSpPr txBox="1">
              <a:spLocks noChangeArrowheads="1"/>
            </p:cNvSpPr>
            <p:nvPr/>
          </p:nvSpPr>
          <p:spPr bwMode="auto">
            <a:xfrm>
              <a:off x="685800" y="3733800"/>
              <a:ext cx="22860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quang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VD: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đốt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huỳnh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quang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,…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29000" y="3810000"/>
            <a:ext cx="2590800" cy="2514600"/>
            <a:chOff x="3276600" y="3581400"/>
            <a:chExt cx="2590800" cy="2590800"/>
          </a:xfrm>
        </p:grpSpPr>
        <p:sp>
          <p:nvSpPr>
            <p:cNvPr id="4110" name="Rounded Rectangle 25"/>
            <p:cNvSpPr>
              <a:spLocks noChangeArrowheads="1"/>
            </p:cNvSpPr>
            <p:nvPr/>
          </p:nvSpPr>
          <p:spPr bwMode="auto">
            <a:xfrm>
              <a:off x="3276600" y="3581400"/>
              <a:ext cx="2362200" cy="2590800"/>
            </a:xfrm>
            <a:prstGeom prst="roundRect">
              <a:avLst>
                <a:gd name="adj" fmla="val 16667"/>
              </a:avLst>
            </a:prstGeom>
            <a:solidFill>
              <a:srgbClr val="A1FDB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11" name="TextBox 26"/>
            <p:cNvSpPr txBox="1">
              <a:spLocks noChangeArrowheads="1"/>
            </p:cNvSpPr>
            <p:nvPr/>
          </p:nvSpPr>
          <p:spPr bwMode="auto">
            <a:xfrm>
              <a:off x="3429000" y="3733800"/>
              <a:ext cx="24384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nhiệt</a:t>
              </a:r>
              <a:endParaRPr lang="en-US" altLang="vi-VN" sz="28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VD: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nồi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cơm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bếp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,…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248400" y="3733800"/>
            <a:ext cx="2819400" cy="2590800"/>
            <a:chOff x="5943600" y="3581400"/>
            <a:chExt cx="2819400" cy="2667000"/>
          </a:xfrm>
        </p:grpSpPr>
        <p:sp>
          <p:nvSpPr>
            <p:cNvPr id="4108" name="Rounded Rectangle 28"/>
            <p:cNvSpPr>
              <a:spLocks noChangeArrowheads="1"/>
            </p:cNvSpPr>
            <p:nvPr/>
          </p:nvSpPr>
          <p:spPr bwMode="auto">
            <a:xfrm>
              <a:off x="5943600" y="3581400"/>
              <a:ext cx="2362200" cy="2667000"/>
            </a:xfrm>
            <a:prstGeom prst="roundRect">
              <a:avLst>
                <a:gd name="adj" fmla="val 16667"/>
              </a:avLst>
            </a:prstGeom>
            <a:solidFill>
              <a:srgbClr val="A1FDB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109" name="TextBox 29"/>
            <p:cNvSpPr txBox="1">
              <a:spLocks noChangeArrowheads="1"/>
            </p:cNvSpPr>
            <p:nvPr/>
          </p:nvSpPr>
          <p:spPr bwMode="auto">
            <a:xfrm>
              <a:off x="6019800" y="3746718"/>
              <a:ext cx="2743200" cy="186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altLang="vi-VN" sz="2800" b="1" dirty="0" err="1"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altLang="vi-VN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VD: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quạt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bơm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sấy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800" i="1" dirty="0" err="1">
                  <a:latin typeface="Times New Roman" pitchFamily="18" charset="0"/>
                  <a:cs typeface="Times New Roman" pitchFamily="18" charset="0"/>
                </a:rPr>
                <a:t>tóc</a:t>
              </a:r>
              <a:r>
                <a:rPr lang="en-US" altLang="vi-VN" sz="2800" i="1" dirty="0">
                  <a:latin typeface="Times New Roman" pitchFamily="18" charset="0"/>
                  <a:cs typeface="Times New Roman" pitchFamily="18" charset="0"/>
                </a:rPr>
                <a:t>,…</a:t>
              </a:r>
            </a:p>
          </p:txBody>
        </p:sp>
      </p:grpSp>
      <p:cxnSp>
        <p:nvCxnSpPr>
          <p:cNvPr id="1034" name="Straight Arrow Connector 33"/>
          <p:cNvCxnSpPr>
            <a:cxnSpLocks noChangeShapeType="1"/>
          </p:cNvCxnSpPr>
          <p:nvPr/>
        </p:nvCxnSpPr>
        <p:spPr bwMode="auto">
          <a:xfrm>
            <a:off x="4648200" y="3200400"/>
            <a:ext cx="2590800" cy="457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Straight Arrow Connector 36"/>
          <p:cNvCxnSpPr>
            <a:cxnSpLocks noChangeShapeType="1"/>
          </p:cNvCxnSpPr>
          <p:nvPr/>
        </p:nvCxnSpPr>
        <p:spPr bwMode="auto">
          <a:xfrm flipH="1">
            <a:off x="4494212" y="3201988"/>
            <a:ext cx="1588" cy="53181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Straight Arrow Connector 38"/>
          <p:cNvCxnSpPr>
            <a:cxnSpLocks noChangeShapeType="1"/>
          </p:cNvCxnSpPr>
          <p:nvPr/>
        </p:nvCxnSpPr>
        <p:spPr bwMode="auto">
          <a:xfrm rot="10800000" flipV="1">
            <a:off x="1905000" y="3200400"/>
            <a:ext cx="2438400" cy="533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0243" name="Straight Connector 21"/>
          <p:cNvCxnSpPr>
            <a:cxnSpLocks noChangeShapeType="1"/>
          </p:cNvCxnSpPr>
          <p:nvPr/>
        </p:nvCxnSpPr>
        <p:spPr bwMode="auto">
          <a:xfrm>
            <a:off x="838200" y="685800"/>
            <a:ext cx="7239000" cy="1588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52400" y="1371600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</a:t>
            </a:r>
            <a:r>
              <a:rPr lang="en-US" altLang="vi-VN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</a:t>
            </a: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TIẾT KIỆM ĐIỆN NĂNG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86372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95400" y="2819400"/>
            <a:ext cx="228600" cy="265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528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24800" y="3196889"/>
            <a:ext cx="304800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928394" y="3962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882386" y="4383851"/>
            <a:ext cx="304800" cy="3494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034786" y="5029200"/>
            <a:ext cx="228600" cy="2769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1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slide0034_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3276600" y="39624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soe12981799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381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3" name="Picture 17" descr="ANd9GcQx9xKv4SWz3iHW2dWt0XbZJwTVytrYZklkXUBw1rg6GS3h8aYfV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1838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Picture 19" descr="Pic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4" name="Picture 18" descr="ban la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9" y="1638300"/>
            <a:ext cx="1993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79" name="Group 23"/>
          <p:cNvGrpSpPr>
            <a:grpSpLocks/>
          </p:cNvGrpSpPr>
          <p:nvPr/>
        </p:nvGrpSpPr>
        <p:grpSpPr bwMode="auto">
          <a:xfrm>
            <a:off x="1524000" y="1981200"/>
            <a:ext cx="990600" cy="1524000"/>
            <a:chOff x="-480" y="1680"/>
            <a:chExt cx="624" cy="960"/>
          </a:xfrm>
        </p:grpSpPr>
        <p:sp>
          <p:nvSpPr>
            <p:cNvPr id="13329" name="Line 24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25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38600" y="4419600"/>
            <a:ext cx="990600" cy="1524000"/>
            <a:chOff x="-480" y="1680"/>
            <a:chExt cx="624" cy="960"/>
          </a:xfrm>
        </p:grpSpPr>
        <p:sp>
          <p:nvSpPr>
            <p:cNvPr id="13327" name="Line 24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25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143000" y="4114800"/>
            <a:ext cx="990600" cy="1524000"/>
            <a:chOff x="-480" y="1680"/>
            <a:chExt cx="624" cy="960"/>
          </a:xfrm>
        </p:grpSpPr>
        <p:sp>
          <p:nvSpPr>
            <p:cNvPr id="13325" name="Line 24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25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614362" y="845403"/>
            <a:ext cx="830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ym typeface="Wingdings"/>
              </a:rPr>
              <a:t></a:t>
            </a:r>
            <a:r>
              <a:rPr lang="en-US" sz="2400" dirty="0" err="1">
                <a:sym typeface="Wingdings"/>
              </a:rPr>
              <a:t>C</a:t>
            </a:r>
            <a:r>
              <a:rPr lang="en-US" sz="2400" dirty="0" err="1" smtClean="0"/>
              <a:t>ắt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bớt</a:t>
            </a:r>
            <a:r>
              <a:rPr lang="en-US" sz="2400" dirty="0" smtClean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cắt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bình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nóng</a:t>
            </a:r>
            <a:r>
              <a:rPr lang="en-US" sz="2400" dirty="0" smtClean="0"/>
              <a:t>, </a:t>
            </a:r>
            <a:r>
              <a:rPr lang="en-US" sz="2400" dirty="0" err="1" smtClean="0"/>
              <a:t>không</a:t>
            </a:r>
            <a:r>
              <a:rPr lang="en-US" sz="2400" dirty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áo</a:t>
            </a:r>
            <a:r>
              <a:rPr lang="en-US" sz="2400" dirty="0" smtClean="0"/>
              <a:t>,….</a:t>
            </a:r>
            <a:endParaRPr lang="en-US" sz="2400" dirty="0"/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152400" y="-17253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</a:t>
            </a:r>
            <a:r>
              <a:rPr lang="en-US" altLang="vi-VN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</a:t>
            </a: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TIẾT KIỆM ĐIỆN NĂNG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491" y="47487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6"/>
          <p:cNvSpPr txBox="1">
            <a:spLocks noChangeArrowheads="1"/>
          </p:cNvSpPr>
          <p:nvPr/>
        </p:nvSpPr>
        <p:spPr bwMode="auto">
          <a:xfrm>
            <a:off x="148087" y="17253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</a:t>
            </a:r>
            <a:r>
              <a:rPr lang="en-US" altLang="vi-VN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VÀ </a:t>
            </a: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KIỆM ĐIỆN NĂNG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125083" y="509378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224287" y="8382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5" name="Rectangle 30"/>
          <p:cNvSpPr>
            <a:spLocks noChangeArrowheads="1"/>
          </p:cNvSpPr>
          <p:nvPr/>
        </p:nvSpPr>
        <p:spPr bwMode="auto">
          <a:xfrm>
            <a:off x="3886200" y="2971800"/>
            <a:ext cx="762000" cy="3581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824163"/>
            <a:ext cx="2895600" cy="3918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86" y="2824163"/>
            <a:ext cx="2503714" cy="4033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75" y="2824163"/>
            <a:ext cx="3162300" cy="3926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524000"/>
            <a:ext cx="845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samsung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26"/>
          <p:cNvSpPr txBox="1">
            <a:spLocks noChangeArrowheads="1"/>
          </p:cNvSpPr>
          <p:nvPr/>
        </p:nvSpPr>
        <p:spPr bwMode="auto">
          <a:xfrm>
            <a:off x="104775" y="25879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</a:t>
            </a:r>
            <a:r>
              <a:rPr lang="en-US" altLang="vi-VN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VÀ </a:t>
            </a: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KIỆM ĐIỆN NĂNG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209909" y="609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186726" y="1071563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5" name="Rectangle 30"/>
          <p:cNvSpPr>
            <a:spLocks noChangeArrowheads="1"/>
          </p:cNvSpPr>
          <p:nvPr/>
        </p:nvSpPr>
        <p:spPr bwMode="auto">
          <a:xfrm>
            <a:off x="3886200" y="2971800"/>
            <a:ext cx="762000" cy="3581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630507"/>
            <a:ext cx="2886075" cy="414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781800" y="3495764"/>
            <a:ext cx="1066800" cy="2524036"/>
            <a:chOff x="4495800" y="3276600"/>
            <a:chExt cx="1066800" cy="129540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4495800" y="3733800"/>
              <a:ext cx="304800" cy="838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800600" y="3276600"/>
              <a:ext cx="762000" cy="1295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381000" y="1676400"/>
            <a:ext cx="8601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91" y="2604078"/>
            <a:ext cx="3562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614362" y="845403"/>
            <a:ext cx="83010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ym typeface="Wingdings"/>
              </a:rPr>
              <a:t></a:t>
            </a:r>
            <a:r>
              <a:rPr lang="en-US" sz="2400" dirty="0" err="1">
                <a:sym typeface="Wingdings"/>
              </a:rPr>
              <a:t>C</a:t>
            </a:r>
            <a:r>
              <a:rPr lang="en-US" sz="2400" dirty="0" err="1" smtClean="0"/>
              <a:t>ắt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bớt</a:t>
            </a:r>
            <a:r>
              <a:rPr lang="en-US" sz="2400" dirty="0" smtClean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cắt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bình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nóng</a:t>
            </a:r>
            <a:r>
              <a:rPr lang="en-US" sz="2400" dirty="0" smtClean="0"/>
              <a:t>, </a:t>
            </a:r>
            <a:r>
              <a:rPr lang="en-US" sz="2400" dirty="0" err="1" smtClean="0"/>
              <a:t>không</a:t>
            </a:r>
            <a:r>
              <a:rPr lang="en-US" sz="2400" dirty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áo</a:t>
            </a:r>
            <a:r>
              <a:rPr lang="en-US" sz="2400" dirty="0" smtClean="0"/>
              <a:t>,….</a:t>
            </a:r>
          </a:p>
          <a:p>
            <a:r>
              <a:rPr lang="en-US" sz="2400" dirty="0" smtClean="0">
                <a:sym typeface="Wingdings"/>
              </a:rPr>
              <a:t> </a:t>
            </a:r>
            <a:r>
              <a:rPr lang="en-US" sz="2400" dirty="0" err="1" smtClean="0">
                <a:sym typeface="Wingdings"/>
              </a:rPr>
              <a:t>Sử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dụng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đồ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dùng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điện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hiệu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suất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cao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sẽ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ít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tiêu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tốn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điện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năng</a:t>
            </a:r>
            <a:endParaRPr lang="en-US" sz="2400" dirty="0"/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152400" y="-17253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</a:t>
            </a:r>
            <a:r>
              <a:rPr lang="en-US" altLang="vi-VN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</a:t>
            </a: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TIẾT KIỆM ĐIỆN NĂNG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491" y="474872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0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5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1267" name="Straight Connector 21"/>
          <p:cNvCxnSpPr>
            <a:cxnSpLocks noChangeShapeType="1"/>
          </p:cNvCxnSpPr>
          <p:nvPr/>
        </p:nvCxnSpPr>
        <p:spPr bwMode="auto">
          <a:xfrm>
            <a:off x="838200" y="609600"/>
            <a:ext cx="7239000" cy="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8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11271" name="TextBox 26"/>
          <p:cNvSpPr txBox="1">
            <a:spLocks noChangeArrowheads="1"/>
          </p:cNvSpPr>
          <p:nvPr/>
        </p:nvSpPr>
        <p:spPr bwMode="auto">
          <a:xfrm>
            <a:off x="152400" y="1371600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</a:t>
            </a:r>
            <a:r>
              <a:rPr lang="en-US" altLang="vi-VN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VÀ </a:t>
            </a: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KIỆM ĐIỆN NĂNG</a:t>
            </a:r>
          </a:p>
        </p:txBody>
      </p:sp>
      <p:sp>
        <p:nvSpPr>
          <p:cNvPr id="11272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Giảm bớt điện năng tiêu thụ trong giờ cao điểm.</a:t>
            </a:r>
          </a:p>
        </p:txBody>
      </p:sp>
      <p:sp>
        <p:nvSpPr>
          <p:cNvPr id="11273" name="TextBox 4"/>
          <p:cNvSpPr txBox="1">
            <a:spLocks noChangeArrowheads="1"/>
          </p:cNvSpPr>
          <p:nvPr/>
        </p:nvSpPr>
        <p:spPr bwMode="auto">
          <a:xfrm>
            <a:off x="228600" y="23622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Sử dụng đồ dùng điện có hiệu suất cao để tiết kiệm điện năng.</a:t>
            </a:r>
          </a:p>
        </p:txBody>
      </p:sp>
      <p:sp>
        <p:nvSpPr>
          <p:cNvPr id="11275" name="Rectangle 30"/>
          <p:cNvSpPr>
            <a:spLocks noChangeArrowheads="1"/>
          </p:cNvSpPr>
          <p:nvPr/>
        </p:nvSpPr>
        <p:spPr bwMode="auto">
          <a:xfrm>
            <a:off x="3886200" y="2971800"/>
            <a:ext cx="762000" cy="3581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0257" y="2832070"/>
            <a:ext cx="8686800" cy="4033837"/>
            <a:chOff x="304800" y="2824163"/>
            <a:chExt cx="8686800" cy="4033837"/>
          </a:xfrm>
        </p:grpSpPr>
        <p:pic>
          <p:nvPicPr>
            <p:cNvPr id="11280" name="Picture 4" descr="anh nhan hie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824163"/>
              <a:ext cx="3962400" cy="273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3" descr="lg-1367051697_500x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562600"/>
              <a:ext cx="4495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" descr="a300a-nhan-tiet-kiem-nang-lu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895600"/>
              <a:ext cx="43434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84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26"/>
            <a:ext cx="4572000" cy="2852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"/>
            <a:ext cx="4343400" cy="2861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61554"/>
            <a:ext cx="4419600" cy="3996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4583"/>
            <a:ext cx="4343400" cy="36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0243" name="Straight Connector 21"/>
          <p:cNvCxnSpPr>
            <a:cxnSpLocks noChangeShapeType="1"/>
          </p:cNvCxnSpPr>
          <p:nvPr/>
        </p:nvCxnSpPr>
        <p:spPr bwMode="auto">
          <a:xfrm>
            <a:off x="838200" y="685800"/>
            <a:ext cx="7239000" cy="1588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10247" name="TextBox 26"/>
          <p:cNvSpPr txBox="1">
            <a:spLocks noChangeArrowheads="1"/>
          </p:cNvSpPr>
          <p:nvPr/>
        </p:nvSpPr>
        <p:spPr bwMode="auto">
          <a:xfrm>
            <a:off x="152400" y="1371600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</a:t>
            </a:r>
            <a:r>
              <a:rPr lang="en-US" altLang="vi-VN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</a:t>
            </a: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TIẾT KIỆM ĐIỆN NĂNG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86372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76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9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33528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0500" y="685800"/>
            <a:ext cx="8839200" cy="5867400"/>
            <a:chOff x="152400" y="869156"/>
            <a:chExt cx="8839200" cy="5867400"/>
          </a:xfrm>
        </p:grpSpPr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938" y="3936206"/>
              <a:ext cx="4266662" cy="280035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 descr="Káº¿t quáº£ hÃ¬nh áº£nh cho ÄÃ¨n ÄÆ°á»ng ban ngÃ 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936206"/>
              <a:ext cx="4489969" cy="280035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7" descr="gp-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69156"/>
              <a:ext cx="4494508" cy="30003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images119308_truonghocl2b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817" y="869156"/>
              <a:ext cx="4269783" cy="300037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57200" y="76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2339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900" y="1100137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654" y="5336381"/>
            <a:ext cx="2096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4212996"/>
            <a:ext cx="114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qyas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755"/>
            <a:ext cx="4343400" cy="2866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5429"/>
            <a:ext cx="4724400" cy="2723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31242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" y="685800"/>
            <a:ext cx="4572000" cy="2852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90" y="710242"/>
            <a:ext cx="4162040" cy="2828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" y="3538728"/>
            <a:ext cx="3483429" cy="3483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534415"/>
            <a:ext cx="4567237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cxnSp>
        <p:nvCxnSpPr>
          <p:cNvPr id="13315" name="Straight Connector 21"/>
          <p:cNvCxnSpPr>
            <a:cxnSpLocks noChangeShapeType="1"/>
          </p:cNvCxnSpPr>
          <p:nvPr/>
        </p:nvCxnSpPr>
        <p:spPr bwMode="auto">
          <a:xfrm>
            <a:off x="838200" y="609600"/>
            <a:ext cx="7315200" cy="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6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sp>
        <p:nvSpPr>
          <p:cNvPr id="13318" name="TextBox 26"/>
          <p:cNvSpPr txBox="1">
            <a:spLocks noChangeArrowheads="1"/>
          </p:cNvSpPr>
          <p:nvPr/>
        </p:nvSpPr>
        <p:spPr bwMode="auto">
          <a:xfrm>
            <a:off x="152400" y="1371600"/>
            <a:ext cx="8610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SỬ DỤNG HỢP LÍ VÀ TIẾT KIỆM ĐIỆN NĂNG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Giảm bớt điện năng tiêu thụ trong giờ cao điểm.</a:t>
            </a:r>
          </a:p>
        </p:txBody>
      </p:sp>
      <p:sp>
        <p:nvSpPr>
          <p:cNvPr id="13320" name="TextBox 4"/>
          <p:cNvSpPr txBox="1">
            <a:spLocks noChangeArrowheads="1"/>
          </p:cNvSpPr>
          <p:nvPr/>
        </p:nvSpPr>
        <p:spPr bwMode="auto">
          <a:xfrm>
            <a:off x="228600" y="23622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Sử dụng đồ dùng điện có hiệu suất cao để tiết kiệm điện năng.</a:t>
            </a:r>
          </a:p>
        </p:txBody>
      </p:sp>
      <p:sp>
        <p:nvSpPr>
          <p:cNvPr id="13321" name="TextBox 4"/>
          <p:cNvSpPr txBox="1">
            <a:spLocks noChangeArrowheads="1"/>
          </p:cNvSpPr>
          <p:nvPr/>
        </p:nvSpPr>
        <p:spPr bwMode="auto">
          <a:xfrm>
            <a:off x="228600" y="28194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228600" y="3360738"/>
            <a:ext cx="876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SGK/166 </a:t>
            </a:r>
            <a:r>
              <a:rPr lang="en-US" altLang="vi-VN" sz="2400" b="1" i="1">
                <a:latin typeface="Times New Roman" pitchFamily="18" charset="0"/>
                <a:cs typeface="Times New Roman" pitchFamily="18" charset="0"/>
              </a:rPr>
              <a:t>: Hãy phân tích các việc làm dưới đây và ghi chữ LP (lãng phí điện năng), TK (tiết kiệm điện năng) vào ô trống.</a:t>
            </a:r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685800" y="43434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685800" y="48768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Khi xem TV, tắt đèn bàn học tập.</a:t>
            </a: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685800" y="5405438"/>
            <a:ext cx="693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Bật đèn phòng tắm, phòng vệ sinh suốt ngày đêm.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85800" y="59436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alt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Khi ra khỏi nhà, tắt điện các phòng.</a:t>
            </a:r>
          </a:p>
        </p:txBody>
      </p:sp>
      <p:grpSp>
        <p:nvGrpSpPr>
          <p:cNvPr id="13327" name="Group 4"/>
          <p:cNvGrpSpPr>
            <a:grpSpLocks/>
          </p:cNvGrpSpPr>
          <p:nvPr/>
        </p:nvGrpSpPr>
        <p:grpSpPr bwMode="auto">
          <a:xfrm>
            <a:off x="7315200" y="4267200"/>
            <a:ext cx="609600" cy="2057400"/>
            <a:chOff x="3744" y="1344"/>
            <a:chExt cx="528" cy="2640"/>
          </a:xfrm>
        </p:grpSpPr>
        <p:sp>
          <p:nvSpPr>
            <p:cNvPr id="13336" name="Rectangle 5"/>
            <p:cNvSpPr>
              <a:spLocks noChangeArrowheads="1"/>
            </p:cNvSpPr>
            <p:nvPr/>
          </p:nvSpPr>
          <p:spPr bwMode="auto">
            <a:xfrm>
              <a:off x="3744" y="1344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13337" name="Rectangle 6"/>
            <p:cNvSpPr>
              <a:spLocks noChangeArrowheads="1"/>
            </p:cNvSpPr>
            <p:nvPr/>
          </p:nvSpPr>
          <p:spPr bwMode="auto">
            <a:xfrm>
              <a:off x="3744" y="2880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13338" name="Rectangle 7"/>
            <p:cNvSpPr>
              <a:spLocks noChangeArrowheads="1"/>
            </p:cNvSpPr>
            <p:nvPr/>
          </p:nvSpPr>
          <p:spPr bwMode="auto">
            <a:xfrm>
              <a:off x="3744" y="2112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13339" name="Rectangle 8"/>
            <p:cNvSpPr>
              <a:spLocks noChangeArrowheads="1"/>
            </p:cNvSpPr>
            <p:nvPr/>
          </p:nvSpPr>
          <p:spPr bwMode="auto">
            <a:xfrm>
              <a:off x="3744" y="3552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8001000" y="4191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001000" y="4800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8534400" y="4191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TK</a:t>
            </a:r>
          </a:p>
        </p:txBody>
      </p:sp>
      <p:sp>
        <p:nvSpPr>
          <p:cNvPr id="13331" name="Text Box 17"/>
          <p:cNvSpPr txBox="1">
            <a:spLocks noChangeArrowheads="1"/>
          </p:cNvSpPr>
          <p:nvPr/>
        </p:nvSpPr>
        <p:spPr bwMode="auto">
          <a:xfrm>
            <a:off x="8001000" y="594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</a:p>
        </p:txBody>
      </p:sp>
      <p:sp>
        <p:nvSpPr>
          <p:cNvPr id="13332" name="Text Box 23"/>
          <p:cNvSpPr txBox="1">
            <a:spLocks noChangeArrowheads="1"/>
          </p:cNvSpPr>
          <p:nvPr/>
        </p:nvSpPr>
        <p:spPr bwMode="auto">
          <a:xfrm>
            <a:off x="8534400" y="5410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TK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8001000" y="5410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534400" y="4800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TK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8534400" y="594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71138E-6 L -0.07083 1.7113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068E-6 L -0.12917 -2.46068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71138E-6 L -0.07083 1.71138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068E-6 L -0.12917 -2.46068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/>
      <p:bldP spid="13331" grpId="0"/>
      <p:bldP spid="13332" grpId="0"/>
      <p:bldP spid="30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76201"/>
            <a:ext cx="9144000" cy="6629399"/>
            <a:chOff x="-152400" y="76201"/>
            <a:chExt cx="9144000" cy="6629399"/>
          </a:xfrm>
        </p:grpSpPr>
        <p:sp>
          <p:nvSpPr>
            <p:cNvPr id="20" name="Content Placeholder 3"/>
            <p:cNvSpPr txBox="1">
              <a:spLocks/>
            </p:cNvSpPr>
            <p:nvPr/>
          </p:nvSpPr>
          <p:spPr>
            <a:xfrm>
              <a:off x="-152400" y="76201"/>
              <a:ext cx="9144000" cy="761999"/>
            </a:xfrm>
            <a:prstGeom prst="rect">
              <a:avLst/>
            </a:prstGeom>
            <a:extLst/>
          </p:spPr>
          <p:txBody>
            <a:bodyPr/>
            <a:lstStyle/>
            <a:p>
              <a:pPr algn="ctr" eaLnBrk="1" hangingPunct="1">
                <a:buFont typeface="Arial" charset="0"/>
                <a:buNone/>
                <a:defRPr/>
              </a:pPr>
              <a:r>
                <a:rPr lang="en-US" sz="3200" kern="10" dirty="0">
                  <a:solidFill>
                    <a:srgbClr val="0000CC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SỬ DỤNG HỢP LÍ VÀ TIẾT KIỆM ĐIỆN NĂNG </a:t>
              </a:r>
            </a:p>
            <a:p>
              <a:pPr marL="342900" indent="-342900" eaLnBrk="1" hangingPunct="1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n-US" sz="3200" kern="0" dirty="0">
                <a:solidFill>
                  <a:srgbClr val="0000CC"/>
                </a:solidFill>
                <a:latin typeface="+mn-lt"/>
              </a:endParaRPr>
            </a:p>
          </p:txBody>
        </p:sp>
        <p:cxnSp>
          <p:nvCxnSpPr>
            <p:cNvPr id="10243" name="Straight Connector 21"/>
            <p:cNvCxnSpPr>
              <a:cxnSpLocks noChangeShapeType="1"/>
            </p:cNvCxnSpPr>
            <p:nvPr/>
          </p:nvCxnSpPr>
          <p:spPr bwMode="auto">
            <a:xfrm>
              <a:off x="838200" y="685800"/>
              <a:ext cx="7239000" cy="1588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4" name="TextBox 26"/>
            <p:cNvSpPr txBox="1">
              <a:spLocks noChangeArrowheads="1"/>
            </p:cNvSpPr>
            <p:nvPr/>
          </p:nvSpPr>
          <p:spPr bwMode="auto">
            <a:xfrm>
              <a:off x="152400" y="838200"/>
              <a:ext cx="71628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600" b="1" u="sng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I. NHU CẦU TIÊU THỤ ĐIỆN NĂNG</a:t>
              </a:r>
            </a:p>
          </p:txBody>
        </p:sp>
        <p:sp>
          <p:nvSpPr>
            <p:cNvPr id="10247" name="TextBox 26"/>
            <p:cNvSpPr txBox="1">
              <a:spLocks noChangeArrowheads="1"/>
            </p:cNvSpPr>
            <p:nvPr/>
          </p:nvSpPr>
          <p:spPr bwMode="auto">
            <a:xfrm>
              <a:off x="152400" y="1371600"/>
              <a:ext cx="86106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600" b="1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II. SỬ DỤNG HỢP </a:t>
              </a:r>
              <a:r>
                <a:rPr lang="en-US" altLang="vi-VN" sz="2600" b="1" u="sng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LÍ </a:t>
              </a:r>
              <a:r>
                <a:rPr lang="en-US" altLang="vi-VN" sz="2600" b="1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 TIẾT KIỆM ĐIỆN NĂNG</a:t>
              </a:r>
            </a:p>
          </p:txBody>
        </p:sp>
        <p:sp>
          <p:nvSpPr>
            <p:cNvPr id="39" name="TextBox 4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746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 Giảm bớt điện năng tiêu thụ trong giờ cao điểm.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2400" y="1863725"/>
              <a:ext cx="6449702" cy="4841875"/>
              <a:chOff x="304800" y="168274"/>
              <a:chExt cx="6324600" cy="4632326"/>
            </a:xfrm>
          </p:grpSpPr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168274"/>
                <a:ext cx="3581400" cy="242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304800"/>
                <a:ext cx="3074988" cy="214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824" y="2609025"/>
                <a:ext cx="2571750" cy="2149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2613890"/>
                <a:ext cx="3074988" cy="2186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419600"/>
              <a:ext cx="2666999" cy="224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006427"/>
              <a:ext cx="2667000" cy="2246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209800" y="63246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70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lãng</a:t>
            </a:r>
            <a:r>
              <a:rPr lang="en-US" dirty="0" smtClean="0"/>
              <a:t>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khảo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biện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tủ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,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26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xuyên</a:t>
            </a:r>
            <a:r>
              <a:rPr lang="en-US" dirty="0" smtClean="0"/>
              <a:t> </a:t>
            </a:r>
            <a:r>
              <a:rPr lang="en-US" dirty="0" err="1" smtClean="0"/>
              <a:t>lau</a:t>
            </a:r>
            <a:r>
              <a:rPr lang="en-US" dirty="0" smtClean="0"/>
              <a:t> </a:t>
            </a:r>
            <a:r>
              <a:rPr lang="en-US" dirty="0" err="1" smtClean="0"/>
              <a:t>chùi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lọc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kiệm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,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Quạt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ủi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giặt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kiệm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kiệm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,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tắt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ngưng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15 </a:t>
            </a:r>
            <a:r>
              <a:rPr lang="en-US" dirty="0" err="1" smtClean="0"/>
              <a:t>phút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nấu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bữa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sơm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sạc</a:t>
            </a:r>
            <a:r>
              <a:rPr lang="en-US" dirty="0" smtClean="0"/>
              <a:t> pin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tắt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đò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, </a:t>
            </a:r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,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tắt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19400" cy="327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AutoShape 4" descr="Káº¿t quáº£ hÃ¬nh áº£nh cho há» thá»ng Äiá»n nÄng lÆ°á»£ng giÃ³ cho gia Ä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8437" name="AutoShape 6" descr="Káº¿t quáº£ hÃ¬nh áº£nh cho há» thá»ng Äiá»n nÄng lÆ°á»£ng giÃ³ cho gia Ä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8438" name="AutoShape 8" descr="Káº¿t quáº£ hÃ¬nh áº£nh cho há» thá»ng Äiá»n nÄng lÆ°á»£ng giÃ³ cho gia ÄÃ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8439" name="Picture 10" descr="Káº¿t quáº£ hÃ¬nh áº£nh cho há» thá»ng Äiá»n nÄng lÆ°á»£ng giÃ³ cho gia ÄÃ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590800" cy="327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844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844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8443" name="Picture 20" descr="Káº¿t quáº£ hÃ¬nh áº£nh cho há» thá»ng Äiá»n nÄng lÆ°á»£ng giÃ³ cho gia ÄÃ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200"/>
            <a:ext cx="3429000" cy="327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1" descr="BannerShow4210220130937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89916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04"/>
            <a:ext cx="9144000" cy="65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14"/>
          <p:cNvSpPr>
            <a:spLocks noChangeArrowheads="1" noChangeShapeType="1" noTextEdit="1"/>
          </p:cNvSpPr>
          <p:nvPr/>
        </p:nvSpPr>
        <p:spPr bwMode="auto">
          <a:xfrm>
            <a:off x="609600" y="76200"/>
            <a:ext cx="72390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579"/>
              </a:avLst>
            </a:prstTxWarp>
          </a:bodyPr>
          <a:lstStyle/>
          <a:p>
            <a:pPr algn="ctr"/>
            <a:r>
              <a:rPr lang="vi-VN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pic>
        <p:nvPicPr>
          <p:cNvPr id="24579" name="Picture 7" descr="thugi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38800"/>
            <a:ext cx="502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6" descr="1018272pyifbwc5d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228600" y="990600"/>
            <a:ext cx="83058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latin typeface="Times New Roman" pitchFamily="18" charset="0"/>
              </a:rPr>
              <a:t>      </a:t>
            </a:r>
            <a:r>
              <a:rPr lang="en-US" altLang="vi-VN" sz="2600" b="1" dirty="0" err="1">
                <a:latin typeface="Times New Roman" pitchFamily="18" charset="0"/>
              </a:rPr>
              <a:t>Hãy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phân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tích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các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việc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làm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dưới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đây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và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ghi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chữ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 dirty="0">
                <a:latin typeface="Times New Roman" pitchFamily="18" charset="0"/>
              </a:rPr>
              <a:t>LP (</a:t>
            </a:r>
            <a:r>
              <a:rPr lang="en-US" altLang="vi-VN" sz="2600" b="1" dirty="0" err="1">
                <a:latin typeface="Times New Roman" pitchFamily="18" charset="0"/>
              </a:rPr>
              <a:t>lãng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 smtClean="0">
                <a:latin typeface="Times New Roman" pitchFamily="18" charset="0"/>
              </a:rPr>
              <a:t>phí</a:t>
            </a:r>
            <a:r>
              <a:rPr lang="en-US" altLang="vi-VN" sz="2600" b="1" dirty="0" smtClean="0">
                <a:latin typeface="Times New Roman" pitchFamily="18" charset="0"/>
              </a:rPr>
              <a:t>) </a:t>
            </a:r>
            <a:r>
              <a:rPr lang="en-US" altLang="vi-VN" sz="2600" b="1" dirty="0" err="1" smtClean="0">
                <a:latin typeface="Times New Roman" pitchFamily="18" charset="0"/>
              </a:rPr>
              <a:t>hoặc</a:t>
            </a:r>
            <a:r>
              <a:rPr lang="en-US" altLang="vi-VN" sz="2600" b="1" dirty="0" smtClean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chữ</a:t>
            </a:r>
            <a:r>
              <a:rPr lang="en-US" altLang="vi-VN" sz="2600" b="1" dirty="0">
                <a:latin typeface="Times New Roman" pitchFamily="18" charset="0"/>
              </a:rPr>
              <a:t> TK (</a:t>
            </a:r>
            <a:r>
              <a:rPr lang="en-US" altLang="vi-VN" sz="2600" b="1" dirty="0" err="1">
                <a:latin typeface="Times New Roman" pitchFamily="18" charset="0"/>
              </a:rPr>
              <a:t>tiết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kiệm</a:t>
            </a:r>
            <a:r>
              <a:rPr lang="en-US" altLang="vi-VN" sz="2600" b="1" dirty="0">
                <a:latin typeface="Times New Roman" pitchFamily="18" charset="0"/>
              </a:rPr>
              <a:t>) </a:t>
            </a:r>
            <a:r>
              <a:rPr lang="en-US" altLang="vi-VN" sz="2600" b="1" dirty="0" err="1">
                <a:latin typeface="Times New Roman" pitchFamily="18" charset="0"/>
              </a:rPr>
              <a:t>vào</a:t>
            </a:r>
            <a:r>
              <a:rPr lang="en-US" altLang="vi-VN" sz="2600" b="1" dirty="0">
                <a:latin typeface="Times New Roman" pitchFamily="18" charset="0"/>
              </a:rPr>
              <a:t> </a:t>
            </a:r>
            <a:r>
              <a:rPr lang="en-US" altLang="vi-VN" sz="2600" b="1" dirty="0" err="1">
                <a:latin typeface="Times New Roman" pitchFamily="18" charset="0"/>
              </a:rPr>
              <a:t>các</a:t>
            </a:r>
            <a:r>
              <a:rPr lang="en-US" altLang="vi-VN" sz="2600" b="1" dirty="0">
                <a:latin typeface="Times New Roman" pitchFamily="18" charset="0"/>
              </a:rPr>
              <a:t> ô </a:t>
            </a:r>
            <a:r>
              <a:rPr lang="en-US" altLang="vi-VN" sz="2600" b="1" dirty="0" err="1" smtClean="0">
                <a:latin typeface="Times New Roman" pitchFamily="18" charset="0"/>
              </a:rPr>
              <a:t>trống</a:t>
            </a:r>
            <a:r>
              <a:rPr lang="en-US" altLang="vi-VN" sz="2600" b="1" dirty="0">
                <a:latin typeface="Times New Roman" pitchFamily="18" charset="0"/>
              </a:rPr>
              <a:t>.</a:t>
            </a:r>
            <a:r>
              <a:rPr lang="en-US" altLang="vi-VN" sz="2600" b="1" dirty="0" smtClean="0">
                <a:latin typeface="Times New Roman" pitchFamily="18" charset="0"/>
              </a:rPr>
              <a:t> </a:t>
            </a:r>
            <a:endParaRPr lang="vi-VN" altLang="vi-VN" sz="2600" b="1" dirty="0">
              <a:latin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8200" y="2133600"/>
            <a:ext cx="7086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vi-VN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xem ti vi, tắt đèn bàn học tập.</a:t>
            </a:r>
          </a:p>
          <a:p>
            <a:pPr>
              <a:buFontTx/>
              <a:buNone/>
              <a:defRPr/>
            </a:pPr>
            <a:r>
              <a:rPr lang="vi-VN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đèn phòng tắm, phòng vệ sinh suốt ngày đêm.</a:t>
            </a:r>
          </a:p>
          <a:p>
            <a:pPr>
              <a:buFontTx/>
              <a:buNone/>
              <a:defRPr/>
            </a:pPr>
            <a:r>
              <a:rPr lang="vi-VN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vi-V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ra khỏi nhà, tắt điện các phòng</a:t>
            </a:r>
            <a:r>
              <a:rPr lang="en-US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001000" y="2082800"/>
            <a:ext cx="533400" cy="35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endParaRPr lang="vi-VN" alt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001000" y="2527300"/>
            <a:ext cx="5334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TK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001000" y="2971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001000" y="34290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001000" y="3871913"/>
            <a:ext cx="533400" cy="395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TK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001000" y="43434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8001000" y="4762500"/>
            <a:ext cx="5334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TK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001000" y="51816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LP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8001000" y="5638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TK</a:t>
            </a:r>
            <a:endParaRPr lang="vi-VN" altLang="vi-V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81000" y="914400"/>
            <a:ext cx="8534400" cy="4953000"/>
          </a:xfrm>
          <a:prstGeom prst="horizontalScroll">
            <a:avLst>
              <a:gd name="adj" fmla="val 19806"/>
            </a:avLst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514350" indent="-514350">
              <a:lnSpc>
                <a:spcPct val="200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WordArt 14"/>
          <p:cNvSpPr>
            <a:spLocks noChangeArrowheads="1" noChangeShapeType="1" noTextEdit="1"/>
          </p:cNvSpPr>
          <p:nvPr/>
        </p:nvSpPr>
        <p:spPr bwMode="auto">
          <a:xfrm>
            <a:off x="609600" y="573088"/>
            <a:ext cx="7239000" cy="11795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579"/>
              </a:avLst>
            </a:prstTxWarp>
          </a:bodyPr>
          <a:lstStyle/>
          <a:p>
            <a:pPr algn="ctr"/>
            <a:r>
              <a:rPr lang="vi-VN" sz="2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pic>
        <p:nvPicPr>
          <p:cNvPr id="26628" name="Picture 7" descr="thugi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7848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6122">
            <a:off x="-92076" y="-104775"/>
            <a:ext cx="990601" cy="10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9600"/>
            <a:ext cx="3962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8100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85868"/>
            <a:ext cx="4648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581400"/>
            <a:ext cx="41148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267201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56008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743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79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648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Sóng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thần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77" y="457200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4478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BÀI 48: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HỢP LÍ ĐIỆN NĂNG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ý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kiệm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48 : SỬ DỤNG HỢP LÍ ĐIỆN NĂNG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838200" y="990600"/>
            <a:ext cx="4953000" cy="1219200"/>
          </a:xfrm>
          <a:prstGeom prst="rightArrow">
            <a:avLst/>
          </a:prstGeom>
          <a:solidFill>
            <a:srgbClr val="FDFD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00050" marR="0" indent="-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NHU CẦU TIÊU THỤ ĐIỆN NĂNG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838200" y="2057400"/>
            <a:ext cx="6477000" cy="1295400"/>
          </a:xfrm>
          <a:prstGeom prst="rightArrow">
            <a:avLst/>
          </a:prstGeom>
          <a:solidFill>
            <a:srgbClr val="FDFD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II.SỬ DỤNG HỢP LÍ VÀ TIẾT KIỆM ĐIỆN NĂNG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 smtClean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 </a:t>
            </a: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325"/>
            <a:ext cx="2971800" cy="255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219200"/>
            <a:ext cx="3619500" cy="250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41" y="4012721"/>
            <a:ext cx="27813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3994030"/>
            <a:ext cx="3812875" cy="2477835"/>
          </a:xfrm>
          <a:prstGeom prst="rect">
            <a:avLst/>
          </a:prstGeom>
        </p:spPr>
      </p:pic>
      <p:sp>
        <p:nvSpPr>
          <p:cNvPr id="10" name="Flowchart: Decision 9"/>
          <p:cNvSpPr/>
          <p:nvPr/>
        </p:nvSpPr>
        <p:spPr bwMode="auto">
          <a:xfrm>
            <a:off x="2971800" y="1600200"/>
            <a:ext cx="2514600" cy="4572000"/>
          </a:xfrm>
          <a:prstGeom prst="flowChartDecisio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-152400" y="76201"/>
            <a:ext cx="9144000" cy="761999"/>
          </a:xfrm>
          <a:prstGeom prst="rect">
            <a:avLst/>
          </a:prstGeom>
          <a:extLst/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200" kern="10" dirty="0" smtClean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I.SỬ </a:t>
            </a:r>
            <a:r>
              <a:rPr lang="en-US" sz="3200" kern="10" dirty="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DỤNG HỢP LÍ VÀ TIẾT KIỆM ĐIỆN NĂNG 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kern="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152400" y="838200"/>
            <a:ext cx="7162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NHU CẦU TIÊU THỤ ĐIỆN NĂNG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325"/>
            <a:ext cx="2971800" cy="255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219200"/>
            <a:ext cx="3619500" cy="250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41" y="4012721"/>
            <a:ext cx="27813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3994030"/>
            <a:ext cx="3812875" cy="2477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0" y="1905000"/>
            <a:ext cx="2590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18h- 22h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2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2021</Words>
  <Application>Microsoft Office PowerPoint</Application>
  <PresentationFormat>On-screen Show (4:3)</PresentationFormat>
  <Paragraphs>224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281</cp:revision>
  <cp:lastPrinted>1601-01-01T00:00:00Z</cp:lastPrinted>
  <dcterms:created xsi:type="dcterms:W3CDTF">1601-01-01T00:00:00Z</dcterms:created>
  <dcterms:modified xsi:type="dcterms:W3CDTF">2022-03-06T23:39:25Z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