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20" r:id="rId2"/>
  </p:sldMasterIdLst>
  <p:sldIdLst>
    <p:sldId id="257" r:id="rId3"/>
    <p:sldId id="271" r:id="rId4"/>
    <p:sldId id="272" r:id="rId5"/>
    <p:sldId id="273" r:id="rId6"/>
    <p:sldId id="384" r:id="rId7"/>
    <p:sldId id="261" r:id="rId8"/>
    <p:sldId id="263" r:id="rId9"/>
    <p:sldId id="262" r:id="rId10"/>
    <p:sldId id="264" r:id="rId11"/>
    <p:sldId id="265" r:id="rId12"/>
    <p:sldId id="405" r:id="rId13"/>
    <p:sldId id="402" r:id="rId14"/>
    <p:sldId id="266" r:id="rId15"/>
    <p:sldId id="267" r:id="rId16"/>
    <p:sldId id="268" r:id="rId17"/>
    <p:sldId id="269" r:id="rId18"/>
    <p:sldId id="385" r:id="rId19"/>
    <p:sldId id="407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A43D6F-B497-41C7-95E1-2288B50184A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8511906"/>
      </p:ext>
    </p:extLst>
  </p:cSld>
  <p:clrMapOvr>
    <a:masterClrMapping/>
  </p:clrMapOvr>
  <p:transition spd="slow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FBEA25-B75D-4E54-B993-48508A5A85F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5370687"/>
      </p:ext>
    </p:extLst>
  </p:cSld>
  <p:clrMapOvr>
    <a:masterClrMapping/>
  </p:clrMapOvr>
  <p:transition spd="slow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5C194C-CCA7-4FDF-99DA-8AB43792426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1162344"/>
      </p:ext>
    </p:extLst>
  </p:cSld>
  <p:clrMapOvr>
    <a:masterClrMapping/>
  </p:clrMapOvr>
  <p:transition spd="slow">
    <p:wedg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482E562-344F-41B8-9BE7-4E3FE523CD0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929549"/>
      </p:ext>
    </p:extLst>
  </p:cSld>
  <p:clrMapOvr>
    <a:masterClrMapping/>
  </p:clrMapOvr>
  <p:transition spd="slow">
    <p:wedg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1CD4B98-D8D6-417C-BB71-41F3F193E4C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2669370"/>
      </p:ext>
    </p:extLst>
  </p:cSld>
  <p:clrMapOvr>
    <a:masterClrMapping/>
  </p:clrMapOvr>
  <p:transition spd="slow">
    <p:wedg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717E7-D88F-4D67-A5E0-1D2E00830F01}" type="datetimeFigureOut">
              <a:rPr lang="en-US" smtClean="0">
                <a:solidFill>
                  <a:srgbClr val="000000"/>
                </a:solidFill>
              </a:rPr>
              <a:pPr/>
              <a:t>9/7/2021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1BC47-6323-408E-AFF8-49C31E50629F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98463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A43D6F-B497-41C7-95E1-2288B50184A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0605153"/>
      </p:ext>
    </p:extLst>
  </p:cSld>
  <p:clrMapOvr>
    <a:masterClrMapping/>
  </p:clrMapOvr>
  <p:transition spd="slow">
    <p:wedg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72C1A4-84B8-4FFF-B997-5D6C349A5E0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0355660"/>
      </p:ext>
    </p:extLst>
  </p:cSld>
  <p:clrMapOvr>
    <a:masterClrMapping/>
  </p:clrMapOvr>
  <p:transition spd="slow">
    <p:wedg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98A61E-25EA-4405-AEF4-756798D8DC7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451649"/>
      </p:ext>
    </p:extLst>
  </p:cSld>
  <p:clrMapOvr>
    <a:masterClrMapping/>
  </p:clrMapOvr>
  <p:transition spd="slow">
    <p:wedg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4CA7D4-6D4E-47B9-946C-E2D6DB18168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380836"/>
      </p:ext>
    </p:extLst>
  </p:cSld>
  <p:clrMapOvr>
    <a:masterClrMapping/>
  </p:clrMapOvr>
  <p:transition spd="slow">
    <p:wedg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D47883-12C3-4DA6-BB9D-4A77A721928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3945104"/>
      </p:ext>
    </p:extLst>
  </p:cSld>
  <p:clrMapOvr>
    <a:masterClrMapping/>
  </p:clrMapOvr>
  <p:transition spd="slow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72C1A4-84B8-4FFF-B997-5D6C349A5E0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4804169"/>
      </p:ext>
    </p:extLst>
  </p:cSld>
  <p:clrMapOvr>
    <a:masterClrMapping/>
  </p:clrMapOvr>
  <p:transition spd="slow">
    <p:wedg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B9A0EC-8850-47FC-9A47-09EDBAAC5F0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0204889"/>
      </p:ext>
    </p:extLst>
  </p:cSld>
  <p:clrMapOvr>
    <a:masterClrMapping/>
  </p:clrMapOvr>
  <p:transition spd="slow">
    <p:wedg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D0E085-2871-4CE5-AB50-B91C693136B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6735874"/>
      </p:ext>
    </p:extLst>
  </p:cSld>
  <p:clrMapOvr>
    <a:masterClrMapping/>
  </p:clrMapOvr>
  <p:transition spd="slow">
    <p:wedg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3A83E8-95CD-404A-8AD6-B6191C39248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5544719"/>
      </p:ext>
    </p:extLst>
  </p:cSld>
  <p:clrMapOvr>
    <a:masterClrMapping/>
  </p:clrMapOvr>
  <p:transition spd="slow">
    <p:wedg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FF9455-CF34-4A96-9129-0B481277434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237124"/>
      </p:ext>
    </p:extLst>
  </p:cSld>
  <p:clrMapOvr>
    <a:masterClrMapping/>
  </p:clrMapOvr>
  <p:transition spd="slow">
    <p:wedg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FBEA25-B75D-4E54-B993-48508A5A85F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1699446"/>
      </p:ext>
    </p:extLst>
  </p:cSld>
  <p:clrMapOvr>
    <a:masterClrMapping/>
  </p:clrMapOvr>
  <p:transition spd="slow">
    <p:wedg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5C194C-CCA7-4FDF-99DA-8AB43792426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1126246"/>
      </p:ext>
    </p:extLst>
  </p:cSld>
  <p:clrMapOvr>
    <a:masterClrMapping/>
  </p:clrMapOvr>
  <p:transition spd="slow">
    <p:wedg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482E562-344F-41B8-9BE7-4E3FE523CD0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0416334"/>
      </p:ext>
    </p:extLst>
  </p:cSld>
  <p:clrMapOvr>
    <a:masterClrMapping/>
  </p:clrMapOvr>
  <p:transition spd="slow">
    <p:wedg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1CD4B98-D8D6-417C-BB71-41F3F193E4C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961648"/>
      </p:ext>
    </p:extLst>
  </p:cSld>
  <p:clrMapOvr>
    <a:masterClrMapping/>
  </p:clrMapOvr>
  <p:transition spd="slow">
    <p:wedg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717E7-D88F-4D67-A5E0-1D2E00830F01}" type="datetimeFigureOut">
              <a:rPr lang="en-US" smtClean="0">
                <a:solidFill>
                  <a:srgbClr val="000000"/>
                </a:solidFill>
              </a:rPr>
              <a:pPr/>
              <a:t>9/7/2021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1BC47-6323-408E-AFF8-49C31E50629F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8123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98A61E-25EA-4405-AEF4-756798D8DC7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7671296"/>
      </p:ext>
    </p:extLst>
  </p:cSld>
  <p:clrMapOvr>
    <a:masterClrMapping/>
  </p:clrMapOvr>
  <p:transition spd="slow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4CA7D4-6D4E-47B9-946C-E2D6DB18168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3610316"/>
      </p:ext>
    </p:extLst>
  </p:cSld>
  <p:clrMapOvr>
    <a:masterClrMapping/>
  </p:clrMapOvr>
  <p:transition spd="slow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D47883-12C3-4DA6-BB9D-4A77A721928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3471282"/>
      </p:ext>
    </p:extLst>
  </p:cSld>
  <p:clrMapOvr>
    <a:masterClrMapping/>
  </p:clrMapOvr>
  <p:transition spd="slow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B9A0EC-8850-47FC-9A47-09EDBAAC5F0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604553"/>
      </p:ext>
    </p:extLst>
  </p:cSld>
  <p:clrMapOvr>
    <a:masterClrMapping/>
  </p:clrMapOvr>
  <p:transition spd="slow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D0E085-2871-4CE5-AB50-B91C693136B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7488479"/>
      </p:ext>
    </p:extLst>
  </p:cSld>
  <p:clrMapOvr>
    <a:masterClrMapping/>
  </p:clrMapOvr>
  <p:transition spd="slow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3A83E8-95CD-404A-8AD6-B6191C39248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0574344"/>
      </p:ext>
    </p:extLst>
  </p:cSld>
  <p:clrMapOvr>
    <a:masterClrMapping/>
  </p:clrMapOvr>
  <p:transition spd="slow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FF9455-CF34-4A96-9129-0B481277434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353147"/>
      </p:ext>
    </p:extLst>
  </p:cSld>
  <p:clrMapOvr>
    <a:masterClrMapping/>
  </p:clrMapOvr>
  <p:transition spd="slow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79E79B5-A0E4-47DB-98D3-3044B78DD2E2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1337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ransition spd="slow">
    <p:wedge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79E79B5-A0E4-47DB-98D3-3044B78DD2E2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8001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</p:sldLayoutIdLst>
  <p:transition spd="slow">
    <p:wedge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13" Type="http://schemas.openxmlformats.org/officeDocument/2006/relationships/oleObject" Target="../embeddings/oleObject7.bin"/><Relationship Id="rId3" Type="http://schemas.openxmlformats.org/officeDocument/2006/relationships/image" Target="../media/image3.gif"/><Relationship Id="rId7" Type="http://schemas.openxmlformats.org/officeDocument/2006/relationships/image" Target="../media/image6.wmf"/><Relationship Id="rId12" Type="http://schemas.openxmlformats.org/officeDocument/2006/relationships/oleObject" Target="../embeddings/oleObject6.bin"/><Relationship Id="rId2" Type="http://schemas.openxmlformats.org/officeDocument/2006/relationships/image" Target="../media/image2.gif"/><Relationship Id="rId16" Type="http://schemas.openxmlformats.org/officeDocument/2006/relationships/image" Target="../media/image8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.bin"/><Relationship Id="rId11" Type="http://schemas.openxmlformats.org/officeDocument/2006/relationships/oleObject" Target="../embeddings/oleObject5.bin"/><Relationship Id="rId5" Type="http://schemas.openxmlformats.org/officeDocument/2006/relationships/image" Target="../media/image5.gif"/><Relationship Id="rId15" Type="http://schemas.openxmlformats.org/officeDocument/2006/relationships/oleObject" Target="../embeddings/oleObject8.bin"/><Relationship Id="rId10" Type="http://schemas.openxmlformats.org/officeDocument/2006/relationships/oleObject" Target="../embeddings/oleObject4.bin"/><Relationship Id="rId4" Type="http://schemas.openxmlformats.org/officeDocument/2006/relationships/image" Target="../media/image4.gif"/><Relationship Id="rId9" Type="http://schemas.openxmlformats.org/officeDocument/2006/relationships/oleObject" Target="../embeddings/oleObject3.bin"/><Relationship Id="rId14" Type="http://schemas.openxmlformats.org/officeDocument/2006/relationships/image" Target="../media/image7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8.xml"/><Relationship Id="rId4" Type="http://schemas.openxmlformats.org/officeDocument/2006/relationships/image" Target="../media/image1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8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1190481" y="5581650"/>
            <a:ext cx="701040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FF00FF"/>
                </a:solidFill>
              </a:rPr>
              <a:t>BÀI GIẢNG ĐIỆN TỬ HOÁ HỌC LỚP 9</a:t>
            </a:r>
          </a:p>
        </p:txBody>
      </p:sp>
      <p:pic>
        <p:nvPicPr>
          <p:cNvPr id="37891" name="Picture 3" descr="atom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2649538"/>
            <a:ext cx="1439863" cy="1389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2469091" y="108816"/>
            <a:ext cx="397721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D60093"/>
                </a:solidFill>
                <a:latin typeface="Times New Roman" pitchFamily="18" charset="0"/>
              </a:rPr>
              <a:t>UBND QUẬN GÒ VẤP</a:t>
            </a:r>
            <a:endParaRPr lang="en-US" sz="2800" b="1" dirty="0">
              <a:solidFill>
                <a:srgbClr val="D60093"/>
              </a:solidFill>
              <a:latin typeface=".VnTime" pitchFamily="34" charset="0"/>
            </a:endParaRP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1600200" y="695400"/>
            <a:ext cx="5715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66CC"/>
                </a:solidFill>
                <a:latin typeface="Times New Roman" pitchFamily="18" charset="0"/>
              </a:rPr>
              <a:t>TRƯỜNG THCS LÝ TỰ TRỌNG</a:t>
            </a:r>
            <a:endParaRPr lang="en-US" sz="2800" b="1" dirty="0">
              <a:solidFill>
                <a:srgbClr val="0066CC"/>
              </a:solidFill>
              <a:latin typeface="VNI-Times" pitchFamily="2" charset="0"/>
            </a:endParaRPr>
          </a:p>
        </p:txBody>
      </p:sp>
      <p:pic>
        <p:nvPicPr>
          <p:cNvPr id="37895" name="Picture 7" descr="bflower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67566">
            <a:off x="7812088" y="109538"/>
            <a:ext cx="1066800" cy="98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896" name="Picture 8" descr="bflower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490485">
            <a:off x="188913" y="268287"/>
            <a:ext cx="1066800" cy="98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897" name="Picture 9" descr="butterfly_and_flowers_ha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67400"/>
            <a:ext cx="1219200" cy="100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898" name="Picture 10" descr="butterfly_and_flowers_ha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5867400"/>
            <a:ext cx="1219200" cy="100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899" name="Picture 11" descr="conchim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848600" y="4819650"/>
            <a:ext cx="1066800" cy="104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900" name="Picture 12" descr="conchim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972050"/>
            <a:ext cx="1143000" cy="104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901" name="Oval 13"/>
          <p:cNvSpPr>
            <a:spLocks noChangeArrowheads="1"/>
          </p:cNvSpPr>
          <p:nvPr/>
        </p:nvSpPr>
        <p:spPr bwMode="auto">
          <a:xfrm rot="1288042">
            <a:off x="3935413" y="1646238"/>
            <a:ext cx="838200" cy="3416300"/>
          </a:xfrm>
          <a:prstGeom prst="ellips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ffectLst/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8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7902" name="Oval 14"/>
          <p:cNvSpPr>
            <a:spLocks noChangeArrowheads="1"/>
          </p:cNvSpPr>
          <p:nvPr/>
        </p:nvSpPr>
        <p:spPr bwMode="auto">
          <a:xfrm rot="-157453">
            <a:off x="2890838" y="2916238"/>
            <a:ext cx="3200400" cy="917575"/>
          </a:xfrm>
          <a:prstGeom prst="ellips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ffectLst/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8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7903" name="Oval 15"/>
          <p:cNvSpPr>
            <a:spLocks noChangeArrowheads="1"/>
          </p:cNvSpPr>
          <p:nvPr/>
        </p:nvSpPr>
        <p:spPr bwMode="auto">
          <a:xfrm rot="-2067891">
            <a:off x="4100513" y="1712913"/>
            <a:ext cx="982662" cy="3697287"/>
          </a:xfrm>
          <a:prstGeom prst="ellips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ffectLst/>
          <a:scene3d>
            <a:camera prst="legacyPerspectiveFront">
              <a:rot lat="1500000" lon="20099999" rev="0"/>
            </a:camera>
            <a:lightRig rig="legacyFlat4" dir="t"/>
          </a:scene3d>
          <a:sp3d extrusionH="430200" prstMaterial="legacyMatte">
            <a:bevelT w="13500" h="13500" prst="angle"/>
            <a:bevelB w="13500" h="13500" prst="angle"/>
            <a:extrusionClr>
              <a:srgbClr val="8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81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graphicFrame>
        <p:nvGraphicFramePr>
          <p:cNvPr id="37904" name="Object 16"/>
          <p:cNvGraphicFramePr>
            <a:graphicFrameLocks noChangeAspect="1"/>
          </p:cNvGraphicFramePr>
          <p:nvPr/>
        </p:nvGraphicFramePr>
        <p:xfrm>
          <a:off x="4724400" y="1471613"/>
          <a:ext cx="533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Flash Document" r:id="rId6" imgW="635040" imgH="635040" progId="Flash.Movie">
                  <p:embed/>
                </p:oleObj>
              </mc:Choice>
              <mc:Fallback>
                <p:oleObj name="Flash Document" r:id="rId6" imgW="635040" imgH="635040" progId="Flash.Movi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1471613"/>
                        <a:ext cx="533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05" name="Object 17"/>
          <p:cNvGraphicFramePr>
            <a:graphicFrameLocks noChangeAspect="1"/>
          </p:cNvGraphicFramePr>
          <p:nvPr/>
        </p:nvGraphicFramePr>
        <p:xfrm>
          <a:off x="3527425" y="4500563"/>
          <a:ext cx="533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Flash Document" r:id="rId8" imgW="635040" imgH="635040" progId="Flash.Movie">
                  <p:embed/>
                </p:oleObj>
              </mc:Choice>
              <mc:Fallback>
                <p:oleObj name="Flash Document" r:id="rId8" imgW="635040" imgH="635040" progId="Flash.Movi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7425" y="4500563"/>
                        <a:ext cx="533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06" name="Object 18"/>
          <p:cNvGraphicFramePr>
            <a:graphicFrameLocks noChangeAspect="1"/>
          </p:cNvGraphicFramePr>
          <p:nvPr/>
        </p:nvGraphicFramePr>
        <p:xfrm>
          <a:off x="3200400" y="1852613"/>
          <a:ext cx="533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Flash Document" r:id="rId9" imgW="635040" imgH="635040" progId="Flash.Movie">
                  <p:embed/>
                </p:oleObj>
              </mc:Choice>
              <mc:Fallback>
                <p:oleObj name="Flash Document" r:id="rId9" imgW="635040" imgH="635040" progId="Flash.Movi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852613"/>
                        <a:ext cx="533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07" name="Object 19"/>
          <p:cNvGraphicFramePr>
            <a:graphicFrameLocks noChangeAspect="1"/>
          </p:cNvGraphicFramePr>
          <p:nvPr/>
        </p:nvGraphicFramePr>
        <p:xfrm>
          <a:off x="5105400" y="4291013"/>
          <a:ext cx="533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Flash Document" r:id="rId10" imgW="635040" imgH="635040" progId="Flash.Movie">
                  <p:embed/>
                </p:oleObj>
              </mc:Choice>
              <mc:Fallback>
                <p:oleObj name="Flash Document" r:id="rId10" imgW="635040" imgH="635040" progId="Flash.Movi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291013"/>
                        <a:ext cx="533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08" name="Object 20"/>
          <p:cNvGraphicFramePr>
            <a:graphicFrameLocks noChangeAspect="1"/>
          </p:cNvGraphicFramePr>
          <p:nvPr/>
        </p:nvGraphicFramePr>
        <p:xfrm>
          <a:off x="2743200" y="3148013"/>
          <a:ext cx="482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Flash Document" r:id="rId11" imgW="635040" imgH="635040" progId="Flash.Movie">
                  <p:embed/>
                </p:oleObj>
              </mc:Choice>
              <mc:Fallback>
                <p:oleObj name="Flash Document" r:id="rId11" imgW="635040" imgH="635040" progId="Flash.Movi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148013"/>
                        <a:ext cx="4826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09" name="Object 21"/>
          <p:cNvGraphicFramePr>
            <a:graphicFrameLocks noChangeAspect="1"/>
          </p:cNvGraphicFramePr>
          <p:nvPr/>
        </p:nvGraphicFramePr>
        <p:xfrm>
          <a:off x="5867400" y="2895600"/>
          <a:ext cx="533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Flash Document" r:id="rId12" imgW="635040" imgH="635040" progId="Flash.Movie">
                  <p:embed/>
                </p:oleObj>
              </mc:Choice>
              <mc:Fallback>
                <p:oleObj name="Flash Document" r:id="rId12" imgW="635040" imgH="635040" progId="Flash.Movi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2895600"/>
                        <a:ext cx="533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10" name="Object 22"/>
          <p:cNvGraphicFramePr>
            <a:graphicFrameLocks noChangeAspect="1"/>
          </p:cNvGraphicFramePr>
          <p:nvPr/>
        </p:nvGraphicFramePr>
        <p:xfrm>
          <a:off x="4191000" y="2971800"/>
          <a:ext cx="663575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Flash Document" r:id="rId13" imgW="635040" imgH="635040" progId="Flash.Movie">
                  <p:embed/>
                </p:oleObj>
              </mc:Choice>
              <mc:Fallback>
                <p:oleObj name="Flash Document" r:id="rId13" imgW="635040" imgH="635040" progId="Flash.Movi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971800"/>
                        <a:ext cx="663575" cy="66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7911" name="Picture 23" descr="conchim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553200" y="1524000"/>
            <a:ext cx="1066800" cy="104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7912" name="Object 24"/>
          <p:cNvGraphicFramePr>
            <a:graphicFrameLocks noChangeAspect="1"/>
          </p:cNvGraphicFramePr>
          <p:nvPr/>
        </p:nvGraphicFramePr>
        <p:xfrm>
          <a:off x="7315200" y="2743200"/>
          <a:ext cx="1401763" cy="174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5" imgW="716760" imgH="892440" progId="">
                  <p:embed/>
                </p:oleObj>
              </mc:Choice>
              <mc:Fallback>
                <p:oleObj r:id="rId15" imgW="716760" imgH="89244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2743200"/>
                        <a:ext cx="1401763" cy="174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7913" name="Picture 25" descr="conchim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314450"/>
            <a:ext cx="1143000" cy="104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080587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repeatCount="indefinite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22222E-6 C -0.02361 -0.01319 -0.0724 0.06922 -0.10833 0.18472 C -0.14479 0.30023 -0.1559 0.40533 -0.13194 0.41783 C -0.10937 0.43102 -0.05972 0.34769 -0.02431 0.23218 C 0.01215 0.1169 0.02292 0.01273 0 -2.22222E-6 Z " pathEditMode="relative" rAng="1372350" ptsTypes="fffff">
                                      <p:cBhvr>
                                        <p:cTn id="6" dur="2000" fill="hold"/>
                                        <p:tgtEl>
                                          <p:spTgt spid="379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632" y="209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path" presetSubtype="0" repeatCount="indefinite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7.40741E-7 C -0.02483 -0.01435 -0.01389 -0.12361 0.02465 -0.24444 C 0.06336 -0.36481 0.11545 -0.45208 0.1401 -0.43796 C 0.1651 -0.42338 0.15399 -0.31343 0.11545 -0.19282 C 0.07691 -0.07245 0.025 0.01412 3.33333E-6 -7.40741E-7 Z " pathEditMode="relative" rAng="12188713" ptsTypes="fffff">
                                      <p:cBhvr>
                                        <p:cTn id="9" dur="2000" fill="hold"/>
                                        <p:tgtEl>
                                          <p:spTgt spid="379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14" y="-218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" presetID="1" presetClass="path" presetSubtype="0" repeatCount="indefinite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1.85185E-6 C -0.02152 0.02222 0.01198 0.12847 0.075 0.23704 C 0.13785 0.34607 0.2066 0.41644 0.2283 0.39445 C 0.24966 0.37222 0.21615 0.26574 0.15313 0.15718 C 0.09011 0.04815 0.02153 -0.02199 -3.05556E-6 -1.85185E-6 Z " pathEditMode="relative" rAng="-2256257" ptsTypes="fffff">
                                      <p:cBhvr>
                                        <p:cTn id="12" dur="2000" fill="hold"/>
                                        <p:tgtEl>
                                          <p:spTgt spid="379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06" y="19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4" presetID="1" presetClass="path" presetSubtype="0" repeatCount="indefinite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7037E-7 C 0.01945 -0.01991 -0.01424 -0.12106 -0.0743 -0.22593 C -0.13455 -0.33125 -0.19913 -0.40093 -0.21858 -0.38125 C -0.23733 -0.36111 -0.20434 -0.25926 -0.1441 -0.15509 C -0.0842 -0.05069 -0.01927 0.01944 -8.33333E-7 -3.7037E-7 Z " pathEditMode="relative" rAng="8559730" ptsTypes="fffff">
                                      <p:cBhvr>
                                        <p:cTn id="15" dur="2000" fill="hold"/>
                                        <p:tgtEl>
                                          <p:spTgt spid="379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938" y="-190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7" presetID="1" presetClass="path" presetSubtype="0" repeatCount="indefinite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8 -0.01042 C -0.00018 -0.04931 0.07812 -0.08102 0.17413 -0.08056 C 0.27048 -0.08102 0.34843 -0.04931 0.34843 -0.01042 C 0.34843 0.02847 0.27048 0.05925 0.1743 0.05925 C 0.07812 0.05925 -0.00018 0.028 -0.00018 -0.01042 Z " pathEditMode="relative" rAng="16200000" ptsTypes="fffff">
                                      <p:cBhvr>
                                        <p:cTn id="18" dur="2000" fill="hold"/>
                                        <p:tgtEl>
                                          <p:spTgt spid="379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31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0" presetID="1" presetClass="path" presetSubtype="0" repeatCount="indefinite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3 -0.00926 C -0.00313 -0.04537 -0.0882 -0.06481 -0.19063 -0.05301 C -0.29341 -0.0412 -0.37483 -0.00231 -0.37275 0.03403 C -0.37032 0.06991 -0.2849 0.08982 -0.18264 0.07778 C -0.07969 0.06597 0.00173 0.02685 -0.00053 -0.00926 Z " pathEditMode="relative" rAng="5105828" ptsTypes="fffff">
                                      <p:cBhvr>
                                        <p:cTn id="21" dur="2000" fill="hold"/>
                                        <p:tgtEl>
                                          <p:spTgt spid="379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611" y="21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8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5000" fill="hold"/>
                                        <p:tgtEl>
                                          <p:spTgt spid="379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5000" fill="hold"/>
                                        <p:tgtEl>
                                          <p:spTgt spid="379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158A2C6-FE74-415C-8D0B-B560F8382468}"/>
              </a:ext>
            </a:extLst>
          </p:cNvPr>
          <p:cNvSpPr txBox="1"/>
          <p:nvPr/>
        </p:nvSpPr>
        <p:spPr>
          <a:xfrm>
            <a:off x="1981200" y="246783"/>
            <a:ext cx="39186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FF0000"/>
                </a:solidFill>
                <a:cs typeface="Arial" panose="020B0604020202020204" pitchFamily="34" charset="0"/>
              </a:rPr>
              <a:t>I. DANH PHÁP IUPAC: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74D5717B-908B-421C-810B-014CB7CB82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5223052"/>
              </p:ext>
            </p:extLst>
          </p:nvPr>
        </p:nvGraphicFramePr>
        <p:xfrm>
          <a:off x="1524000" y="1051560"/>
          <a:ext cx="6096000" cy="3520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4216915955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296073820"/>
                    </a:ext>
                  </a:extLst>
                </a:gridCol>
              </a:tblGrid>
              <a:tr h="624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500" b="1" dirty="0" err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Các</a:t>
                      </a:r>
                      <a:r>
                        <a:rPr lang="en-US" sz="25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dirty="0" err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loại</a:t>
                      </a:r>
                      <a:r>
                        <a:rPr lang="en-US" sz="25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dirty="0" err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hợp</a:t>
                      </a:r>
                      <a:r>
                        <a:rPr lang="en-US" sz="25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dirty="0" err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chất</a:t>
                      </a:r>
                      <a:r>
                        <a:rPr lang="en-US" sz="25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dirty="0" err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vô</a:t>
                      </a:r>
                      <a:r>
                        <a:rPr lang="en-US" sz="25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dirty="0" err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cơ</a:t>
                      </a:r>
                      <a:endParaRPr lang="en-US" sz="25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2869126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Tên</a:t>
                      </a:r>
                      <a:r>
                        <a:rPr lang="en-US" sz="2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tiếng</a:t>
                      </a:r>
                      <a:r>
                        <a:rPr lang="en-US" sz="2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Việt</a:t>
                      </a:r>
                      <a:endParaRPr lang="en-US" sz="2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err="1">
                          <a:solidFill>
                            <a:srgbClr val="008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Danh</a:t>
                      </a:r>
                      <a:r>
                        <a:rPr lang="en-US" sz="2500" b="1" dirty="0">
                          <a:solidFill>
                            <a:srgbClr val="008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dirty="0" err="1">
                          <a:solidFill>
                            <a:srgbClr val="008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pháp</a:t>
                      </a:r>
                      <a:r>
                        <a:rPr lang="en-US" sz="2500" b="1" dirty="0">
                          <a:solidFill>
                            <a:srgbClr val="008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IUPAC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2271208"/>
                  </a:ext>
                </a:extLst>
              </a:tr>
              <a:tr h="59436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Oxit</a:t>
                      </a:r>
                      <a:endParaRPr lang="en-US" sz="2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008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Oxide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5646604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Axit</a:t>
                      </a:r>
                      <a:r>
                        <a:rPr lang="en-US" sz="2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008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643534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Bazơ</a:t>
                      </a:r>
                      <a:endParaRPr lang="en-US" sz="2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008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689702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Muối</a:t>
                      </a:r>
                      <a:endParaRPr lang="en-US" sz="2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err="1">
                          <a:solidFill>
                            <a:srgbClr val="008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Muối</a:t>
                      </a:r>
                      <a:endParaRPr lang="en-US" sz="2500" b="1" dirty="0">
                        <a:solidFill>
                          <a:srgbClr val="008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24076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11507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158A2C6-FE74-415C-8D0B-B560F8382468}"/>
              </a:ext>
            </a:extLst>
          </p:cNvPr>
          <p:cNvSpPr txBox="1"/>
          <p:nvPr/>
        </p:nvSpPr>
        <p:spPr>
          <a:xfrm>
            <a:off x="1066800" y="762000"/>
            <a:ext cx="6661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FF0000"/>
                </a:solidFill>
                <a:cs typeface="Arial" panose="020B0604020202020204" pitchFamily="34" charset="0"/>
              </a:rPr>
              <a:t>II. BỔ SUNG 2 KHÁI NIỆM VỀ ACID, BASE: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01DCA7-0356-41E9-AF47-96BE07FCA45B}"/>
              </a:ext>
            </a:extLst>
          </p:cNvPr>
          <p:cNvSpPr txBox="1"/>
          <p:nvPr/>
        </p:nvSpPr>
        <p:spPr>
          <a:xfrm>
            <a:off x="1828800" y="1828800"/>
            <a:ext cx="533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000000">
                    <a:lumMod val="95000"/>
                    <a:lumOff val="5000"/>
                  </a:srgbClr>
                </a:solidFill>
                <a:cs typeface="Arial" panose="020B0604020202020204" pitchFamily="34" charset="0"/>
              </a:rPr>
              <a:t>- Acid </a:t>
            </a:r>
            <a:r>
              <a:rPr lang="en-US" sz="3200" b="1" dirty="0" err="1">
                <a:solidFill>
                  <a:srgbClr val="0000FF"/>
                </a:solidFill>
                <a:cs typeface="Arial" panose="020B0604020202020204" pitchFamily="34" charset="0"/>
              </a:rPr>
              <a:t>tạo</a:t>
            </a:r>
            <a:r>
              <a:rPr lang="en-US" sz="3200" b="1" dirty="0">
                <a:solidFill>
                  <a:srgbClr val="0000FF"/>
                </a:solidFill>
                <a:cs typeface="Arial" panose="020B0604020202020204" pitchFamily="34" charset="0"/>
              </a:rPr>
              <a:t> ra ion H</a:t>
            </a:r>
            <a:r>
              <a:rPr lang="en-US" sz="3200" b="1" baseline="30000" dirty="0">
                <a:solidFill>
                  <a:srgbClr val="0000FF"/>
                </a:solidFill>
                <a:cs typeface="Arial" panose="020B0604020202020204" pitchFamily="34" charset="0"/>
              </a:rPr>
              <a:t>+</a:t>
            </a:r>
            <a:r>
              <a:rPr lang="en-US" sz="3200" b="1" dirty="0">
                <a:solidFill>
                  <a:srgbClr val="0000FF"/>
                </a:solidFill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000000">
                    <a:lumMod val="95000"/>
                    <a:lumOff val="5000"/>
                  </a:srgbClr>
                </a:solidFill>
                <a:cs typeface="Arial" panose="020B0604020202020204" pitchFamily="34" charset="0"/>
              </a:rPr>
              <a:t>- Base </a:t>
            </a:r>
            <a:r>
              <a:rPr lang="en-US" sz="3200" b="1" dirty="0" err="1">
                <a:solidFill>
                  <a:srgbClr val="FF0000"/>
                </a:solidFill>
                <a:cs typeface="Arial" panose="020B0604020202020204" pitchFamily="34" charset="0"/>
              </a:rPr>
              <a:t>tạo</a:t>
            </a:r>
            <a:r>
              <a:rPr lang="en-US" sz="3200" b="1" dirty="0">
                <a:solidFill>
                  <a:srgbClr val="FF0000"/>
                </a:solidFill>
                <a:cs typeface="Arial" panose="020B0604020202020204" pitchFamily="34" charset="0"/>
              </a:rPr>
              <a:t> ra ion OH</a:t>
            </a:r>
            <a:r>
              <a:rPr lang="en-US" sz="3200" b="1" baseline="30000" dirty="0">
                <a:solidFill>
                  <a:srgbClr val="FF0000"/>
                </a:solidFill>
                <a:cs typeface="Arial" panose="020B0604020202020204" pitchFamily="34" charset="0"/>
              </a:rPr>
              <a:t>-</a:t>
            </a:r>
            <a:r>
              <a:rPr lang="en-US" sz="3200" b="1" dirty="0">
                <a:solidFill>
                  <a:srgbClr val="000000">
                    <a:lumMod val="95000"/>
                    <a:lumOff val="5000"/>
                  </a:srgbClr>
                </a:solidFill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4624610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158A2C6-FE74-415C-8D0B-B560F8382468}"/>
              </a:ext>
            </a:extLst>
          </p:cNvPr>
          <p:cNvSpPr txBox="1"/>
          <p:nvPr/>
        </p:nvSpPr>
        <p:spPr>
          <a:xfrm>
            <a:off x="410678" y="228600"/>
            <a:ext cx="766652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 CÔNG THỨC TÍNH THỂ TÍCH CHẤT KHÍ:</a:t>
            </a:r>
          </a:p>
        </p:txBody>
      </p:sp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F31371D7-1D04-48B2-9986-3A2B1F6402FA}"/>
              </a:ext>
            </a:extLst>
          </p:cNvPr>
          <p:cNvGraphicFramePr>
            <a:graphicFrameLocks noGrp="1"/>
          </p:cNvGraphicFramePr>
          <p:nvPr/>
        </p:nvGraphicFramePr>
        <p:xfrm>
          <a:off x="544350" y="832725"/>
          <a:ext cx="8077200" cy="39223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38600">
                  <a:extLst>
                    <a:ext uri="{9D8B030D-6E8A-4147-A177-3AD203B41FA5}">
                      <a16:colId xmlns:a16="http://schemas.microsoft.com/office/drawing/2014/main" val="924333998"/>
                    </a:ext>
                  </a:extLst>
                </a:gridCol>
                <a:gridCol w="4038600">
                  <a:extLst>
                    <a:ext uri="{9D8B030D-6E8A-4147-A177-3AD203B41FA5}">
                      <a16:colId xmlns:a16="http://schemas.microsoft.com/office/drawing/2014/main" val="29388818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err="1">
                          <a:solidFill>
                            <a:srgbClr val="008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Công</a:t>
                      </a:r>
                      <a:r>
                        <a:rPr lang="en-US" sz="2500" b="1" dirty="0">
                          <a:solidFill>
                            <a:srgbClr val="008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dirty="0" err="1">
                          <a:solidFill>
                            <a:srgbClr val="008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thức</a:t>
                      </a:r>
                      <a:r>
                        <a:rPr lang="en-US" sz="2500" b="1" dirty="0">
                          <a:solidFill>
                            <a:srgbClr val="008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dirty="0" err="1">
                          <a:solidFill>
                            <a:srgbClr val="008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cũ</a:t>
                      </a:r>
                      <a:endParaRPr lang="en-US" sz="2500" b="1" dirty="0">
                        <a:solidFill>
                          <a:srgbClr val="008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err="1">
                          <a:solidFill>
                            <a:srgbClr val="008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Công</a:t>
                      </a:r>
                      <a:r>
                        <a:rPr lang="en-US" sz="2500" b="1" dirty="0">
                          <a:solidFill>
                            <a:srgbClr val="008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dirty="0" err="1">
                          <a:solidFill>
                            <a:srgbClr val="008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thức</a:t>
                      </a:r>
                      <a:r>
                        <a:rPr lang="en-US" sz="2500" b="1" dirty="0">
                          <a:solidFill>
                            <a:srgbClr val="008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dirty="0" err="1">
                          <a:solidFill>
                            <a:srgbClr val="008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điều</a:t>
                      </a:r>
                      <a:r>
                        <a:rPr lang="en-US" sz="2500" b="1" dirty="0">
                          <a:solidFill>
                            <a:srgbClr val="008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dirty="0" err="1">
                          <a:solidFill>
                            <a:srgbClr val="008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chỉnh</a:t>
                      </a:r>
                      <a:endParaRPr lang="en-US" sz="2500" b="1" dirty="0">
                        <a:solidFill>
                          <a:srgbClr val="008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4988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Ở </a:t>
                      </a:r>
                      <a:r>
                        <a:rPr lang="en-US" sz="2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điều</a:t>
                      </a:r>
                      <a:r>
                        <a:rPr lang="en-US" sz="2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kiện</a:t>
                      </a:r>
                      <a:r>
                        <a:rPr lang="en-US" sz="2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tiêu</a:t>
                      </a:r>
                      <a:r>
                        <a:rPr lang="en-US" sz="2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chuẩn</a:t>
                      </a:r>
                      <a:r>
                        <a:rPr lang="en-US" sz="2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Nhiệt</a:t>
                      </a:r>
                      <a:r>
                        <a:rPr lang="en-US" sz="2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độ</a:t>
                      </a:r>
                      <a:r>
                        <a:rPr lang="en-US" sz="2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0</a:t>
                      </a:r>
                      <a:r>
                        <a:rPr lang="en-US" sz="2500" b="1" baseline="30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r>
                        <a:rPr lang="en-US" sz="25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500" b="1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Áp</a:t>
                      </a:r>
                      <a:r>
                        <a:rPr lang="en-US" sz="25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suất</a:t>
                      </a:r>
                      <a:r>
                        <a:rPr lang="en-US" sz="25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1 atm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5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mol </a:t>
                      </a:r>
                      <a:r>
                        <a:rPr lang="en-US" sz="2500" b="1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chất</a:t>
                      </a:r>
                      <a:r>
                        <a:rPr lang="en-US" sz="25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khí</a:t>
                      </a:r>
                      <a:r>
                        <a:rPr lang="en-US" sz="25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chiếm</a:t>
                      </a:r>
                      <a:r>
                        <a:rPr lang="en-US" sz="25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thể</a:t>
                      </a:r>
                      <a:r>
                        <a:rPr lang="en-US" sz="25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tích</a:t>
                      </a:r>
                      <a:r>
                        <a:rPr lang="en-US" sz="25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22,4 </a:t>
                      </a:r>
                      <a:r>
                        <a:rPr lang="en-US" sz="2500" b="1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lít</a:t>
                      </a:r>
                      <a:r>
                        <a:rPr lang="en-US" sz="25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5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 = n.22,4 (</a:t>
                      </a:r>
                      <a:r>
                        <a:rPr lang="en-US" sz="2500" b="1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lít</a:t>
                      </a:r>
                      <a:r>
                        <a:rPr lang="en-US" sz="25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n-US" sz="2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5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Ở </a:t>
                      </a:r>
                      <a:r>
                        <a:rPr lang="en-US" sz="2500" b="1" dirty="0" err="1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điều</a:t>
                      </a:r>
                      <a:r>
                        <a:rPr lang="en-US" sz="25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dirty="0" err="1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kiện</a:t>
                      </a:r>
                      <a:r>
                        <a:rPr lang="en-US" sz="25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dirty="0" err="1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chuẩn</a:t>
                      </a:r>
                      <a:r>
                        <a:rPr lang="en-US" sz="25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500" b="1" dirty="0" err="1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Nhiệt</a:t>
                      </a:r>
                      <a:r>
                        <a:rPr lang="en-US" sz="25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dirty="0" err="1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độ</a:t>
                      </a:r>
                      <a:r>
                        <a:rPr lang="en-US" sz="25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25</a:t>
                      </a:r>
                      <a:r>
                        <a:rPr lang="en-US" sz="2500" b="1" baseline="300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r>
                        <a:rPr lang="en-US" sz="2500" b="1" baseline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500" b="1" baseline="0" dirty="0" err="1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Áp</a:t>
                      </a:r>
                      <a:r>
                        <a:rPr lang="en-US" sz="2500" b="1" baseline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baseline="0" dirty="0" err="1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suất</a:t>
                      </a:r>
                      <a:r>
                        <a:rPr lang="en-US" sz="2500" b="1" baseline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1 bar 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500" b="1" baseline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mol </a:t>
                      </a:r>
                      <a:r>
                        <a:rPr lang="en-US" sz="2500" b="1" baseline="0" dirty="0" err="1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chất</a:t>
                      </a:r>
                      <a:r>
                        <a:rPr lang="en-US" sz="2500" b="1" baseline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baseline="0" dirty="0" err="1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khí</a:t>
                      </a:r>
                      <a:r>
                        <a:rPr lang="en-US" sz="2500" b="1" baseline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baseline="0" dirty="0" err="1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chiếm</a:t>
                      </a:r>
                      <a:r>
                        <a:rPr lang="en-US" sz="2500" b="1" baseline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baseline="0" dirty="0" err="1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thể</a:t>
                      </a:r>
                      <a:r>
                        <a:rPr lang="en-US" sz="2500" b="1" baseline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baseline="0" dirty="0" err="1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tích</a:t>
                      </a:r>
                      <a:r>
                        <a:rPr lang="en-US" sz="2500" b="1" baseline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24,79 </a:t>
                      </a:r>
                      <a:r>
                        <a:rPr lang="en-US" sz="2500" b="1" baseline="0" dirty="0" err="1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lít</a:t>
                      </a:r>
                      <a:r>
                        <a:rPr lang="en-US" sz="2500" b="1" baseline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500" b="1" baseline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 = n.24,79 (</a:t>
                      </a:r>
                      <a:r>
                        <a:rPr lang="en-US" sz="2500" b="1" baseline="0" dirty="0" err="1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lít</a:t>
                      </a:r>
                      <a:r>
                        <a:rPr lang="en-US" sz="2500" b="1" baseline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n-US" sz="2500" b="1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550505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601DCA7-0356-41E9-AF47-96BE07FCA45B}"/>
              </a:ext>
            </a:extLst>
          </p:cNvPr>
          <p:cNvSpPr txBox="1"/>
          <p:nvPr/>
        </p:nvSpPr>
        <p:spPr>
          <a:xfrm>
            <a:off x="412282" y="4800600"/>
            <a:ext cx="7772400" cy="17515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5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Lưu</a:t>
            </a:r>
            <a:r>
              <a:rPr lang="en-US" sz="2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ý:</a:t>
            </a:r>
          </a:p>
          <a:p>
            <a:pPr>
              <a:lnSpc>
                <a:spcPct val="150000"/>
              </a:lnSpc>
            </a:pPr>
            <a:r>
              <a:rPr lang="en-US" sz="2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* </a:t>
            </a:r>
            <a:r>
              <a:rPr lang="en-US" sz="25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Điều</a:t>
            </a:r>
            <a:r>
              <a:rPr lang="en-US" sz="2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kiện</a:t>
            </a:r>
            <a:r>
              <a:rPr lang="en-US" sz="2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chuẩn</a:t>
            </a:r>
            <a:r>
              <a:rPr lang="en-US" sz="2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Chuẩn</a:t>
            </a:r>
            <a:r>
              <a:rPr lang="en-US" sz="2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nhiệt</a:t>
            </a:r>
            <a:r>
              <a:rPr lang="en-US" sz="2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* 1 bar </a:t>
            </a:r>
            <a:r>
              <a:rPr lang="en-US" sz="2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 0,99 atm ( 0,986923267 atm)</a:t>
            </a:r>
            <a:endParaRPr lang="en-US" sz="25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37264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990600"/>
            <a:ext cx="8610600" cy="2438400"/>
          </a:xfrm>
        </p:spPr>
        <p:txBody>
          <a:bodyPr/>
          <a:lstStyle/>
          <a:p>
            <a:pPr marR="0" rtl="0"/>
            <a:r>
              <a:rPr lang="en-US" sz="3600" b="1" i="0" u="sng" strike="noStrike" baseline="0" dirty="0">
                <a:latin typeface="Times New Roman"/>
              </a:rPr>
              <a:t>HOẠT ĐỘNG 2: </a:t>
            </a:r>
            <a:br>
              <a:rPr lang="en-US" sz="3600" b="1" i="0" u="sng" strike="noStrike" baseline="0" dirty="0">
                <a:latin typeface="Times New Roman"/>
              </a:rPr>
            </a:br>
            <a:br>
              <a:rPr lang="en-US" sz="3600" b="1" i="0" u="sng" strike="noStrike" baseline="0" dirty="0">
                <a:latin typeface="Times New Roman"/>
              </a:rPr>
            </a:br>
            <a:r>
              <a:rPr lang="en-US" sz="4800" b="1" dirty="0" err="1">
                <a:solidFill>
                  <a:srgbClr val="FF0000"/>
                </a:solidFill>
                <a:latin typeface="Times New Roman"/>
              </a:rPr>
              <a:t>Ôn</a:t>
            </a:r>
            <a:r>
              <a:rPr lang="en-US" sz="4800" b="1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/>
              </a:rPr>
              <a:t>tập</a:t>
            </a:r>
            <a:r>
              <a:rPr lang="en-US" sz="4800" b="1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/>
              </a:rPr>
              <a:t>các</a:t>
            </a:r>
            <a:r>
              <a:rPr lang="en-US" sz="4800" b="1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/>
              </a:rPr>
              <a:t>công</a:t>
            </a:r>
            <a:r>
              <a:rPr lang="en-US" sz="4800" b="1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/>
              </a:rPr>
              <a:t>thức</a:t>
            </a:r>
            <a:r>
              <a:rPr lang="en-US" sz="4800" b="1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/>
              </a:rPr>
              <a:t>tính</a:t>
            </a:r>
            <a:r>
              <a:rPr lang="en-US" sz="4800" b="1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/>
              </a:rPr>
              <a:t>toán</a:t>
            </a:r>
            <a:r>
              <a:rPr lang="en-US" sz="4800" b="1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/>
              </a:rPr>
              <a:t>và</a:t>
            </a:r>
            <a:r>
              <a:rPr lang="en-US" sz="4800" b="1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/>
              </a:rPr>
              <a:t>luyện</a:t>
            </a:r>
            <a:r>
              <a:rPr lang="en-US" sz="4800" b="1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/>
              </a:rPr>
              <a:t>tập</a:t>
            </a:r>
            <a:r>
              <a:rPr lang="en-US" sz="4800" b="1" i="0" u="none" strike="noStrike" baseline="0" dirty="0">
                <a:solidFill>
                  <a:srgbClr val="FF0000"/>
                </a:solidFill>
                <a:latin typeface="Times New Roman"/>
              </a:rPr>
              <a:t> (40 </a:t>
            </a:r>
            <a:r>
              <a:rPr lang="en-US" sz="4800" b="1" i="0" u="none" strike="noStrike" baseline="0" dirty="0" err="1">
                <a:solidFill>
                  <a:srgbClr val="FF0000"/>
                </a:solidFill>
                <a:latin typeface="Times New Roman"/>
              </a:rPr>
              <a:t>phút</a:t>
            </a:r>
            <a:r>
              <a:rPr lang="en-US" sz="4800" b="1" i="0" u="none" strike="noStrike" baseline="0" dirty="0">
                <a:solidFill>
                  <a:srgbClr val="FF0000"/>
                </a:solidFill>
                <a:latin typeface="Times New Roman"/>
              </a:rPr>
              <a:t>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4EA7034-FA67-4940-A8C6-7CDE1E5B12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215" b="12500"/>
          <a:stretch>
            <a:fillRect/>
          </a:stretch>
        </p:blipFill>
        <p:spPr bwMode="auto">
          <a:xfrm>
            <a:off x="0" y="5638800"/>
            <a:ext cx="91440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56964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 bwMode="auto">
          <a:xfrm>
            <a:off x="561108" y="838200"/>
            <a:ext cx="8354291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marL="742950" indent="-742950" algn="l">
              <a:buFontTx/>
              <a:buAutoNum type="arabicPeriod"/>
            </a:pPr>
            <a:r>
              <a:rPr lang="pt-BR" kern="0" dirty="0">
                <a:solidFill>
                  <a:srgbClr val="000000"/>
                </a:solidFill>
                <a:latin typeface="Times New Roman"/>
              </a:rPr>
              <a:t>Nhắc lại các công thức tính: </a:t>
            </a:r>
            <a:r>
              <a:rPr lang="pt-BR" b="1" i="1" kern="0" dirty="0">
                <a:solidFill>
                  <a:srgbClr val="FF0000"/>
                </a:solidFill>
                <a:latin typeface="Times New Roman"/>
              </a:rPr>
              <a:t>C</a:t>
            </a:r>
            <a:r>
              <a:rPr lang="pt-BR" b="1" i="1" kern="0" baseline="-25000" dirty="0">
                <a:solidFill>
                  <a:srgbClr val="FF0000"/>
                </a:solidFill>
                <a:latin typeface="Times New Roman"/>
              </a:rPr>
              <a:t>M</a:t>
            </a:r>
            <a:r>
              <a:rPr lang="pt-BR" b="1" i="1" kern="0" dirty="0">
                <a:solidFill>
                  <a:srgbClr val="FF0000"/>
                </a:solidFill>
                <a:latin typeface="Times New Roman"/>
              </a:rPr>
              <a:t> , C% , V</a:t>
            </a:r>
            <a:r>
              <a:rPr lang="pt-BR" b="1" i="1" kern="0" baseline="-25000" dirty="0">
                <a:solidFill>
                  <a:srgbClr val="FF0000"/>
                </a:solidFill>
                <a:latin typeface="Times New Roman"/>
              </a:rPr>
              <a:t>đktc</a:t>
            </a:r>
            <a:r>
              <a:rPr lang="pt-BR" b="1" i="1" kern="0" dirty="0">
                <a:solidFill>
                  <a:srgbClr val="FF0000"/>
                </a:solidFill>
                <a:latin typeface="Times New Roman"/>
              </a:rPr>
              <a:t> , m , n</a:t>
            </a:r>
            <a:r>
              <a:rPr lang="pt-BR" kern="0" dirty="0">
                <a:solidFill>
                  <a:srgbClr val="000000"/>
                </a:solidFill>
                <a:latin typeface="Times New Roman"/>
              </a:rPr>
              <a:t> và giải thích các đại l</a:t>
            </a:r>
            <a:r>
              <a:rPr lang="vi-VN" kern="0" dirty="0">
                <a:solidFill>
                  <a:srgbClr val="000000"/>
                </a:solidFill>
                <a:latin typeface="Times New Roman"/>
              </a:rPr>
              <a:t>ượng</a:t>
            </a:r>
            <a:r>
              <a:rPr lang="en-US" kern="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kern="0" dirty="0" err="1">
                <a:solidFill>
                  <a:srgbClr val="000000"/>
                </a:solidFill>
                <a:latin typeface="Times New Roman"/>
              </a:rPr>
              <a:t>trong</a:t>
            </a:r>
            <a:r>
              <a:rPr lang="en-US" kern="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kern="0" dirty="0" err="1">
                <a:solidFill>
                  <a:srgbClr val="000000"/>
                </a:solidFill>
                <a:latin typeface="Times New Roman"/>
              </a:rPr>
              <a:t>công</a:t>
            </a:r>
            <a:r>
              <a:rPr lang="en-US" kern="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kern="0" dirty="0" err="1">
                <a:solidFill>
                  <a:srgbClr val="000000"/>
                </a:solidFill>
                <a:latin typeface="Times New Roman"/>
              </a:rPr>
              <a:t>thức</a:t>
            </a:r>
            <a:r>
              <a:rPr lang="en-US" kern="0" dirty="0">
                <a:solidFill>
                  <a:srgbClr val="000000"/>
                </a:solidFill>
                <a:latin typeface="Times New Roman"/>
              </a:rPr>
              <a:t>. </a:t>
            </a:r>
          </a:p>
          <a:p>
            <a:pPr marL="742950" indent="-742950" algn="l">
              <a:buFontTx/>
              <a:buAutoNum type="arabicPeriod"/>
            </a:pPr>
            <a:r>
              <a:rPr lang="en-US" kern="0" dirty="0" err="1">
                <a:solidFill>
                  <a:srgbClr val="000000"/>
                </a:solidFill>
                <a:latin typeface="Times New Roman"/>
              </a:rPr>
              <a:t>Nêu</a:t>
            </a:r>
            <a:r>
              <a:rPr lang="en-US" kern="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kern="0" dirty="0" err="1">
                <a:solidFill>
                  <a:srgbClr val="000000"/>
                </a:solidFill>
                <a:latin typeface="Times New Roman"/>
              </a:rPr>
              <a:t>các</a:t>
            </a:r>
            <a:r>
              <a:rPr lang="en-US" kern="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kern="0" dirty="0" err="1">
                <a:solidFill>
                  <a:srgbClr val="000000"/>
                </a:solidFill>
                <a:latin typeface="Times New Roman"/>
              </a:rPr>
              <a:t>bước</a:t>
            </a:r>
            <a:r>
              <a:rPr lang="en-US" kern="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kern="0" dirty="0" err="1">
                <a:solidFill>
                  <a:srgbClr val="000000"/>
                </a:solidFill>
                <a:latin typeface="Times New Roman"/>
              </a:rPr>
              <a:t>giải</a:t>
            </a:r>
            <a:r>
              <a:rPr lang="en-US" kern="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kern="0" dirty="0" err="1">
                <a:solidFill>
                  <a:srgbClr val="000000"/>
                </a:solidFill>
                <a:latin typeface="Times New Roman"/>
              </a:rPr>
              <a:t>toán</a:t>
            </a:r>
            <a:r>
              <a:rPr lang="en-US" kern="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kern="0" dirty="0" err="1">
                <a:solidFill>
                  <a:srgbClr val="000000"/>
                </a:solidFill>
                <a:latin typeface="Times New Roman"/>
              </a:rPr>
              <a:t>theo</a:t>
            </a:r>
            <a:r>
              <a:rPr lang="en-US" kern="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kern="0" dirty="0" err="1">
                <a:solidFill>
                  <a:srgbClr val="000000"/>
                </a:solidFill>
                <a:latin typeface="Times New Roman"/>
              </a:rPr>
              <a:t>phương</a:t>
            </a:r>
            <a:r>
              <a:rPr lang="en-US" kern="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kern="0" dirty="0" err="1">
                <a:solidFill>
                  <a:srgbClr val="000000"/>
                </a:solidFill>
                <a:latin typeface="Times New Roman"/>
              </a:rPr>
              <a:t>trình</a:t>
            </a:r>
            <a:r>
              <a:rPr lang="en-US" kern="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kern="0" dirty="0" err="1">
                <a:solidFill>
                  <a:srgbClr val="000000"/>
                </a:solidFill>
                <a:latin typeface="Times New Roman"/>
              </a:rPr>
              <a:t>hoá</a:t>
            </a:r>
            <a:r>
              <a:rPr lang="en-US" kern="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kern="0" dirty="0" err="1">
                <a:solidFill>
                  <a:srgbClr val="000000"/>
                </a:solidFill>
                <a:latin typeface="Times New Roman"/>
              </a:rPr>
              <a:t>học</a:t>
            </a:r>
            <a:r>
              <a:rPr lang="en-US" kern="0" dirty="0">
                <a:solidFill>
                  <a:srgbClr val="000000"/>
                </a:solidFill>
                <a:latin typeface="Times New Roman"/>
              </a:rPr>
              <a:t>.</a:t>
            </a:r>
          </a:p>
          <a:p>
            <a:pPr algn="l"/>
            <a:endParaRPr lang="pt-BR" kern="0" dirty="0">
              <a:solidFill>
                <a:srgbClr val="000000"/>
              </a:solidFill>
              <a:latin typeface="Times New Roman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13948298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855" y="128154"/>
            <a:ext cx="8229600" cy="1249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09600" y="1401763"/>
            <a:ext cx="806211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US" sz="4000" b="1" dirty="0">
                <a:solidFill>
                  <a:srgbClr val="3333FF"/>
                </a:solidFill>
              </a:rPr>
              <a:t> </a:t>
            </a:r>
            <a:r>
              <a:rPr lang="en-US" sz="4000" b="1" dirty="0" err="1">
                <a:solidFill>
                  <a:srgbClr val="3333FF"/>
                </a:solidFill>
              </a:rPr>
              <a:t>Số</a:t>
            </a:r>
            <a:r>
              <a:rPr lang="en-US" sz="4000" b="1" dirty="0">
                <a:solidFill>
                  <a:srgbClr val="3333FF"/>
                </a:solidFill>
              </a:rPr>
              <a:t> mol </a:t>
            </a:r>
            <a:r>
              <a:rPr lang="en-US" sz="4000" b="1" dirty="0" err="1">
                <a:solidFill>
                  <a:srgbClr val="3333FF"/>
                </a:solidFill>
              </a:rPr>
              <a:t>của</a:t>
            </a:r>
            <a:r>
              <a:rPr lang="en-US" sz="4000" b="1" dirty="0">
                <a:solidFill>
                  <a:srgbClr val="3333FF"/>
                </a:solidFill>
              </a:rPr>
              <a:t> 16g H</a:t>
            </a:r>
            <a:r>
              <a:rPr lang="en-US" sz="4000" b="1" baseline="-25000" dirty="0">
                <a:solidFill>
                  <a:srgbClr val="3333FF"/>
                </a:solidFill>
              </a:rPr>
              <a:t>2</a:t>
            </a:r>
            <a:r>
              <a:rPr lang="en-US" sz="4000" b="1" dirty="0">
                <a:solidFill>
                  <a:srgbClr val="3333FF"/>
                </a:solidFill>
              </a:rPr>
              <a:t> </a:t>
            </a:r>
            <a:r>
              <a:rPr lang="en-US" sz="4000" b="1" dirty="0" err="1">
                <a:solidFill>
                  <a:srgbClr val="3333FF"/>
                </a:solidFill>
              </a:rPr>
              <a:t>là</a:t>
            </a:r>
            <a:r>
              <a:rPr lang="en-US" sz="4000" b="1" dirty="0">
                <a:solidFill>
                  <a:srgbClr val="3333FF"/>
                </a:solidFill>
              </a:rPr>
              <a:t>:</a:t>
            </a:r>
          </a:p>
          <a:p>
            <a:r>
              <a:rPr lang="en-US" sz="4000" b="1" dirty="0">
                <a:solidFill>
                  <a:srgbClr val="3333FF"/>
                </a:solidFill>
              </a:rPr>
              <a:t>    a. 16 </a:t>
            </a:r>
            <a:r>
              <a:rPr lang="en-US" sz="4000" b="1" dirty="0" err="1">
                <a:solidFill>
                  <a:srgbClr val="3333FF"/>
                </a:solidFill>
              </a:rPr>
              <a:t>mol</a:t>
            </a:r>
            <a:r>
              <a:rPr lang="en-US" sz="4000" b="1" dirty="0">
                <a:solidFill>
                  <a:srgbClr val="3333FF"/>
                </a:solidFill>
              </a:rPr>
              <a:t>             b. 8 </a:t>
            </a:r>
            <a:r>
              <a:rPr lang="en-US" sz="4000" b="1" dirty="0" err="1">
                <a:solidFill>
                  <a:srgbClr val="3333FF"/>
                </a:solidFill>
              </a:rPr>
              <a:t>mol</a:t>
            </a:r>
            <a:endParaRPr lang="en-US" sz="4000" b="1" dirty="0">
              <a:solidFill>
                <a:srgbClr val="3333FF"/>
              </a:solidFill>
            </a:endParaRPr>
          </a:p>
          <a:p>
            <a:r>
              <a:rPr lang="en-US" sz="4000" b="1" dirty="0">
                <a:solidFill>
                  <a:srgbClr val="3333FF"/>
                </a:solidFill>
              </a:rPr>
              <a:t>    c. 4 </a:t>
            </a:r>
            <a:r>
              <a:rPr lang="en-US" sz="4000" b="1" dirty="0" err="1">
                <a:solidFill>
                  <a:srgbClr val="3333FF"/>
                </a:solidFill>
              </a:rPr>
              <a:t>mol</a:t>
            </a:r>
            <a:r>
              <a:rPr lang="en-US" sz="4000" b="1" dirty="0">
                <a:solidFill>
                  <a:srgbClr val="3333FF"/>
                </a:solidFill>
              </a:rPr>
              <a:t>               d. 32 </a:t>
            </a:r>
            <a:r>
              <a:rPr lang="en-US" sz="4000" b="1" dirty="0" err="1">
                <a:solidFill>
                  <a:srgbClr val="3333FF"/>
                </a:solidFill>
              </a:rPr>
              <a:t>mol</a:t>
            </a:r>
            <a:endParaRPr lang="en-US" sz="4000" b="1" dirty="0">
              <a:solidFill>
                <a:srgbClr val="3333FF"/>
              </a:solidFill>
            </a:endParaRPr>
          </a:p>
          <a:p>
            <a:endParaRPr lang="en-US" sz="4000" b="1" dirty="0">
              <a:solidFill>
                <a:srgbClr val="3333FF"/>
              </a:solidFill>
            </a:endParaRPr>
          </a:p>
          <a:p>
            <a:r>
              <a:rPr lang="en-US" sz="4000" b="1" dirty="0">
                <a:solidFill>
                  <a:srgbClr val="3333FF"/>
                </a:solidFill>
              </a:rPr>
              <a:t>2. 4 </a:t>
            </a:r>
            <a:r>
              <a:rPr lang="en-US" sz="4000" b="1" dirty="0" err="1">
                <a:solidFill>
                  <a:srgbClr val="3333FF"/>
                </a:solidFill>
              </a:rPr>
              <a:t>mol</a:t>
            </a:r>
            <a:r>
              <a:rPr lang="en-US" sz="4000" b="1" dirty="0">
                <a:solidFill>
                  <a:srgbClr val="3333FF"/>
                </a:solidFill>
              </a:rPr>
              <a:t> CO</a:t>
            </a:r>
            <a:r>
              <a:rPr lang="en-US" sz="4000" b="1" baseline="-25000" dirty="0">
                <a:solidFill>
                  <a:srgbClr val="3333FF"/>
                </a:solidFill>
              </a:rPr>
              <a:t>2</a:t>
            </a:r>
            <a:r>
              <a:rPr lang="en-US" sz="4000" b="1" dirty="0">
                <a:solidFill>
                  <a:srgbClr val="3333FF"/>
                </a:solidFill>
              </a:rPr>
              <a:t> </a:t>
            </a:r>
            <a:r>
              <a:rPr lang="en-US" sz="4000" b="1" dirty="0" err="1">
                <a:solidFill>
                  <a:srgbClr val="3333FF"/>
                </a:solidFill>
              </a:rPr>
              <a:t>có</a:t>
            </a:r>
            <a:r>
              <a:rPr lang="en-US" sz="4000" b="1" dirty="0">
                <a:solidFill>
                  <a:srgbClr val="3333FF"/>
                </a:solidFill>
              </a:rPr>
              <a:t> </a:t>
            </a:r>
            <a:r>
              <a:rPr lang="en-US" sz="4000" b="1" dirty="0" err="1">
                <a:solidFill>
                  <a:srgbClr val="3333FF"/>
                </a:solidFill>
              </a:rPr>
              <a:t>khối</a:t>
            </a:r>
            <a:r>
              <a:rPr lang="en-US" sz="4000" b="1" dirty="0">
                <a:solidFill>
                  <a:srgbClr val="3333FF"/>
                </a:solidFill>
              </a:rPr>
              <a:t> </a:t>
            </a:r>
            <a:r>
              <a:rPr lang="en-US" sz="4000" b="1" dirty="0" err="1">
                <a:solidFill>
                  <a:srgbClr val="3333FF"/>
                </a:solidFill>
              </a:rPr>
              <a:t>lượng</a:t>
            </a:r>
            <a:r>
              <a:rPr lang="en-US" sz="4000" b="1" dirty="0">
                <a:solidFill>
                  <a:srgbClr val="3333FF"/>
                </a:solidFill>
              </a:rPr>
              <a:t> </a:t>
            </a:r>
            <a:r>
              <a:rPr lang="en-US" sz="4000" b="1" dirty="0" err="1">
                <a:solidFill>
                  <a:srgbClr val="3333FF"/>
                </a:solidFill>
              </a:rPr>
              <a:t>là</a:t>
            </a:r>
            <a:r>
              <a:rPr lang="en-US" sz="4000" b="1" dirty="0">
                <a:solidFill>
                  <a:srgbClr val="3333FF"/>
                </a:solidFill>
              </a:rPr>
              <a:t>:</a:t>
            </a:r>
          </a:p>
          <a:p>
            <a:r>
              <a:rPr lang="en-US" sz="4000" b="1" dirty="0">
                <a:solidFill>
                  <a:srgbClr val="3333FF"/>
                </a:solidFill>
              </a:rPr>
              <a:t>    a. 44g                  b. 88g</a:t>
            </a:r>
          </a:p>
          <a:p>
            <a:r>
              <a:rPr lang="en-US" sz="4000" b="1" dirty="0">
                <a:solidFill>
                  <a:srgbClr val="3333FF"/>
                </a:solidFill>
              </a:rPr>
              <a:t>    c. 176g                d. 132g</a:t>
            </a:r>
          </a:p>
        </p:txBody>
      </p:sp>
    </p:spTree>
    <p:extLst>
      <p:ext uri="{BB962C8B-B14F-4D97-AF65-F5344CB8AC3E}">
        <p14:creationId xmlns:p14="http://schemas.microsoft.com/office/powerpoint/2010/main" val="40642172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533400"/>
            <a:ext cx="8458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3333FF"/>
                </a:solidFill>
              </a:rPr>
              <a:t>3. 32g O</a:t>
            </a:r>
            <a:r>
              <a:rPr lang="en-US" sz="3600" b="1" baseline="-25000" dirty="0">
                <a:solidFill>
                  <a:srgbClr val="3333FF"/>
                </a:solidFill>
              </a:rPr>
              <a:t>2</a:t>
            </a:r>
            <a:r>
              <a:rPr lang="en-US" sz="3600" b="1" dirty="0">
                <a:solidFill>
                  <a:srgbClr val="3333FF"/>
                </a:solidFill>
              </a:rPr>
              <a:t> </a:t>
            </a:r>
            <a:r>
              <a:rPr lang="en-US" sz="3600" b="1" dirty="0" err="1">
                <a:solidFill>
                  <a:srgbClr val="3333FF"/>
                </a:solidFill>
              </a:rPr>
              <a:t>có</a:t>
            </a:r>
            <a:r>
              <a:rPr lang="en-US" sz="3600" b="1" dirty="0">
                <a:solidFill>
                  <a:srgbClr val="3333FF"/>
                </a:solidFill>
              </a:rPr>
              <a:t> </a:t>
            </a:r>
            <a:r>
              <a:rPr lang="en-US" sz="3600" b="1" dirty="0" err="1">
                <a:solidFill>
                  <a:srgbClr val="3333FF"/>
                </a:solidFill>
              </a:rPr>
              <a:t>thể</a:t>
            </a:r>
            <a:r>
              <a:rPr lang="en-US" sz="3600" b="1" dirty="0">
                <a:solidFill>
                  <a:srgbClr val="3333FF"/>
                </a:solidFill>
              </a:rPr>
              <a:t> </a:t>
            </a:r>
            <a:r>
              <a:rPr lang="en-US" sz="3600" b="1" dirty="0" err="1">
                <a:solidFill>
                  <a:srgbClr val="3333FF"/>
                </a:solidFill>
              </a:rPr>
              <a:t>tích</a:t>
            </a:r>
            <a:r>
              <a:rPr lang="en-US" sz="3600" b="1" dirty="0">
                <a:solidFill>
                  <a:srgbClr val="3333FF"/>
                </a:solidFill>
              </a:rPr>
              <a:t> </a:t>
            </a:r>
            <a:r>
              <a:rPr lang="en-US" sz="3600" b="1" dirty="0" err="1">
                <a:solidFill>
                  <a:srgbClr val="3333FF"/>
                </a:solidFill>
              </a:rPr>
              <a:t>là</a:t>
            </a:r>
            <a:r>
              <a:rPr lang="en-US" sz="3600" b="1" dirty="0">
                <a:solidFill>
                  <a:srgbClr val="3333FF"/>
                </a:solidFill>
              </a:rPr>
              <a:t>: </a:t>
            </a:r>
          </a:p>
          <a:p>
            <a:r>
              <a:rPr lang="en-US" sz="3600" b="1" dirty="0">
                <a:solidFill>
                  <a:srgbClr val="3333FF"/>
                </a:solidFill>
              </a:rPr>
              <a:t>    a. 24,79 </a:t>
            </a:r>
            <a:r>
              <a:rPr lang="en-US" sz="3600" b="1" dirty="0" err="1">
                <a:solidFill>
                  <a:srgbClr val="3333FF"/>
                </a:solidFill>
              </a:rPr>
              <a:t>lít</a:t>
            </a:r>
            <a:r>
              <a:rPr lang="en-US" sz="3600" b="1" dirty="0">
                <a:solidFill>
                  <a:srgbClr val="3333FF"/>
                </a:solidFill>
              </a:rPr>
              <a:t>           b. 49,58 </a:t>
            </a:r>
            <a:r>
              <a:rPr lang="en-US" sz="3600" b="1" dirty="0" err="1">
                <a:solidFill>
                  <a:srgbClr val="3333FF"/>
                </a:solidFill>
              </a:rPr>
              <a:t>lít</a:t>
            </a:r>
            <a:endParaRPr lang="en-US" sz="3600" b="1" dirty="0">
              <a:solidFill>
                <a:srgbClr val="3333FF"/>
              </a:solidFill>
            </a:endParaRPr>
          </a:p>
          <a:p>
            <a:r>
              <a:rPr lang="en-US" sz="3600" b="1" dirty="0">
                <a:solidFill>
                  <a:srgbClr val="3333FF"/>
                </a:solidFill>
              </a:rPr>
              <a:t>    c. 99,16 </a:t>
            </a:r>
            <a:r>
              <a:rPr lang="en-US" sz="3600" b="1" dirty="0" err="1">
                <a:solidFill>
                  <a:srgbClr val="3333FF"/>
                </a:solidFill>
              </a:rPr>
              <a:t>lít</a:t>
            </a:r>
            <a:r>
              <a:rPr lang="en-US" sz="3600" b="1" dirty="0">
                <a:solidFill>
                  <a:srgbClr val="3333FF"/>
                </a:solidFill>
              </a:rPr>
              <a:t>           d. 74,37 </a:t>
            </a:r>
            <a:r>
              <a:rPr lang="en-US" sz="3600" b="1" dirty="0" err="1">
                <a:solidFill>
                  <a:srgbClr val="3333FF"/>
                </a:solidFill>
              </a:rPr>
              <a:t>lít</a:t>
            </a:r>
            <a:endParaRPr lang="en-US" sz="3600" b="1" dirty="0">
              <a:solidFill>
                <a:srgbClr val="3333FF"/>
              </a:solidFill>
            </a:endParaRPr>
          </a:p>
          <a:p>
            <a:endParaRPr lang="en-US" sz="3600" b="1" dirty="0">
              <a:solidFill>
                <a:srgbClr val="3333FF"/>
              </a:solidFill>
            </a:endParaRPr>
          </a:p>
          <a:p>
            <a:r>
              <a:rPr lang="en-US" sz="3600" b="1" dirty="0">
                <a:solidFill>
                  <a:srgbClr val="3333FF"/>
                </a:solidFill>
              </a:rPr>
              <a:t>4. </a:t>
            </a:r>
            <a:r>
              <a:rPr lang="en-US" sz="3600" b="1" dirty="0" err="1">
                <a:solidFill>
                  <a:srgbClr val="3333FF"/>
                </a:solidFill>
              </a:rPr>
              <a:t>Nồng</a:t>
            </a:r>
            <a:r>
              <a:rPr lang="en-US" sz="3600" b="1" dirty="0">
                <a:solidFill>
                  <a:srgbClr val="3333FF"/>
                </a:solidFill>
              </a:rPr>
              <a:t> </a:t>
            </a:r>
            <a:r>
              <a:rPr lang="en-US" sz="3600" b="1" dirty="0" err="1">
                <a:solidFill>
                  <a:srgbClr val="3333FF"/>
                </a:solidFill>
              </a:rPr>
              <a:t>độ</a:t>
            </a:r>
            <a:r>
              <a:rPr lang="en-US" sz="3600" b="1" dirty="0">
                <a:solidFill>
                  <a:srgbClr val="3333FF"/>
                </a:solidFill>
              </a:rPr>
              <a:t> </a:t>
            </a:r>
            <a:r>
              <a:rPr lang="en-US" sz="3600" b="1" dirty="0" err="1">
                <a:solidFill>
                  <a:srgbClr val="3333FF"/>
                </a:solidFill>
              </a:rPr>
              <a:t>mol</a:t>
            </a:r>
            <a:r>
              <a:rPr lang="en-US" sz="3600" b="1" dirty="0">
                <a:solidFill>
                  <a:srgbClr val="3333FF"/>
                </a:solidFill>
              </a:rPr>
              <a:t> ( C</a:t>
            </a:r>
            <a:r>
              <a:rPr lang="en-US" sz="3600" b="1" baseline="-25000" dirty="0">
                <a:solidFill>
                  <a:srgbClr val="3333FF"/>
                </a:solidFill>
              </a:rPr>
              <a:t>M</a:t>
            </a:r>
            <a:r>
              <a:rPr lang="en-US" sz="3600" b="1" dirty="0">
                <a:solidFill>
                  <a:srgbClr val="3333FF"/>
                </a:solidFill>
              </a:rPr>
              <a:t>) </a:t>
            </a:r>
            <a:r>
              <a:rPr lang="en-US" sz="3600" b="1" dirty="0" err="1">
                <a:solidFill>
                  <a:srgbClr val="3333FF"/>
                </a:solidFill>
              </a:rPr>
              <a:t>của</a:t>
            </a:r>
            <a:r>
              <a:rPr lang="en-US" sz="3600" b="1" dirty="0">
                <a:solidFill>
                  <a:srgbClr val="3333FF"/>
                </a:solidFill>
              </a:rPr>
              <a:t> 850 ml dung </a:t>
            </a:r>
            <a:r>
              <a:rPr lang="en-US" sz="3600" b="1" dirty="0" err="1">
                <a:solidFill>
                  <a:srgbClr val="3333FF"/>
                </a:solidFill>
              </a:rPr>
              <a:t>dịch</a:t>
            </a:r>
            <a:r>
              <a:rPr lang="en-US" sz="3600" b="1" dirty="0">
                <a:solidFill>
                  <a:srgbClr val="3333FF"/>
                </a:solidFill>
              </a:rPr>
              <a:t> </a:t>
            </a:r>
            <a:r>
              <a:rPr lang="en-US" sz="3600" b="1" dirty="0" err="1">
                <a:solidFill>
                  <a:srgbClr val="3333FF"/>
                </a:solidFill>
              </a:rPr>
              <a:t>có</a:t>
            </a:r>
            <a:r>
              <a:rPr lang="en-US" sz="3600" b="1" dirty="0">
                <a:solidFill>
                  <a:srgbClr val="3333FF"/>
                </a:solidFill>
              </a:rPr>
              <a:t> </a:t>
            </a:r>
            <a:r>
              <a:rPr lang="en-US" sz="3600" b="1" dirty="0" err="1">
                <a:solidFill>
                  <a:srgbClr val="3333FF"/>
                </a:solidFill>
              </a:rPr>
              <a:t>hoà</a:t>
            </a:r>
            <a:r>
              <a:rPr lang="en-US" sz="3600" b="1" dirty="0">
                <a:solidFill>
                  <a:srgbClr val="3333FF"/>
                </a:solidFill>
              </a:rPr>
              <a:t> tan 20g KNO</a:t>
            </a:r>
            <a:r>
              <a:rPr lang="en-US" sz="3600" b="1" baseline="-25000" dirty="0">
                <a:solidFill>
                  <a:srgbClr val="3333FF"/>
                </a:solidFill>
              </a:rPr>
              <a:t>3</a:t>
            </a:r>
            <a:r>
              <a:rPr lang="en-US" sz="3600" b="1" dirty="0">
                <a:solidFill>
                  <a:srgbClr val="3333FF"/>
                </a:solidFill>
              </a:rPr>
              <a:t> </a:t>
            </a:r>
            <a:r>
              <a:rPr lang="en-US" sz="3600" b="1" dirty="0" err="1">
                <a:solidFill>
                  <a:srgbClr val="3333FF"/>
                </a:solidFill>
              </a:rPr>
              <a:t>là</a:t>
            </a:r>
            <a:r>
              <a:rPr lang="en-US" sz="3600" b="1" dirty="0">
                <a:solidFill>
                  <a:srgbClr val="3333FF"/>
                </a:solidFill>
              </a:rPr>
              <a:t>:</a:t>
            </a:r>
          </a:p>
          <a:p>
            <a:r>
              <a:rPr lang="en-US" sz="3600" b="1" dirty="0">
                <a:solidFill>
                  <a:srgbClr val="3333FF"/>
                </a:solidFill>
              </a:rPr>
              <a:t>    a. 0,233M         b. 23,3M</a:t>
            </a:r>
          </a:p>
          <a:p>
            <a:r>
              <a:rPr lang="en-US" sz="3600" b="1" dirty="0">
                <a:solidFill>
                  <a:srgbClr val="3333FF"/>
                </a:solidFill>
              </a:rPr>
              <a:t>    c. 2,33M           d. 233M</a:t>
            </a:r>
          </a:p>
        </p:txBody>
      </p:sp>
    </p:spTree>
    <p:extLst>
      <p:ext uri="{BB962C8B-B14F-4D97-AF65-F5344CB8AC3E}">
        <p14:creationId xmlns:p14="http://schemas.microsoft.com/office/powerpoint/2010/main" val="20617205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5661"/>
            <a:ext cx="8534400" cy="2133600"/>
          </a:xfrm>
        </p:spPr>
        <p:txBody>
          <a:bodyPr/>
          <a:lstStyle/>
          <a:p>
            <a:pPr marR="0" algn="l" rtl="0"/>
            <a:r>
              <a:rPr lang="vi-VN" sz="4000" b="1" i="0" u="none" strike="noStrike" baseline="0" dirty="0">
                <a:solidFill>
                  <a:srgbClr val="3333FF"/>
                </a:solidFill>
                <a:latin typeface="Times New Roman"/>
              </a:rPr>
              <a:t>5) H</a:t>
            </a:r>
            <a:r>
              <a:rPr lang="en-US" sz="4000" b="1" dirty="0" err="1">
                <a:solidFill>
                  <a:srgbClr val="3333FF"/>
                </a:solidFill>
                <a:latin typeface="Times New Roman"/>
              </a:rPr>
              <a:t>òa</a:t>
            </a:r>
            <a:r>
              <a:rPr lang="vi-VN" sz="4000" b="1" i="0" u="none" strike="noStrike" baseline="0" dirty="0">
                <a:solidFill>
                  <a:srgbClr val="3333FF"/>
                </a:solidFill>
                <a:latin typeface="Times New Roman"/>
              </a:rPr>
              <a:t> tan hoàn toàn 13g</a:t>
            </a:r>
            <a:r>
              <a:rPr lang="vi-VN" sz="4000" b="1" i="0" u="none" strike="noStrike" baseline="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0" u="none" strike="noStrike" baseline="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</a:t>
            </a:r>
            <a:r>
              <a:rPr lang="en-US" sz="4000" b="1" dirty="0">
                <a:solidFill>
                  <a:srgbClr val="3333FF"/>
                </a:solidFill>
                <a:latin typeface="Times New Roman"/>
                <a:cs typeface="Arial" panose="020B0604020202020204" pitchFamily="34" charset="0"/>
              </a:rPr>
              <a:t> (</a:t>
            </a:r>
            <a:r>
              <a:rPr lang="vi-VN" sz="4000" b="1" i="0" u="none" strike="noStrike" baseline="0" dirty="0">
                <a:solidFill>
                  <a:srgbClr val="3333FF"/>
                </a:solidFill>
                <a:latin typeface="Times New Roman"/>
              </a:rPr>
              <a:t>kẽm</a:t>
            </a:r>
            <a:r>
              <a:rPr lang="en-US" sz="4000" b="1" i="0" u="none" strike="noStrike" baseline="0" dirty="0">
                <a:solidFill>
                  <a:srgbClr val="3333FF"/>
                </a:solidFill>
                <a:latin typeface="Times New Roman"/>
              </a:rPr>
              <a:t>)</a:t>
            </a:r>
            <a:r>
              <a:rPr lang="vi-VN" sz="4000" b="1" i="0" u="none" strike="noStrike" baseline="0" dirty="0">
                <a:solidFill>
                  <a:srgbClr val="3333FF"/>
                </a:solidFill>
                <a:latin typeface="Times New Roman"/>
              </a:rPr>
              <a:t> vào dd HCl thì thu được </a:t>
            </a:r>
            <a:r>
              <a:rPr lang="en-US" sz="4000" b="1" i="0" u="none" strike="noStrike" baseline="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zinc</a:t>
            </a:r>
            <a:r>
              <a:rPr lang="en-US" sz="40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chloride (</a:t>
            </a:r>
            <a:r>
              <a:rPr lang="vi-VN" sz="4000" b="1" i="0" u="none" strike="noStrike" baseline="0" dirty="0">
                <a:solidFill>
                  <a:srgbClr val="3333FF"/>
                </a:solidFill>
                <a:latin typeface="Times New Roman"/>
              </a:rPr>
              <a:t>kẽm clorua</a:t>
            </a:r>
            <a:r>
              <a:rPr lang="en-US" sz="4000" b="1" i="0" u="none" strike="noStrike" baseline="0" dirty="0">
                <a:solidFill>
                  <a:srgbClr val="3333FF"/>
                </a:solidFill>
                <a:latin typeface="Times New Roman"/>
              </a:rPr>
              <a:t>)</a:t>
            </a:r>
            <a:r>
              <a:rPr lang="vi-VN" sz="4000" b="1" i="0" u="none" strike="noStrike" baseline="0" dirty="0">
                <a:solidFill>
                  <a:srgbClr val="3333FF"/>
                </a:solidFill>
                <a:latin typeface="Times New Roman"/>
              </a:rPr>
              <a:t> (ZnCl</a:t>
            </a:r>
            <a:r>
              <a:rPr lang="vi-VN" sz="4000" b="1" i="0" u="none" strike="noStrike" baseline="-25000" dirty="0">
                <a:solidFill>
                  <a:srgbClr val="3333FF"/>
                </a:solidFill>
                <a:latin typeface="Times New Roman"/>
              </a:rPr>
              <a:t>2</a:t>
            </a:r>
            <a:r>
              <a:rPr lang="vi-VN" sz="4000" b="1" i="0" u="none" strike="noStrike" baseline="0" dirty="0">
                <a:solidFill>
                  <a:srgbClr val="3333FF"/>
                </a:solidFill>
                <a:latin typeface="Times New Roman"/>
              </a:rPr>
              <a:t>) và </a:t>
            </a:r>
            <a:r>
              <a:rPr lang="en-US" sz="4000" b="1" i="0" u="none" strike="noStrike" baseline="0" dirty="0" err="1">
                <a:solidFill>
                  <a:srgbClr val="3333FF"/>
                </a:solidFill>
                <a:latin typeface="Times New Roman"/>
              </a:rPr>
              <a:t>khí</a:t>
            </a:r>
            <a:r>
              <a:rPr lang="en-US" sz="4000" b="1" i="0" u="none" strike="noStrike" baseline="0" dirty="0">
                <a:solidFill>
                  <a:srgbClr val="3333FF"/>
                </a:solidFill>
                <a:latin typeface="Times New Roman"/>
              </a:rPr>
              <a:t> </a:t>
            </a:r>
            <a:r>
              <a:rPr lang="vi-VN" sz="4000" b="1" i="0" u="none" strike="noStrike" baseline="0" dirty="0">
                <a:solidFill>
                  <a:srgbClr val="3333FF"/>
                </a:solidFill>
                <a:latin typeface="Times New Roman"/>
              </a:rPr>
              <a:t>hydrogen </a:t>
            </a:r>
            <a:r>
              <a:rPr lang="en-US" sz="4000" b="1" i="0" u="none" strike="noStrike" baseline="0" dirty="0">
                <a:solidFill>
                  <a:srgbClr val="3333FF"/>
                </a:solidFill>
                <a:latin typeface="Times New Roman"/>
              </a:rPr>
              <a:t>(</a:t>
            </a:r>
            <a:r>
              <a:rPr lang="vi-VN" sz="4000" b="1" i="0" u="none" strike="noStrike" baseline="0" dirty="0">
                <a:solidFill>
                  <a:srgbClr val="3333FF"/>
                </a:solidFill>
                <a:latin typeface="Times New Roman"/>
              </a:rPr>
              <a:t>hiđro</a:t>
            </a:r>
            <a:r>
              <a:rPr lang="en-US" sz="4000" b="1" i="0" u="none" strike="noStrike" baseline="0" dirty="0">
                <a:solidFill>
                  <a:srgbClr val="3333FF"/>
                </a:solidFill>
                <a:latin typeface="Times New Roman"/>
              </a:rPr>
              <a:t> H</a:t>
            </a:r>
            <a:r>
              <a:rPr lang="en-US" sz="4000" b="1" i="0" u="none" strike="noStrike" baseline="-25000" dirty="0">
                <a:solidFill>
                  <a:srgbClr val="3333FF"/>
                </a:solidFill>
                <a:latin typeface="Times New Roman"/>
              </a:rPr>
              <a:t>2</a:t>
            </a:r>
            <a:r>
              <a:rPr lang="en-US" sz="4000" b="1" i="0" u="none" strike="noStrike" baseline="0" dirty="0">
                <a:solidFill>
                  <a:srgbClr val="3333FF"/>
                </a:solidFill>
                <a:latin typeface="Times New Roman"/>
              </a:rPr>
              <a:t>).</a:t>
            </a:r>
            <a:endParaRPr lang="vi-VN" sz="4000" b="1" i="0" u="none" strike="noStrike" baseline="0" dirty="0">
              <a:solidFill>
                <a:srgbClr val="3333FF"/>
              </a:solidFill>
              <a:latin typeface="Times New Roman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19200" y="2547316"/>
            <a:ext cx="8153400" cy="1249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146" y="3431277"/>
            <a:ext cx="8705850" cy="1249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61640"/>
            <a:ext cx="8229600" cy="1249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99796" y="4530869"/>
            <a:ext cx="845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c. </a:t>
            </a:r>
            <a:r>
              <a:rPr lang="en-US" sz="3600" dirty="0" err="1"/>
              <a:t>Tính</a:t>
            </a:r>
            <a:r>
              <a:rPr lang="en-US" sz="3600" dirty="0"/>
              <a:t> </a:t>
            </a:r>
            <a:r>
              <a:rPr lang="en-US" sz="3600" dirty="0" err="1"/>
              <a:t>thể</a:t>
            </a:r>
            <a:r>
              <a:rPr lang="en-US" sz="3600" dirty="0"/>
              <a:t> </a:t>
            </a:r>
            <a:r>
              <a:rPr lang="en-US" sz="3600" dirty="0" err="1"/>
              <a:t>tích</a:t>
            </a:r>
            <a:r>
              <a:rPr lang="en-US" sz="3600" dirty="0"/>
              <a:t> </a:t>
            </a:r>
            <a:r>
              <a:rPr lang="en-US" sz="3600" dirty="0" err="1"/>
              <a:t>khí</a:t>
            </a:r>
            <a:r>
              <a:rPr lang="en-US" sz="3600" dirty="0"/>
              <a:t> H</a:t>
            </a:r>
            <a:r>
              <a:rPr lang="en-US" sz="3600" baseline="-25000" dirty="0"/>
              <a:t>2</a:t>
            </a:r>
            <a:r>
              <a:rPr lang="en-US" sz="3600" dirty="0"/>
              <a:t> </a:t>
            </a:r>
            <a:r>
              <a:rPr lang="en-US" sz="3600" dirty="0" err="1"/>
              <a:t>thu</a:t>
            </a:r>
            <a:r>
              <a:rPr lang="en-US" sz="3600" dirty="0"/>
              <a:t> </a:t>
            </a:r>
            <a:r>
              <a:rPr lang="en-US" sz="3600" dirty="0" err="1"/>
              <a:t>được</a:t>
            </a:r>
            <a:r>
              <a:rPr lang="en-US" sz="3600" dirty="0"/>
              <a:t> (ở </a:t>
            </a:r>
            <a:r>
              <a:rPr lang="en-US" sz="3600" dirty="0" err="1"/>
              <a:t>đktc</a:t>
            </a:r>
            <a:r>
              <a:rPr lang="en-US" sz="36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5076825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WordArt 3">
            <a:extLst>
              <a:ext uri="{FF2B5EF4-FFF2-40B4-BE49-F238E27FC236}">
                <a16:creationId xmlns:a16="http://schemas.microsoft.com/office/drawing/2014/main" id="{C15953AD-744F-488B-AF72-BCA932B1562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15156" y="1653988"/>
            <a:ext cx="7913688" cy="12811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</a:rPr>
              <a:t>CHÚC CÁC EM HỌC SINH HỌC TẬP TỐT</a:t>
            </a:r>
          </a:p>
        </p:txBody>
      </p:sp>
      <p:pic>
        <p:nvPicPr>
          <p:cNvPr id="20486" name="Picture 5" descr="WhitecornerFlower">
            <a:extLst>
              <a:ext uri="{FF2B5EF4-FFF2-40B4-BE49-F238E27FC236}">
                <a16:creationId xmlns:a16="http://schemas.microsoft.com/office/drawing/2014/main" id="{5C15B78A-8CE2-4387-B5E9-8B1A6687F1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105400"/>
            <a:ext cx="1752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9" name="AutoShape 7">
            <a:extLst>
              <a:ext uri="{FF2B5EF4-FFF2-40B4-BE49-F238E27FC236}">
                <a16:creationId xmlns:a16="http://schemas.microsoft.com/office/drawing/2014/main" id="{F668FF10-2EBD-483E-9953-6FB2BCAC6F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8694" y="4953000"/>
            <a:ext cx="914400" cy="762000"/>
          </a:xfrm>
          <a:prstGeom prst="star32">
            <a:avLst>
              <a:gd name="adj" fmla="val 11282"/>
            </a:avLst>
          </a:prstGeom>
          <a:gradFill rotWithShape="1">
            <a:gsLst>
              <a:gs pos="0">
                <a:srgbClr val="CCCC00"/>
              </a:gs>
              <a:gs pos="100000">
                <a:srgbClr val="66FF33"/>
              </a:gs>
            </a:gsLst>
            <a:lin ang="5400000" scaled="1"/>
          </a:gradFill>
          <a:ln w="9525">
            <a:solidFill>
              <a:srgbClr val="66FF33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endParaRPr lang="en-US" altLang="en-US" sz="1800"/>
          </a:p>
        </p:txBody>
      </p:sp>
      <p:sp>
        <p:nvSpPr>
          <p:cNvPr id="28680" name="AutoShape 8">
            <a:extLst>
              <a:ext uri="{FF2B5EF4-FFF2-40B4-BE49-F238E27FC236}">
                <a16:creationId xmlns:a16="http://schemas.microsoft.com/office/drawing/2014/main" id="{FB4B2E77-482C-4F49-B771-CA36CE3F5D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3800" y="3141022"/>
            <a:ext cx="914400" cy="762000"/>
          </a:xfrm>
          <a:prstGeom prst="star32">
            <a:avLst>
              <a:gd name="adj" fmla="val 11282"/>
            </a:avLst>
          </a:prstGeom>
          <a:gradFill rotWithShape="1">
            <a:gsLst>
              <a:gs pos="0">
                <a:srgbClr val="CCCC00"/>
              </a:gs>
              <a:gs pos="100000">
                <a:srgbClr val="66FF33"/>
              </a:gs>
            </a:gsLst>
            <a:lin ang="5400000" scaled="1"/>
          </a:gradFill>
          <a:ln w="9525">
            <a:solidFill>
              <a:srgbClr val="66FF33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endParaRPr lang="en-US" altLang="en-US" sz="1800"/>
          </a:p>
        </p:txBody>
      </p:sp>
      <p:pic>
        <p:nvPicPr>
          <p:cNvPr id="20490" name="Picture 9" descr="sunflower">
            <a:extLst>
              <a:ext uri="{FF2B5EF4-FFF2-40B4-BE49-F238E27FC236}">
                <a16:creationId xmlns:a16="http://schemas.microsoft.com/office/drawing/2014/main" id="{651F09C4-A9D9-4404-84C2-40506D2999D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3141022"/>
            <a:ext cx="2344057" cy="2220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2" name="Picture 11" descr="0 (32)">
            <a:extLst>
              <a:ext uri="{FF2B5EF4-FFF2-40B4-BE49-F238E27FC236}">
                <a16:creationId xmlns:a16="http://schemas.microsoft.com/office/drawing/2014/main" id="{515CCA30-4267-44F3-B78B-56C457AC0F8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12" y="73632"/>
            <a:ext cx="1233487" cy="874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5" descr="WhitecornerFlower">
            <a:extLst>
              <a:ext uri="{FF2B5EF4-FFF2-40B4-BE49-F238E27FC236}">
                <a16:creationId xmlns:a16="http://schemas.microsoft.com/office/drawing/2014/main" id="{B43E1474-58BC-46EB-85BC-6534EEE6CE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7360443" y="5142722"/>
            <a:ext cx="1752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1" descr="0 (32)">
            <a:extLst>
              <a:ext uri="{FF2B5EF4-FFF2-40B4-BE49-F238E27FC236}">
                <a16:creationId xmlns:a16="http://schemas.microsoft.com/office/drawing/2014/main" id="{F2CA3D45-C986-4DE2-A750-95DC7FE0717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1456" y="122290"/>
            <a:ext cx="1233487" cy="874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9" grpId="0" animBg="1"/>
      <p:bldP spid="2868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F28">
            <a:extLst>
              <a:ext uri="{FF2B5EF4-FFF2-40B4-BE49-F238E27FC236}">
                <a16:creationId xmlns:a16="http://schemas.microsoft.com/office/drawing/2014/main" id="{6789D608-C366-45D0-9287-D18475F639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88"/>
            <a:ext cx="9144000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135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4099" name="Text Box 3">
            <a:extLst>
              <a:ext uri="{FF2B5EF4-FFF2-40B4-BE49-F238E27FC236}">
                <a16:creationId xmlns:a16="http://schemas.microsoft.com/office/drawing/2014/main" id="{CB6E4394-1BB1-4843-9DF2-3E56029712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371600"/>
            <a:ext cx="8238537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13500000" algn="ctr" rotWithShape="0">
              <a:srgbClr val="66CCFF">
                <a:alpha val="50000"/>
              </a:srgbClr>
            </a:outerShdw>
          </a:effectLst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7200" b="1" dirty="0">
                <a:solidFill>
                  <a:srgbClr val="0000FF"/>
                </a:solidFill>
                <a:latin typeface="Arial" charset="0"/>
                <a:cs typeface="Arial" charset="0"/>
              </a:rPr>
              <a:t>ÔN TẬP HÓA HỌC</a:t>
            </a:r>
          </a:p>
          <a:p>
            <a:pPr algn="ctr" eaLnBrk="1" hangingPunct="1">
              <a:defRPr/>
            </a:pPr>
            <a:r>
              <a:rPr lang="en-US" sz="7200" b="1" dirty="0">
                <a:solidFill>
                  <a:srgbClr val="0000FF"/>
                </a:solidFill>
                <a:latin typeface="Arial" charset="0"/>
                <a:cs typeface="Arial" charset="0"/>
              </a:rPr>
              <a:t>LỚP 8</a:t>
            </a:r>
            <a:endParaRPr lang="en-US" sz="2800" b="1" dirty="0">
              <a:solidFill>
                <a:srgbClr val="800000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600200"/>
            <a:ext cx="8610600" cy="1752600"/>
          </a:xfrm>
        </p:spPr>
        <p:txBody>
          <a:bodyPr/>
          <a:lstStyle/>
          <a:p>
            <a:pPr marR="0" rtl="0"/>
            <a:r>
              <a:rPr lang="en-US" sz="4000" b="1" i="0" u="sng" strike="noStrike" baseline="0" dirty="0">
                <a:latin typeface="Times New Roman"/>
              </a:rPr>
              <a:t>HOẠT ĐỘNG 1: </a:t>
            </a:r>
            <a:br>
              <a:rPr lang="en-US" sz="4000" b="1" i="0" u="sng" strike="noStrike" baseline="0" dirty="0">
                <a:latin typeface="Times New Roman"/>
              </a:rPr>
            </a:br>
            <a:br>
              <a:rPr lang="en-US" sz="4000" b="1" i="0" u="sng" strike="noStrike" baseline="0" dirty="0">
                <a:latin typeface="Times New Roman"/>
              </a:rPr>
            </a:br>
            <a:r>
              <a:rPr lang="en-US" sz="5400" b="1" dirty="0" err="1">
                <a:solidFill>
                  <a:srgbClr val="FF0000"/>
                </a:solidFill>
                <a:latin typeface="Times New Roman"/>
              </a:rPr>
              <a:t>Ôn</a:t>
            </a:r>
            <a:r>
              <a:rPr lang="en-US" sz="5400" b="1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/>
              </a:rPr>
              <a:t>tập</a:t>
            </a:r>
            <a:r>
              <a:rPr lang="en-US" sz="5400" b="1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5400" b="1" i="0" u="none" strike="noStrike" baseline="0" dirty="0" err="1">
                <a:solidFill>
                  <a:srgbClr val="FF0000"/>
                </a:solidFill>
                <a:latin typeface="Times New Roman"/>
              </a:rPr>
              <a:t>kiến</a:t>
            </a:r>
            <a:r>
              <a:rPr lang="en-US" sz="5400" b="1" i="0" u="none" strike="noStrike" baseline="0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5400" b="1" i="0" u="none" strike="noStrike" baseline="0" dirty="0" err="1">
                <a:solidFill>
                  <a:srgbClr val="FF0000"/>
                </a:solidFill>
                <a:latin typeface="Times New Roman"/>
              </a:rPr>
              <a:t>thức</a:t>
            </a:r>
            <a:r>
              <a:rPr lang="en-US" sz="5400" b="1" i="0" u="none" strike="noStrike" baseline="0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5400" b="1" i="0" u="none" strike="noStrike" baseline="0" dirty="0" err="1">
                <a:solidFill>
                  <a:srgbClr val="FF0000"/>
                </a:solidFill>
                <a:latin typeface="Times New Roman"/>
              </a:rPr>
              <a:t>Hóa</a:t>
            </a:r>
            <a:r>
              <a:rPr lang="en-US" sz="5400" b="1" i="0" u="none" strike="noStrike" baseline="0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5400" b="1" i="0" u="none" strike="noStrike" baseline="0" dirty="0" err="1">
                <a:solidFill>
                  <a:srgbClr val="FF0000"/>
                </a:solidFill>
                <a:latin typeface="Times New Roman"/>
              </a:rPr>
              <a:t>học</a:t>
            </a:r>
            <a:br>
              <a:rPr lang="en-US" sz="5400" b="1" i="0" u="none" strike="noStrike" baseline="0" dirty="0">
                <a:solidFill>
                  <a:srgbClr val="FF0000"/>
                </a:solidFill>
                <a:latin typeface="Times New Roman"/>
              </a:rPr>
            </a:br>
            <a:r>
              <a:rPr lang="en-US" sz="5400" b="1" i="0" u="none" strike="noStrike" baseline="0" dirty="0" err="1">
                <a:solidFill>
                  <a:srgbClr val="FF0000"/>
                </a:solidFill>
                <a:latin typeface="Times New Roman"/>
              </a:rPr>
              <a:t>Lớp</a:t>
            </a:r>
            <a:r>
              <a:rPr lang="en-US" sz="5400" b="1" i="0" u="none" strike="noStrike" baseline="0" dirty="0">
                <a:solidFill>
                  <a:srgbClr val="FF0000"/>
                </a:solidFill>
                <a:latin typeface="Times New Roman"/>
              </a:rPr>
              <a:t> 8 (40 </a:t>
            </a:r>
            <a:r>
              <a:rPr lang="en-US" sz="5400" b="1" i="0" u="none" strike="noStrike" baseline="0" dirty="0" err="1">
                <a:solidFill>
                  <a:srgbClr val="FF0000"/>
                </a:solidFill>
                <a:latin typeface="Times New Roman"/>
              </a:rPr>
              <a:t>phút</a:t>
            </a:r>
            <a:r>
              <a:rPr lang="en-US" sz="5400" b="1" i="0" u="none" strike="noStrike" baseline="0" dirty="0">
                <a:solidFill>
                  <a:srgbClr val="FF0000"/>
                </a:solidFill>
                <a:latin typeface="Times New Roman"/>
              </a:rPr>
              <a:t>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4A6FFAD-9EFF-4464-B09C-6D2991F6B8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215" b="12500"/>
          <a:stretch>
            <a:fillRect/>
          </a:stretch>
        </p:blipFill>
        <p:spPr bwMode="auto">
          <a:xfrm>
            <a:off x="0" y="5486400"/>
            <a:ext cx="9144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1092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2667000"/>
          </a:xfrm>
        </p:spPr>
        <p:txBody>
          <a:bodyPr/>
          <a:lstStyle/>
          <a:p>
            <a:pPr marR="0" rtl="0"/>
            <a:r>
              <a:rPr lang="vi-VN" sz="4800" b="0" i="0" u="sng" strike="noStrike" baseline="0" dirty="0">
                <a:solidFill>
                  <a:srgbClr val="FF0000"/>
                </a:solidFill>
                <a:latin typeface="Times New Roman"/>
              </a:rPr>
              <a:t>Câu hỏi :</a:t>
            </a:r>
            <a:r>
              <a:rPr lang="vi-VN" sz="4800" b="0" i="0" strike="noStrike" baseline="0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4800" dirty="0">
                <a:solidFill>
                  <a:srgbClr val="000000"/>
                </a:solidFill>
                <a:latin typeface="Times New Roman"/>
              </a:rPr>
              <a:t>N</a:t>
            </a:r>
            <a:r>
              <a:rPr lang="vi-VN" sz="4800" b="0" i="0" u="none" strike="noStrike" baseline="0" dirty="0">
                <a:solidFill>
                  <a:srgbClr val="000000"/>
                </a:solidFill>
                <a:latin typeface="Times New Roman"/>
              </a:rPr>
              <a:t>guyên tử, phân tử, đơn chất, hợp chất</a:t>
            </a:r>
            <a:r>
              <a:rPr lang="en-US" sz="4800" b="0" i="0" u="none" strike="noStrike" baseline="0" dirty="0">
                <a:solidFill>
                  <a:srgbClr val="000000"/>
                </a:solidFill>
                <a:latin typeface="Times New Roman"/>
              </a:rPr>
              <a:t>, </a:t>
            </a:r>
            <a:r>
              <a:rPr lang="en-US" sz="4800" b="0" i="0" u="none" strike="noStrike" baseline="0" dirty="0" err="1">
                <a:solidFill>
                  <a:srgbClr val="000000"/>
                </a:solidFill>
                <a:latin typeface="Times New Roman"/>
              </a:rPr>
              <a:t>chất</a:t>
            </a:r>
            <a:r>
              <a:rPr lang="en-US" sz="4800" b="0" i="0" u="none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4800" b="0" i="0" u="none" strike="noStrike" dirty="0" err="1">
                <a:solidFill>
                  <a:srgbClr val="000000"/>
                </a:solidFill>
                <a:latin typeface="Times New Roman"/>
              </a:rPr>
              <a:t>tinh</a:t>
            </a:r>
            <a:r>
              <a:rPr lang="en-US" sz="4800" b="0" i="0" u="none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4800" b="0" i="0" u="none" strike="noStrike" dirty="0" err="1">
                <a:solidFill>
                  <a:srgbClr val="000000"/>
                </a:solidFill>
                <a:latin typeface="Times New Roman"/>
              </a:rPr>
              <a:t>khiết</a:t>
            </a:r>
            <a:r>
              <a:rPr lang="en-US" sz="4800" b="0" i="0" u="none" strike="noStrike" dirty="0">
                <a:solidFill>
                  <a:srgbClr val="000000"/>
                </a:solidFill>
                <a:latin typeface="Times New Roman"/>
              </a:rPr>
              <a:t>, </a:t>
            </a:r>
            <a:r>
              <a:rPr lang="en-US" sz="4800" b="0" i="0" u="none" strike="noStrike" dirty="0" err="1">
                <a:solidFill>
                  <a:srgbClr val="000000"/>
                </a:solidFill>
                <a:latin typeface="Times New Roman"/>
              </a:rPr>
              <a:t>hỗn</a:t>
            </a:r>
            <a:r>
              <a:rPr lang="en-US" sz="4800" b="0" i="0" u="none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4800" b="0" i="0" u="none" strike="noStrike" dirty="0" err="1">
                <a:solidFill>
                  <a:srgbClr val="000000"/>
                </a:solidFill>
                <a:latin typeface="Times New Roman"/>
              </a:rPr>
              <a:t>hợp</a:t>
            </a:r>
            <a:r>
              <a:rPr lang="en-US" sz="4800" b="0" i="0" u="none" strike="noStrike" dirty="0">
                <a:solidFill>
                  <a:srgbClr val="000000"/>
                </a:solidFill>
                <a:latin typeface="Times New Roman"/>
              </a:rPr>
              <a:t>, dung </a:t>
            </a:r>
            <a:r>
              <a:rPr lang="en-US" sz="4800" b="0" i="0" u="none" strike="noStrike" dirty="0" err="1">
                <a:solidFill>
                  <a:srgbClr val="000000"/>
                </a:solidFill>
                <a:latin typeface="Times New Roman"/>
              </a:rPr>
              <a:t>dịch</a:t>
            </a:r>
            <a:r>
              <a:rPr lang="vi-VN" sz="4800" b="0" i="0" u="none" strike="noStrike" baseline="0" dirty="0">
                <a:solidFill>
                  <a:srgbClr val="000000"/>
                </a:solidFill>
                <a:latin typeface="Times New Roman"/>
              </a:rPr>
              <a:t> là gì </a:t>
            </a:r>
            <a:r>
              <a:rPr lang="en-US" sz="4800" dirty="0">
                <a:solidFill>
                  <a:srgbClr val="000000"/>
                </a:solidFill>
                <a:latin typeface="Times New Roman"/>
              </a:rPr>
              <a:t>?</a:t>
            </a:r>
            <a:endParaRPr lang="vi-VN" sz="4800" b="0" i="0" u="none" strike="noStrike" baseline="0" dirty="0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3217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990600"/>
            <a:ext cx="7696200" cy="2819400"/>
          </a:xfrm>
        </p:spPr>
        <p:txBody>
          <a:bodyPr/>
          <a:lstStyle/>
          <a:p>
            <a:r>
              <a:rPr lang="vi-VN" b="0" i="0" u="none" strike="noStrike" baseline="0" dirty="0">
                <a:solidFill>
                  <a:srgbClr val="000000"/>
                </a:solidFill>
                <a:latin typeface="Times New Roman"/>
              </a:rPr>
              <a:t>-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vi-VN" b="0" i="0" u="none" strike="noStrike" baseline="0" dirty="0">
                <a:solidFill>
                  <a:srgbClr val="000000"/>
                </a:solidFill>
                <a:latin typeface="Times New Roman"/>
              </a:rPr>
              <a:t>Giáo viên yêu cầu 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imes New Roman"/>
              </a:rPr>
              <a:t>HS</a:t>
            </a:r>
            <a:r>
              <a:rPr lang="vi-VN" b="0" i="0" u="none" strike="noStrike" baseline="0" dirty="0">
                <a:solidFill>
                  <a:srgbClr val="000000"/>
                </a:solidFill>
                <a:latin typeface="Times New Roman"/>
              </a:rPr>
              <a:t> cho biết các loại phản ứng hoá học đã học ở </a:t>
            </a:r>
            <a:r>
              <a:rPr lang="en-US" b="0" i="0" u="none" strike="noStrike" baseline="0" dirty="0" err="1">
                <a:solidFill>
                  <a:srgbClr val="000000"/>
                </a:solidFill>
                <a:latin typeface="Times New Roman"/>
              </a:rPr>
              <a:t>chương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b="0" i="0" u="none" strike="noStrike" baseline="0" dirty="0" err="1">
                <a:solidFill>
                  <a:srgbClr val="000000"/>
                </a:solidFill>
                <a:latin typeface="Times New Roman"/>
              </a:rPr>
              <a:t>trình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b="0" i="0" u="none" strike="noStrike" baseline="0" dirty="0" err="1">
                <a:solidFill>
                  <a:srgbClr val="000000"/>
                </a:solidFill>
                <a:latin typeface="Times New Roman"/>
              </a:rPr>
              <a:t>Hóa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b="0" i="0" u="none" strike="noStrike" baseline="0" dirty="0" err="1">
                <a:solidFill>
                  <a:srgbClr val="000000"/>
                </a:solidFill>
                <a:latin typeface="Times New Roman"/>
              </a:rPr>
              <a:t>học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vi-VN" b="0" i="0" u="none" strike="noStrike" baseline="0" dirty="0">
                <a:solidFill>
                  <a:srgbClr val="000000"/>
                </a:solidFill>
                <a:latin typeface="Times New Roman"/>
              </a:rPr>
              <a:t>lớp 8 </a:t>
            </a:r>
            <a:r>
              <a:rPr lang="vi-VN" dirty="0">
                <a:solidFill>
                  <a:srgbClr val="000000"/>
                </a:solidFill>
                <a:latin typeface="Times New Roman"/>
              </a:rPr>
              <a:t>và </a:t>
            </a:r>
            <a:r>
              <a:rPr lang="vi-VN" b="0" i="0" u="none" strike="noStrike" baseline="0" dirty="0">
                <a:solidFill>
                  <a:srgbClr val="000000"/>
                </a:solidFill>
                <a:latin typeface="Times New Roman"/>
              </a:rPr>
              <a:t>cho ví dụ.</a:t>
            </a:r>
          </a:p>
        </p:txBody>
      </p:sp>
    </p:spTree>
    <p:extLst>
      <p:ext uri="{BB962C8B-B14F-4D97-AF65-F5344CB8AC3E}">
        <p14:creationId xmlns:p14="http://schemas.microsoft.com/office/powerpoint/2010/main" val="1893748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2590800"/>
          </a:xfrm>
        </p:spPr>
        <p:txBody>
          <a:bodyPr/>
          <a:lstStyle/>
          <a:p>
            <a:pPr marR="0" rtl="0"/>
            <a:r>
              <a:rPr lang="vi-VN" sz="4800" b="0" i="0" u="none" strike="noStrike" baseline="0" dirty="0">
                <a:latin typeface="Times New Roman"/>
              </a:rPr>
              <a:t>-</a:t>
            </a:r>
            <a:r>
              <a:rPr lang="en-US" sz="4800" b="0" i="0" u="none" strike="noStrike" baseline="0" dirty="0">
                <a:latin typeface="Times New Roman"/>
              </a:rPr>
              <a:t> </a:t>
            </a:r>
            <a:r>
              <a:rPr lang="vi-VN" sz="4800" b="0" i="0" u="none" strike="noStrike" baseline="0" dirty="0">
                <a:latin typeface="Times New Roman"/>
              </a:rPr>
              <a:t>G</a:t>
            </a:r>
            <a:r>
              <a:rPr lang="en-US" sz="4800" b="0" i="0" u="none" strike="noStrike" baseline="0" dirty="0">
                <a:latin typeface="Times New Roman"/>
              </a:rPr>
              <a:t>V</a:t>
            </a:r>
            <a:r>
              <a:rPr lang="vi-VN" sz="4800" b="0" i="0" u="none" strike="noStrike" baseline="0" dirty="0">
                <a:latin typeface="Times New Roman"/>
              </a:rPr>
              <a:t> yêu cầu </a:t>
            </a:r>
            <a:r>
              <a:rPr lang="en-US" sz="4800" b="0" i="0" u="none" strike="noStrike" baseline="0" dirty="0">
                <a:latin typeface="Times New Roman"/>
              </a:rPr>
              <a:t>HS</a:t>
            </a:r>
            <a:r>
              <a:rPr lang="vi-VN" sz="4800" b="0" i="0" u="none" strike="noStrike" baseline="0" dirty="0">
                <a:latin typeface="Times New Roman"/>
              </a:rPr>
              <a:t> nêu công thức tính mol và sự chuyển đổi khối lượng, thể tích,</a:t>
            </a:r>
            <a:r>
              <a:rPr lang="en-US" sz="4800" b="0" i="0" u="none" strike="noStrike" baseline="0" dirty="0">
                <a:latin typeface="Times New Roman"/>
              </a:rPr>
              <a:t> </a:t>
            </a:r>
            <a:r>
              <a:rPr lang="vi-VN" sz="4800" b="0" i="0" u="none" strike="noStrike" baseline="0" dirty="0">
                <a:latin typeface="Times New Roman"/>
              </a:rPr>
              <a:t>lượng chất</a:t>
            </a:r>
            <a:r>
              <a:rPr lang="en-US" sz="4800" b="0" i="0" u="none" strike="noStrike" baseline="0" dirty="0">
                <a:latin typeface="Times New Roman"/>
              </a:rPr>
              <a:t>.</a:t>
            </a:r>
            <a:endParaRPr lang="vi-VN" sz="4800" b="0" i="0" u="none" strike="noStrike" baseline="0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995596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158A2C6-FE74-415C-8D0B-B560F8382468}"/>
              </a:ext>
            </a:extLst>
          </p:cNvPr>
          <p:cNvSpPr txBox="1"/>
          <p:nvPr/>
        </p:nvSpPr>
        <p:spPr>
          <a:xfrm>
            <a:off x="196200" y="2027872"/>
            <a:ext cx="8763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cs typeface="Arial" panose="020B0604020202020204" pitchFamily="34" charset="0"/>
              </a:rPr>
              <a:t>NHỮNG VẤN ĐỀ CHÍNH BỔ SUNG VÀO CHƯƠNG TRÌNH HÓA 9 HIỆN HÀNH</a:t>
            </a:r>
          </a:p>
          <a:p>
            <a:pPr algn="ctr"/>
            <a:r>
              <a:rPr lang="en-US" sz="3600" b="1" dirty="0">
                <a:solidFill>
                  <a:srgbClr val="FF0000"/>
                </a:solidFill>
                <a:cs typeface="Arial" panose="020B0604020202020204" pitchFamily="34" charset="0"/>
              </a:rPr>
              <a:t>NĂM HỌC 2021 - 2022</a:t>
            </a:r>
          </a:p>
        </p:txBody>
      </p:sp>
      <p:pic>
        <p:nvPicPr>
          <p:cNvPr id="3" name="Picture 5">
            <a:extLst>
              <a:ext uri="{FF2B5EF4-FFF2-40B4-BE49-F238E27FC236}">
                <a16:creationId xmlns:a16="http://schemas.microsoft.com/office/drawing/2014/main" id="{F71CE5A1-29C5-404F-897D-9A10F037B7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966" b="5556"/>
          <a:stretch>
            <a:fillRect/>
          </a:stretch>
        </p:blipFill>
        <p:spPr bwMode="auto">
          <a:xfrm>
            <a:off x="0" y="5943600"/>
            <a:ext cx="914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46341162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158A2C6-FE74-415C-8D0B-B560F8382468}"/>
              </a:ext>
            </a:extLst>
          </p:cNvPr>
          <p:cNvSpPr txBox="1"/>
          <p:nvPr/>
        </p:nvSpPr>
        <p:spPr>
          <a:xfrm>
            <a:off x="653400" y="271950"/>
            <a:ext cx="39186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FF0000"/>
                </a:solidFill>
                <a:cs typeface="Arial" panose="020B0604020202020204" pitchFamily="34" charset="0"/>
              </a:rPr>
              <a:t>I. DANH PHÁP IUPAC: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ECCBD416-80AD-4ADE-9AD4-A3DF20DAF613}"/>
              </a:ext>
            </a:extLst>
          </p:cNvPr>
          <p:cNvGraphicFramePr>
            <a:graphicFrameLocks noGrp="1"/>
          </p:cNvGraphicFramePr>
          <p:nvPr/>
        </p:nvGraphicFramePr>
        <p:xfrm>
          <a:off x="1213725" y="762000"/>
          <a:ext cx="6934200" cy="554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11400">
                  <a:extLst>
                    <a:ext uri="{9D8B030D-6E8A-4147-A177-3AD203B41FA5}">
                      <a16:colId xmlns:a16="http://schemas.microsoft.com/office/drawing/2014/main" val="61874073"/>
                    </a:ext>
                  </a:extLst>
                </a:gridCol>
                <a:gridCol w="2311400">
                  <a:extLst>
                    <a:ext uri="{9D8B030D-6E8A-4147-A177-3AD203B41FA5}">
                      <a16:colId xmlns:a16="http://schemas.microsoft.com/office/drawing/2014/main" val="2250602278"/>
                    </a:ext>
                  </a:extLst>
                </a:gridCol>
                <a:gridCol w="2311400">
                  <a:extLst>
                    <a:ext uri="{9D8B030D-6E8A-4147-A177-3AD203B41FA5}">
                      <a16:colId xmlns:a16="http://schemas.microsoft.com/office/drawing/2014/main" val="21301469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Kí</a:t>
                      </a:r>
                      <a:r>
                        <a:rPr lang="en-US" sz="2000" b="1" baseline="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baseline="0" dirty="0" err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hiệu</a:t>
                      </a:r>
                      <a:r>
                        <a:rPr lang="en-US" sz="2000" b="1" baseline="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baseline="0" dirty="0" err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hóa</a:t>
                      </a:r>
                      <a:r>
                        <a:rPr lang="en-US" sz="2000" b="1" baseline="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baseline="0" dirty="0" err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học</a:t>
                      </a:r>
                      <a:endParaRPr lang="en-US" sz="20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Tên</a:t>
                      </a:r>
                      <a:r>
                        <a:rPr lang="en-US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cũ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Tên</a:t>
                      </a:r>
                      <a:r>
                        <a:rPr lang="en-US" sz="2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IUPAC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49174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Hiđro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Hydrogen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0213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Helium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75050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Liti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Lithium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2102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Beryllium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00916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Boron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58826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Cacbon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Carbon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8247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Nitơ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Nitrogen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68566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Oxi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Oxygen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01622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Fluorine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4646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17558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Natri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Sodium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98385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Magie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Magnesium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0395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Nhôm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Aluminium</a:t>
                      </a:r>
                      <a:endParaRPr lang="en-US" sz="2000" b="1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4126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7428230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158A2C6-FE74-415C-8D0B-B560F8382468}"/>
              </a:ext>
            </a:extLst>
          </p:cNvPr>
          <p:cNvSpPr txBox="1"/>
          <p:nvPr/>
        </p:nvSpPr>
        <p:spPr>
          <a:xfrm>
            <a:off x="653400" y="271950"/>
            <a:ext cx="39186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FF0000"/>
                </a:solidFill>
                <a:cs typeface="Arial" panose="020B0604020202020204" pitchFamily="34" charset="0"/>
              </a:rPr>
              <a:t>I. DANH PHÁP IUPAC: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ECCBD416-80AD-4ADE-9AD4-A3DF20DAF613}"/>
              </a:ext>
            </a:extLst>
          </p:cNvPr>
          <p:cNvGraphicFramePr>
            <a:graphicFrameLocks noGrp="1"/>
          </p:cNvGraphicFramePr>
          <p:nvPr/>
        </p:nvGraphicFramePr>
        <p:xfrm>
          <a:off x="1235175" y="762000"/>
          <a:ext cx="6934200" cy="554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11400">
                  <a:extLst>
                    <a:ext uri="{9D8B030D-6E8A-4147-A177-3AD203B41FA5}">
                      <a16:colId xmlns:a16="http://schemas.microsoft.com/office/drawing/2014/main" val="61874073"/>
                    </a:ext>
                  </a:extLst>
                </a:gridCol>
                <a:gridCol w="2311400">
                  <a:extLst>
                    <a:ext uri="{9D8B030D-6E8A-4147-A177-3AD203B41FA5}">
                      <a16:colId xmlns:a16="http://schemas.microsoft.com/office/drawing/2014/main" val="2250602278"/>
                    </a:ext>
                  </a:extLst>
                </a:gridCol>
                <a:gridCol w="2311400">
                  <a:extLst>
                    <a:ext uri="{9D8B030D-6E8A-4147-A177-3AD203B41FA5}">
                      <a16:colId xmlns:a16="http://schemas.microsoft.com/office/drawing/2014/main" val="21301469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KHHH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Tên</a:t>
                      </a:r>
                      <a:r>
                        <a:rPr lang="en-US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cũ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Tên</a:t>
                      </a:r>
                      <a:r>
                        <a:rPr lang="en-US" sz="2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IUPAC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49174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Silic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Silicon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0213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Photpho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Phosphorus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75050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Lưu</a:t>
                      </a:r>
                      <a:r>
                        <a:rPr lang="en-US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huỳnh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Sulfur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2102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Clo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Chlorine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00916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</a:t>
                      </a:r>
                      <a:endParaRPr lang="en-US" sz="20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Argon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58826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Potassium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8247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Canxi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Calcium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68566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Mangan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manganese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01622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Sắt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4646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Kẽm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Zinc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17558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Barium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98385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Đồng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Copper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0395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Bạc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Silver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4126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5844970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4_Default Design">
  <a:themeElements>
    <a:clrScheme name="Default Desig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629</Words>
  <Application>Microsoft Office PowerPoint</Application>
  <PresentationFormat>On-screen Show (4:3)</PresentationFormat>
  <Paragraphs>148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.VnTime</vt:lpstr>
      <vt:lpstr>Arial</vt:lpstr>
      <vt:lpstr>Times New Roman</vt:lpstr>
      <vt:lpstr>VNI-Times</vt:lpstr>
      <vt:lpstr>Default Design</vt:lpstr>
      <vt:lpstr>4_Default Design</vt:lpstr>
      <vt:lpstr>Flash Document</vt:lpstr>
      <vt:lpstr>PowerPoint Presentation</vt:lpstr>
      <vt:lpstr>PowerPoint Presentation</vt:lpstr>
      <vt:lpstr>HOẠT ĐỘNG 1:   Ôn tập kiến thức Hóa học Lớp 8 (40 phút)</vt:lpstr>
      <vt:lpstr>Câu hỏi : Nguyên tử, phân tử, đơn chất, hợp chất, chất tinh khiết, hỗn hợp, dung dịch là gì ?</vt:lpstr>
      <vt:lpstr>- Giáo viên yêu cầu HS cho biết các loại phản ứng hoá học đã học ở chương trình Hóa học lớp 8 và cho ví dụ.</vt:lpstr>
      <vt:lpstr>- GV yêu cầu HS nêu công thức tính mol và sự chuyển đổi khối lượng, thể tích, lượng chất.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HOẠT ĐỘNG 2:   Ôn tập các công thức tính toán và luyện tập (40 phút)</vt:lpstr>
      <vt:lpstr>PowerPoint Presentation</vt:lpstr>
      <vt:lpstr>PowerPoint Presentation</vt:lpstr>
      <vt:lpstr>PowerPoint Presentation</vt:lpstr>
      <vt:lpstr>5) Hòa tan hoàn toàn 13g zinc (kẽm) vào dd HCl thì thu được zinc chloride (kẽm clorua) (ZnCl2) và khí hydrogen (hiđro H2).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ANHHONG</dc:creator>
  <cp:lastModifiedBy>Nguyen Thi Minh Nhan</cp:lastModifiedBy>
  <cp:revision>10</cp:revision>
  <dcterms:created xsi:type="dcterms:W3CDTF">2021-09-01T10:40:41Z</dcterms:created>
  <dcterms:modified xsi:type="dcterms:W3CDTF">2021-09-07T13:26:45Z</dcterms:modified>
</cp:coreProperties>
</file>