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7" r:id="rId2"/>
    <p:sldId id="283" r:id="rId3"/>
    <p:sldId id="302" r:id="rId4"/>
    <p:sldId id="328" r:id="rId5"/>
    <p:sldId id="329" r:id="rId6"/>
    <p:sldId id="307" r:id="rId7"/>
    <p:sldId id="321" r:id="rId8"/>
    <p:sldId id="306" r:id="rId9"/>
    <p:sldId id="309" r:id="rId10"/>
    <p:sldId id="310" r:id="rId11"/>
    <p:sldId id="331" r:id="rId12"/>
    <p:sldId id="313" r:id="rId13"/>
    <p:sldId id="314" r:id="rId14"/>
    <p:sldId id="323" r:id="rId15"/>
    <p:sldId id="316" r:id="rId16"/>
    <p:sldId id="319" r:id="rId17"/>
    <p:sldId id="324" r:id="rId18"/>
    <p:sldId id="332" r:id="rId19"/>
    <p:sldId id="333" r:id="rId20"/>
    <p:sldId id="335" r:id="rId21"/>
    <p:sldId id="336" r:id="rId22"/>
    <p:sldId id="330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FFFFFF"/>
    <a:srgbClr val="CCFFFF"/>
    <a:srgbClr val="FC36A7"/>
    <a:srgbClr val="68C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82466A-589C-4587-BB0F-A62AD6A5200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E59591-15D8-46B6-AAC2-2AEAC3BB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4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0CA6-148B-4FF1-8B36-DF6E4BB0966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B66A-5FED-410D-9737-3B7CC5540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34E5-2023-4C16-A017-AB669E534521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498F-2B3C-4669-999D-80CC6AB3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91F7-4EF9-424F-B036-B9060770B05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D6D9-D0EC-4D4F-BCF3-257704BC1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A274-62C8-4FC4-9801-4B61F74A99D4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7361-167C-4C9A-88B3-C06C9F641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D4EA-D04D-4630-99EA-2AB584F56B1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EA96-C827-41D0-8E88-E0283C5CE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408A-11A8-4C28-8E4C-B7162287FC9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48FC-B57D-4729-90E1-9AB7DD8A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673F-0436-4B55-838B-C93B36220D6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C162-63AD-467F-A1C5-83CF7544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DC79-E0C1-4E46-97B1-0C0C53E01EC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CA5E-EF76-45B5-966A-D63B68B40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0AB2-051F-4F1D-B3B4-6C1CA4D62C5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8A07-96A7-4A52-BF7B-BA806B6DD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B387-9157-440D-93AD-1FD544705F3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DB08-4992-4805-8BB2-4AA99BA9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C286-BEA6-40F7-9D54-F814777EFDB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E5CE-E9A1-4A66-8BEE-FB26C15E5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5AED4E-B47D-4EFC-9B25-A44DB22AC42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3F404-7357-43F2-90AF-90C19FEB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Gi&#225;o%20&#193;n%20&#272;&#7883;a%20P.P.P%20L&#7899;p%207\GA%20DIA%20LY%207\lop%207\Html\Thuatngu.htm#B&#249;ng n&#7893; d&#226;n s&#7889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8"/>
            <a:ext cx="9144000" cy="6854952"/>
          </a:xfrm>
          <a:prstGeom prst="rect">
            <a:avLst/>
          </a:prstGeom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837940" y="2429431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LỚP 7</a:t>
            </a:r>
          </a:p>
        </p:txBody>
      </p:sp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26" y="2010319"/>
            <a:ext cx="1219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ồ câ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78" y="1811108"/>
            <a:ext cx="994296" cy="5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0" y="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2800" b="1" i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cs typeface="Times New Roman" pitchFamily="18" charset="0"/>
              </a:rPr>
              <a:t>THCS</a:t>
            </a:r>
            <a:r>
              <a:rPr lang="en-US" sz="2800" b="1" i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Huỳnh</a:t>
            </a:r>
            <a:r>
              <a:rPr lang="en-US" sz="2800" b="1" i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Văn</a:t>
            </a:r>
            <a:r>
              <a:rPr lang="en-US" sz="2800" b="1" i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Nghệ</a:t>
            </a:r>
            <a:endParaRPr lang="en-US" sz="2800" b="1" i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30480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2. </a:t>
            </a:r>
            <a:r>
              <a:rPr lang="en-US" sz="2800" b="1" dirty="0" err="1">
                <a:solidFill>
                  <a:srgbClr val="FF3300"/>
                </a:solidFill>
              </a:rPr>
              <a:t>Dân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số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thế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giới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tăng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nhanh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trong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thế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kỉ</a:t>
            </a:r>
            <a:r>
              <a:rPr lang="en-US" sz="2800" b="1" dirty="0">
                <a:solidFill>
                  <a:srgbClr val="FF3300"/>
                </a:solidFill>
              </a:rPr>
              <a:t> XIX </a:t>
            </a:r>
            <a:r>
              <a:rPr lang="en-US" sz="2800" b="1" dirty="0" err="1">
                <a:solidFill>
                  <a:srgbClr val="FF3300"/>
                </a:solidFill>
              </a:rPr>
              <a:t>và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thế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kỉ</a:t>
            </a:r>
            <a:r>
              <a:rPr lang="en-US" sz="2800" b="1" dirty="0">
                <a:solidFill>
                  <a:srgbClr val="FF3300"/>
                </a:solidFill>
              </a:rPr>
              <a:t> XX</a:t>
            </a:r>
          </a:p>
        </p:txBody>
      </p:sp>
      <p:pic>
        <p:nvPicPr>
          <p:cNvPr id="7" name="Picture 2" descr="ha-cam-la-benh-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89" y="4063782"/>
            <a:ext cx="1993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3"/>
          <p:cNvSpPr>
            <a:spLocks noChangeArrowheads="1"/>
          </p:cNvSpPr>
          <p:nvPr/>
        </p:nvSpPr>
        <p:spPr bwMode="auto">
          <a:xfrm>
            <a:off x="3491880" y="1817206"/>
            <a:ext cx="3312368" cy="2362200"/>
          </a:xfrm>
          <a:prstGeom prst="cloudCallout">
            <a:avLst>
              <a:gd name="adj1" fmla="val 4606"/>
              <a:gd name="adj2" fmla="val 81181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1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2" descr="ha-cam-la-benh-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95110"/>
            <a:ext cx="1993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3"/>
          <p:cNvSpPr>
            <a:spLocks noChangeArrowheads="1"/>
          </p:cNvSpPr>
          <p:nvPr/>
        </p:nvSpPr>
        <p:spPr bwMode="auto">
          <a:xfrm>
            <a:off x="-152400" y="836086"/>
            <a:ext cx="4648201" cy="2362200"/>
          </a:xfrm>
          <a:prstGeom prst="cloudCallout">
            <a:avLst>
              <a:gd name="adj1" fmla="val 4606"/>
              <a:gd name="adj2" fmla="val 81181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4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GB" sz="4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Cloud Callout 3"/>
          <p:cNvSpPr>
            <a:spLocks noChangeArrowheads="1"/>
          </p:cNvSpPr>
          <p:nvPr/>
        </p:nvSpPr>
        <p:spPr bwMode="auto">
          <a:xfrm>
            <a:off x="5868193" y="719628"/>
            <a:ext cx="3168303" cy="2362200"/>
          </a:xfrm>
          <a:prstGeom prst="cloudCallout">
            <a:avLst>
              <a:gd name="adj1" fmla="val 4606"/>
              <a:gd name="adj2" fmla="val 81181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4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en-US" sz="4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2" descr="ha-cam-la-benh-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44" y="3958515"/>
            <a:ext cx="1993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9144000" cy="6525344"/>
          </a:xfrm>
        </p:spPr>
        <p:txBody>
          <a:bodyPr/>
          <a:lstStyle/>
          <a:p>
            <a:pPr marL="0" indent="0" algn="just">
              <a:buNone/>
            </a:pP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‰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‰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6805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bà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</p:spPr>
      </p:pic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457200" y="4953000"/>
            <a:ext cx="7239000" cy="381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7696200" y="4114800"/>
            <a:ext cx="609600" cy="838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8305800" y="2743200"/>
            <a:ext cx="152400" cy="1295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" y="3810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/>
              <a:t>Nhận</a:t>
            </a:r>
            <a:r>
              <a:rPr lang="en-US" sz="2800" b="1" i="1" dirty="0"/>
              <a:t> </a:t>
            </a:r>
            <a:r>
              <a:rPr lang="en-US" sz="2800" b="1" i="1" dirty="0" err="1"/>
              <a:t>xét</a:t>
            </a:r>
            <a:r>
              <a:rPr lang="en-US" sz="2800" b="1" i="1" dirty="0"/>
              <a:t> </a:t>
            </a:r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hình</a:t>
            </a:r>
            <a:r>
              <a:rPr lang="en-US" sz="2800" b="1" i="1" dirty="0"/>
              <a:t> </a:t>
            </a:r>
            <a:r>
              <a:rPr lang="en-US" sz="2800" b="1" i="1" dirty="0" err="1"/>
              <a:t>tăng</a:t>
            </a:r>
            <a:r>
              <a:rPr lang="en-US" sz="2800" b="1" i="1" dirty="0"/>
              <a:t> </a:t>
            </a:r>
            <a:r>
              <a:rPr lang="en-US" sz="2800" b="1" i="1" dirty="0" err="1"/>
              <a:t>dân</a:t>
            </a:r>
            <a:r>
              <a:rPr lang="en-US" sz="2800" b="1" i="1" dirty="0"/>
              <a:t> </a:t>
            </a:r>
            <a:r>
              <a:rPr lang="en-US" sz="2800" b="1" i="1" dirty="0" err="1"/>
              <a:t>số</a:t>
            </a:r>
            <a:r>
              <a:rPr lang="en-US" sz="2800" b="1" i="1" dirty="0"/>
              <a:t> </a:t>
            </a:r>
            <a:r>
              <a:rPr lang="en-US" sz="2800" b="1" i="1" dirty="0" err="1"/>
              <a:t>thế</a:t>
            </a:r>
            <a:r>
              <a:rPr lang="en-US" sz="2800" b="1" i="1" dirty="0"/>
              <a:t> </a:t>
            </a:r>
            <a:r>
              <a:rPr lang="en-US" sz="2800" b="1" i="1" dirty="0" err="1"/>
              <a:t>giới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đầu</a:t>
            </a:r>
            <a:r>
              <a:rPr lang="en-US" sz="2800" b="1" i="1" dirty="0"/>
              <a:t> </a:t>
            </a:r>
            <a:r>
              <a:rPr lang="en-US" sz="2800" b="1" i="1" dirty="0" err="1"/>
              <a:t>thế</a:t>
            </a:r>
            <a:r>
              <a:rPr lang="en-US" sz="2800" b="1" i="1" dirty="0"/>
              <a:t> </a:t>
            </a:r>
            <a:r>
              <a:rPr lang="en-US" sz="2800" b="1" i="1" dirty="0" err="1"/>
              <a:t>kỉ</a:t>
            </a:r>
            <a:r>
              <a:rPr lang="en-US" sz="2800" b="1" i="1" dirty="0"/>
              <a:t> XIX </a:t>
            </a:r>
            <a:r>
              <a:rPr lang="en-US" sz="2800" b="1" i="1" dirty="0" err="1"/>
              <a:t>đến</a:t>
            </a:r>
            <a:r>
              <a:rPr lang="en-US" sz="2800" b="1" i="1" dirty="0"/>
              <a:t> </a:t>
            </a:r>
            <a:r>
              <a:rPr lang="en-US" sz="2800" b="1" i="1" dirty="0" err="1"/>
              <a:t>cuối</a:t>
            </a:r>
            <a:r>
              <a:rPr lang="en-US" sz="2800" b="1" i="1" dirty="0"/>
              <a:t> </a:t>
            </a:r>
            <a:r>
              <a:rPr lang="en-US" sz="2800" b="1" i="1" dirty="0" err="1"/>
              <a:t>thế</a:t>
            </a:r>
            <a:r>
              <a:rPr lang="en-US" sz="2800" b="1" i="1" dirty="0"/>
              <a:t> </a:t>
            </a:r>
            <a:r>
              <a:rPr lang="en-US" sz="2800" b="1" i="1" dirty="0" err="1"/>
              <a:t>kỉ</a:t>
            </a:r>
            <a:r>
              <a:rPr lang="en-US" sz="2800" b="1" i="1" dirty="0"/>
              <a:t> XX?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62000" y="1981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Tăng chậm giai đoạn nào?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62000" y="2819400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Tăng nhanh giai đoạn nào?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62000" y="3657600"/>
            <a:ext cx="359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Tăng vọt từ giai đoạn nào?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00600" y="1981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Từ CN đến 1804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953000" y="2819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Từ 1804-1960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953000" y="3657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Từ 1960-1999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81000" y="60198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/>
              <a:t>Trình</a:t>
            </a:r>
            <a:r>
              <a:rPr lang="en-US" sz="2800" b="1" i="1" dirty="0"/>
              <a:t> </a:t>
            </a:r>
            <a:r>
              <a:rPr lang="en-US" sz="2800" b="1" i="1" dirty="0" err="1"/>
              <a:t>bày</a:t>
            </a:r>
            <a:r>
              <a:rPr lang="en-US" sz="2800" b="1" i="1" dirty="0"/>
              <a:t> </a:t>
            </a:r>
            <a:r>
              <a:rPr lang="en-US" sz="2800" b="1" i="1" dirty="0" err="1"/>
              <a:t>nguyên</a:t>
            </a:r>
            <a:r>
              <a:rPr lang="en-US" sz="2800" b="1" i="1" dirty="0"/>
              <a:t> </a:t>
            </a:r>
            <a:r>
              <a:rPr lang="en-US" sz="2800" b="1" i="1" dirty="0" err="1"/>
              <a:t>nhân</a:t>
            </a:r>
            <a:r>
              <a:rPr lang="en-US" sz="2800" b="1" i="1" dirty="0"/>
              <a:t> </a:t>
            </a:r>
            <a:r>
              <a:rPr lang="en-US" sz="2800" b="1" i="1" dirty="0" err="1"/>
              <a:t>của</a:t>
            </a:r>
            <a:r>
              <a:rPr lang="en-US" sz="2800" b="1" i="1" dirty="0"/>
              <a:t> </a:t>
            </a:r>
            <a:r>
              <a:rPr lang="en-US" sz="2800" b="1" i="1" dirty="0" err="1"/>
              <a:t>sự</a:t>
            </a:r>
            <a:r>
              <a:rPr lang="en-US" sz="2800" b="1" i="1" dirty="0"/>
              <a:t> </a:t>
            </a:r>
            <a:r>
              <a:rPr lang="en-US" sz="2800" b="1" i="1" dirty="0" err="1"/>
              <a:t>gia</a:t>
            </a:r>
            <a:r>
              <a:rPr lang="en-US" sz="2800" b="1" i="1" dirty="0"/>
              <a:t> </a:t>
            </a:r>
            <a:r>
              <a:rPr lang="en-US" sz="2800" b="1" i="1" dirty="0" err="1"/>
              <a:t>tăng</a:t>
            </a:r>
            <a:r>
              <a:rPr lang="en-US" sz="2800" b="1" i="1" dirty="0"/>
              <a:t> </a:t>
            </a:r>
            <a:r>
              <a:rPr lang="en-US" sz="2800" b="1" i="1" dirty="0" err="1"/>
              <a:t>dân</a:t>
            </a:r>
            <a:r>
              <a:rPr lang="en-US" sz="2800" b="1" i="1" dirty="0"/>
              <a:t> </a:t>
            </a:r>
            <a:r>
              <a:rPr lang="en-US" sz="2800" b="1" i="1" dirty="0" err="1"/>
              <a:t>số</a:t>
            </a:r>
            <a:r>
              <a:rPr lang="en-US" sz="2800" b="1" i="1" dirty="0"/>
              <a:t> </a:t>
            </a:r>
            <a:r>
              <a:rPr lang="en-US" sz="2800" b="1" i="1" dirty="0" err="1"/>
              <a:t>thế</a:t>
            </a:r>
            <a:r>
              <a:rPr lang="en-US" sz="2800" b="1" i="1" dirty="0"/>
              <a:t> </a:t>
            </a:r>
            <a:r>
              <a:rPr lang="en-US" sz="2800" b="1" i="1" dirty="0" err="1"/>
              <a:t>giới</a:t>
            </a:r>
            <a:r>
              <a:rPr lang="en-US" sz="2800" b="1" i="1"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4117" grpId="1" animBg="1"/>
      <p:bldP spid="4118" grpId="0" animBg="1"/>
      <p:bldP spid="4118" grpId="1" animBg="1"/>
      <p:bldP spid="4119" grpId="0" animBg="1"/>
      <p:bldP spid="4119" grpId="1" animBg="1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04800"/>
            <a:ext cx="906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</a:rPr>
              <a:t>2. </a:t>
            </a:r>
            <a:r>
              <a:rPr lang="en-US" sz="3200" b="1" dirty="0" err="1">
                <a:solidFill>
                  <a:srgbClr val="FF3300"/>
                </a:solidFill>
              </a:rPr>
              <a:t>Dân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số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thế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giới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tăng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nhanh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trong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thế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kỉ</a:t>
            </a:r>
            <a:r>
              <a:rPr lang="en-US" sz="3200" b="1" dirty="0">
                <a:solidFill>
                  <a:srgbClr val="FF3300"/>
                </a:solidFill>
              </a:rPr>
              <a:t> XIX </a:t>
            </a:r>
            <a:r>
              <a:rPr lang="en-US" sz="3200" b="1" dirty="0" err="1">
                <a:solidFill>
                  <a:srgbClr val="FF3300"/>
                </a:solidFill>
              </a:rPr>
              <a:t>và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thế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kỉ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</a:rPr>
              <a:t>XX.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28600" y="1371600"/>
            <a:ext cx="8839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33CC"/>
                </a:solidFill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</a:rPr>
              <a:t>Những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năm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đầu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công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nguyên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dân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số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thế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giới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tăng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rất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chậm</a:t>
            </a:r>
            <a:r>
              <a:rPr lang="en-US" sz="3600" b="1" dirty="0" smtClean="0">
                <a:solidFill>
                  <a:srgbClr val="0033CC"/>
                </a:solidFill>
              </a:rPr>
              <a:t>: do </a:t>
            </a:r>
            <a:r>
              <a:rPr lang="en-US" sz="3600" b="1" dirty="0" err="1" smtClean="0">
                <a:solidFill>
                  <a:srgbClr val="0033CC"/>
                </a:solidFill>
              </a:rPr>
              <a:t>dịch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bệnh</a:t>
            </a:r>
            <a:r>
              <a:rPr lang="en-US" sz="3600" b="1" dirty="0" smtClean="0">
                <a:solidFill>
                  <a:srgbClr val="0033CC"/>
                </a:solidFill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</a:rPr>
              <a:t>thiên</a:t>
            </a:r>
            <a:r>
              <a:rPr lang="en-US" sz="3600" b="1" dirty="0" smtClean="0">
                <a:solidFill>
                  <a:srgbClr val="0033CC"/>
                </a:solidFill>
              </a:rPr>
              <a:t> tai, </a:t>
            </a:r>
            <a:r>
              <a:rPr lang="en-US" sz="3600" b="1" dirty="0" err="1" smtClean="0">
                <a:solidFill>
                  <a:srgbClr val="0033CC"/>
                </a:solidFill>
              </a:rPr>
              <a:t>đói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kém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chiến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tranh</a:t>
            </a:r>
            <a:r>
              <a:rPr lang="en-US" sz="3600" b="1" dirty="0" smtClean="0">
                <a:solidFill>
                  <a:srgbClr val="0033CC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33CC"/>
                </a:solidFill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</a:rPr>
              <a:t>Từ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thế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kỷ</a:t>
            </a:r>
            <a:r>
              <a:rPr lang="en-US" sz="3600" b="1" dirty="0" smtClean="0">
                <a:solidFill>
                  <a:srgbClr val="0033CC"/>
                </a:solidFill>
              </a:rPr>
              <a:t> 19 </a:t>
            </a:r>
            <a:r>
              <a:rPr lang="en-US" sz="3600" b="1" dirty="0" err="1" smtClean="0">
                <a:solidFill>
                  <a:srgbClr val="0033CC"/>
                </a:solidFill>
              </a:rPr>
              <a:t>đến</a:t>
            </a:r>
            <a:r>
              <a:rPr lang="en-US" sz="3600" b="1" dirty="0" smtClean="0">
                <a:solidFill>
                  <a:srgbClr val="0033CC"/>
                </a:solidFill>
              </a:rPr>
              <a:t> nay, </a:t>
            </a:r>
            <a:r>
              <a:rPr lang="en-US" sz="3600" b="1" dirty="0" err="1" smtClean="0">
                <a:solidFill>
                  <a:srgbClr val="0033CC"/>
                </a:solidFill>
              </a:rPr>
              <a:t>dân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số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tăng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nhanh</a:t>
            </a:r>
            <a:r>
              <a:rPr lang="en-US" sz="3600" b="1" dirty="0" smtClean="0">
                <a:solidFill>
                  <a:srgbClr val="0033CC"/>
                </a:solidFill>
              </a:rPr>
              <a:t> do </a:t>
            </a:r>
            <a:r>
              <a:rPr lang="en-US" sz="3600" b="1" dirty="0" err="1" smtClean="0">
                <a:solidFill>
                  <a:srgbClr val="0033CC"/>
                </a:solidFill>
              </a:rPr>
              <a:t>những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tiến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bộ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trong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các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lĩnh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vực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kinh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tế-xã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hội</a:t>
            </a:r>
            <a:r>
              <a:rPr lang="en-US" sz="3600" b="1" dirty="0" smtClean="0">
                <a:solidFill>
                  <a:srgbClr val="0033CC"/>
                </a:solidFill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</a:rPr>
              <a:t>khoa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học</a:t>
            </a:r>
            <a:r>
              <a:rPr lang="en-US" sz="3600" b="1" dirty="0" smtClean="0">
                <a:solidFill>
                  <a:srgbClr val="0033CC"/>
                </a:solidFill>
              </a:rPr>
              <a:t> – </a:t>
            </a:r>
            <a:r>
              <a:rPr lang="en-US" sz="3600" b="1" dirty="0" err="1" smtClean="0">
                <a:solidFill>
                  <a:srgbClr val="0033CC"/>
                </a:solidFill>
              </a:rPr>
              <a:t>kỹ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thuật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</a:rPr>
              <a:t> y </a:t>
            </a:r>
            <a:r>
              <a:rPr lang="en-US" sz="3600" b="1" dirty="0" err="1" smtClean="0">
                <a:solidFill>
                  <a:srgbClr val="0033CC"/>
                </a:solidFill>
              </a:rPr>
              <a:t>tế</a:t>
            </a:r>
            <a:r>
              <a:rPr lang="en-US" sz="3600" b="1" dirty="0" smtClean="0">
                <a:solidFill>
                  <a:srgbClr val="0033CC"/>
                </a:solidFill>
              </a:rPr>
              <a:t>.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33400" y="52578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3300"/>
                </a:solidFill>
              </a:rPr>
              <a:t>3. </a:t>
            </a:r>
            <a:r>
              <a:rPr lang="en-US" sz="3200" b="1" dirty="0" err="1" smtClean="0">
                <a:solidFill>
                  <a:srgbClr val="FF3300"/>
                </a:solidFill>
              </a:rPr>
              <a:t>Sự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bùng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nổ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dân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số</a:t>
            </a:r>
            <a:r>
              <a:rPr lang="en-US" sz="3200" b="1" dirty="0" smtClean="0">
                <a:solidFill>
                  <a:srgbClr val="FF3300"/>
                </a:solidFill>
              </a:rPr>
              <a:t>.</a:t>
            </a:r>
            <a:endParaRPr lang="en-US" sz="3200" b="1" dirty="0">
              <a:solidFill>
                <a:srgbClr val="FF3300"/>
              </a:solidFill>
            </a:endParaRPr>
          </a:p>
        </p:txBody>
      </p:sp>
      <p:pic>
        <p:nvPicPr>
          <p:cNvPr id="5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881365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</a:rPr>
              <a:t>3. </a:t>
            </a:r>
            <a:r>
              <a:rPr lang="en-US" sz="3600" b="1" dirty="0" err="1">
                <a:solidFill>
                  <a:srgbClr val="FF3300"/>
                </a:solidFill>
              </a:rPr>
              <a:t>Sự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bùng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nổ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dân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số</a:t>
            </a:r>
            <a:endParaRPr lang="en-US" sz="3600" b="1" dirty="0">
              <a:solidFill>
                <a:srgbClr val="FF3300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066800" y="43354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763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</a:rPr>
              <a:t>- </a:t>
            </a:r>
            <a:r>
              <a:rPr lang="en-US" sz="3600" b="1" dirty="0" err="1">
                <a:solidFill>
                  <a:srgbClr val="0033CC"/>
                </a:solidFill>
              </a:rPr>
              <a:t>Bùng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nổ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dân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số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xảy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ra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khi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tỉ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lệ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gia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tăng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tự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nhiên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bình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quân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hàng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năm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của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thế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giới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lên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đến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</a:rPr>
              <a:t>2,1%.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" y="1260336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Bùng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nổ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dân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xảy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</a:rPr>
              <a:t>?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666597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2400" y="105026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3. </a:t>
            </a:r>
            <a:r>
              <a:rPr lang="en-US" sz="2800" b="1" dirty="0" err="1">
                <a:solidFill>
                  <a:srgbClr val="FF3300"/>
                </a:solidFill>
              </a:rPr>
              <a:t>Sự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bùng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nổ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dân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số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624139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- </a:t>
            </a:r>
            <a:r>
              <a:rPr kumimoji="0" lang="pt-BR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T</a:t>
            </a:r>
            <a:r>
              <a:rPr lang="pt-BR" sz="3000" b="1" i="1" dirty="0" smtClean="0">
                <a:solidFill>
                  <a:srgbClr val="FF0000"/>
                </a:solidFill>
                <a:cs typeface="Times New Roman" pitchFamily="18" charset="0"/>
              </a:rPr>
              <a:t>ỉ lệ sinh quá cao thì hậu quả sẽ như thế nào?</a:t>
            </a:r>
            <a:endParaRPr lang="en-US" sz="30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" y="1252818"/>
            <a:ext cx="4762500" cy="260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" y="3878466"/>
            <a:ext cx="4373136" cy="2903334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29" y="1180423"/>
            <a:ext cx="4342471" cy="26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48" y="3898910"/>
            <a:ext cx="4735552" cy="301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7086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</a:rPr>
              <a:t>3. </a:t>
            </a:r>
            <a:r>
              <a:rPr lang="en-US" sz="4400" b="1" dirty="0" err="1">
                <a:solidFill>
                  <a:srgbClr val="FF3300"/>
                </a:solidFill>
              </a:rPr>
              <a:t>Sự</a:t>
            </a:r>
            <a:r>
              <a:rPr lang="en-US" sz="4400" b="1" dirty="0">
                <a:solidFill>
                  <a:srgbClr val="FF3300"/>
                </a:solidFill>
              </a:rPr>
              <a:t> </a:t>
            </a:r>
            <a:r>
              <a:rPr lang="en-US" sz="4400" b="1" dirty="0" err="1">
                <a:solidFill>
                  <a:srgbClr val="FF3300"/>
                </a:solidFill>
              </a:rPr>
              <a:t>bùng</a:t>
            </a:r>
            <a:r>
              <a:rPr lang="en-US" sz="4400" b="1" dirty="0">
                <a:solidFill>
                  <a:srgbClr val="FF3300"/>
                </a:solidFill>
              </a:rPr>
              <a:t> </a:t>
            </a:r>
            <a:r>
              <a:rPr lang="en-US" sz="4400" b="1" dirty="0" err="1">
                <a:solidFill>
                  <a:srgbClr val="FF3300"/>
                </a:solidFill>
              </a:rPr>
              <a:t>nổ</a:t>
            </a:r>
            <a:r>
              <a:rPr lang="en-US" sz="4400" b="1" dirty="0">
                <a:solidFill>
                  <a:srgbClr val="FF3300"/>
                </a:solidFill>
              </a:rPr>
              <a:t> </a:t>
            </a:r>
            <a:r>
              <a:rPr lang="en-US" sz="4400" b="1" dirty="0" err="1">
                <a:solidFill>
                  <a:srgbClr val="FF3300"/>
                </a:solidFill>
              </a:rPr>
              <a:t>dân</a:t>
            </a:r>
            <a:r>
              <a:rPr lang="en-US" sz="4400" b="1" dirty="0">
                <a:solidFill>
                  <a:srgbClr val="FF3300"/>
                </a:solidFill>
              </a:rPr>
              <a:t> </a:t>
            </a:r>
            <a:r>
              <a:rPr lang="en-US" sz="4400" b="1" dirty="0" err="1">
                <a:solidFill>
                  <a:srgbClr val="FF3300"/>
                </a:solidFill>
              </a:rPr>
              <a:t>số</a:t>
            </a:r>
            <a:endParaRPr lang="en-US" sz="4400" b="1" dirty="0">
              <a:solidFill>
                <a:srgbClr val="FF33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1071546"/>
            <a:ext cx="89070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</a:rPr>
              <a:t>- 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Hậu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quả</a:t>
            </a:r>
            <a:r>
              <a:rPr lang="en-US" sz="3600" b="1" dirty="0" smtClean="0">
                <a:solidFill>
                  <a:srgbClr val="0033CC"/>
                </a:solidFill>
              </a:rPr>
              <a:t>: </a:t>
            </a:r>
            <a:r>
              <a:rPr lang="en-US" sz="3600" b="1" dirty="0" err="1" smtClean="0">
                <a:solidFill>
                  <a:srgbClr val="0033CC"/>
                </a:solidFill>
              </a:rPr>
              <a:t>Tạo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sức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ép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đối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với</a:t>
            </a:r>
            <a:r>
              <a:rPr lang="en-US" sz="3600" b="1" dirty="0" smtClean="0">
                <a:solidFill>
                  <a:srgbClr val="0033CC"/>
                </a:solidFill>
              </a:rPr>
              <a:t>  </a:t>
            </a:r>
            <a:r>
              <a:rPr lang="en-US" sz="3600" b="1" dirty="0" err="1" smtClean="0">
                <a:solidFill>
                  <a:srgbClr val="0033CC"/>
                </a:solidFill>
              </a:rPr>
              <a:t>ăn</a:t>
            </a:r>
            <a:r>
              <a:rPr lang="en-US" sz="3600" b="1" dirty="0">
                <a:solidFill>
                  <a:srgbClr val="0033CC"/>
                </a:solidFill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</a:rPr>
              <a:t>mặc</a:t>
            </a:r>
            <a:r>
              <a:rPr lang="en-US" sz="3600" b="1" dirty="0">
                <a:solidFill>
                  <a:srgbClr val="0033CC"/>
                </a:solidFill>
              </a:rPr>
              <a:t>, ở, </a:t>
            </a:r>
            <a:r>
              <a:rPr lang="en-US" sz="3600" b="1" dirty="0" err="1">
                <a:solidFill>
                  <a:srgbClr val="0033CC"/>
                </a:solidFill>
              </a:rPr>
              <a:t>học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hành</a:t>
            </a:r>
            <a:r>
              <a:rPr lang="en-US" sz="3600" b="1" dirty="0">
                <a:solidFill>
                  <a:srgbClr val="0033CC"/>
                </a:solidFill>
              </a:rPr>
              <a:t>, </a:t>
            </a:r>
            <a:r>
              <a:rPr lang="en-US" sz="3600" b="1" dirty="0" err="1">
                <a:solidFill>
                  <a:srgbClr val="0033CC"/>
                </a:solidFill>
              </a:rPr>
              <a:t>việc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làm</a:t>
            </a:r>
            <a:r>
              <a:rPr lang="en-US" sz="3600" b="1" dirty="0">
                <a:solidFill>
                  <a:srgbClr val="0033CC"/>
                </a:solidFill>
              </a:rPr>
              <a:t> ... </a:t>
            </a:r>
            <a:r>
              <a:rPr lang="en-US" sz="3600" b="1" dirty="0" err="1">
                <a:solidFill>
                  <a:srgbClr val="0033CC"/>
                </a:solidFill>
              </a:rPr>
              <a:t>làm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kinh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tế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chậm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phát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triển</a:t>
            </a:r>
            <a:r>
              <a:rPr lang="en-US" sz="3600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066800" y="43354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07504" y="3000372"/>
            <a:ext cx="9036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</a:rPr>
              <a:t>Biện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pháp</a:t>
            </a:r>
            <a:r>
              <a:rPr lang="en-US" sz="3600" b="1" dirty="0">
                <a:solidFill>
                  <a:srgbClr val="0033CC"/>
                </a:solidFill>
              </a:rPr>
              <a:t>: </a:t>
            </a:r>
            <a:r>
              <a:rPr lang="en-US" sz="3600" b="1" dirty="0" err="1" smtClean="0">
                <a:solidFill>
                  <a:srgbClr val="0033CC"/>
                </a:solidFill>
              </a:rPr>
              <a:t>thực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hiện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các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chính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sách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dân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số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phát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triển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kinh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tế</a:t>
            </a:r>
            <a:r>
              <a:rPr lang="en-US" sz="3600" b="1" dirty="0" smtClean="0">
                <a:solidFill>
                  <a:srgbClr val="0033CC"/>
                </a:solidFill>
              </a:rPr>
              <a:t> - </a:t>
            </a:r>
            <a:r>
              <a:rPr lang="en-US" sz="3600" b="1" dirty="0" err="1">
                <a:solidFill>
                  <a:srgbClr val="0033CC"/>
                </a:solidFill>
              </a:rPr>
              <a:t>xã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hội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hợp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lí</a:t>
            </a:r>
            <a:r>
              <a:rPr lang="en-US" sz="3600" b="1" dirty="0" smtClean="0">
                <a:solidFill>
                  <a:srgbClr val="0033CC"/>
                </a:solidFill>
              </a:rPr>
              <a:t>.</a:t>
            </a:r>
            <a:endParaRPr lang="en-US" sz="3600" b="1" dirty="0">
              <a:solidFill>
                <a:srgbClr val="0033CC"/>
              </a:solidFill>
            </a:endParaRPr>
          </a:p>
        </p:txBody>
      </p:sp>
      <p:pic>
        <p:nvPicPr>
          <p:cNvPr id="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76" y="468296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3. Sự bùng nổ dân số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1166" y="1066800"/>
            <a:ext cx="884663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thế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giới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chính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sách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để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giảm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sự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gia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tăng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dân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i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77054"/>
            <a:ext cx="4800600" cy="4542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277054"/>
            <a:ext cx="4286250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8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772"/>
            <a:ext cx="9036496" cy="6851228"/>
          </a:xfrm>
        </p:spPr>
        <p:txBody>
          <a:bodyPr/>
          <a:lstStyle/>
          <a:p>
            <a:pPr marL="0" indent="0">
              <a:buNone/>
            </a:pPr>
            <a:r>
              <a:rPr lang="pt-B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Dân số, nguồn lao động</a:t>
            </a:r>
            <a:r>
              <a:rPr lang="pt-BR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pt-BR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pt-BR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GB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Dân số thế giới tăng nhanh trong thế kỉ XIX và XX.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 </a:t>
            </a:r>
            <a:r>
              <a:rPr 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tế-xã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192688"/>
          </a:xfrm>
        </p:spPr>
        <p:txBody>
          <a:bodyPr/>
          <a:lstStyle/>
          <a:p>
            <a:pPr marL="0" indent="0">
              <a:buNone/>
            </a:pPr>
            <a:r>
              <a:rPr lang="pt-BR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Bùng nổ dân số. </a:t>
            </a:r>
            <a:endParaRPr lang="en-GB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Bùng nổ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xảy ra khi tỉ lệ gia tăng bình quân hàng năm của dân số thế giới lên đến 2,1 %</a:t>
            </a:r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u="sng" dirty="0" err="1">
                <a:solidFill>
                  <a:srgbClr val="FF3300"/>
                </a:solidFill>
                <a:cs typeface="Times New Roman" pitchFamily="18" charset="0"/>
              </a:rPr>
              <a:t>Trường</a:t>
            </a:r>
            <a:r>
              <a:rPr lang="en-US" sz="1800" i="1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1800" i="1" u="sng" dirty="0" err="1" smtClean="0">
                <a:solidFill>
                  <a:srgbClr val="FF3300"/>
                </a:solidFill>
                <a:cs typeface="Times New Roman" pitchFamily="18" charset="0"/>
              </a:rPr>
              <a:t>THCS</a:t>
            </a:r>
            <a:r>
              <a:rPr lang="en-US" sz="1800" i="1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1800" i="1" u="sng" dirty="0" err="1" smtClean="0">
                <a:solidFill>
                  <a:srgbClr val="FF3300"/>
                </a:solidFill>
                <a:cs typeface="Times New Roman" pitchFamily="18" charset="0"/>
              </a:rPr>
              <a:t>Huỳnh</a:t>
            </a:r>
            <a:r>
              <a:rPr lang="en-US" sz="1800" i="1" u="sng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1800" i="1" u="sng" dirty="0" err="1" smtClean="0">
                <a:solidFill>
                  <a:srgbClr val="FF3300"/>
                </a:solidFill>
                <a:cs typeface="Times New Roman" pitchFamily="18" charset="0"/>
              </a:rPr>
              <a:t>Văn</a:t>
            </a:r>
            <a:r>
              <a:rPr lang="en-US" sz="1800" i="1" u="sng" dirty="0" smtClean="0">
                <a:solidFill>
                  <a:srgbClr val="FF3300"/>
                </a:solidFill>
                <a:cs typeface="Times New Roman" pitchFamily="18" charset="0"/>
              </a:rPr>
              <a:t>  </a:t>
            </a:r>
            <a:r>
              <a:rPr lang="en-US" sz="1800" i="1" u="sng" dirty="0" err="1" smtClean="0">
                <a:solidFill>
                  <a:srgbClr val="FF3300"/>
                </a:solidFill>
                <a:cs typeface="Times New Roman" pitchFamily="18" charset="0"/>
              </a:rPr>
              <a:t>Nghệ</a:t>
            </a:r>
            <a:endParaRPr lang="en-US" sz="1800" i="1" u="sng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533400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rgbClr val="FF3300"/>
                </a:solidFill>
              </a:rPr>
              <a:t>PHẦN</a:t>
            </a:r>
            <a:r>
              <a:rPr lang="en-US" sz="3200" b="1" u="sng" dirty="0">
                <a:solidFill>
                  <a:srgbClr val="FF3300"/>
                </a:solidFill>
              </a:rPr>
              <a:t>  </a:t>
            </a:r>
            <a:r>
              <a:rPr lang="en-US" sz="3200" b="1" u="sng" dirty="0" err="1">
                <a:solidFill>
                  <a:srgbClr val="FF3300"/>
                </a:solidFill>
              </a:rPr>
              <a:t>MỘT</a:t>
            </a:r>
            <a:r>
              <a:rPr lang="en-US" sz="3200" b="1" dirty="0">
                <a:solidFill>
                  <a:srgbClr val="FF3300"/>
                </a:solidFill>
              </a:rPr>
              <a:t>: </a:t>
            </a:r>
          </a:p>
          <a:p>
            <a:pPr algn="ctr"/>
            <a:r>
              <a:rPr lang="en-US" sz="3200" b="1" dirty="0" err="1">
                <a:solidFill>
                  <a:srgbClr val="FF3300"/>
                </a:solidFill>
              </a:rPr>
              <a:t>THÀNH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PHẦN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NHÂN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VĂN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CỦA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MÔI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TRƯỜNG</a:t>
            </a:r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  <a:p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3200" b="1" u="sng" dirty="0" err="1">
                <a:solidFill>
                  <a:srgbClr val="FF3300"/>
                </a:solidFill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3300"/>
                </a:solidFill>
                <a:cs typeface="Times New Roman" pitchFamily="18" charset="0"/>
              </a:rPr>
              <a:t>1</a:t>
            </a:r>
            <a:r>
              <a:rPr lang="en-US" sz="3200" u="sng" dirty="0" smtClean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n-US" sz="3200" b="1" u="sng" dirty="0" err="1" smtClean="0">
                <a:solidFill>
                  <a:srgbClr val="FF3300"/>
                </a:solidFill>
              </a:rPr>
              <a:t>Bài</a:t>
            </a:r>
            <a:r>
              <a:rPr lang="en-US" sz="3200" b="1" u="sng" dirty="0" smtClean="0">
                <a:solidFill>
                  <a:srgbClr val="FF3300"/>
                </a:solidFill>
              </a:rPr>
              <a:t> </a:t>
            </a:r>
            <a:r>
              <a:rPr lang="en-US" sz="3200" b="1" u="sng" dirty="0">
                <a:solidFill>
                  <a:srgbClr val="FF3300"/>
                </a:solidFill>
              </a:rPr>
              <a:t>1</a:t>
            </a:r>
          </a:p>
          <a:p>
            <a:pPr algn="ctr"/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DÂN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SỐ</a:t>
            </a:r>
            <a:endParaRPr lang="en-US" sz="3200" b="1" dirty="0">
              <a:solidFill>
                <a:srgbClr val="FF3300"/>
              </a:solidFill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  <a:p>
            <a:endParaRPr lang="en-US" sz="3200" dirty="0">
              <a:solidFill>
                <a:srgbClr val="FF3300"/>
              </a:solidFill>
              <a:cs typeface="Times New Roman" pitchFamily="18" charset="0"/>
            </a:endParaRPr>
          </a:p>
          <a:p>
            <a:endParaRPr lang="en-US" sz="2800" dirty="0">
              <a:cs typeface="Times New Roman" pitchFamily="18" charset="0"/>
            </a:endParaRPr>
          </a:p>
          <a:p>
            <a:endParaRPr lang="en-US" sz="1800" dirty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7212"/>
            <a:ext cx="4381500" cy="2209800"/>
          </a:xfrm>
          <a:prstGeom prst="rect">
            <a:avLst/>
          </a:prstGeom>
        </p:spPr>
      </p:pic>
      <p:pic>
        <p:nvPicPr>
          <p:cNvPr id="7" name="Picture 6" descr="Qua dia cau qu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878" y="4806851"/>
            <a:ext cx="2163336" cy="19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dirty="0" smtClean="0">
                <a:solidFill>
                  <a:schemeClr val="accent2"/>
                </a:solidFill>
              </a:rPr>
              <a:t/>
            </a:r>
            <a:br>
              <a:rPr lang="en-US" altLang="en-US" dirty="0" smtClean="0">
                <a:solidFill>
                  <a:schemeClr val="accent2"/>
                </a:solidFill>
              </a:rPr>
            </a:br>
            <a:r>
              <a:rPr lang="en-US" altLang="en-US" sz="3200" dirty="0" err="1" smtClean="0"/>
              <a:t>Chọn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đáp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án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đúng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trong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câu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sau</a:t>
            </a:r>
            <a:r>
              <a:rPr lang="en-US" altLang="en-US" sz="3200" dirty="0" smtClean="0"/>
              <a:t>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2,1%.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57200" y="3962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55737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708"/>
            <a:ext cx="9036496" cy="1143000"/>
          </a:xfrm>
        </p:spPr>
        <p:txBody>
          <a:bodyPr/>
          <a:lstStyle/>
          <a:p>
            <a:r>
              <a:rPr lang="en-GB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9270"/>
            <a:ext cx="8352928" cy="452596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AutoNum type="alphaLcPeriod"/>
            </a:pP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9552" y="3822252"/>
            <a:ext cx="43204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GB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54" y="980728"/>
            <a:ext cx="8579296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0"/>
            <a:ext cx="3140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u="sng" dirty="0" err="1">
                <a:cs typeface="Times New Roman" pitchFamily="18" charset="0"/>
              </a:rPr>
              <a:t>Trường</a:t>
            </a:r>
            <a:r>
              <a:rPr lang="en-US" sz="1800" i="1" u="sng" dirty="0">
                <a:cs typeface="Times New Roman" pitchFamily="18" charset="0"/>
              </a:rPr>
              <a:t> </a:t>
            </a:r>
            <a:r>
              <a:rPr lang="en-US" sz="1800" i="1" u="sng" dirty="0" err="1">
                <a:cs typeface="Times New Roman" pitchFamily="18" charset="0"/>
              </a:rPr>
              <a:t>THCS</a:t>
            </a:r>
            <a:r>
              <a:rPr lang="en-US" sz="1800" i="1" u="sng" dirty="0">
                <a:cs typeface="Times New Roman" pitchFamily="18" charset="0"/>
              </a:rPr>
              <a:t> </a:t>
            </a:r>
            <a:r>
              <a:rPr lang="en-US" sz="1800" i="1" u="sng" dirty="0" err="1" smtClean="0">
                <a:cs typeface="Times New Roman" pitchFamily="18" charset="0"/>
              </a:rPr>
              <a:t>Huỳnh</a:t>
            </a:r>
            <a:r>
              <a:rPr lang="en-US" sz="1800" i="1" u="sng" dirty="0" smtClean="0">
                <a:cs typeface="Times New Roman" pitchFamily="18" charset="0"/>
              </a:rPr>
              <a:t> </a:t>
            </a:r>
            <a:r>
              <a:rPr lang="en-US" sz="1800" i="1" u="sng" dirty="0" err="1" smtClean="0">
                <a:cs typeface="Times New Roman" pitchFamily="18" charset="0"/>
              </a:rPr>
              <a:t>Văn</a:t>
            </a:r>
            <a:r>
              <a:rPr lang="en-US" sz="1800" i="1" u="sng" dirty="0" smtClean="0">
                <a:cs typeface="Times New Roman" pitchFamily="18" charset="0"/>
              </a:rPr>
              <a:t> </a:t>
            </a:r>
            <a:r>
              <a:rPr lang="en-US" sz="1800" i="1" u="sng" dirty="0" err="1" smtClean="0">
                <a:cs typeface="Times New Roman" pitchFamily="18" charset="0"/>
              </a:rPr>
              <a:t>Nghệ</a:t>
            </a:r>
            <a:endParaRPr lang="en-US" sz="1800" i="1" u="sng" dirty="0"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54" y="1066800"/>
            <a:ext cx="702644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CẢM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ƠN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ĐÃ LẮNG NGHE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8" name="Picture 5" descr="Qua dia cau qu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956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ồ câ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6225" y="305435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559420" y="288141"/>
            <a:ext cx="45833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3300"/>
                </a:solidFill>
              </a:rPr>
              <a:t>1.Dân </a:t>
            </a:r>
            <a:r>
              <a:rPr lang="en-US" sz="3200" b="1" dirty="0" err="1">
                <a:solidFill>
                  <a:srgbClr val="FF3300"/>
                </a:solidFill>
              </a:rPr>
              <a:t>số</a:t>
            </a:r>
            <a:r>
              <a:rPr lang="en-US" sz="3200" b="1" dirty="0">
                <a:solidFill>
                  <a:srgbClr val="FF3300"/>
                </a:solidFill>
              </a:rPr>
              <a:t>, </a:t>
            </a:r>
            <a:r>
              <a:rPr lang="en-US" sz="3200" b="1" dirty="0" err="1">
                <a:solidFill>
                  <a:srgbClr val="FF3300"/>
                </a:solidFill>
              </a:rPr>
              <a:t>nguồn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lao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động</a:t>
            </a:r>
            <a:endParaRPr lang="en-US" sz="3200" b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3200" b="1" dirty="0" smtClean="0">
                <a:solidFill>
                  <a:srgbClr val="FF3300"/>
                </a:solidFill>
              </a:rPr>
              <a:t>a. </a:t>
            </a:r>
            <a:r>
              <a:rPr lang="en-GB" sz="3200" b="1" dirty="0" err="1" smtClean="0">
                <a:solidFill>
                  <a:srgbClr val="FF3300"/>
                </a:solidFill>
              </a:rPr>
              <a:t>Dân</a:t>
            </a:r>
            <a:r>
              <a:rPr lang="en-GB" sz="3200" b="1" dirty="0" smtClean="0">
                <a:solidFill>
                  <a:srgbClr val="FF3300"/>
                </a:solidFill>
              </a:rPr>
              <a:t> </a:t>
            </a:r>
            <a:r>
              <a:rPr lang="en-GB" sz="3200" b="1" dirty="0" err="1" smtClean="0">
                <a:solidFill>
                  <a:srgbClr val="FF3300"/>
                </a:solidFill>
              </a:rPr>
              <a:t>số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357158" y="2719138"/>
            <a:ext cx="313906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Dân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</a:rPr>
              <a:t>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9512" y="1288196"/>
            <a:ext cx="8856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/>
              <a:t>Ví</a:t>
            </a:r>
            <a:r>
              <a:rPr lang="en-US" sz="4000" dirty="0" smtClean="0"/>
              <a:t> </a:t>
            </a:r>
            <a:r>
              <a:rPr lang="en-US" sz="4000" dirty="0" err="1"/>
              <a:t>dụ</a:t>
            </a:r>
            <a:r>
              <a:rPr lang="en-US" sz="4000" dirty="0"/>
              <a:t>: </a:t>
            </a:r>
            <a:r>
              <a:rPr lang="en-US" sz="4000" dirty="0" smtClean="0"/>
              <a:t>2/8/2019 </a:t>
            </a:r>
            <a:r>
              <a:rPr lang="en-US" sz="4000" dirty="0" err="1" smtClean="0"/>
              <a:t>dân</a:t>
            </a:r>
            <a:r>
              <a:rPr lang="en-US" sz="4000" dirty="0" smtClean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 Nam </a:t>
            </a:r>
            <a:r>
              <a:rPr lang="en-US" sz="4000" dirty="0" err="1" smtClean="0"/>
              <a:t>đạt</a:t>
            </a:r>
            <a:r>
              <a:rPr lang="en-US" sz="4000" dirty="0" smtClean="0"/>
              <a:t> </a:t>
            </a:r>
            <a:r>
              <a:rPr lang="en-US" sz="4000" dirty="0" err="1" smtClean="0"/>
              <a:t>hơn</a:t>
            </a:r>
            <a:r>
              <a:rPr lang="en-US" sz="4000" dirty="0" smtClean="0"/>
              <a:t> 97,5 </a:t>
            </a:r>
            <a:r>
              <a:rPr lang="en-US" sz="4000" dirty="0" err="1" smtClean="0"/>
              <a:t>triệu</a:t>
            </a:r>
            <a:r>
              <a:rPr lang="en-US" sz="4000" dirty="0" smtClean="0"/>
              <a:t>  </a:t>
            </a:r>
            <a:r>
              <a:rPr lang="en-US" sz="4000" dirty="0" err="1" smtClean="0"/>
              <a:t>người</a:t>
            </a:r>
            <a:endParaRPr lang="en-US" sz="4000" dirty="0"/>
          </a:p>
        </p:txBody>
      </p:sp>
      <p:pic>
        <p:nvPicPr>
          <p:cNvPr id="17410" name="Picture 2" descr="dung-tp-hcm-co-mat-do-dan-so-cao-nh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438400"/>
            <a:ext cx="4800599" cy="3651199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 bwMode="white">
          <a:xfrm>
            <a:off x="357158" y="3657600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1.8.2019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7,7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CHI NGUYEN\ds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438400"/>
            <a:ext cx="5029200" cy="407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9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304800" y="1857364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33CC"/>
                </a:solidFill>
              </a:rPr>
              <a:t>- </a:t>
            </a:r>
            <a:r>
              <a:rPr lang="en-US" sz="4000" b="1" dirty="0" err="1" smtClean="0">
                <a:solidFill>
                  <a:srgbClr val="0033CC"/>
                </a:solidFill>
              </a:rPr>
              <a:t>Là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tổng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số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dân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sinh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sống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trên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một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lãnh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thổ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nhất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định</a:t>
            </a:r>
            <a:r>
              <a:rPr lang="en-US" sz="4000" b="1" dirty="0" smtClean="0">
                <a:solidFill>
                  <a:srgbClr val="0033CC"/>
                </a:solidFill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</a:rPr>
              <a:t>được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tính</a:t>
            </a:r>
            <a:r>
              <a:rPr lang="en-US" sz="4000" b="1" dirty="0" smtClean="0">
                <a:solidFill>
                  <a:srgbClr val="0033CC"/>
                </a:solidFill>
              </a:rPr>
              <a:t> ở </a:t>
            </a:r>
            <a:r>
              <a:rPr lang="en-US" sz="4000" b="1" dirty="0" err="1" smtClean="0">
                <a:solidFill>
                  <a:srgbClr val="0033CC"/>
                </a:solidFill>
              </a:rPr>
              <a:t>một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thời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điểm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cụ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thể</a:t>
            </a:r>
            <a:r>
              <a:rPr lang="en-US" sz="4000" b="1" dirty="0" smtClean="0">
                <a:solidFill>
                  <a:srgbClr val="0033CC"/>
                </a:solidFill>
              </a:rPr>
              <a:t>.</a:t>
            </a:r>
            <a:endParaRPr lang="en-US" sz="4000" b="1" dirty="0">
              <a:solidFill>
                <a:srgbClr val="0033CC"/>
              </a:solidFill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33400" y="457200"/>
            <a:ext cx="5538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en-US" sz="3600" b="1" dirty="0" err="1" smtClean="0">
                <a:solidFill>
                  <a:srgbClr val="FF3300"/>
                </a:solidFill>
              </a:rPr>
              <a:t>Dân</a:t>
            </a:r>
            <a:r>
              <a:rPr lang="en-US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số</a:t>
            </a:r>
            <a:r>
              <a:rPr lang="en-US" sz="3600" b="1" dirty="0">
                <a:solidFill>
                  <a:srgbClr val="FF3300"/>
                </a:solidFill>
              </a:rPr>
              <a:t>, </a:t>
            </a:r>
            <a:r>
              <a:rPr lang="en-US" sz="3600" b="1" dirty="0" err="1">
                <a:solidFill>
                  <a:srgbClr val="FF3300"/>
                </a:solidFill>
              </a:rPr>
              <a:t>nguồn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lao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động</a:t>
            </a:r>
            <a:endParaRPr lang="en-US" sz="3600" b="1" dirty="0">
              <a:solidFill>
                <a:srgbClr val="FF3300"/>
              </a:solidFill>
            </a:endParaRPr>
          </a:p>
          <a:p>
            <a:pPr marL="742950" indent="-742950">
              <a:lnSpc>
                <a:spcPct val="90000"/>
              </a:lnSpc>
              <a:spcBef>
                <a:spcPct val="20000"/>
              </a:spcBef>
            </a:pPr>
            <a:r>
              <a:rPr lang="en-GB" sz="3600" b="1" dirty="0" smtClean="0">
                <a:solidFill>
                  <a:srgbClr val="FF3300"/>
                </a:solidFill>
              </a:rPr>
              <a:t>a. </a:t>
            </a:r>
            <a:r>
              <a:rPr lang="en-GB" sz="3600" b="1" dirty="0" err="1" smtClean="0">
                <a:solidFill>
                  <a:srgbClr val="FF3300"/>
                </a:solidFill>
              </a:rPr>
              <a:t>Dân</a:t>
            </a:r>
            <a:r>
              <a:rPr lang="en-GB" sz="3600" b="1" dirty="0" smtClean="0">
                <a:solidFill>
                  <a:srgbClr val="FF3300"/>
                </a:solidFill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</a:rPr>
              <a:t>số</a:t>
            </a:r>
            <a:endParaRPr lang="en-US" sz="3600" b="1" dirty="0" smtClean="0">
              <a:solidFill>
                <a:srgbClr val="FF33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90600" y="22098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/>
          </a:p>
        </p:txBody>
      </p:sp>
      <p:pic>
        <p:nvPicPr>
          <p:cNvPr id="5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76" y="1424818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285720" y="1500174"/>
            <a:ext cx="868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solidFill>
                  <a:srgbClr val="0033CC"/>
                </a:solidFill>
              </a:rPr>
              <a:t>Là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lứa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tuổi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có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khả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năng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lao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động</a:t>
            </a:r>
            <a:r>
              <a:rPr lang="en-GB" sz="3600" b="1" dirty="0" smtClean="0">
                <a:solidFill>
                  <a:srgbClr val="0033CC"/>
                </a:solidFill>
              </a:rPr>
              <a:t> do </a:t>
            </a:r>
            <a:r>
              <a:rPr lang="en-GB" sz="3600" b="1" dirty="0" err="1" smtClean="0">
                <a:solidFill>
                  <a:srgbClr val="0033CC"/>
                </a:solidFill>
              </a:rPr>
              <a:t>nhà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nước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quy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định</a:t>
            </a:r>
            <a:r>
              <a:rPr lang="en-GB" sz="3600" b="1" dirty="0" smtClean="0">
                <a:solidFill>
                  <a:srgbClr val="0033CC"/>
                </a:solidFill>
              </a:rPr>
              <a:t>, </a:t>
            </a:r>
            <a:r>
              <a:rPr lang="en-GB" sz="3600" b="1" dirty="0" err="1" smtClean="0">
                <a:solidFill>
                  <a:srgbClr val="0033CC"/>
                </a:solidFill>
              </a:rPr>
              <a:t>được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thống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kê</a:t>
            </a:r>
            <a:r>
              <a:rPr lang="en-GB" sz="3600" b="1" dirty="0" smtClean="0">
                <a:solidFill>
                  <a:srgbClr val="0033CC"/>
                </a:solidFill>
              </a:rPr>
              <a:t>  </a:t>
            </a:r>
            <a:r>
              <a:rPr lang="en-GB" sz="3600" b="1" dirty="0" err="1" smtClean="0">
                <a:solidFill>
                  <a:srgbClr val="0033CC"/>
                </a:solidFill>
              </a:rPr>
              <a:t>để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tính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ra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nguồn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lao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động</a:t>
            </a:r>
            <a:r>
              <a:rPr lang="en-GB" sz="3600" b="1" dirty="0" smtClean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33400" y="457200"/>
            <a:ext cx="5538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en-US" sz="3600" b="1" dirty="0" err="1" smtClean="0">
                <a:solidFill>
                  <a:srgbClr val="FF3300"/>
                </a:solidFill>
              </a:rPr>
              <a:t>Dân</a:t>
            </a:r>
            <a:r>
              <a:rPr lang="en-US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số</a:t>
            </a:r>
            <a:r>
              <a:rPr lang="en-US" sz="3600" b="1" dirty="0">
                <a:solidFill>
                  <a:srgbClr val="FF3300"/>
                </a:solidFill>
              </a:rPr>
              <a:t>, </a:t>
            </a:r>
            <a:r>
              <a:rPr lang="en-US" sz="3600" b="1" dirty="0" err="1">
                <a:solidFill>
                  <a:srgbClr val="FF3300"/>
                </a:solidFill>
              </a:rPr>
              <a:t>nguồn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lao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động</a:t>
            </a:r>
            <a:endParaRPr lang="en-US" sz="3600" b="1" dirty="0" smtClean="0">
              <a:solidFill>
                <a:srgbClr val="FF3300"/>
              </a:solidFill>
            </a:endParaRPr>
          </a:p>
          <a:p>
            <a:pPr marL="742950" indent="-742950">
              <a:lnSpc>
                <a:spcPct val="90000"/>
              </a:lnSpc>
              <a:spcBef>
                <a:spcPct val="20000"/>
              </a:spcBef>
            </a:pPr>
            <a:r>
              <a:rPr lang="en-GB" sz="3600" b="1" dirty="0" smtClean="0">
                <a:solidFill>
                  <a:srgbClr val="FF3300"/>
                </a:solidFill>
              </a:rPr>
              <a:t>b. </a:t>
            </a:r>
            <a:r>
              <a:rPr lang="en-GB" sz="3600" b="1" dirty="0" err="1" smtClean="0">
                <a:solidFill>
                  <a:srgbClr val="FF3300"/>
                </a:solidFill>
              </a:rPr>
              <a:t>Nguồn</a:t>
            </a:r>
            <a:r>
              <a:rPr lang="en-GB" sz="3600" b="1" dirty="0" smtClean="0">
                <a:solidFill>
                  <a:srgbClr val="FF3300"/>
                </a:solidFill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</a:rPr>
              <a:t>lao</a:t>
            </a:r>
            <a:r>
              <a:rPr lang="en-GB" sz="3600" b="1" dirty="0" smtClean="0">
                <a:solidFill>
                  <a:srgbClr val="FF3300"/>
                </a:solidFill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</a:rPr>
              <a:t>động</a:t>
            </a:r>
            <a:r>
              <a:rPr lang="en-GB" sz="3600" b="1" dirty="0" smtClean="0">
                <a:solidFill>
                  <a:srgbClr val="FF3300"/>
                </a:solidFill>
              </a:rPr>
              <a:t>.</a:t>
            </a:r>
            <a:endParaRPr lang="en-US" sz="3600" b="1" dirty="0">
              <a:solidFill>
                <a:srgbClr val="FF33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90600" y="22098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67544" y="3483605"/>
            <a:ext cx="408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3300"/>
                </a:solidFill>
              </a:rPr>
              <a:t>c</a:t>
            </a:r>
            <a:r>
              <a:rPr lang="en-GB" sz="3600" b="1" dirty="0" smtClean="0">
                <a:solidFill>
                  <a:srgbClr val="FF3300"/>
                </a:solidFill>
              </a:rPr>
              <a:t>. </a:t>
            </a:r>
            <a:r>
              <a:rPr lang="en-GB" sz="3600" b="1" dirty="0" err="1">
                <a:solidFill>
                  <a:srgbClr val="FF3300"/>
                </a:solidFill>
              </a:rPr>
              <a:t>Tháp</a:t>
            </a:r>
            <a:r>
              <a:rPr lang="en-GB" sz="3600" b="1" dirty="0">
                <a:solidFill>
                  <a:srgbClr val="FF3300"/>
                </a:solidFill>
              </a:rPr>
              <a:t> </a:t>
            </a:r>
            <a:r>
              <a:rPr lang="en-GB" sz="3600" b="1" dirty="0" err="1">
                <a:solidFill>
                  <a:srgbClr val="FF3300"/>
                </a:solidFill>
              </a:rPr>
              <a:t>tuổi</a:t>
            </a:r>
            <a:r>
              <a:rPr lang="en-GB" sz="3600" b="1" dirty="0">
                <a:solidFill>
                  <a:srgbClr val="FF3300"/>
                </a:solidFill>
              </a:rPr>
              <a:t>.</a:t>
            </a:r>
            <a:endParaRPr lang="en-US" sz="3600" b="1" dirty="0">
              <a:solidFill>
                <a:srgbClr val="FF3300"/>
              </a:solidFill>
            </a:endParaRPr>
          </a:p>
        </p:txBody>
      </p:sp>
      <p:pic>
        <p:nvPicPr>
          <p:cNvPr id="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6" y="896924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0" y="762000"/>
            <a:ext cx="3048000" cy="5181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810000" y="1371600"/>
            <a:ext cx="4876800" cy="3810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67000" y="32766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Thap tu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241" y="0"/>
            <a:ext cx="879675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321050" y="6319838"/>
            <a:ext cx="269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</a:rPr>
              <a:t> 1.1 -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</a:rPr>
              <a:t>Tháp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</a:rPr>
              <a:t>tuổi</a:t>
            </a:r>
            <a:endParaRPr lang="en-US" sz="24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6080125" y="522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>
              <a:latin typeface="Times New Roman" pitchFamily="18" charset="0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2895600" y="4419600"/>
            <a:ext cx="3124200" cy="685800"/>
          </a:xfrm>
          <a:prstGeom prst="leftRightArrow">
            <a:avLst>
              <a:gd name="adj1" fmla="val 50000"/>
              <a:gd name="adj2" fmla="val 11713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2971800" y="3200400"/>
            <a:ext cx="3124200" cy="685800"/>
          </a:xfrm>
          <a:prstGeom prst="leftRightArrow">
            <a:avLst>
              <a:gd name="adj1" fmla="val 50000"/>
              <a:gd name="adj2" fmla="val 11713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2590800" y="1752600"/>
            <a:ext cx="4038600" cy="609600"/>
          </a:xfrm>
          <a:prstGeom prst="leftRightArrow">
            <a:avLst>
              <a:gd name="adj1" fmla="val 50000"/>
              <a:gd name="adj2" fmla="val 17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676400" y="54864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5,5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5,5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8206" grpId="0" animBg="1"/>
      <p:bldP spid="8207" grpId="0" animBg="1"/>
      <p:bldP spid="8208" grpId="0" animBg="1"/>
      <p:bldP spid="82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inh-1-1-thc3a1p-tue1bb9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447800" y="4648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Tháp 1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6096000" y="4648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Tháp 2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52400" y="0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dạng</a:t>
            </a:r>
            <a:r>
              <a:rPr lang="en-US" b="1" i="1" dirty="0"/>
              <a:t> </a:t>
            </a:r>
            <a:r>
              <a:rPr lang="en-US" b="1" i="1" dirty="0" err="1"/>
              <a:t>hai</a:t>
            </a:r>
            <a:r>
              <a:rPr lang="en-US" b="1" i="1" dirty="0"/>
              <a:t> </a:t>
            </a:r>
            <a:r>
              <a:rPr lang="en-US" b="1" i="1" dirty="0" err="1"/>
              <a:t>tháp</a:t>
            </a:r>
            <a:r>
              <a:rPr lang="en-US" b="1" i="1" dirty="0"/>
              <a:t> </a:t>
            </a:r>
            <a:r>
              <a:rPr lang="en-US" b="1" i="1" dirty="0" err="1"/>
              <a:t>tuổi</a:t>
            </a:r>
            <a:r>
              <a:rPr lang="en-US" b="1" i="1" dirty="0"/>
              <a:t> </a:t>
            </a:r>
            <a:r>
              <a:rPr lang="en-US" b="1" i="1" dirty="0" err="1"/>
              <a:t>khác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b="1" i="1" dirty="0"/>
              <a:t> </a:t>
            </a:r>
            <a:r>
              <a:rPr lang="en-US" b="1" i="1" dirty="0" err="1"/>
              <a:t>như</a:t>
            </a:r>
            <a:r>
              <a:rPr lang="en-US" b="1" i="1" dirty="0"/>
              <a:t> </a:t>
            </a:r>
            <a:r>
              <a:rPr lang="en-US" b="1" i="1" dirty="0" err="1"/>
              <a:t>thế</a:t>
            </a:r>
            <a:r>
              <a:rPr lang="en-US" b="1" i="1" dirty="0"/>
              <a:t> </a:t>
            </a:r>
            <a:r>
              <a:rPr lang="en-US" b="1" i="1" dirty="0" err="1"/>
              <a:t>nào</a:t>
            </a:r>
            <a:r>
              <a:rPr lang="en-US" b="1" i="1" dirty="0"/>
              <a:t>?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dạng</a:t>
            </a:r>
            <a:r>
              <a:rPr lang="en-US" b="1" i="1" dirty="0"/>
              <a:t> </a:t>
            </a:r>
            <a:r>
              <a:rPr lang="en-US" b="1" i="1" dirty="0" err="1"/>
              <a:t>tháp</a:t>
            </a:r>
            <a:r>
              <a:rPr lang="en-US" b="1" i="1" dirty="0"/>
              <a:t> </a:t>
            </a:r>
            <a:r>
              <a:rPr lang="en-US" b="1" i="1" dirty="0" err="1"/>
              <a:t>tuổi</a:t>
            </a:r>
            <a:r>
              <a:rPr lang="en-US" b="1" i="1" dirty="0"/>
              <a:t> </a:t>
            </a:r>
            <a:r>
              <a:rPr lang="en-US" b="1" i="1" dirty="0" err="1"/>
              <a:t>như</a:t>
            </a:r>
            <a:r>
              <a:rPr lang="en-US" b="1" i="1" dirty="0"/>
              <a:t> </a:t>
            </a:r>
            <a:r>
              <a:rPr lang="en-US" b="1" i="1" dirty="0" err="1"/>
              <a:t>thế</a:t>
            </a:r>
            <a:r>
              <a:rPr lang="en-US" b="1" i="1" dirty="0"/>
              <a:t> </a:t>
            </a:r>
            <a:r>
              <a:rPr lang="en-US" b="1" i="1" dirty="0" err="1"/>
              <a:t>nào</a:t>
            </a:r>
            <a:r>
              <a:rPr lang="en-US" b="1" i="1" dirty="0"/>
              <a:t> </a:t>
            </a:r>
            <a:r>
              <a:rPr lang="en-US" b="1" i="1" dirty="0" err="1"/>
              <a:t>thì</a:t>
            </a:r>
            <a:r>
              <a:rPr lang="en-US" b="1" i="1" dirty="0"/>
              <a:t> </a:t>
            </a:r>
            <a:r>
              <a:rPr lang="en-US" b="1" i="1" dirty="0" err="1"/>
              <a:t>tỉ</a:t>
            </a:r>
            <a:r>
              <a:rPr lang="en-US" b="1" i="1" dirty="0"/>
              <a:t> </a:t>
            </a:r>
            <a:r>
              <a:rPr lang="en-US" b="1" i="1" dirty="0" err="1"/>
              <a:t>lệ</a:t>
            </a:r>
            <a:r>
              <a:rPr lang="en-US" b="1" i="1" dirty="0"/>
              <a:t> </a:t>
            </a:r>
            <a:r>
              <a:rPr lang="en-US" b="1" i="1" dirty="0" err="1"/>
              <a:t>người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</a:t>
            </a:r>
            <a:r>
              <a:rPr lang="en-US" b="1" i="1" dirty="0" err="1"/>
              <a:t>độ</a:t>
            </a:r>
            <a:r>
              <a:rPr lang="en-US" b="1" i="1" dirty="0"/>
              <a:t> </a:t>
            </a:r>
            <a:r>
              <a:rPr lang="en-US" b="1" i="1" dirty="0" err="1"/>
              <a:t>tuổi</a:t>
            </a:r>
            <a:r>
              <a:rPr lang="en-US" b="1" i="1" dirty="0"/>
              <a:t> </a:t>
            </a:r>
            <a:r>
              <a:rPr lang="en-US" b="1" i="1" dirty="0" err="1"/>
              <a:t>lao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cao</a:t>
            </a:r>
            <a:r>
              <a:rPr lang="en-US" b="1" i="1" dirty="0"/>
              <a:t>?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0" y="5786455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r>
              <a:rPr lang="en-US" b="1" dirty="0"/>
              <a:t>- </a:t>
            </a:r>
            <a:r>
              <a:rPr lang="en-US" b="1" dirty="0" err="1"/>
              <a:t>Tháp</a:t>
            </a:r>
            <a:r>
              <a:rPr lang="en-US" b="1" dirty="0"/>
              <a:t> 1: </a:t>
            </a:r>
            <a:r>
              <a:rPr lang="en-US" b="1" dirty="0" err="1"/>
              <a:t>cân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 smtClean="0"/>
              <a:t>đáy</a:t>
            </a:r>
            <a:r>
              <a:rPr lang="en-US" b="1" dirty="0" smtClean="0"/>
              <a:t>, </a:t>
            </a:r>
            <a:r>
              <a:rPr lang="en-US" b="1" dirty="0" err="1"/>
              <a:t>thân</a:t>
            </a:r>
            <a:r>
              <a:rPr lang="en-US" b="1" dirty="0"/>
              <a:t>, </a:t>
            </a:r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r>
              <a:rPr lang="en-US" b="1" dirty="0"/>
              <a:t> </a:t>
            </a:r>
            <a:r>
              <a:rPr lang="en-US" b="1" dirty="0" err="1"/>
              <a:t>dần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- </a:t>
            </a:r>
            <a:r>
              <a:rPr lang="en-US" b="1" dirty="0" err="1"/>
              <a:t>Tháp</a:t>
            </a:r>
            <a:r>
              <a:rPr lang="en-US" b="1" dirty="0"/>
              <a:t> 2: </a:t>
            </a:r>
            <a:r>
              <a:rPr lang="en-US" b="1" dirty="0" err="1"/>
              <a:t>Thân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en-US" b="1" dirty="0" err="1"/>
              <a:t>càng</a:t>
            </a:r>
            <a:r>
              <a:rPr lang="en-US" b="1" dirty="0"/>
              <a:t> </a:t>
            </a:r>
            <a:r>
              <a:rPr lang="en-US" b="1" dirty="0" err="1"/>
              <a:t>phình</a:t>
            </a:r>
            <a:r>
              <a:rPr lang="en-US" b="1" dirty="0"/>
              <a:t> to, </a:t>
            </a:r>
            <a:r>
              <a:rPr lang="en-US" b="1" dirty="0" err="1"/>
              <a:t>đáy</a:t>
            </a:r>
            <a:r>
              <a:rPr lang="en-US" b="1" dirty="0"/>
              <a:t> </a:t>
            </a:r>
            <a:r>
              <a:rPr lang="en-US" b="1" dirty="0" err="1"/>
              <a:t>tháp</a:t>
            </a:r>
            <a:r>
              <a:rPr lang="en-US" b="1" dirty="0"/>
              <a:t> </a:t>
            </a: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en-US" b="1" dirty="0" err="1"/>
              <a:t>thu</a:t>
            </a:r>
            <a:r>
              <a:rPr lang="en-US" b="1" dirty="0"/>
              <a:t> </a:t>
            </a:r>
            <a:r>
              <a:rPr lang="en-US" b="1" dirty="0" err="1"/>
              <a:t>hẹp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285720" y="1500174"/>
            <a:ext cx="868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3600" b="1" dirty="0" err="1" smtClean="0">
                <a:solidFill>
                  <a:srgbClr val="0033CC"/>
                </a:solidFill>
              </a:rPr>
              <a:t>Là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biểu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đồ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thể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hiện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tình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trạng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dân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số</a:t>
            </a:r>
            <a:r>
              <a:rPr lang="en-GB" sz="3600" b="1" dirty="0" smtClean="0">
                <a:solidFill>
                  <a:srgbClr val="0033CC"/>
                </a:solidFill>
              </a:rPr>
              <a:t> ở </a:t>
            </a:r>
            <a:r>
              <a:rPr lang="en-GB" sz="3600" b="1" dirty="0" err="1" smtClean="0">
                <a:solidFill>
                  <a:srgbClr val="0033CC"/>
                </a:solidFill>
              </a:rPr>
              <a:t>một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địa</a:t>
            </a:r>
            <a:r>
              <a:rPr lang="en-GB" sz="3600" b="1" dirty="0" smtClean="0">
                <a:solidFill>
                  <a:srgbClr val="0033CC"/>
                </a:solidFill>
              </a:rPr>
              <a:t> </a:t>
            </a:r>
            <a:r>
              <a:rPr lang="en-GB" sz="3600" b="1" dirty="0" err="1" smtClean="0">
                <a:solidFill>
                  <a:srgbClr val="0033CC"/>
                </a:solidFill>
              </a:rPr>
              <a:t>phương</a:t>
            </a:r>
            <a:r>
              <a:rPr lang="en-GB" sz="3600" b="1" dirty="0" smtClean="0">
                <a:solidFill>
                  <a:srgbClr val="0033CC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33CC"/>
                </a:solidFill>
              </a:rPr>
              <a:t>Tháp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tuổi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cho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biết</a:t>
            </a:r>
            <a:r>
              <a:rPr lang="en-US" sz="3600" b="1" dirty="0" smtClean="0">
                <a:solidFill>
                  <a:srgbClr val="0033CC"/>
                </a:solidFill>
              </a:rPr>
              <a:t>: </a:t>
            </a:r>
            <a:r>
              <a:rPr lang="en-US" sz="3600" b="1" dirty="0" err="1" smtClean="0">
                <a:solidFill>
                  <a:srgbClr val="0033CC"/>
                </a:solidFill>
              </a:rPr>
              <a:t>tổng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số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nam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nữ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theo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độ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tuổi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nguồn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lao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động</a:t>
            </a:r>
            <a:r>
              <a:rPr lang="en-US" sz="3600" b="1" dirty="0" smtClean="0">
                <a:solidFill>
                  <a:srgbClr val="0033CC"/>
                </a:solidFill>
              </a:rPr>
              <a:t>. 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33400" y="457200"/>
            <a:ext cx="5538696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en-US" sz="3600" b="1" dirty="0" err="1" smtClean="0">
                <a:solidFill>
                  <a:srgbClr val="FF3300"/>
                </a:solidFill>
              </a:rPr>
              <a:t>Dân</a:t>
            </a:r>
            <a:r>
              <a:rPr lang="en-US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số</a:t>
            </a:r>
            <a:r>
              <a:rPr lang="en-US" sz="3600" b="1" dirty="0">
                <a:solidFill>
                  <a:srgbClr val="FF3300"/>
                </a:solidFill>
              </a:rPr>
              <a:t>, </a:t>
            </a:r>
            <a:r>
              <a:rPr lang="en-US" sz="3600" b="1" dirty="0" err="1">
                <a:solidFill>
                  <a:srgbClr val="FF3300"/>
                </a:solidFill>
              </a:rPr>
              <a:t>nguồn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lao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</a:rPr>
              <a:t>động</a:t>
            </a:r>
            <a:endParaRPr lang="en-US" sz="3600" b="1" dirty="0" smtClean="0">
              <a:solidFill>
                <a:srgbClr val="FF3300"/>
              </a:solidFill>
            </a:endParaRPr>
          </a:p>
          <a:p>
            <a:pPr marL="742950" indent="-742950">
              <a:lnSpc>
                <a:spcPct val="90000"/>
              </a:lnSpc>
              <a:spcBef>
                <a:spcPct val="20000"/>
              </a:spcBef>
            </a:pPr>
            <a:r>
              <a:rPr lang="en-GB" sz="3600" b="1" dirty="0" smtClean="0">
                <a:solidFill>
                  <a:srgbClr val="FF3300"/>
                </a:solidFill>
              </a:rPr>
              <a:t>C. </a:t>
            </a:r>
            <a:r>
              <a:rPr lang="en-GB" sz="3600" b="1" dirty="0" err="1" smtClean="0">
                <a:solidFill>
                  <a:srgbClr val="FF3300"/>
                </a:solidFill>
              </a:rPr>
              <a:t>Tháp</a:t>
            </a:r>
            <a:r>
              <a:rPr lang="en-GB" sz="3600" b="1" dirty="0" smtClean="0">
                <a:solidFill>
                  <a:srgbClr val="FF3300"/>
                </a:solidFill>
              </a:rPr>
              <a:t> </a:t>
            </a:r>
            <a:r>
              <a:rPr lang="en-GB" sz="3600" b="1" dirty="0" err="1" smtClean="0">
                <a:solidFill>
                  <a:srgbClr val="FF3300"/>
                </a:solidFill>
              </a:rPr>
              <a:t>tuổi</a:t>
            </a:r>
            <a:r>
              <a:rPr lang="en-GB" sz="3600" b="1" dirty="0" smtClean="0">
                <a:solidFill>
                  <a:srgbClr val="FF3300"/>
                </a:solidFill>
              </a:rPr>
              <a:t>.</a:t>
            </a:r>
            <a:endParaRPr lang="en-US" sz="3600" b="1" dirty="0" smtClean="0">
              <a:solidFill>
                <a:srgbClr val="FF3300"/>
              </a:solidFill>
            </a:endParaRPr>
          </a:p>
          <a:p>
            <a:pPr marL="742950" indent="-742950">
              <a:lnSpc>
                <a:spcPct val="90000"/>
              </a:lnSpc>
              <a:spcBef>
                <a:spcPct val="20000"/>
              </a:spcBef>
            </a:pPr>
            <a:endParaRPr lang="en-US" sz="3600" b="1" dirty="0">
              <a:solidFill>
                <a:srgbClr val="FF33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90600" y="22098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/>
          </a:p>
        </p:txBody>
      </p:sp>
      <p:pic>
        <p:nvPicPr>
          <p:cNvPr id="5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76" y="896924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8378</TotalTime>
  <Words>1154</Words>
  <Application>Microsoft Office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Chọn đáp án đúng trong câu sau:</vt:lpstr>
      <vt:lpstr>Câu 2: Tháp tuổi cho ta biết được điều gì?</vt:lpstr>
      <vt:lpstr>Bài tập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ttc_computer</dc:creator>
  <cp:lastModifiedBy>ADMIN</cp:lastModifiedBy>
  <cp:revision>348</cp:revision>
  <dcterms:created xsi:type="dcterms:W3CDTF">2016-01-23T15:31:10Z</dcterms:created>
  <dcterms:modified xsi:type="dcterms:W3CDTF">2021-10-02T23:24:25Z</dcterms:modified>
</cp:coreProperties>
</file>