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1288" r:id="rId2"/>
    <p:sldId id="257" r:id="rId3"/>
    <p:sldId id="281" r:id="rId4"/>
    <p:sldId id="1229" r:id="rId5"/>
    <p:sldId id="292" r:id="rId6"/>
    <p:sldId id="1226" r:id="rId7"/>
    <p:sldId id="1230" r:id="rId8"/>
    <p:sldId id="265" r:id="rId9"/>
    <p:sldId id="1285" r:id="rId10"/>
    <p:sldId id="1291" r:id="rId11"/>
    <p:sldId id="1282" r:id="rId12"/>
    <p:sldId id="1283" r:id="rId13"/>
    <p:sldId id="1292" r:id="rId14"/>
    <p:sldId id="1293" r:id="rId15"/>
    <p:sldId id="1104" r:id="rId16"/>
    <p:sldId id="1134" r:id="rId17"/>
    <p:sldId id="1290" r:id="rId18"/>
    <p:sldId id="276" r:id="rId19"/>
    <p:sldId id="1296" r:id="rId20"/>
    <p:sldId id="1144" r:id="rId21"/>
    <p:sldId id="1297" r:id="rId22"/>
    <p:sldId id="1298" r:id="rId23"/>
    <p:sldId id="1299" r:id="rId24"/>
    <p:sldId id="1300" r:id="rId25"/>
    <p:sldId id="1301" r:id="rId26"/>
    <p:sldId id="1302" r:id="rId27"/>
    <p:sldId id="1303" r:id="rId28"/>
    <p:sldId id="1304" r:id="rId29"/>
    <p:sldId id="1305" r:id="rId30"/>
    <p:sldId id="1306" r:id="rId31"/>
    <p:sldId id="1307" r:id="rId32"/>
    <p:sldId id="1308" r:id="rId33"/>
    <p:sldId id="277" r:id="rId34"/>
    <p:sldId id="1309" r:id="rId35"/>
    <p:sldId id="272" r:id="rId36"/>
    <p:sldId id="1289" r:id="rId37"/>
  </p:sldIdLst>
  <p:sldSz cx="12192000" cy="6858000"/>
  <p:notesSz cx="6858000" cy="9144000"/>
  <p:embeddedFontLst>
    <p:embeddedFont>
      <p:font typeface="微软雅黑" panose="020B0503020204020204" pitchFamily="34" charset="-122"/>
      <p:regular r:id="rId39"/>
      <p:bold r:id="rId40"/>
    </p:embeddedFont>
    <p:embeddedFont>
      <p:font typeface="等线" panose="020B0604020202020204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mazone" panose="020B0500000000000000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0" autoAdjust="0"/>
    <p:restoredTop sz="91474" autoAdjust="0"/>
  </p:normalViewPr>
  <p:slideViewPr>
    <p:cSldViewPr snapToGrid="0">
      <p:cViewPr varScale="1">
        <p:scale>
          <a:sx n="68" d="100"/>
          <a:sy n="68" d="100"/>
        </p:scale>
        <p:origin x="4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C315A-6CEF-4244-93FF-3310573E00F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B52FD-846B-49C8-A125-9151FE0CD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85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38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8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65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6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374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15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507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992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B52FD-846B-49C8-A125-9151FE0CD37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04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6DB930-48EE-4D55-B875-6BDA11813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C7CC9DE-97FD-46A1-8ED9-4F54114E6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963892-4A53-46F8-A2A7-FC2807AD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B9659B-A829-4FD9-989B-7D0D1E00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124237-DE9F-4136-BDA1-A8154402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0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75E220-8944-4B4B-B59B-898C2368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BA8082-1EBF-4A07-8BAB-021265467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158FD6-93A2-4045-86FF-9A8EAC68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9A1442-24CE-4806-8F16-E3B44C18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10A216-AAAB-4371-8006-394F0E2A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1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6105CE3-0C4A-407C-AEAD-563A374A9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5D91A64-CF17-424C-AD78-275B97845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9CAB34-60B3-4D19-B18D-51F137BD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F7E345-F0B0-4D8D-895F-A06B1465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978309-B8F9-4B1B-ADF8-2E995C67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4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89FAE3-1BB3-49B5-853F-AA00A9BC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963DF67-A2AE-4A6D-A72A-C2687E570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09CA02-4972-4743-B99B-4850FAB4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9FA23-D937-4B06-A4E3-C3D7A3330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0DD272-C2E9-4180-8F37-3B22C12F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5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9B9A9B-053E-426F-B467-E9954C9D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264624B-24DD-4822-95C0-239D9470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EF61FC2-8481-4573-B162-9231B28F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7EC991-357D-4141-99AB-B2F092E1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6E0F9D-58A2-404C-93FA-720D834F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E4527E-454D-4D97-90F4-51AFCFD3F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44AD35-29EB-47CE-BE2D-6195BA357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F6243B-46C0-4C83-9621-B5478EC48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C633579-750F-4B6F-9346-9A12AEBA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54C63C7-E4B8-41F0-90C7-6F7CBA01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146A21-34B9-4607-AD0D-186F8E56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0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0B692B-C814-450A-82D8-B1970F47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4C80D2-1920-4AEB-B8AF-30B840716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231A0E4-0B50-43EE-BCF2-B30A346C0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1AA786B-4A06-4B7D-9449-89E033E55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78A1C67-53EB-4018-AA25-2BC6E9BD7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BE3710B-3897-42A1-BC79-BFFA7A0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8BAF1AF-49E9-4235-A397-55A0730E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A248EB6-86A3-47AA-8FB1-1A77109E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2C7447-D14B-4D78-859E-97CA4FAC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71B34-7B98-4C99-BFFF-087CBFC1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737C835-02D1-47D3-9F44-126364DB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989CFAA-40B4-4C7E-8281-6FBD1582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2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997B9CC-0775-4D51-98BB-CE5C3361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A8CD3A6-AAF4-4AFC-9060-519F31B3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09755FE-9789-4808-AB39-9B6AC0E8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8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E2C96D-32DD-41B5-94B1-04B29027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5914B79-7765-46D6-AF88-441B60303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5FCF18F-6E5D-4B20-87D9-12AE7B5D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39E689-3481-4CC2-BF26-B0F7CB75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49D2A72-9003-4AB6-BDF6-F382C216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0F27113-D6F6-4F94-B841-885B920F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EB26C8-3657-4B44-A09D-E7933125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D4E4C28-C6E7-459F-AD12-1F5CD9721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67A367-8903-4C19-9409-A35CB7106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DD5697-E7DB-4378-88EE-759B50CB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59359C0-37FD-42A9-A353-AC0FDD79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072895-1261-459C-8D8E-E60A485E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3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231DC79-214B-4B5B-AEF9-E3A0AF52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BE8E88-66DD-4DEF-A2B8-1B7EFD84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36A31B-A2C4-4408-BE42-BFAE11351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15E4B-F170-4170-A21C-7737BD2CEF1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3521A7-1511-46B9-9C8B-95286B12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44A8AFF-8416-4B51-B87C-4C2917D98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8A39-B212-4CAF-9B8F-61718DFCD82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E328E13-95D4-4990-A1E7-9B34F9023A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2453326-BD06-4D2D-B265-5484D58DEB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jpe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vdic.thivien.net/whv/%E4%BA%A6" TargetMode="External"/><Relationship Id="rId13" Type="http://schemas.openxmlformats.org/officeDocument/2006/relationships/hyperlink" Target="https://hvdic.thivien.net/whv/%E5%AE%B5" TargetMode="External"/><Relationship Id="rId18" Type="http://schemas.openxmlformats.org/officeDocument/2006/relationships/hyperlink" Target="https://hvdic.thivien.net/whv/%E5%90%91" TargetMode="External"/><Relationship Id="rId26" Type="http://schemas.openxmlformats.org/officeDocument/2006/relationships/hyperlink" Target="https://hvdic.thivien.net/whv/%E5%AE%B6" TargetMode="External"/><Relationship Id="rId3" Type="http://schemas.openxmlformats.org/officeDocument/2006/relationships/hyperlink" Target="https://hvdic.thivien.net/whv/%E6%9C%88" TargetMode="External"/><Relationship Id="rId21" Type="http://schemas.openxmlformats.org/officeDocument/2006/relationships/hyperlink" Target="https://hvdic.thivien.net/whv/%E7%9C%8B" TargetMode="External"/><Relationship Id="rId7" Type="http://schemas.openxmlformats.org/officeDocument/2006/relationships/hyperlink" Target="https://hvdic.thivien.net/whv/%E9%85%92" TargetMode="External"/><Relationship Id="rId12" Type="http://schemas.openxmlformats.org/officeDocument/2006/relationships/hyperlink" Target="https://hvdic.thivien.net/whv/%E8%89%AF" TargetMode="External"/><Relationship Id="rId17" Type="http://schemas.openxmlformats.org/officeDocument/2006/relationships/hyperlink" Target="https://hvdic.thivien.net/whv/%E4%BA%BA" TargetMode="External"/><Relationship Id="rId25" Type="http://schemas.openxmlformats.org/officeDocument/2006/relationships/hyperlink" Target="https://hvdic.thivien.net/whv/%E8%A9%A9" TargetMode="External"/><Relationship Id="rId2" Type="http://schemas.openxmlformats.org/officeDocument/2006/relationships/hyperlink" Target="https://hvdic.thivien.net/whv/%E6%9C%9B" TargetMode="External"/><Relationship Id="rId16" Type="http://schemas.openxmlformats.org/officeDocument/2006/relationships/hyperlink" Target="https://hvdic.thivien.net/whv/%E4%BD%95" TargetMode="External"/><Relationship Id="rId20" Type="http://schemas.openxmlformats.org/officeDocument/2006/relationships/hyperlink" Target="https://hvdic.thivien.net/whv/%E5%89%8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vdic.thivien.net/whv/%E7%84%A1" TargetMode="External"/><Relationship Id="rId11" Type="http://schemas.openxmlformats.org/officeDocument/2006/relationships/hyperlink" Target="https://hvdic.thivien.net/whv/%E6%AD%A4" TargetMode="External"/><Relationship Id="rId24" Type="http://schemas.openxmlformats.org/officeDocument/2006/relationships/hyperlink" Target="https://hvdic.thivien.net/whv/%E9%9A%99" TargetMode="External"/><Relationship Id="rId5" Type="http://schemas.openxmlformats.org/officeDocument/2006/relationships/hyperlink" Target="https://hvdic.thivien.net/whv/%E4%B8%AD" TargetMode="External"/><Relationship Id="rId15" Type="http://schemas.openxmlformats.org/officeDocument/2006/relationships/hyperlink" Target="https://hvdic.thivien.net/whv/%E8%8B%A5" TargetMode="External"/><Relationship Id="rId23" Type="http://schemas.openxmlformats.org/officeDocument/2006/relationships/hyperlink" Target="https://hvdic.thivien.net/whv/%E5%BE%9E" TargetMode="External"/><Relationship Id="rId10" Type="http://schemas.openxmlformats.org/officeDocument/2006/relationships/hyperlink" Target="https://hvdic.thivien.net/whv/%E5%B0%8D" TargetMode="External"/><Relationship Id="rId19" Type="http://schemas.openxmlformats.org/officeDocument/2006/relationships/hyperlink" Target="https://hvdic.thivien.net/whv/%E7%AA%97" TargetMode="External"/><Relationship Id="rId4" Type="http://schemas.openxmlformats.org/officeDocument/2006/relationships/hyperlink" Target="https://hvdic.thivien.net/whv/%E7%8D%84" TargetMode="External"/><Relationship Id="rId9" Type="http://schemas.openxmlformats.org/officeDocument/2006/relationships/hyperlink" Target="https://hvdic.thivien.net/whv/%E8%8A%B1" TargetMode="External"/><Relationship Id="rId14" Type="http://schemas.openxmlformats.org/officeDocument/2006/relationships/hyperlink" Target="https://hvdic.thivien.net/whv/%E5%A5%88" TargetMode="External"/><Relationship Id="rId22" Type="http://schemas.openxmlformats.org/officeDocument/2006/relationships/hyperlink" Target="https://hvdic.thivien.net/whv/%E6%98%8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E70875-0A6A-4C28-9A14-A3698DC95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4"/>
          <a:stretch/>
        </p:blipFill>
        <p:spPr>
          <a:xfrm>
            <a:off x="6533003" y="961736"/>
            <a:ext cx="5234124" cy="4934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7B0F38-FF45-4DE0-AC94-EFEB7A71C3F3}"/>
              </a:ext>
            </a:extLst>
          </p:cNvPr>
          <p:cNvSpPr txBox="1"/>
          <p:nvPr/>
        </p:nvSpPr>
        <p:spPr>
          <a:xfrm>
            <a:off x="810491" y="797510"/>
            <a:ext cx="48485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SG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0" name="WordArt 42">
            <a:extLst>
              <a:ext uri="{FF2B5EF4-FFF2-40B4-BE49-F238E27FC236}">
                <a16:creationId xmlns:a16="http://schemas.microsoft.com/office/drawing/2014/main" xmlns="" id="{F79B2728-C54E-43BE-BF04-52F8534D3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304800"/>
            <a:ext cx="5867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Harsh3" dir="b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>
              <a:defRPr/>
            </a:pPr>
            <a:r>
              <a:rPr lang="en-US" sz="4800" b="1" kern="10" spc="180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          </a:t>
            </a:r>
          </a:p>
        </p:txBody>
      </p:sp>
      <p:sp>
        <p:nvSpPr>
          <p:cNvPr id="12334" name="Text Box 46">
            <a:extLst>
              <a:ext uri="{FF2B5EF4-FFF2-40B4-BE49-F238E27FC236}">
                <a16:creationId xmlns:a16="http://schemas.microsoft.com/office/drawing/2014/main" xmlns="" id="{B954F387-2B20-492F-92B4-FF4D4C0CE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52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337" name="Text Box 49">
            <a:extLst>
              <a:ext uri="{FF2B5EF4-FFF2-40B4-BE49-F238E27FC236}">
                <a16:creationId xmlns:a16="http://schemas.microsoft.com/office/drawing/2014/main" xmlns="" id="{A450EDF1-A35E-4BC3-836D-BE1BBDFC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715" y="1901747"/>
            <a:ext cx="7118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nại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nhược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1F9DAC-79C2-4B43-915D-950F7AAC6053}"/>
              </a:ext>
            </a:extLst>
          </p:cNvPr>
          <p:cNvSpPr/>
          <p:nvPr/>
        </p:nvSpPr>
        <p:spPr>
          <a:xfrm>
            <a:off x="3826164" y="358239"/>
            <a:ext cx="4022436" cy="7758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Hai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4EE1E26D-D9FE-4F52-88E9-59493AAD7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18" y="238363"/>
            <a:ext cx="1119098" cy="1037095"/>
          </a:xfrm>
          <a:prstGeom prst="rect">
            <a:avLst/>
          </a:prstGeom>
        </p:spPr>
      </p:pic>
      <p:sp>
        <p:nvSpPr>
          <p:cNvPr id="12" name="文本框 27">
            <a:extLst>
              <a:ext uri="{FF2B5EF4-FFF2-40B4-BE49-F238E27FC236}">
                <a16:creationId xmlns:a16="http://schemas.microsoft.com/office/drawing/2014/main" xmlns="" id="{79E96581-9BF7-4F51-BD12-18388A478F28}"/>
              </a:ext>
            </a:extLst>
          </p:cNvPr>
          <p:cNvSpPr txBox="1"/>
          <p:nvPr/>
        </p:nvSpPr>
        <p:spPr>
          <a:xfrm>
            <a:off x="3826163" y="321295"/>
            <a:ext cx="65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endParaRPr lang="zh-CN" altLang="en-US" sz="4400" b="1" spc="-3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214E6-0ABA-43D8-991F-7369FC284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70" y="1742209"/>
            <a:ext cx="909945" cy="909945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C5BDAFB3-9728-4442-81B1-93F46177C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134">
            <a:off x="3662925" y="3347010"/>
            <a:ext cx="514336" cy="594841"/>
          </a:xfrm>
          <a:prstGeom prst="rect">
            <a:avLst/>
          </a:prstGeom>
        </p:spPr>
      </p:pic>
      <p:sp>
        <p:nvSpPr>
          <p:cNvPr id="16" name="Text Box 52">
            <a:extLst>
              <a:ext uri="{FF2B5EF4-FFF2-40B4-BE49-F238E27FC236}">
                <a16:creationId xmlns:a16="http://schemas.microsoft.com/office/drawing/2014/main" xmlns="" id="{DC25ECA9-FCFB-4335-BD84-23B9D5156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981" y="3393148"/>
            <a:ext cx="71995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96A2DA6A-A304-44F0-89A6-C4E8DB6A4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269" y="3395728"/>
            <a:ext cx="2993567" cy="2540918"/>
          </a:xfrm>
          <a:prstGeom prst="rect">
            <a:avLst/>
          </a:prstGeom>
        </p:spPr>
      </p:pic>
      <p:pic>
        <p:nvPicPr>
          <p:cNvPr id="24" name="Picture 50">
            <a:extLst>
              <a:ext uri="{FF2B5EF4-FFF2-40B4-BE49-F238E27FC236}">
                <a16:creationId xmlns:a16="http://schemas.microsoft.com/office/drawing/2014/main" xmlns="" id="{48682B22-13B7-41BB-A0B3-763254EC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1" y="3564866"/>
            <a:ext cx="2526688" cy="1832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52">
            <a:extLst>
              <a:ext uri="{FF2B5EF4-FFF2-40B4-BE49-F238E27FC236}">
                <a16:creationId xmlns:a16="http://schemas.microsoft.com/office/drawing/2014/main" xmlns="" id="{F170F89A-6FAD-4EBE-A317-F4BB26FA3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87" y="5272964"/>
            <a:ext cx="1500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tù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0908C848-6FC1-46E7-8395-58CBAB3B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134">
            <a:off x="3662925" y="4348948"/>
            <a:ext cx="514336" cy="594841"/>
          </a:xfrm>
          <a:prstGeom prst="rect">
            <a:avLst/>
          </a:prstGeom>
        </p:spPr>
      </p:pic>
      <p:sp>
        <p:nvSpPr>
          <p:cNvPr id="27" name="Text Box 52">
            <a:extLst>
              <a:ext uri="{FF2B5EF4-FFF2-40B4-BE49-F238E27FC236}">
                <a16:creationId xmlns:a16="http://schemas.microsoft.com/office/drawing/2014/main" xmlns="" id="{526DA729-04C8-487D-820F-9153BF89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981" y="4127234"/>
            <a:ext cx="69655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rung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4">
            <a:extLst>
              <a:ext uri="{FF2B5EF4-FFF2-40B4-BE49-F238E27FC236}">
                <a16:creationId xmlns:a16="http://schemas.microsoft.com/office/drawing/2014/main" xmlns="" id="{11520C21-C8ED-4C31-BF00-01BFDCC21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134">
            <a:off x="3652710" y="5350886"/>
            <a:ext cx="514336" cy="594841"/>
          </a:xfrm>
          <a:prstGeom prst="rect">
            <a:avLst/>
          </a:prstGeom>
        </p:spPr>
      </p:pic>
      <p:sp>
        <p:nvSpPr>
          <p:cNvPr id="29" name="Text Box 52">
            <a:extLst>
              <a:ext uri="{FF2B5EF4-FFF2-40B4-BE49-F238E27FC236}">
                <a16:creationId xmlns:a16="http://schemas.microsoft.com/office/drawing/2014/main" xmlns="" id="{1EBD234F-8E9A-47D3-8C5B-F9F33CD5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136" y="5397024"/>
            <a:ext cx="79213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Ung dung;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4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7" grpId="0"/>
      <p:bldP spid="10" grpId="0" animBg="1"/>
      <p:bldP spid="12" grpId="0"/>
      <p:bldP spid="1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D:\Downloads\2.jpg">
            <a:extLst>
              <a:ext uri="{FF2B5EF4-FFF2-40B4-BE49-F238E27FC236}">
                <a16:creationId xmlns:a16="http://schemas.microsoft.com/office/drawing/2014/main" xmlns="" id="{CB8FE037-B748-48FA-BDBA-69451EEB80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D:\Downloads\trng-v-th-4-638.jpg">
            <a:extLst>
              <a:ext uri="{FF2B5EF4-FFF2-40B4-BE49-F238E27FC236}">
                <a16:creationId xmlns:a16="http://schemas.microsoft.com/office/drawing/2014/main" xmlns="" id="{BCC1E7C6-6538-4D10-B595-15C91545C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E4074C8-D5E5-416E-8F47-879037DA4D34}"/>
              </a:ext>
            </a:extLst>
          </p:cNvPr>
          <p:cNvSpPr/>
          <p:nvPr/>
        </p:nvSpPr>
        <p:spPr>
          <a:xfrm>
            <a:off x="614216" y="1092196"/>
            <a:ext cx="3588329" cy="7758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A5F47166-E88D-42AE-A3CF-99FA929F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0" y="972320"/>
            <a:ext cx="1119098" cy="1037095"/>
          </a:xfrm>
          <a:prstGeom prst="rect">
            <a:avLst/>
          </a:prstGeom>
        </p:spPr>
      </p:pic>
      <p:sp>
        <p:nvSpPr>
          <p:cNvPr id="19" name="文本框 27">
            <a:extLst>
              <a:ext uri="{FF2B5EF4-FFF2-40B4-BE49-F238E27FC236}">
                <a16:creationId xmlns:a16="http://schemas.microsoft.com/office/drawing/2014/main" xmlns="" id="{38071626-E00D-4063-B4C2-EB7456E12B89}"/>
              </a:ext>
            </a:extLst>
          </p:cNvPr>
          <p:cNvSpPr txBox="1"/>
          <p:nvPr/>
        </p:nvSpPr>
        <p:spPr>
          <a:xfrm>
            <a:off x="614215" y="1055252"/>
            <a:ext cx="65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endParaRPr lang="zh-CN" altLang="en-US" sz="4400" b="1" spc="-3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91890F0-0930-4257-81AD-B25545D52CF3}"/>
              </a:ext>
            </a:extLst>
          </p:cNvPr>
          <p:cNvSpPr/>
          <p:nvPr/>
        </p:nvSpPr>
        <p:spPr>
          <a:xfrm>
            <a:off x="4700058" y="419050"/>
            <a:ext cx="71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altLang="en-US" sz="2800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vi-VN" sz="3000" b="1" i="0" u="sng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D512C00-0D94-4EB8-96E2-DE2E8A4A6C21}"/>
              </a:ext>
            </a:extLst>
          </p:cNvPr>
          <p:cNvSpPr/>
          <p:nvPr/>
        </p:nvSpPr>
        <p:spPr>
          <a:xfrm>
            <a:off x="4564284" y="1511117"/>
            <a:ext cx="7793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hướng ra trước song ngắm trăng sáng,</a:t>
            </a:r>
            <a:b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ngoài khe cửa, trăng ngắm nhà thơ.</a:t>
            </a:r>
            <a:r>
              <a:rPr lang="en-SG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áº¿t quáº£ hÃ¬nh áº£nh cho ngÆ°á»i ngáº¯m trÄng soi ngoÃ i cá»­a sá»">
            <a:extLst>
              <a:ext uri="{FF2B5EF4-FFF2-40B4-BE49-F238E27FC236}">
                <a16:creationId xmlns:a16="http://schemas.microsoft.com/office/drawing/2014/main" xmlns="" id="{648FDB71-1C20-49B9-B417-9B1E9F2D2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2586"/>
          <a:stretch/>
        </p:blipFill>
        <p:spPr bwMode="auto">
          <a:xfrm>
            <a:off x="8048890" y="2817689"/>
            <a:ext cx="3850770" cy="36212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xmlns="" id="{ACCFEF31-A2E9-4ABB-81AA-D3CEBE768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307" y="3075706"/>
            <a:ext cx="7001974" cy="3269462"/>
          </a:xfrm>
          <a:prstGeom prst="rect">
            <a:avLst/>
          </a:prstGeom>
        </p:spPr>
      </p:pic>
      <p:sp>
        <p:nvSpPr>
          <p:cNvPr id="14" name="文本框 38">
            <a:extLst>
              <a:ext uri="{FF2B5EF4-FFF2-40B4-BE49-F238E27FC236}">
                <a16:creationId xmlns:a16="http://schemas.microsoft.com/office/drawing/2014/main" xmlns="" id="{84FD195E-23B2-4717-962A-C1EDD1CABA12}"/>
              </a:ext>
            </a:extLst>
          </p:cNvPr>
          <p:cNvSpPr txBox="1"/>
          <p:nvPr/>
        </p:nvSpPr>
        <p:spPr>
          <a:xfrm>
            <a:off x="893619" y="3283526"/>
            <a:ext cx="59124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định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“Hai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thơ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cuối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thấy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hòa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giữa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thiên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nhiên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thấy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vượt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ngục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sĩ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mạng</a:t>
            </a:r>
            <a:r>
              <a:rPr lang="en-SG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.”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định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lang="en-SG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ngÆ°á»i ngáº¯m trÄng soi ngoÃ i cá»­a sá»">
            <a:extLst>
              <a:ext uri="{FF2B5EF4-FFF2-40B4-BE49-F238E27FC236}">
                <a16:creationId xmlns:a16="http://schemas.microsoft.com/office/drawing/2014/main" xmlns="" id="{6BFD9815-DB8F-4271-A530-AAC1DD315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16471" b="29570"/>
          <a:stretch/>
        </p:blipFill>
        <p:spPr bwMode="auto">
          <a:xfrm>
            <a:off x="205094" y="2757268"/>
            <a:ext cx="3386580" cy="31863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A2499461-18C1-4E64-938C-40EECD071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134">
            <a:off x="4276500" y="2414661"/>
            <a:ext cx="514336" cy="540875"/>
          </a:xfrm>
          <a:prstGeom prst="rect">
            <a:avLst/>
          </a:prstGeom>
        </p:spPr>
      </p:pic>
      <p:sp>
        <p:nvSpPr>
          <p:cNvPr id="11" name="Text Box 52">
            <a:extLst>
              <a:ext uri="{FF2B5EF4-FFF2-40B4-BE49-F238E27FC236}">
                <a16:creationId xmlns:a16="http://schemas.microsoft.com/office/drawing/2014/main" xmlns="" id="{D09524D2-2B7E-4DE6-A6D0-BB194344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478" y="2439831"/>
            <a:ext cx="65464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3ECE9E07-36ED-4513-8C1D-1CCAB8306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134">
            <a:off x="4276501" y="3694513"/>
            <a:ext cx="514336" cy="540875"/>
          </a:xfrm>
          <a:prstGeom prst="rect">
            <a:avLst/>
          </a:prstGeom>
        </p:spPr>
      </p:pic>
      <p:sp>
        <p:nvSpPr>
          <p:cNvPr id="13" name="Text Box 52">
            <a:extLst>
              <a:ext uri="{FF2B5EF4-FFF2-40B4-BE49-F238E27FC236}">
                <a16:creationId xmlns:a16="http://schemas.microsoft.com/office/drawing/2014/main" xmlns="" id="{9D8402ED-B95D-403A-BD06-404B79779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478" y="3264793"/>
            <a:ext cx="646313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161AEFD0-4075-4BBC-8E20-C5C8A836C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134">
            <a:off x="4276498" y="5493092"/>
            <a:ext cx="514336" cy="540875"/>
          </a:xfrm>
          <a:prstGeom prst="rect">
            <a:avLst/>
          </a:prstGeom>
        </p:spPr>
      </p:pic>
      <p:sp>
        <p:nvSpPr>
          <p:cNvPr id="15" name="Text Box 52">
            <a:extLst>
              <a:ext uri="{FF2B5EF4-FFF2-40B4-BE49-F238E27FC236}">
                <a16:creationId xmlns:a16="http://schemas.microsoft.com/office/drawing/2014/main" xmlns="" id="{BB57D247-A8C1-4E57-B98D-CB5D06346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846" y="5050667"/>
            <a:ext cx="646313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0A67C39-7D1D-4EE2-891F-66E630767E50}"/>
              </a:ext>
            </a:extLst>
          </p:cNvPr>
          <p:cNvSpPr/>
          <p:nvPr/>
        </p:nvSpPr>
        <p:spPr>
          <a:xfrm>
            <a:off x="716441" y="688874"/>
            <a:ext cx="3588329" cy="7758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1C2B6A05-F0EF-483D-9D39-161D30BFA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5" y="568998"/>
            <a:ext cx="1119098" cy="1037095"/>
          </a:xfrm>
          <a:prstGeom prst="rect">
            <a:avLst/>
          </a:prstGeom>
        </p:spPr>
      </p:pic>
      <p:sp>
        <p:nvSpPr>
          <p:cNvPr id="18" name="文本框 27">
            <a:extLst>
              <a:ext uri="{FF2B5EF4-FFF2-40B4-BE49-F238E27FC236}">
                <a16:creationId xmlns:a16="http://schemas.microsoft.com/office/drawing/2014/main" xmlns="" id="{4AFA070C-8508-4362-881C-ACACE0AF4D1A}"/>
              </a:ext>
            </a:extLst>
          </p:cNvPr>
          <p:cNvSpPr txBox="1"/>
          <p:nvPr/>
        </p:nvSpPr>
        <p:spPr>
          <a:xfrm>
            <a:off x="716440" y="651930"/>
            <a:ext cx="65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endParaRPr lang="zh-CN" altLang="en-US" sz="4400" b="1" spc="-3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780DE1-3127-44EC-9FFE-E0F362630CC6}"/>
              </a:ext>
            </a:extLst>
          </p:cNvPr>
          <p:cNvSpPr/>
          <p:nvPr/>
        </p:nvSpPr>
        <p:spPr>
          <a:xfrm>
            <a:off x="4700057" y="568998"/>
            <a:ext cx="7592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0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0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altLang="en-US" sz="3000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0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vi-VN" sz="3000" b="1" i="0" u="sng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9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4FD1418E-41DC-42EE-8559-9EF5ABB7C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373" y="997526"/>
            <a:ext cx="6283036" cy="2815937"/>
          </a:xfrm>
          <a:prstGeom prst="cloudCallout">
            <a:avLst>
              <a:gd name="adj1" fmla="val -46185"/>
              <a:gd name="adj2" fmla="val 70509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</a:rPr>
              <a:t>   </a:t>
            </a:r>
          </a:p>
          <a:p>
            <a:pPr algn="ctr" eaLnBrk="1" hangingPunct="1"/>
            <a:r>
              <a:rPr lang="en-US" altLang="en-US" sz="3200" b="1"/>
              <a:t> Qua bài thơ, ta thấy Bác là người như thế nào ?</a:t>
            </a:r>
          </a:p>
        </p:txBody>
      </p:sp>
      <p:pic>
        <p:nvPicPr>
          <p:cNvPr id="3" name="Picture 2" descr="b147407057c3e2541113905c55f403a2.png">
            <a:extLst>
              <a:ext uri="{FF2B5EF4-FFF2-40B4-BE49-F238E27FC236}">
                <a16:creationId xmlns:a16="http://schemas.microsoft.com/office/drawing/2014/main" xmlns="" id="{BFA3E24D-BC0F-419D-A7F6-19A3EE555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r="26667"/>
          <a:stretch>
            <a:fillRect/>
          </a:stretch>
        </p:blipFill>
        <p:spPr>
          <a:xfrm>
            <a:off x="280555" y="2694183"/>
            <a:ext cx="2819400" cy="421283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xmlns="" id="{4E5DCDE1-05D6-488C-B5FE-132A5CF5A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949" y="987131"/>
            <a:ext cx="58835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chemeClr val="bg1"/>
                </a:solidFill>
              </a:rPr>
              <a:t>Thi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sĩ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yêu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thiên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nhiên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Káº¿t quáº£ hÃ¬nh áº£nh cho bÃ¡c há»">
            <a:extLst>
              <a:ext uri="{FF2B5EF4-FFF2-40B4-BE49-F238E27FC236}">
                <a16:creationId xmlns:a16="http://schemas.microsoft.com/office/drawing/2014/main" xmlns="" id="{A253A098-2CF9-49B2-92B7-B5AD5B73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0" y="1210974"/>
            <a:ext cx="3447184" cy="469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826D7E-4399-4061-82FE-56E74EFEC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7" y="801254"/>
            <a:ext cx="1112990" cy="111299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099C6EFD-DFBB-4116-9942-C66A1399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949" y="2146402"/>
            <a:ext cx="58835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chemeClr val="bg1"/>
                </a:solidFill>
              </a:rPr>
              <a:t>Người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chiến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si</a:t>
            </a:r>
            <a:r>
              <a:rPr lang="en-US" altLang="en-US" sz="4000" b="1" dirty="0">
                <a:solidFill>
                  <a:schemeClr val="bg1"/>
                </a:solidFill>
              </a:rPr>
              <a:t>̃ </a:t>
            </a:r>
            <a:r>
              <a:rPr lang="en-US" altLang="en-US" sz="4000" b="1" dirty="0" err="1">
                <a:solidFill>
                  <a:schemeClr val="bg1"/>
                </a:solidFill>
              </a:rPr>
              <a:t>với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chất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thép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sáng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ngời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97834D-44BF-4F96-96F7-5FA3D2EAC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7" y="2137172"/>
            <a:ext cx="1112990" cy="111299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90AC249D-8D82-4D30-BFC8-64DD192F8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949" y="3793716"/>
            <a:ext cx="588356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chemeClr val="bg1"/>
                </a:solidFill>
              </a:rPr>
              <a:t>Người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phong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thái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ung</a:t>
            </a:r>
            <a:r>
              <a:rPr lang="en-US" altLang="en-US" sz="4000" b="1" dirty="0">
                <a:solidFill>
                  <a:schemeClr val="bg1"/>
                </a:solidFill>
              </a:rPr>
              <a:t> dung </a:t>
            </a:r>
            <a:r>
              <a:rPr lang="en-US" altLang="en-US" sz="4000" b="1" dirty="0" err="1">
                <a:solidFill>
                  <a:schemeClr val="bg1"/>
                </a:solidFill>
              </a:rPr>
              <a:t>tư</a:t>
            </a:r>
            <a:r>
              <a:rPr lang="en-US" altLang="en-US" sz="4000" b="1" dirty="0">
                <a:solidFill>
                  <a:schemeClr val="bg1"/>
                </a:solidFill>
              </a:rPr>
              <a:t>̣ </a:t>
            </a:r>
            <a:r>
              <a:rPr lang="en-US" altLang="en-US" sz="4000" b="1" dirty="0" err="1">
                <a:solidFill>
                  <a:schemeClr val="bg1"/>
                </a:solidFill>
              </a:rPr>
              <a:t>tại</a:t>
            </a:r>
            <a:r>
              <a:rPr lang="en-US" altLang="en-US" sz="4000" b="1" dirty="0">
                <a:solidFill>
                  <a:schemeClr val="bg1"/>
                </a:solidFill>
              </a:rPr>
              <a:t>, </a:t>
            </a:r>
            <a:r>
              <a:rPr lang="en-US" altLang="en-US" sz="4000" b="1" dirty="0" err="1">
                <a:solidFill>
                  <a:schemeClr val="bg1"/>
                </a:solidFill>
              </a:rPr>
              <a:t>vượt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lên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trên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sư</a:t>
            </a:r>
            <a:r>
              <a:rPr lang="en-US" altLang="en-US" sz="4000" b="1" dirty="0">
                <a:solidFill>
                  <a:schemeClr val="bg1"/>
                </a:solidFill>
              </a:rPr>
              <a:t>̣ </a:t>
            </a:r>
            <a:r>
              <a:rPr lang="en-US" altLang="en-US" sz="4000" b="1" dirty="0" err="1">
                <a:solidFill>
                  <a:schemeClr val="bg1"/>
                </a:solidFill>
              </a:rPr>
              <a:t>khắc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nghiệt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của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nhà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tù</a:t>
            </a:r>
            <a:r>
              <a:rPr lang="en-US" altLang="en-US" sz="4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5FA7D2-4CF2-4E31-ADF1-62E860755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7" y="4283251"/>
            <a:ext cx="1112990" cy="111299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2">
            <a:extLst>
              <a:ext uri="{FF2B5EF4-FFF2-40B4-BE49-F238E27FC236}">
                <a16:creationId xmlns:a16="http://schemas.microsoft.com/office/drawing/2014/main" xmlns="" id="{F355136D-131D-41D6-8C24-2D01D62C9ACC}"/>
              </a:ext>
            </a:extLst>
          </p:cNvPr>
          <p:cNvSpPr txBox="1"/>
          <p:nvPr/>
        </p:nvSpPr>
        <p:spPr>
          <a:xfrm>
            <a:off x="3995225" y="1905506"/>
            <a:ext cx="804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6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III.</a:t>
            </a:r>
            <a:r>
              <a:rPr lang="en-US" altLang="zh-CN" sz="9600" b="1" spc="600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600" dirty="0" err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Tổng</a:t>
            </a:r>
            <a:r>
              <a:rPr lang="en-US" altLang="zh-CN" sz="9600" b="1" spc="6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600" dirty="0" err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kết</a:t>
            </a:r>
            <a:endParaRPr lang="zh-CN" altLang="en-US" sz="9600" b="1" spc="600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A56B64-6A90-4835-9F52-B599522E5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9697" r="12071" b="10303"/>
          <a:stretch/>
        </p:blipFill>
        <p:spPr>
          <a:xfrm flipH="1">
            <a:off x="1108364" y="1396662"/>
            <a:ext cx="4633594" cy="43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E19E203-553D-44CE-A4C3-F73915E52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99" y="310818"/>
            <a:ext cx="2813201" cy="1505528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4CE2E6F0-A672-41CF-95E2-3DF87DE16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168" y="734528"/>
            <a:ext cx="3318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</a:rPr>
              <a:t>Nghệ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thuật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xmlns="" id="{62A9D1F5-E07F-4880-A0CD-1597DF776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3"/>
          <a:stretch/>
        </p:blipFill>
        <p:spPr>
          <a:xfrm>
            <a:off x="2810538" y="2349819"/>
            <a:ext cx="781253" cy="800705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87767505-19A7-43C2-8237-17E4BF3AA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r="56963"/>
          <a:stretch/>
        </p:blipFill>
        <p:spPr>
          <a:xfrm>
            <a:off x="2762434" y="3694637"/>
            <a:ext cx="876661" cy="723792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xmlns="" id="{69A38A8B-ABD0-44BA-8F7F-75DC23922E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r="29235"/>
          <a:stretch/>
        </p:blipFill>
        <p:spPr>
          <a:xfrm>
            <a:off x="2733932" y="4965566"/>
            <a:ext cx="886691" cy="800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886E7-C143-450A-8E71-C3D5BD6A1EA7}"/>
              </a:ext>
            </a:extLst>
          </p:cNvPr>
          <p:cNvSpPr txBox="1"/>
          <p:nvPr/>
        </p:nvSpPr>
        <p:spPr>
          <a:xfrm flipH="1">
            <a:off x="3903520" y="2476822"/>
            <a:ext cx="828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59BB7E-7781-4952-966F-6C255DBD4320}"/>
              </a:ext>
            </a:extLst>
          </p:cNvPr>
          <p:cNvSpPr txBox="1"/>
          <p:nvPr/>
        </p:nvSpPr>
        <p:spPr>
          <a:xfrm flipH="1">
            <a:off x="3903520" y="3801944"/>
            <a:ext cx="828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18AF42-C776-4AE4-88DF-C768054B0995}"/>
              </a:ext>
            </a:extLst>
          </p:cNvPr>
          <p:cNvSpPr txBox="1"/>
          <p:nvPr/>
        </p:nvSpPr>
        <p:spPr>
          <a:xfrm flipH="1">
            <a:off x="3903520" y="5127066"/>
            <a:ext cx="828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BPTT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906563-4626-475C-8B49-DA3593CBAD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20607" r="15858" b="7727"/>
          <a:stretch/>
        </p:blipFill>
        <p:spPr>
          <a:xfrm>
            <a:off x="173431" y="2769209"/>
            <a:ext cx="2098713" cy="23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5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E19E203-553D-44CE-A4C3-F73915E52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99" y="310818"/>
            <a:ext cx="2813201" cy="1505528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4CE2E6F0-A672-41CF-95E2-3DF87DE16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168" y="734528"/>
            <a:ext cx="2393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</a:rPr>
              <a:t>Nội</a:t>
            </a:r>
            <a:r>
              <a:rPr lang="en-US" altLang="en-US" sz="3200" b="1" dirty="0">
                <a:solidFill>
                  <a:srgbClr val="FF0000"/>
                </a:solidFill>
              </a:rPr>
              <a:t> dung</a:t>
            </a: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xmlns="" id="{62A9D1F5-E07F-4880-A0CD-1597DF776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3"/>
          <a:stretch/>
        </p:blipFill>
        <p:spPr>
          <a:xfrm>
            <a:off x="2810538" y="2349819"/>
            <a:ext cx="781253" cy="800705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87767505-19A7-43C2-8237-17E4BF3AA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r="56963"/>
          <a:stretch/>
        </p:blipFill>
        <p:spPr>
          <a:xfrm>
            <a:off x="2762434" y="3694637"/>
            <a:ext cx="876661" cy="723792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xmlns="" id="{69A38A8B-ABD0-44BA-8F7F-75DC23922E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r="29235"/>
          <a:stretch/>
        </p:blipFill>
        <p:spPr>
          <a:xfrm>
            <a:off x="2733932" y="5079867"/>
            <a:ext cx="886691" cy="800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886E7-C143-450A-8E71-C3D5BD6A1EA7}"/>
              </a:ext>
            </a:extLst>
          </p:cNvPr>
          <p:cNvSpPr txBox="1"/>
          <p:nvPr/>
        </p:nvSpPr>
        <p:spPr>
          <a:xfrm flipH="1">
            <a:off x="3913911" y="2476822"/>
            <a:ext cx="828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tù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59BB7E-7781-4952-966F-6C255DBD4320}"/>
              </a:ext>
            </a:extLst>
          </p:cNvPr>
          <p:cNvSpPr txBox="1"/>
          <p:nvPr/>
        </p:nvSpPr>
        <p:spPr>
          <a:xfrm flipH="1">
            <a:off x="3913911" y="3500605"/>
            <a:ext cx="7619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18AF42-C776-4AE4-88DF-C768054B0995}"/>
              </a:ext>
            </a:extLst>
          </p:cNvPr>
          <p:cNvSpPr txBox="1"/>
          <p:nvPr/>
        </p:nvSpPr>
        <p:spPr>
          <a:xfrm flipH="1">
            <a:off x="3913911" y="4929637"/>
            <a:ext cx="7619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Minh.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906563-4626-475C-8B49-DA3593CBAD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20607" r="15858" b="7727"/>
          <a:stretch/>
        </p:blipFill>
        <p:spPr>
          <a:xfrm>
            <a:off x="173431" y="2769209"/>
            <a:ext cx="2098713" cy="23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5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922F470-D1EA-4576-A24B-97F45E15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文本框 21">
            <a:extLst>
              <a:ext uri="{FF2B5EF4-FFF2-40B4-BE49-F238E27FC236}">
                <a16:creationId xmlns:a16="http://schemas.microsoft.com/office/drawing/2014/main" xmlns="" id="{3FD37BBD-D6D6-49E5-9C5E-0C945636EC23}"/>
              </a:ext>
            </a:extLst>
          </p:cNvPr>
          <p:cNvSpPr txBox="1"/>
          <p:nvPr/>
        </p:nvSpPr>
        <p:spPr>
          <a:xfrm>
            <a:off x="3371674" y="1446801"/>
            <a:ext cx="9106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Ngắm</a:t>
            </a:r>
            <a:r>
              <a:rPr lang="en-US" altLang="zh-CN" sz="1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trăng</a:t>
            </a:r>
            <a:endParaRPr lang="zh-CN" altLang="en-US" sz="12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22">
            <a:extLst>
              <a:ext uri="{FF2B5EF4-FFF2-40B4-BE49-F238E27FC236}">
                <a16:creationId xmlns:a16="http://schemas.microsoft.com/office/drawing/2014/main" xmlns="" id="{4220F613-3ACD-4FF3-8730-7BC3A29F2F05}"/>
              </a:ext>
            </a:extLst>
          </p:cNvPr>
          <p:cNvSpPr txBox="1"/>
          <p:nvPr/>
        </p:nvSpPr>
        <p:spPr>
          <a:xfrm>
            <a:off x="7186289" y="3539836"/>
            <a:ext cx="432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_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Hồ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Chí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Minh_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36A57D-C13D-452B-9EEF-F36F5ABE2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1"/>
          <a:stretch/>
        </p:blipFill>
        <p:spPr>
          <a:xfrm>
            <a:off x="-1020491" y="683620"/>
            <a:ext cx="6312926" cy="590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AABF94-5378-4EA9-B58C-6132235F5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>
          <a:xfrm>
            <a:off x="-772396" y="218205"/>
            <a:ext cx="6861469" cy="64716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D79C2EB-3BC2-451D-86E6-4759DD25522E}"/>
              </a:ext>
            </a:extLst>
          </p:cNvPr>
          <p:cNvSpPr/>
          <p:nvPr/>
        </p:nvSpPr>
        <p:spPr>
          <a:xfrm>
            <a:off x="5315494" y="3230233"/>
            <a:ext cx="57819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“NGẮM TRĂNG TRÒN, THẤY ƯỚC MƠ”</a:t>
            </a:r>
            <a:endParaRPr lang="en-SG" sz="54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9" descr="未标题-1.png">
            <a:extLst>
              <a:ext uri="{FF2B5EF4-FFF2-40B4-BE49-F238E27FC236}">
                <a16:creationId xmlns:a16="http://schemas.microsoft.com/office/drawing/2014/main" xmlns="" id="{AFF598ED-49A9-40F6-9C85-7DADDD066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3708" y="779545"/>
            <a:ext cx="4648376" cy="2102837"/>
          </a:xfrm>
          <a:prstGeom prst="rect">
            <a:avLst/>
          </a:prstGeom>
        </p:spPr>
      </p:pic>
      <p:pic>
        <p:nvPicPr>
          <p:cNvPr id="7" name="图片 24" descr="未标题-1.png">
            <a:extLst>
              <a:ext uri="{FF2B5EF4-FFF2-40B4-BE49-F238E27FC236}">
                <a16:creationId xmlns:a16="http://schemas.microsoft.com/office/drawing/2014/main" xmlns="" id="{B67BCEF5-1EA4-442D-BF8C-463AA5B2E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V="1">
            <a:off x="5978923" y="467330"/>
            <a:ext cx="1462240" cy="1868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2A0FAF-9A23-425E-A6C8-E2760DEC56F5}"/>
              </a:ext>
            </a:extLst>
          </p:cNvPr>
          <p:cNvSpPr txBox="1"/>
          <p:nvPr/>
        </p:nvSpPr>
        <p:spPr>
          <a:xfrm rot="21210808">
            <a:off x="7220253" y="605130"/>
            <a:ext cx="2514597" cy="13234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SG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TRÒ CHƠI</a:t>
            </a:r>
            <a:endParaRPr lang="zh-CN" altLang="en-US" sz="40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endParaRPr lang="zh-CN" altLang="en-US" sz="40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6458 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601EDBB3-A0DC-47F6-BAAC-C893024E46C2}"/>
              </a:ext>
            </a:extLst>
          </p:cNvPr>
          <p:cNvSpPr/>
          <p:nvPr/>
        </p:nvSpPr>
        <p:spPr>
          <a:xfrm>
            <a:off x="3013363" y="624273"/>
            <a:ext cx="8164653" cy="163055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27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thơ Nhật kí trong tù được sáng tác trong hoàn cảnh nào?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AC6191-B2A8-4FBB-BC51-FFC14BC4691A}"/>
              </a:ext>
            </a:extLst>
          </p:cNvPr>
          <p:cNvSpPr/>
          <p:nvPr/>
        </p:nvSpPr>
        <p:spPr>
          <a:xfrm>
            <a:off x="737751" y="3220503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bị giam trong nhà tù của Tưởng Giới Thạch ở Quảng Tây (Trung Quốc)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661965D-8979-46BB-9226-A46746ED409F}"/>
              </a:ext>
            </a:extLst>
          </p:cNvPr>
          <p:cNvSpPr/>
          <p:nvPr/>
        </p:nvSpPr>
        <p:spPr>
          <a:xfrm>
            <a:off x="6236132" y="3224692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8FFD6E-D8B5-4230-BA57-2D5BFB4175B9}"/>
              </a:ext>
            </a:extLst>
          </p:cNvPr>
          <p:cNvSpPr/>
          <p:nvPr/>
        </p:nvSpPr>
        <p:spPr>
          <a:xfrm>
            <a:off x="737751" y="4920168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3CFB74-B098-4527-B45A-12780EAB341E}"/>
              </a:ext>
            </a:extLst>
          </p:cNvPr>
          <p:cNvSpPr/>
          <p:nvPr/>
        </p:nvSpPr>
        <p:spPr>
          <a:xfrm>
            <a:off x="6236132" y="4924357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F9CC3F-EE91-4464-B186-2C43C41180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1889" y="3474581"/>
            <a:ext cx="885137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1B2C53F-EFF4-424B-8CF8-D4C73DDC1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2490" y="5182135"/>
            <a:ext cx="804536" cy="70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F15E99-EAE6-4E99-BFA0-0F621FE83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5" y="5193732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C24B7-3441-4BCF-98D1-AE7C659FD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5" y="3494551"/>
            <a:ext cx="804742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B8299E-A79E-4ED5-B1AB-7A969B0626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028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D6DFA94B-AE43-4BEC-8E05-6A5FC46065FC}"/>
              </a:ext>
            </a:extLst>
          </p:cNvPr>
          <p:cNvSpPr/>
          <p:nvPr/>
        </p:nvSpPr>
        <p:spPr>
          <a:xfrm>
            <a:off x="2951018" y="525451"/>
            <a:ext cx="866811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kí trong tù được sáng tác bằng chữ gì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592BE6-DA16-44C3-9AA4-2FB2F212C309}"/>
              </a:ext>
            </a:extLst>
          </p:cNvPr>
          <p:cNvSpPr/>
          <p:nvPr/>
        </p:nvSpPr>
        <p:spPr>
          <a:xfrm>
            <a:off x="1255521" y="3185864"/>
            <a:ext cx="4906798" cy="13507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  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06C181A-39A6-4D03-BB8D-14008740149B}"/>
              </a:ext>
            </a:extLst>
          </p:cNvPr>
          <p:cNvSpPr/>
          <p:nvPr/>
        </p:nvSpPr>
        <p:spPr>
          <a:xfrm>
            <a:off x="-423573" y="526587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85B887E-2038-46AF-B986-368A6FCA68C7}"/>
              </a:ext>
            </a:extLst>
          </p:cNvPr>
          <p:cNvSpPr/>
          <p:nvPr/>
        </p:nvSpPr>
        <p:spPr>
          <a:xfrm>
            <a:off x="13892373" y="506618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E4FA65-879C-4525-960F-4F9B1A68EF27}"/>
              </a:ext>
            </a:extLst>
          </p:cNvPr>
          <p:cNvSpPr/>
          <p:nvPr/>
        </p:nvSpPr>
        <p:spPr>
          <a:xfrm>
            <a:off x="6712338" y="3190053"/>
            <a:ext cx="4906798" cy="13507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  </a:t>
            </a:r>
          </a:p>
          <a:p>
            <a:pPr lvl="0">
              <a:defRPr/>
            </a:pP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13A656-C81B-41B0-9CEA-C9B96C9F987E}"/>
              </a:ext>
            </a:extLst>
          </p:cNvPr>
          <p:cNvSpPr/>
          <p:nvPr/>
        </p:nvSpPr>
        <p:spPr>
          <a:xfrm>
            <a:off x="1255521" y="4802402"/>
            <a:ext cx="4906798" cy="13507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41F8EC-C27B-4721-BD0E-5B817B72F2DF}"/>
              </a:ext>
            </a:extLst>
          </p:cNvPr>
          <p:cNvSpPr/>
          <p:nvPr/>
        </p:nvSpPr>
        <p:spPr>
          <a:xfrm>
            <a:off x="6712338" y="4806591"/>
            <a:ext cx="4906798" cy="13507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97" y="3512678"/>
            <a:ext cx="805722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7783" y="5137105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4" y="5148702"/>
            <a:ext cx="804742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4" y="3564350"/>
            <a:ext cx="804742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A7052-D322-49B1-9C31-023EB7E3FA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22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176EDAE-0356-4619-84BD-1FE69745CED5}"/>
              </a:ext>
            </a:extLst>
          </p:cNvPr>
          <p:cNvSpPr/>
          <p:nvPr/>
        </p:nvSpPr>
        <p:spPr>
          <a:xfrm>
            <a:off x="3006115" y="684171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thơ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“Nhật kí trong tù”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bao nhiêu bài thơ và phần lớn được viết theo thể thơ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710D92-1AA4-4469-8515-C6A8EBF28E48}"/>
              </a:ext>
            </a:extLst>
          </p:cNvPr>
          <p:cNvSpPr/>
          <p:nvPr/>
        </p:nvSpPr>
        <p:spPr>
          <a:xfrm>
            <a:off x="832636" y="3206646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143 bài – được viết chủ yếu theo thể thơ tứ tuyệt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BCE70AE7-911F-4FC6-A686-F96622703043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F6D1CA-DB19-410B-B343-121105942073}"/>
              </a:ext>
            </a:extLst>
          </p:cNvPr>
          <p:cNvSpPr/>
          <p:nvPr/>
        </p:nvSpPr>
        <p:spPr>
          <a:xfrm>
            <a:off x="6476490" y="3210835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135 bài – được viết chủ yếu theo thể thơ thất ngôn bát cú Đường luật.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8CDCF0-41E9-4109-AEB6-EF33F8146001}"/>
              </a:ext>
            </a:extLst>
          </p:cNvPr>
          <p:cNvSpPr/>
          <p:nvPr/>
        </p:nvSpPr>
        <p:spPr>
          <a:xfrm>
            <a:off x="832636" y="4771233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134 bài – được viết chủ yếu theo thể thơ song thất lục bát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D178D8-AA97-4B61-BE66-EBAD34E59E99}"/>
              </a:ext>
            </a:extLst>
          </p:cNvPr>
          <p:cNvSpPr/>
          <p:nvPr/>
        </p:nvSpPr>
        <p:spPr>
          <a:xfrm>
            <a:off x="6476490" y="4775422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133 bài – được viết chủ yếu theo thể thơ tứ tuyệt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12" y="3232121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30" y="4834827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46" y="4847896"/>
            <a:ext cx="804742" cy="643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696" y="32837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396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2DB566-1B2F-4CC6-93A2-99E9AB4DE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2CBC1A6-C601-4886-A742-C5999DAF1DAB}"/>
              </a:ext>
            </a:extLst>
          </p:cNvPr>
          <p:cNvSpPr/>
          <p:nvPr/>
        </p:nvSpPr>
        <p:spPr>
          <a:xfrm>
            <a:off x="2962773" y="549135"/>
            <a:ext cx="842566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của Bác Hồ khi viết tập thơ “Nhật kí trong tù” là gì?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C2BF13-88DF-4565-A985-12A3C0F7E1CB}"/>
              </a:ext>
            </a:extLst>
          </p:cNvPr>
          <p:cNvSpPr/>
          <p:nvPr/>
        </p:nvSpPr>
        <p:spPr>
          <a:xfrm>
            <a:off x="800100" y="3189327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lên án sự cai trị áp bức bóc lột của thực dân Pháp ở nước ta, kêu gọi sự ủng hộ của nhân dân thế giới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C2ACBF-318A-4E7C-AC60-01581EC21460}"/>
              </a:ext>
            </a:extLst>
          </p:cNvPr>
          <p:cNvSpPr/>
          <p:nvPr/>
        </p:nvSpPr>
        <p:spPr>
          <a:xfrm>
            <a:off x="6234525" y="3193516"/>
            <a:ext cx="5247430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giác ngộ cho các tầng lớp thanh niên, nâng cao trình độ hoạt động cách mạng cho họ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F328EC-639E-451E-868D-057D3514F8DA}"/>
              </a:ext>
            </a:extLst>
          </p:cNvPr>
          <p:cNvSpPr/>
          <p:nvPr/>
        </p:nvSpPr>
        <p:spPr>
          <a:xfrm>
            <a:off x="800100" y="4795476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khuây trong những ngày ở tù.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996906-A90C-4C77-9B69-27A2C2850766}"/>
              </a:ext>
            </a:extLst>
          </p:cNvPr>
          <p:cNvSpPr/>
          <p:nvPr/>
        </p:nvSpPr>
        <p:spPr>
          <a:xfrm>
            <a:off x="6234525" y="4799665"/>
            <a:ext cx="5247430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tuyên truyền cách mạng, vận động quần chúng nhân dân hăng hái tham gia cách mạng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12" y="3473263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98" y="5117531"/>
            <a:ext cx="804536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138" y="5117531"/>
            <a:ext cx="804742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88" y="354356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554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D6DFA94B-AE43-4BEC-8E05-6A5FC46065FC}"/>
              </a:ext>
            </a:extLst>
          </p:cNvPr>
          <p:cNvSpPr/>
          <p:nvPr/>
        </p:nvSpPr>
        <p:spPr>
          <a:xfrm>
            <a:off x="2951018" y="529640"/>
            <a:ext cx="866811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“Ngắm trăng” thuộc thể thơ gì 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592BE6-DA16-44C3-9AA4-2FB2F212C309}"/>
              </a:ext>
            </a:extLst>
          </p:cNvPr>
          <p:cNvSpPr/>
          <p:nvPr/>
        </p:nvSpPr>
        <p:spPr>
          <a:xfrm>
            <a:off x="1317867" y="3289774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06C181A-39A6-4D03-BB8D-14008740149B}"/>
              </a:ext>
            </a:extLst>
          </p:cNvPr>
          <p:cNvSpPr/>
          <p:nvPr/>
        </p:nvSpPr>
        <p:spPr>
          <a:xfrm>
            <a:off x="-423573" y="526587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85B887E-2038-46AF-B986-368A6FCA68C7}"/>
              </a:ext>
            </a:extLst>
          </p:cNvPr>
          <p:cNvSpPr/>
          <p:nvPr/>
        </p:nvSpPr>
        <p:spPr>
          <a:xfrm>
            <a:off x="13892373" y="506618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E4FA65-879C-4525-960F-4F9B1A68EF27}"/>
              </a:ext>
            </a:extLst>
          </p:cNvPr>
          <p:cNvSpPr/>
          <p:nvPr/>
        </p:nvSpPr>
        <p:spPr>
          <a:xfrm>
            <a:off x="6774684" y="3289774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</a:p>
          <a:p>
            <a:pPr lvl="0">
              <a:defRPr/>
            </a:pP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13A656-C81B-41B0-9CEA-C9B96C9F987E}"/>
              </a:ext>
            </a:extLst>
          </p:cNvPr>
          <p:cNvSpPr/>
          <p:nvPr/>
        </p:nvSpPr>
        <p:spPr>
          <a:xfrm>
            <a:off x="1317867" y="4906312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41F8EC-C27B-4721-BD0E-5B817B72F2DF}"/>
              </a:ext>
            </a:extLst>
          </p:cNvPr>
          <p:cNvSpPr/>
          <p:nvPr/>
        </p:nvSpPr>
        <p:spPr>
          <a:xfrm>
            <a:off x="6774684" y="4906312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SG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97" y="3512678"/>
            <a:ext cx="805722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7783" y="5137105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4" y="5148702"/>
            <a:ext cx="804742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4" y="3564350"/>
            <a:ext cx="804742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A7052-D322-49B1-9C31-023EB7E3FA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882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176EDAE-0356-4619-84BD-1FE69745CED5}"/>
              </a:ext>
            </a:extLst>
          </p:cNvPr>
          <p:cNvSpPr/>
          <p:nvPr/>
        </p:nvSpPr>
        <p:spPr>
          <a:xfrm>
            <a:off x="3006115" y="684171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bài thơ sau của Chủ tịch Hồ Chí Minh, bài thơ nào không xuất hiện hình ảnh trăng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710D92-1AA4-4469-8515-C6A8EBF28E48}"/>
              </a:ext>
            </a:extLst>
          </p:cNvPr>
          <p:cNvSpPr/>
          <p:nvPr/>
        </p:nvSpPr>
        <p:spPr>
          <a:xfrm>
            <a:off x="832636" y="3206646"/>
            <a:ext cx="49067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BCE70AE7-911F-4FC6-A686-F96622703043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F6D1CA-DB19-410B-B343-121105942073}"/>
              </a:ext>
            </a:extLst>
          </p:cNvPr>
          <p:cNvSpPr/>
          <p:nvPr/>
        </p:nvSpPr>
        <p:spPr>
          <a:xfrm>
            <a:off x="6476490" y="3210835"/>
            <a:ext cx="49067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8CDCF0-41E9-4109-AEB6-EF33F8146001}"/>
              </a:ext>
            </a:extLst>
          </p:cNvPr>
          <p:cNvSpPr/>
          <p:nvPr/>
        </p:nvSpPr>
        <p:spPr>
          <a:xfrm>
            <a:off x="832636" y="4771233"/>
            <a:ext cx="49067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D178D8-AA97-4B61-BE66-EBAD34E59E99}"/>
              </a:ext>
            </a:extLst>
          </p:cNvPr>
          <p:cNvSpPr/>
          <p:nvPr/>
        </p:nvSpPr>
        <p:spPr>
          <a:xfrm>
            <a:off x="6476490" y="4775422"/>
            <a:ext cx="49067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12" y="3232121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30" y="4834827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46" y="4847896"/>
            <a:ext cx="804742" cy="643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696" y="32837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278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D6DFA94B-AE43-4BEC-8E05-6A5FC46065FC}"/>
              </a:ext>
            </a:extLst>
          </p:cNvPr>
          <p:cNvSpPr/>
          <p:nvPr/>
        </p:nvSpPr>
        <p:spPr>
          <a:xfrm>
            <a:off x="2951018" y="529640"/>
            <a:ext cx="866811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“Trước cảnh đẹp đêm nay biết làm thế nào ?” là kiểu câu gì ?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592BE6-DA16-44C3-9AA4-2FB2F212C309}"/>
              </a:ext>
            </a:extLst>
          </p:cNvPr>
          <p:cNvSpPr/>
          <p:nvPr/>
        </p:nvSpPr>
        <p:spPr>
          <a:xfrm>
            <a:off x="1317867" y="3289774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06C181A-39A6-4D03-BB8D-14008740149B}"/>
              </a:ext>
            </a:extLst>
          </p:cNvPr>
          <p:cNvSpPr/>
          <p:nvPr/>
        </p:nvSpPr>
        <p:spPr>
          <a:xfrm>
            <a:off x="-423573" y="526587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85B887E-2038-46AF-B986-368A6FCA68C7}"/>
              </a:ext>
            </a:extLst>
          </p:cNvPr>
          <p:cNvSpPr/>
          <p:nvPr/>
        </p:nvSpPr>
        <p:spPr>
          <a:xfrm>
            <a:off x="13892373" y="506618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E4FA65-879C-4525-960F-4F9B1A68EF27}"/>
              </a:ext>
            </a:extLst>
          </p:cNvPr>
          <p:cNvSpPr/>
          <p:nvPr/>
        </p:nvSpPr>
        <p:spPr>
          <a:xfrm>
            <a:off x="6774684" y="3289774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13A656-C81B-41B0-9CEA-C9B96C9F987E}"/>
              </a:ext>
            </a:extLst>
          </p:cNvPr>
          <p:cNvSpPr/>
          <p:nvPr/>
        </p:nvSpPr>
        <p:spPr>
          <a:xfrm>
            <a:off x="1317867" y="4906312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41F8EC-C27B-4721-BD0E-5B817B72F2DF}"/>
              </a:ext>
            </a:extLst>
          </p:cNvPr>
          <p:cNvSpPr/>
          <p:nvPr/>
        </p:nvSpPr>
        <p:spPr>
          <a:xfrm>
            <a:off x="6774684" y="4906312"/>
            <a:ext cx="4906798" cy="1053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 đều 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97" y="3512678"/>
            <a:ext cx="805722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7783" y="5137105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4" y="5148702"/>
            <a:ext cx="804742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4" y="3564350"/>
            <a:ext cx="804742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A7052-D322-49B1-9C31-023EB7E3FA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604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2DB566-1B2F-4CC6-93A2-99E9AB4DE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2CBC1A6-C601-4886-A742-C5999DAF1DAB}"/>
              </a:ext>
            </a:extLst>
          </p:cNvPr>
          <p:cNvSpPr/>
          <p:nvPr/>
        </p:nvSpPr>
        <p:spPr>
          <a:xfrm>
            <a:off x="2962773" y="549135"/>
            <a:ext cx="842566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nói đúng nhất hoàn cảnh ngắm trăng của Bác Hồ trong bài thơ “Ngắm trăng”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C2BF13-88DF-4565-A985-12A3C0F7E1CB}"/>
              </a:ext>
            </a:extLst>
          </p:cNvPr>
          <p:cNvSpPr/>
          <p:nvPr/>
        </p:nvSpPr>
        <p:spPr>
          <a:xfrm>
            <a:off x="800100" y="3189327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C2ACBF-318A-4E7C-AC60-01581EC21460}"/>
              </a:ext>
            </a:extLst>
          </p:cNvPr>
          <p:cNvSpPr/>
          <p:nvPr/>
        </p:nvSpPr>
        <p:spPr>
          <a:xfrm>
            <a:off x="6234525" y="3193516"/>
            <a:ext cx="5247430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đêm không ngủ vì lo lắng cho vận mệnh đất nước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F328EC-639E-451E-868D-057D3514F8DA}"/>
              </a:ext>
            </a:extLst>
          </p:cNvPr>
          <p:cNvSpPr/>
          <p:nvPr/>
        </p:nvSpPr>
        <p:spPr>
          <a:xfrm>
            <a:off x="800100" y="4795476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nhà tù thiếu thốn không rượu cũng không hoa.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996906-A90C-4C77-9B69-27A2C2850766}"/>
              </a:ext>
            </a:extLst>
          </p:cNvPr>
          <p:cNvSpPr/>
          <p:nvPr/>
        </p:nvSpPr>
        <p:spPr>
          <a:xfrm>
            <a:off x="6234525" y="4799665"/>
            <a:ext cx="5247430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 đi hiu quạnh từ nhà tù này sang nhà tù khác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12" y="3473263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98" y="5117531"/>
            <a:ext cx="804536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138" y="5117531"/>
            <a:ext cx="804742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88" y="354356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11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176EDAE-0356-4619-84BD-1FE69745CED5}"/>
              </a:ext>
            </a:extLst>
          </p:cNvPr>
          <p:cNvSpPr/>
          <p:nvPr/>
        </p:nvSpPr>
        <p:spPr>
          <a:xfrm>
            <a:off x="3006115" y="684171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câu thơ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“Nhân hướng song tiền khán minh nguyệt – Nguyệt tòng song khích khán thi gia”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biện pháp nghệ thuật gì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710D92-1AA4-4469-8515-C6A8EBF28E48}"/>
              </a:ext>
            </a:extLst>
          </p:cNvPr>
          <p:cNvSpPr/>
          <p:nvPr/>
        </p:nvSpPr>
        <p:spPr>
          <a:xfrm>
            <a:off x="1901536" y="3206646"/>
            <a:ext cx="38378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dụ    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BCE70AE7-911F-4FC6-A686-F96622703043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F6D1CA-DB19-410B-B343-121105942073}"/>
              </a:ext>
            </a:extLst>
          </p:cNvPr>
          <p:cNvSpPr/>
          <p:nvPr/>
        </p:nvSpPr>
        <p:spPr>
          <a:xfrm>
            <a:off x="7545390" y="3210835"/>
            <a:ext cx="38378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 dụ    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8CDCF0-41E9-4109-AEB6-EF33F8146001}"/>
              </a:ext>
            </a:extLst>
          </p:cNvPr>
          <p:cNvSpPr/>
          <p:nvPr/>
        </p:nvSpPr>
        <p:spPr>
          <a:xfrm>
            <a:off x="1901536" y="4771233"/>
            <a:ext cx="38378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So sánh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D178D8-AA97-4B61-BE66-EBAD34E59E99}"/>
              </a:ext>
            </a:extLst>
          </p:cNvPr>
          <p:cNvSpPr/>
          <p:nvPr/>
        </p:nvSpPr>
        <p:spPr>
          <a:xfrm>
            <a:off x="7545390" y="4775422"/>
            <a:ext cx="3837898" cy="960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Đối xứng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12" y="3232121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30" y="4834827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46" y="4847896"/>
            <a:ext cx="804742" cy="643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696" y="32837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13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2">
            <a:extLst>
              <a:ext uri="{FF2B5EF4-FFF2-40B4-BE49-F238E27FC236}">
                <a16:creationId xmlns:a16="http://schemas.microsoft.com/office/drawing/2014/main" xmlns="" id="{4BB23245-85CB-4A21-A800-0525D78F4A2A}"/>
              </a:ext>
            </a:extLst>
          </p:cNvPr>
          <p:cNvGrpSpPr/>
          <p:nvPr/>
        </p:nvGrpSpPr>
        <p:grpSpPr>
          <a:xfrm>
            <a:off x="4277414" y="1084595"/>
            <a:ext cx="3678691" cy="1304897"/>
            <a:chOff x="4468355" y="2674828"/>
            <a:chExt cx="2044890" cy="942007"/>
          </a:xfrm>
        </p:grpSpPr>
        <p:pic>
          <p:nvPicPr>
            <p:cNvPr id="7" name="Picture 2" descr="E:\水墨图表素材\图片1.png">
              <a:extLst>
                <a:ext uri="{FF2B5EF4-FFF2-40B4-BE49-F238E27FC236}">
                  <a16:creationId xmlns:a16="http://schemas.microsoft.com/office/drawing/2014/main" xmlns="" id="{50C73B9D-1504-4FF9-B1B2-5B861E7F6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044890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26">
              <a:extLst>
                <a:ext uri="{FF2B5EF4-FFF2-40B4-BE49-F238E27FC236}">
                  <a16:creationId xmlns:a16="http://schemas.microsoft.com/office/drawing/2014/main" xmlns="" id="{1B712F8A-6C02-4542-85A0-DF60DEECB5FC}"/>
                </a:ext>
              </a:extLst>
            </p:cNvPr>
            <p:cNvSpPr/>
            <p:nvPr/>
          </p:nvSpPr>
          <p:spPr>
            <a:xfrm>
              <a:off x="4746142" y="2848318"/>
              <a:ext cx="1491114" cy="511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spc="300" dirty="0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1. </a:t>
              </a:r>
              <a:r>
                <a:rPr lang="en-US" altLang="zh-CN" sz="4000" b="1" spc="300" dirty="0" err="1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Tác</a:t>
              </a:r>
              <a:r>
                <a:rPr lang="en-US" altLang="zh-CN" sz="4000" b="1" spc="300" dirty="0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000" b="1" spc="300" dirty="0" err="1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giả</a:t>
              </a:r>
              <a:endParaRPr lang="zh-CN" altLang="en-US" sz="4000" b="1" spc="300" dirty="0">
                <a:solidFill>
                  <a:srgbClr val="FFFF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xmlns="" id="{241453AF-195B-472D-AC7C-808D00034BDB}"/>
              </a:ext>
            </a:extLst>
          </p:cNvPr>
          <p:cNvGrpSpPr>
            <a:grpSpLocks/>
          </p:cNvGrpSpPr>
          <p:nvPr/>
        </p:nvGrpSpPr>
        <p:grpSpPr bwMode="auto">
          <a:xfrm>
            <a:off x="82914" y="1668689"/>
            <a:ext cx="4592995" cy="4700591"/>
            <a:chOff x="96" y="1547"/>
            <a:chExt cx="2674" cy="2961"/>
          </a:xfrm>
        </p:grpSpPr>
        <p:pic>
          <p:nvPicPr>
            <p:cNvPr id="11" name="Picture 16" descr="Bac Ho quan sat tran dia Dong Khe">
              <a:extLst>
                <a:ext uri="{FF2B5EF4-FFF2-40B4-BE49-F238E27FC236}">
                  <a16:creationId xmlns:a16="http://schemas.microsoft.com/office/drawing/2014/main" xmlns="" id="{046D5930-8FFA-4B33-9961-546E8C88E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1547"/>
              <a:ext cx="2674" cy="238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 Box 17">
              <a:extLst>
                <a:ext uri="{FF2B5EF4-FFF2-40B4-BE49-F238E27FC236}">
                  <a16:creationId xmlns:a16="http://schemas.microsoft.com/office/drawing/2014/main" xmlns="" id="{42306584-1004-4B77-AF95-E2127D2521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" y="4024"/>
              <a:ext cx="2328" cy="48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Minh </a:t>
              </a:r>
            </a:p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(1890 -1969)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4F8E18-6DA6-4FE0-9A36-BFEF1A87BF26}"/>
              </a:ext>
            </a:extLst>
          </p:cNvPr>
          <p:cNvSpPr/>
          <p:nvPr/>
        </p:nvSpPr>
        <p:spPr>
          <a:xfrm>
            <a:off x="6326034" y="2369350"/>
            <a:ext cx="57830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xmlns="" id="{AD668644-22A8-4611-9EC8-2248363B0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38" y="2561118"/>
            <a:ext cx="1096422" cy="7108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E48868C-7CFF-41F5-98A2-28DB55BBA0FA}"/>
              </a:ext>
            </a:extLst>
          </p:cNvPr>
          <p:cNvSpPr/>
          <p:nvPr/>
        </p:nvSpPr>
        <p:spPr>
          <a:xfrm>
            <a:off x="6333470" y="4020576"/>
            <a:ext cx="5274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25">
            <a:extLst>
              <a:ext uri="{FF2B5EF4-FFF2-40B4-BE49-F238E27FC236}">
                <a16:creationId xmlns:a16="http://schemas.microsoft.com/office/drawing/2014/main" xmlns="" id="{C13BA0A8-CA96-4051-8D29-114282919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74" y="3953080"/>
            <a:ext cx="1096422" cy="7108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AFD9DB5-A379-4CBC-A06C-0A1EE7918F82}"/>
              </a:ext>
            </a:extLst>
          </p:cNvPr>
          <p:cNvSpPr/>
          <p:nvPr/>
        </p:nvSpPr>
        <p:spPr>
          <a:xfrm>
            <a:off x="6340904" y="5217135"/>
            <a:ext cx="5851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图片 25">
            <a:extLst>
              <a:ext uri="{FF2B5EF4-FFF2-40B4-BE49-F238E27FC236}">
                <a16:creationId xmlns:a16="http://schemas.microsoft.com/office/drawing/2014/main" xmlns="" id="{7B16DFFA-A6A0-4CBA-9A4B-4BE34725C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09" y="5118466"/>
            <a:ext cx="1096422" cy="710847"/>
          </a:xfrm>
          <a:prstGeom prst="rect">
            <a:avLst/>
          </a:prstGeom>
        </p:spPr>
      </p:pic>
      <p:sp>
        <p:nvSpPr>
          <p:cNvPr id="19" name="文本框 2">
            <a:extLst>
              <a:ext uri="{FF2B5EF4-FFF2-40B4-BE49-F238E27FC236}">
                <a16:creationId xmlns:a16="http://schemas.microsoft.com/office/drawing/2014/main" xmlns="" id="{F355136D-131D-41D6-8C24-2D01D62C9ACC}"/>
              </a:ext>
            </a:extLst>
          </p:cNvPr>
          <p:cNvSpPr txBox="1"/>
          <p:nvPr/>
        </p:nvSpPr>
        <p:spPr>
          <a:xfrm>
            <a:off x="590842" y="237724"/>
            <a:ext cx="6016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6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I.Giới</a:t>
            </a:r>
            <a:r>
              <a:rPr lang="en-US" altLang="zh-CN" sz="32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6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32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6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chung</a:t>
            </a:r>
            <a:endParaRPr lang="zh-CN" altLang="en-US" sz="3200" b="1" spc="6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601EDBB3-A0DC-47F6-BAAC-C893024E46C2}"/>
              </a:ext>
            </a:extLst>
          </p:cNvPr>
          <p:cNvSpPr/>
          <p:nvPr/>
        </p:nvSpPr>
        <p:spPr>
          <a:xfrm>
            <a:off x="2899062" y="624273"/>
            <a:ext cx="8697192" cy="163055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nói đúng nhất tâm trạng của Bá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trước cảnh đẹp ở bài thơ Ngắm trăng?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AC6191-B2A8-4FBB-BC51-FFC14BC4691A}"/>
              </a:ext>
            </a:extLst>
          </p:cNvPr>
          <p:cNvSpPr/>
          <p:nvPr/>
        </p:nvSpPr>
        <p:spPr>
          <a:xfrm>
            <a:off x="1174173" y="3220503"/>
            <a:ext cx="4722853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xuyến, bối rối 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661965D-8979-46BB-9226-A46746ED409F}"/>
              </a:ext>
            </a:extLst>
          </p:cNvPr>
          <p:cNvSpPr/>
          <p:nvPr/>
        </p:nvSpPr>
        <p:spPr>
          <a:xfrm>
            <a:off x="6672554" y="3224692"/>
            <a:ext cx="4722853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bã, chán nản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8FFD6E-D8B5-4230-BA57-2D5BFB4175B9}"/>
              </a:ext>
            </a:extLst>
          </p:cNvPr>
          <p:cNvSpPr/>
          <p:nvPr/>
        </p:nvSpPr>
        <p:spPr>
          <a:xfrm>
            <a:off x="1174173" y="4920168"/>
            <a:ext cx="4722853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rỡ, niềm nở      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3CFB74-B098-4527-B45A-12780EAB341E}"/>
              </a:ext>
            </a:extLst>
          </p:cNvPr>
          <p:cNvSpPr/>
          <p:nvPr/>
        </p:nvSpPr>
        <p:spPr>
          <a:xfrm>
            <a:off x="6672554" y="4924357"/>
            <a:ext cx="4722853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bình, giận dữ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F9CC3F-EE91-4464-B186-2C43C41180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1889" y="3474581"/>
            <a:ext cx="885137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1B2C53F-EFF4-424B-8CF8-D4C73DDC1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2490" y="5182135"/>
            <a:ext cx="804536" cy="70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F15E99-EAE6-4E99-BFA0-0F621FE83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5" y="5193732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C24B7-3441-4BCF-98D1-AE7C659FD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5" y="3494551"/>
            <a:ext cx="804742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B8299E-A79E-4ED5-B1AB-7A969B0626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815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2DB566-1B2F-4CC6-93A2-99E9AB4DE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2CBC1A6-C601-4886-A742-C5999DAF1DAB}"/>
              </a:ext>
            </a:extLst>
          </p:cNvPr>
          <p:cNvSpPr/>
          <p:nvPr/>
        </p:nvSpPr>
        <p:spPr>
          <a:xfrm>
            <a:off x="2962773" y="549135"/>
            <a:ext cx="842566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định nào nói đúng nhất hình ảnh Bác Hồ hiện lên qua bài thơ Ngăm trăng?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C2BF13-88DF-4565-A985-12A3C0F7E1CB}"/>
              </a:ext>
            </a:extLst>
          </p:cNvPr>
          <p:cNvSpPr/>
          <p:nvPr/>
        </p:nvSpPr>
        <p:spPr>
          <a:xfrm>
            <a:off x="800100" y="3189327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con người có khả năng nhìn xa trông rộng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C2ACBF-318A-4E7C-AC60-01581EC21460}"/>
              </a:ext>
            </a:extLst>
          </p:cNvPr>
          <p:cNvSpPr/>
          <p:nvPr/>
        </p:nvSpPr>
        <p:spPr>
          <a:xfrm>
            <a:off x="6234525" y="3193516"/>
            <a:ext cx="5247430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con người có bản lĩnh cách mạng kiên cường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F328EC-639E-451E-868D-057D3514F8DA}"/>
              </a:ext>
            </a:extLst>
          </p:cNvPr>
          <p:cNvSpPr/>
          <p:nvPr/>
        </p:nvSpPr>
        <p:spPr>
          <a:xfrm>
            <a:off x="800100" y="4795476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con người yêu thiên nhiên và luôn lạc quan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996906-A90C-4C77-9B69-27A2C2850766}"/>
              </a:ext>
            </a:extLst>
          </p:cNvPr>
          <p:cNvSpPr/>
          <p:nvPr/>
        </p:nvSpPr>
        <p:spPr>
          <a:xfrm>
            <a:off x="6234525" y="4799665"/>
            <a:ext cx="5247430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con người giàu lòng yêu 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12" y="3473263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98" y="5117531"/>
            <a:ext cx="804536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138" y="5117531"/>
            <a:ext cx="804742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88" y="354356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129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8" y="0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4176EDAE-0356-4619-84BD-1FE69745CED5}"/>
              </a:ext>
            </a:extLst>
          </p:cNvPr>
          <p:cNvSpPr/>
          <p:nvPr/>
        </p:nvSpPr>
        <p:spPr>
          <a:xfrm>
            <a:off x="3006115" y="684171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nội dung của "Nhật ký trong tù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710D92-1AA4-4469-8515-C6A8EBF28E48}"/>
              </a:ext>
            </a:extLst>
          </p:cNvPr>
          <p:cNvSpPr/>
          <p:nvPr/>
        </p:nvSpPr>
        <p:spPr>
          <a:xfrm>
            <a:off x="832636" y="3206646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hiện thực cuộc sống khổ cực trong nhà tù thực dân Pháp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BCE70AE7-911F-4FC6-A686-F96622703043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F6D1CA-DB19-410B-B343-121105942073}"/>
              </a:ext>
            </a:extLst>
          </p:cNvPr>
          <p:cNvSpPr/>
          <p:nvPr/>
        </p:nvSpPr>
        <p:spPr>
          <a:xfrm>
            <a:off x="6476490" y="3210835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cáo trạ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đanh thép tố cáo chế độ nhà tù Tưởng Giới Thạch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8CDCF0-41E9-4109-AEB6-EF33F8146001}"/>
              </a:ext>
            </a:extLst>
          </p:cNvPr>
          <p:cNvSpPr/>
          <p:nvPr/>
        </p:nvSpPr>
        <p:spPr>
          <a:xfrm>
            <a:off x="832636" y="4771233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Bức chân dung tự hoạ của Hồ Chí Minh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D178D8-AA97-4B61-BE66-EBAD34E59E99}"/>
              </a:ext>
            </a:extLst>
          </p:cNvPr>
          <p:cNvSpPr/>
          <p:nvPr/>
        </p:nvSpPr>
        <p:spPr>
          <a:xfrm>
            <a:off x="6476490" y="4775422"/>
            <a:ext cx="4906798" cy="1282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Cả A, B, 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12" y="3232121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30" y="4834827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46" y="4847896"/>
            <a:ext cx="804742" cy="643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696" y="32837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709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5CFF0B7-49F3-45B9-96E8-9963B372F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45" y="675227"/>
            <a:ext cx="4852607" cy="385341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588DF5E7-2FC7-456A-9004-297D390E58A6}"/>
              </a:ext>
            </a:extLst>
          </p:cNvPr>
          <p:cNvSpPr txBox="1"/>
          <p:nvPr/>
        </p:nvSpPr>
        <p:spPr>
          <a:xfrm>
            <a:off x="6402972" y="1474012"/>
            <a:ext cx="400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4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altLang="en-US" sz="4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đầy</a:t>
            </a:r>
            <a:r>
              <a:rPr lang="en-US" altLang="en-US" sz="4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zh-CN" altLang="en-US" sz="4800" dirty="0">
              <a:solidFill>
                <a:srgbClr val="4E516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Káº¿t quáº£ hÃ¬nh áº£nh cho hoÃ i thanh">
            <a:extLst>
              <a:ext uri="{FF2B5EF4-FFF2-40B4-BE49-F238E27FC236}">
                <a16:creationId xmlns:a16="http://schemas.microsoft.com/office/drawing/2014/main" xmlns="" id="{12BF6CE7-B02F-4C4B-89F8-04F10226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73" y="1086005"/>
            <a:ext cx="4059700" cy="5412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1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94CF35-8605-4182-958B-665E6E9299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18" descr="Cover">
            <a:extLst>
              <a:ext uri="{FF2B5EF4-FFF2-40B4-BE49-F238E27FC236}">
                <a16:creationId xmlns:a16="http://schemas.microsoft.com/office/drawing/2014/main" xmlns="" id="{957FCBA3-A96C-4A76-BE0E-23600976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36" y="3500812"/>
            <a:ext cx="2093594" cy="23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Cover">
            <a:extLst>
              <a:ext uri="{FF2B5EF4-FFF2-40B4-BE49-F238E27FC236}">
                <a16:creationId xmlns:a16="http://schemas.microsoft.com/office/drawing/2014/main" xmlns="" id="{F4BCABFF-A377-4253-8B10-7A85100C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4" y="3989818"/>
            <a:ext cx="3150870" cy="248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Cover">
            <a:extLst>
              <a:ext uri="{FF2B5EF4-FFF2-40B4-BE49-F238E27FC236}">
                <a16:creationId xmlns:a16="http://schemas.microsoft.com/office/drawing/2014/main" xmlns="" id="{C416D0F6-B634-4B0E-8D53-47C69349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" y="3791699"/>
            <a:ext cx="3236596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Cover">
            <a:extLst>
              <a:ext uri="{FF2B5EF4-FFF2-40B4-BE49-F238E27FC236}">
                <a16:creationId xmlns:a16="http://schemas.microsoft.com/office/drawing/2014/main" xmlns="" id="{D1520708-5CDD-4158-86DA-85322688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0" y="2709660"/>
            <a:ext cx="3350896" cy="139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over">
            <a:extLst>
              <a:ext uri="{FF2B5EF4-FFF2-40B4-BE49-F238E27FC236}">
                <a16:creationId xmlns:a16="http://schemas.microsoft.com/office/drawing/2014/main" xmlns="" id="{83D4988D-76F7-4F6C-8626-473DE28E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188392"/>
            <a:ext cx="3042286" cy="12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Cover">
            <a:extLst>
              <a:ext uri="{FF2B5EF4-FFF2-40B4-BE49-F238E27FC236}">
                <a16:creationId xmlns:a16="http://schemas.microsoft.com/office/drawing/2014/main" xmlns="" id="{C4935A72-B5F9-4E1C-8D23-181F8AB6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099" y="3503348"/>
            <a:ext cx="3057524" cy="91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over">
            <a:extLst>
              <a:ext uri="{FF2B5EF4-FFF2-40B4-BE49-F238E27FC236}">
                <a16:creationId xmlns:a16="http://schemas.microsoft.com/office/drawing/2014/main" xmlns="" id="{4AF988BA-4CA2-41C1-A4ED-3B95D51FF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026" y="2748015"/>
            <a:ext cx="3194684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over">
            <a:extLst>
              <a:ext uri="{FF2B5EF4-FFF2-40B4-BE49-F238E27FC236}">
                <a16:creationId xmlns:a16="http://schemas.microsoft.com/office/drawing/2014/main" xmlns="" id="{023F02E4-B4FB-4BDC-8774-91B2DDEF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40" y="3154102"/>
            <a:ext cx="2238376" cy="69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ver">
            <a:extLst>
              <a:ext uri="{FF2B5EF4-FFF2-40B4-BE49-F238E27FC236}">
                <a16:creationId xmlns:a16="http://schemas.microsoft.com/office/drawing/2014/main" xmlns="" id="{CF3DFE4D-A7B5-45B4-934B-F3503827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8" y="1832032"/>
            <a:ext cx="3709034" cy="88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ver">
            <a:extLst>
              <a:ext uri="{FF2B5EF4-FFF2-40B4-BE49-F238E27FC236}">
                <a16:creationId xmlns:a16="http://schemas.microsoft.com/office/drawing/2014/main" xmlns="" id="{A3242E09-E728-443B-BB1C-0F53568A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6" y="469958"/>
            <a:ext cx="41357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over">
            <a:extLst>
              <a:ext uri="{FF2B5EF4-FFF2-40B4-BE49-F238E27FC236}">
                <a16:creationId xmlns:a16="http://schemas.microsoft.com/office/drawing/2014/main" xmlns="" id="{2196556A-D1BA-4F1F-98E3-17566F7CC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6" y="1792028"/>
            <a:ext cx="2350770" cy="183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over">
            <a:extLst>
              <a:ext uri="{FF2B5EF4-FFF2-40B4-BE49-F238E27FC236}">
                <a16:creationId xmlns:a16="http://schemas.microsoft.com/office/drawing/2014/main" xmlns="" id="{BAEEBE58-B656-4299-91FC-3668760E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165" y="1605815"/>
            <a:ext cx="3169920" cy="115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over">
            <a:extLst>
              <a:ext uri="{FF2B5EF4-FFF2-40B4-BE49-F238E27FC236}">
                <a16:creationId xmlns:a16="http://schemas.microsoft.com/office/drawing/2014/main" xmlns="" id="{B42AF4F7-480F-4D5C-AD79-58E84B5C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794" y="759796"/>
            <a:ext cx="3259454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over">
            <a:extLst>
              <a:ext uri="{FF2B5EF4-FFF2-40B4-BE49-F238E27FC236}">
                <a16:creationId xmlns:a16="http://schemas.microsoft.com/office/drawing/2014/main" xmlns="" id="{73EB2E38-EFE6-429C-A346-0C4F2CD7D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496752"/>
            <a:ext cx="1925956" cy="231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over">
            <a:extLst>
              <a:ext uri="{FF2B5EF4-FFF2-40B4-BE49-F238E27FC236}">
                <a16:creationId xmlns:a16="http://schemas.microsoft.com/office/drawing/2014/main" xmlns="" id="{6C09EE5F-C65B-4D0B-B74D-B7BD392BA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06" y="2731192"/>
            <a:ext cx="1664970" cy="127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Kết quả hình ảnh cho Hồ chí minh">
            <a:extLst>
              <a:ext uri="{FF2B5EF4-FFF2-40B4-BE49-F238E27FC236}">
                <a16:creationId xmlns:a16="http://schemas.microsoft.com/office/drawing/2014/main" xmlns="" id="{41A098F7-F559-4E80-8080-9BCC0A0E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22" y="18472"/>
            <a:ext cx="1195549" cy="1424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-1022">
            <a:extLst>
              <a:ext uri="{FF2B5EF4-FFF2-40B4-BE49-F238E27FC236}">
                <a16:creationId xmlns:a16="http://schemas.microsoft.com/office/drawing/2014/main" xmlns="" id="{B32C1F14-11DE-4FEC-ADE0-5DC16849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07" y="46985"/>
            <a:ext cx="1381112" cy="169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6" descr="Kết quả hình ảnh cho nhật kí trong tù">
            <a:extLst>
              <a:ext uri="{FF2B5EF4-FFF2-40B4-BE49-F238E27FC236}">
                <a16:creationId xmlns:a16="http://schemas.microsoft.com/office/drawing/2014/main" xmlns="" id="{D30F7FB2-7DDB-4E26-A844-AA011DC35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" y="69908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160"/>
          </a:p>
        </p:txBody>
      </p:sp>
      <p:pic>
        <p:nvPicPr>
          <p:cNvPr id="21" name="Picture 27">
            <a:extLst>
              <a:ext uri="{FF2B5EF4-FFF2-40B4-BE49-F238E27FC236}">
                <a16:creationId xmlns:a16="http://schemas.microsoft.com/office/drawing/2014/main" xmlns="" id="{B6A4DA42-5B66-4AD1-B687-C041FD297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08" y="4415842"/>
            <a:ext cx="2377441" cy="1287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 descr="Hình ảnh có liên quan">
            <a:extLst>
              <a:ext uri="{FF2B5EF4-FFF2-40B4-BE49-F238E27FC236}">
                <a16:creationId xmlns:a16="http://schemas.microsoft.com/office/drawing/2014/main" xmlns="" id="{23468C6A-4D10-4B55-B54A-6EE0403A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05" y="4001342"/>
            <a:ext cx="1621936" cy="1179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Cover">
            <a:extLst>
              <a:ext uri="{FF2B5EF4-FFF2-40B4-BE49-F238E27FC236}">
                <a16:creationId xmlns:a16="http://schemas.microsoft.com/office/drawing/2014/main" xmlns="" id="{11FC42F5-A1BD-42A8-A8EF-D70D0052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36" y="5427346"/>
            <a:ext cx="4206240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Cover">
            <a:extLst>
              <a:ext uri="{FF2B5EF4-FFF2-40B4-BE49-F238E27FC236}">
                <a16:creationId xmlns:a16="http://schemas.microsoft.com/office/drawing/2014/main" xmlns="" id="{472353A6-FF09-4E3B-BC56-A04CCFDE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0" y="5348662"/>
            <a:ext cx="3179446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 descr="Cover">
            <a:extLst>
              <a:ext uri="{FF2B5EF4-FFF2-40B4-BE49-F238E27FC236}">
                <a16:creationId xmlns:a16="http://schemas.microsoft.com/office/drawing/2014/main" xmlns="" id="{40D07FA8-CC5B-4EA9-B393-8727BDD3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70" y="4732395"/>
            <a:ext cx="3377566" cy="86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7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5037F93-B33F-4F4D-B26C-793C2F249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50" y="1514765"/>
            <a:ext cx="4428889" cy="421485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EB2D6CB9-F414-45F4-8A7F-6373DA1595AC}"/>
              </a:ext>
            </a:extLst>
          </p:cNvPr>
          <p:cNvSpPr txBox="1"/>
          <p:nvPr/>
        </p:nvSpPr>
        <p:spPr>
          <a:xfrm>
            <a:off x="4936446" y="2490311"/>
            <a:ext cx="2197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vi-VN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ớng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86AEE155-7FCE-4B66-AF6E-6C74FC03910E}"/>
              </a:ext>
            </a:extLst>
          </p:cNvPr>
          <p:cNvSpPr txBox="1"/>
          <p:nvPr/>
        </p:nvSpPr>
        <p:spPr>
          <a:xfrm>
            <a:off x="8496600" y="1771479"/>
            <a:ext cx="30892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</a:t>
            </a:r>
            <a:r>
              <a:rPr lang="vi-VN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D150D1BD-CDA4-4CD7-A219-1704358DF349}"/>
              </a:ext>
            </a:extLst>
          </p:cNvPr>
          <p:cNvSpPr txBox="1"/>
          <p:nvPr/>
        </p:nvSpPr>
        <p:spPr>
          <a:xfrm>
            <a:off x="8232223" y="4898622"/>
            <a:ext cx="3334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0EBCDC89-CFD7-4FEB-AB77-D38D97C6EF7A}"/>
              </a:ext>
            </a:extLst>
          </p:cNvPr>
          <p:cNvSpPr txBox="1"/>
          <p:nvPr/>
        </p:nvSpPr>
        <p:spPr>
          <a:xfrm>
            <a:off x="192823" y="1659156"/>
            <a:ext cx="33212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+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thuộc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lang="vi-VN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DFD20EE-8B1B-49EB-997C-F059F5BCBE29}"/>
              </a:ext>
            </a:extLst>
          </p:cNvPr>
          <p:cNvSpPr txBox="1"/>
          <p:nvPr/>
        </p:nvSpPr>
        <p:spPr>
          <a:xfrm>
            <a:off x="232529" y="4489441"/>
            <a:ext cx="332120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tầm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zh-CN" altLang="en-US" sz="3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xmlns="" id="{5E8AEC39-F148-495E-BA5C-9D0F0212CA76}"/>
              </a:ext>
            </a:extLst>
          </p:cNvPr>
          <p:cNvSpPr txBox="1"/>
          <p:nvPr/>
        </p:nvSpPr>
        <p:spPr>
          <a:xfrm>
            <a:off x="8496600" y="4653192"/>
            <a:ext cx="35568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vi-VN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 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tầm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tấm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g</a:t>
            </a:r>
            <a:r>
              <a:rPr lang="vi-VN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ơng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</a:t>
            </a:r>
            <a:r>
              <a:rPr lang="vi-VN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ợt</a:t>
            </a:r>
            <a:r>
              <a:rPr lang="en-SG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khó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0CC611-D7F3-4AD0-B3A0-80F81FF26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4" y="180094"/>
            <a:ext cx="4705837" cy="6677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87F870-2526-41C9-816B-E491BCFF38D1}"/>
              </a:ext>
            </a:extLst>
          </p:cNvPr>
          <p:cNvSpPr txBox="1"/>
          <p:nvPr/>
        </p:nvSpPr>
        <p:spPr>
          <a:xfrm flipH="1">
            <a:off x="5361705" y="1309253"/>
            <a:ext cx="58604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Hẹn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gặp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lại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các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em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vào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tiết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học</a:t>
            </a:r>
            <a:r>
              <a:rPr lang="en-SG" sz="9600" b="1" dirty="0">
                <a:solidFill>
                  <a:schemeClr val="bg1"/>
                </a:solidFill>
                <a:latin typeface="Amazone" panose="03020702060507090A04" pitchFamily="66" charset="0"/>
              </a:rPr>
              <a:t> </a:t>
            </a:r>
            <a:r>
              <a:rPr lang="en-SG" sz="9600" b="1" dirty="0" err="1">
                <a:solidFill>
                  <a:schemeClr val="bg1"/>
                </a:solidFill>
                <a:latin typeface="Amazone" panose="03020702060507090A04" pitchFamily="66" charset="0"/>
              </a:rPr>
              <a:t>sau</a:t>
            </a:r>
            <a:endParaRPr lang="en-SG" sz="96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F359BE-AF64-47B1-94DA-308918832173}"/>
              </a:ext>
            </a:extLst>
          </p:cNvPr>
          <p:cNvSpPr/>
          <p:nvPr/>
        </p:nvSpPr>
        <p:spPr>
          <a:xfrm>
            <a:off x="145472" y="1951673"/>
            <a:ext cx="45823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望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月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獄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中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無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酒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亦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無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花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b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對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此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良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宵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奈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若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何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b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人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向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窗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前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看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明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月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b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月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從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窗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隙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看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詩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家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sz="36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9214E7-8EBB-4B75-82BE-0154AD95B94B}"/>
              </a:ext>
            </a:extLst>
          </p:cNvPr>
          <p:cNvSpPr/>
          <p:nvPr/>
        </p:nvSpPr>
        <p:spPr>
          <a:xfrm>
            <a:off x="4883728" y="751881"/>
            <a:ext cx="67229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 nguyệt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 trung vô tửu diệc vô hoa,</a:t>
            </a:r>
            <a:b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thử lương tiêu nại nhược hà?</a:t>
            </a:r>
            <a:b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hướng song tiền khán minh nguyệt,</a:t>
            </a:r>
            <a:b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tòng song khích khán thi gia.</a:t>
            </a:r>
            <a:endParaRPr lang="vi-VN" sz="30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106A952-6F2B-428E-9808-70E1204CC2E7}"/>
              </a:ext>
            </a:extLst>
          </p:cNvPr>
          <p:cNvSpPr/>
          <p:nvPr/>
        </p:nvSpPr>
        <p:spPr>
          <a:xfrm>
            <a:off x="4918366" y="3917377"/>
            <a:ext cx="72736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SG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tù không rượu cũng không hoa,</a:t>
            </a:r>
            <a:b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cảnh đẹp đêm nay biết làm thế nào?</a:t>
            </a:r>
            <a:b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hướng ra trước song ngắm trăng sáng,</a:t>
            </a:r>
            <a:b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ngoài khe cửa, trăng ngắm nhà thơ.</a:t>
            </a:r>
            <a:endParaRPr lang="vi-VN" sz="30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xmlns="" id="{C9E0088F-893F-4AE7-AA97-925BC4876F24}"/>
              </a:ext>
            </a:extLst>
          </p:cNvPr>
          <p:cNvSpPr/>
          <p:nvPr/>
        </p:nvSpPr>
        <p:spPr>
          <a:xfrm>
            <a:off x="295071" y="115411"/>
            <a:ext cx="2777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rgbClr val="FFFF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2. </a:t>
            </a:r>
            <a:r>
              <a:rPr lang="en-US" altLang="zh-CN" sz="3200" b="1" spc="300" dirty="0" err="1">
                <a:solidFill>
                  <a:srgbClr val="FFFF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Tác</a:t>
            </a:r>
            <a:r>
              <a:rPr lang="en-US" altLang="zh-CN" sz="3200" b="1" spc="300" dirty="0">
                <a:solidFill>
                  <a:srgbClr val="FFFF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spc="300" dirty="0" err="1">
                <a:solidFill>
                  <a:srgbClr val="FFFF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phẩm</a:t>
            </a:r>
            <a:endParaRPr lang="zh-CN" altLang="en-US" sz="3200" b="1" spc="300" dirty="0">
              <a:solidFill>
                <a:srgbClr val="FFFF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AF2AA4-67E5-407C-9FD0-8DC6813FF1D6}"/>
              </a:ext>
            </a:extLst>
          </p:cNvPr>
          <p:cNvSpPr/>
          <p:nvPr/>
        </p:nvSpPr>
        <p:spPr>
          <a:xfrm>
            <a:off x="145472" y="751881"/>
            <a:ext cx="5274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7284" name="Picture 4" descr="DSC_0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untitled">
            <a:extLst>
              <a:ext uri="{FF2B5EF4-FFF2-40B4-BE49-F238E27FC236}">
                <a16:creationId xmlns:a16="http://schemas.microsoft.com/office/drawing/2014/main" xmlns="" id="{3209791F-F192-4B7A-A917-CE20C6A2D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311727"/>
            <a:ext cx="4845630" cy="623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">
            <a:extLst>
              <a:ext uri="{FF2B5EF4-FFF2-40B4-BE49-F238E27FC236}">
                <a16:creationId xmlns:a16="http://schemas.microsoft.com/office/drawing/2014/main" xmlns="" id="{B15C6169-41ED-43E9-9778-B53B705F7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72" y="311727"/>
            <a:ext cx="4769429" cy="623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2">
            <a:extLst>
              <a:ext uri="{FF2B5EF4-FFF2-40B4-BE49-F238E27FC236}">
                <a16:creationId xmlns:a16="http://schemas.microsoft.com/office/drawing/2014/main" xmlns="" id="{0EFAA3A8-0423-44E9-ADA5-0BE1453AA9DA}"/>
              </a:ext>
            </a:extLst>
          </p:cNvPr>
          <p:cNvGrpSpPr/>
          <p:nvPr/>
        </p:nvGrpSpPr>
        <p:grpSpPr>
          <a:xfrm>
            <a:off x="4463981" y="136385"/>
            <a:ext cx="3900701" cy="1304897"/>
            <a:chOff x="4468355" y="2674828"/>
            <a:chExt cx="2044890" cy="942007"/>
          </a:xfrm>
        </p:grpSpPr>
        <p:pic>
          <p:nvPicPr>
            <p:cNvPr id="4" name="Picture 2" descr="E:\水墨图表素材\图片1.png">
              <a:extLst>
                <a:ext uri="{FF2B5EF4-FFF2-40B4-BE49-F238E27FC236}">
                  <a16:creationId xmlns:a16="http://schemas.microsoft.com/office/drawing/2014/main" xmlns="" id="{22F81165-E2F8-4146-B203-53C05DCD3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044890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矩形 26">
              <a:extLst>
                <a:ext uri="{FF2B5EF4-FFF2-40B4-BE49-F238E27FC236}">
                  <a16:creationId xmlns:a16="http://schemas.microsoft.com/office/drawing/2014/main" xmlns="" id="{6FC16C76-E156-46D1-8E68-AB9CE4674699}"/>
                </a:ext>
              </a:extLst>
            </p:cNvPr>
            <p:cNvSpPr/>
            <p:nvPr/>
          </p:nvSpPr>
          <p:spPr>
            <a:xfrm>
              <a:off x="4669981" y="2870821"/>
              <a:ext cx="1694812" cy="466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600" b="1" spc="300" dirty="0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3600" b="1" spc="300" dirty="0" err="1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Tác</a:t>
              </a:r>
              <a:r>
                <a:rPr lang="en-US" altLang="zh-CN" sz="3600" b="1" spc="300" dirty="0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spc="300" dirty="0" err="1">
                  <a:solidFill>
                    <a:srgbClr val="FFFF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phẩm</a:t>
              </a:r>
              <a:endParaRPr lang="zh-CN" altLang="en-US" sz="3600" b="1" spc="300" dirty="0">
                <a:solidFill>
                  <a:srgbClr val="FFFF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C1BB85-AA78-4180-8D32-96A4B9703B15}"/>
              </a:ext>
            </a:extLst>
          </p:cNvPr>
          <p:cNvSpPr/>
          <p:nvPr/>
        </p:nvSpPr>
        <p:spPr>
          <a:xfrm>
            <a:off x="1326993" y="2135676"/>
            <a:ext cx="1979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图片 25">
            <a:extLst>
              <a:ext uri="{FF2B5EF4-FFF2-40B4-BE49-F238E27FC236}">
                <a16:creationId xmlns:a16="http://schemas.microsoft.com/office/drawing/2014/main" xmlns="" id="{FFB6242E-53BC-4454-A9DC-805671CC3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1" y="2101633"/>
            <a:ext cx="1096422" cy="7108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78C91B-1837-4E61-B4D8-1A4C6A9B6F35}"/>
              </a:ext>
            </a:extLst>
          </p:cNvPr>
          <p:cNvSpPr/>
          <p:nvPr/>
        </p:nvSpPr>
        <p:spPr>
          <a:xfrm>
            <a:off x="1241505" y="4741677"/>
            <a:ext cx="1735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2" name="图片 25">
            <a:extLst>
              <a:ext uri="{FF2B5EF4-FFF2-40B4-BE49-F238E27FC236}">
                <a16:creationId xmlns:a16="http://schemas.microsoft.com/office/drawing/2014/main" xmlns="" id="{60439BDF-70CD-4194-B0B6-1D4D67874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3" y="4674181"/>
            <a:ext cx="1096422" cy="7108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6960E5-582F-43CD-B0D2-FEADF7E7FD60}"/>
              </a:ext>
            </a:extLst>
          </p:cNvPr>
          <p:cNvSpPr/>
          <p:nvPr/>
        </p:nvSpPr>
        <p:spPr>
          <a:xfrm>
            <a:off x="3306617" y="1700126"/>
            <a:ext cx="76327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“( 133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384715-DD63-48C7-971C-3DA2A5B0D55B}"/>
              </a:ext>
            </a:extLst>
          </p:cNvPr>
          <p:cNvSpPr/>
          <p:nvPr/>
        </p:nvSpPr>
        <p:spPr>
          <a:xfrm>
            <a:off x="2962393" y="4766544"/>
            <a:ext cx="7891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CB87AF1-67A8-4A2D-86EB-627219DB3995}"/>
              </a:ext>
            </a:extLst>
          </p:cNvPr>
          <p:cNvSpPr/>
          <p:nvPr/>
        </p:nvSpPr>
        <p:spPr>
          <a:xfrm>
            <a:off x="6690047" y="4327933"/>
            <a:ext cx="52224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ý) 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20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E4074C8-D5E5-416E-8F47-879037DA4D34}"/>
              </a:ext>
            </a:extLst>
          </p:cNvPr>
          <p:cNvSpPr/>
          <p:nvPr/>
        </p:nvSpPr>
        <p:spPr>
          <a:xfrm>
            <a:off x="614216" y="1092196"/>
            <a:ext cx="4022436" cy="7758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Hai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A5F47166-E88D-42AE-A3CF-99FA929F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0" y="972320"/>
            <a:ext cx="1119098" cy="1037095"/>
          </a:xfrm>
          <a:prstGeom prst="rect">
            <a:avLst/>
          </a:prstGeom>
        </p:spPr>
      </p:pic>
      <p:sp>
        <p:nvSpPr>
          <p:cNvPr id="19" name="文本框 27">
            <a:extLst>
              <a:ext uri="{FF2B5EF4-FFF2-40B4-BE49-F238E27FC236}">
                <a16:creationId xmlns:a16="http://schemas.microsoft.com/office/drawing/2014/main" xmlns="" id="{38071626-E00D-4063-B4C2-EB7456E12B89}"/>
              </a:ext>
            </a:extLst>
          </p:cNvPr>
          <p:cNvSpPr txBox="1"/>
          <p:nvPr/>
        </p:nvSpPr>
        <p:spPr>
          <a:xfrm>
            <a:off x="614215" y="1055252"/>
            <a:ext cx="65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endParaRPr lang="zh-CN" altLang="en-US" sz="4400" b="1" spc="-3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91890F0-0930-4257-81AD-B25545D52CF3}"/>
              </a:ext>
            </a:extLst>
          </p:cNvPr>
          <p:cNvSpPr/>
          <p:nvPr/>
        </p:nvSpPr>
        <p:spPr>
          <a:xfrm>
            <a:off x="5007624" y="391875"/>
            <a:ext cx="67229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 trung vô tửu diệc vô hoa,</a:t>
            </a:r>
            <a:br>
              <a:rPr lang="vi-VN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thử lương tiêu nại nhược hà?</a:t>
            </a:r>
            <a:endParaRPr lang="vi-VN" sz="30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D512C00-0D94-4EB8-96E2-DE2E8A4A6C21}"/>
              </a:ext>
            </a:extLst>
          </p:cNvPr>
          <p:cNvSpPr/>
          <p:nvPr/>
        </p:nvSpPr>
        <p:spPr>
          <a:xfrm>
            <a:off x="5007624" y="1511117"/>
            <a:ext cx="74373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tù không rượu cũng không hoa,</a:t>
            </a:r>
            <a:b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cảnh đẹp đêm nay biết làm thế nào?</a:t>
            </a:r>
            <a:r>
              <a:rPr lang="en-SG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C5248164-1599-4345-AC59-99E0AAAED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0" y="3429000"/>
            <a:ext cx="3452265" cy="28630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650CF45-225C-43AA-9842-E7A40E5893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4" b="48988"/>
          <a:stretch/>
        </p:blipFill>
        <p:spPr>
          <a:xfrm>
            <a:off x="5007624" y="3141465"/>
            <a:ext cx="882074" cy="956166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67172706-DDB6-40BE-8B36-6F9AE3AD0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62" b="23474"/>
          <a:stretch/>
        </p:blipFill>
        <p:spPr>
          <a:xfrm>
            <a:off x="5007624" y="4978244"/>
            <a:ext cx="845368" cy="956165"/>
          </a:xfrm>
          <a:prstGeom prst="rect">
            <a:avLst/>
          </a:prstGeom>
        </p:spPr>
      </p:pic>
      <p:sp>
        <p:nvSpPr>
          <p:cNvPr id="10" name="文本框 30">
            <a:extLst>
              <a:ext uri="{FF2B5EF4-FFF2-40B4-BE49-F238E27FC236}">
                <a16:creationId xmlns:a16="http://schemas.microsoft.com/office/drawing/2014/main" xmlns="" id="{E245165E-EAEC-4278-A914-28AF18953D32}"/>
              </a:ext>
            </a:extLst>
          </p:cNvPr>
          <p:cNvSpPr txBox="1"/>
          <p:nvPr/>
        </p:nvSpPr>
        <p:spPr>
          <a:xfrm>
            <a:off x="6096001" y="3141793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ngắm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trăng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Bác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đặc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8">
            <a:extLst>
              <a:ext uri="{FF2B5EF4-FFF2-40B4-BE49-F238E27FC236}">
                <a16:creationId xmlns:a16="http://schemas.microsoft.com/office/drawing/2014/main" xmlns="" id="{428A5F3C-C9E6-492C-8224-8158A1007D18}"/>
              </a:ext>
            </a:extLst>
          </p:cNvPr>
          <p:cNvSpPr txBox="1"/>
          <p:nvPr/>
        </p:nvSpPr>
        <p:spPr>
          <a:xfrm>
            <a:off x="6059055" y="4261035"/>
            <a:ext cx="56345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trạng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Bác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</a:t>
            </a:r>
            <a:r>
              <a:rPr lang="vi-VN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ớc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đêm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trăng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chiếu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Phiên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âm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Dịch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Dịch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lang="vi-VN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lang="vi-VN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dịch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xác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trạng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Bác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</a:t>
            </a:r>
            <a:r>
              <a:rPr lang="vi-VN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SG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a? 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xmlns="" id="{F355136D-131D-41D6-8C24-2D01D62C9ACC}"/>
              </a:ext>
            </a:extLst>
          </p:cNvPr>
          <p:cNvSpPr txBox="1"/>
          <p:nvPr/>
        </p:nvSpPr>
        <p:spPr>
          <a:xfrm>
            <a:off x="239151" y="357678"/>
            <a:ext cx="548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6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II.</a:t>
            </a:r>
            <a:r>
              <a:rPr lang="en-US" altLang="zh-CN" sz="2800" b="1" spc="600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600" dirty="0" err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b="1" spc="6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600" dirty="0" err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2800" b="1" spc="6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chi </a:t>
            </a:r>
            <a:r>
              <a:rPr lang="en-US" altLang="zh-CN" sz="2800" b="1" spc="600" dirty="0" err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2800" b="1" spc="600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0" name="WordArt 42">
            <a:extLst>
              <a:ext uri="{FF2B5EF4-FFF2-40B4-BE49-F238E27FC236}">
                <a16:creationId xmlns:a16="http://schemas.microsoft.com/office/drawing/2014/main" xmlns="" id="{F79B2728-C54E-43BE-BF04-52F8534D3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304800"/>
            <a:ext cx="5867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Harsh3" dir="b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>
              <a:defRPr/>
            </a:pPr>
            <a:r>
              <a:rPr lang="en-US" sz="4800" b="1" kern="10" spc="180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          </a:t>
            </a:r>
          </a:p>
        </p:txBody>
      </p:sp>
      <p:sp>
        <p:nvSpPr>
          <p:cNvPr id="12334" name="Text Box 46">
            <a:extLst>
              <a:ext uri="{FF2B5EF4-FFF2-40B4-BE49-F238E27FC236}">
                <a16:creationId xmlns:a16="http://schemas.microsoft.com/office/drawing/2014/main" xmlns="" id="{B954F387-2B20-492F-92B4-FF4D4C0CE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52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337" name="Text Box 49">
            <a:extLst>
              <a:ext uri="{FF2B5EF4-FFF2-40B4-BE49-F238E27FC236}">
                <a16:creationId xmlns:a16="http://schemas.microsoft.com/office/drawing/2014/main" xmlns="" id="{A450EDF1-A35E-4BC3-836D-BE1BBDFC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118" y="1880224"/>
            <a:ext cx="6486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tửu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diệc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38" name="Picture 50">
            <a:extLst>
              <a:ext uri="{FF2B5EF4-FFF2-40B4-BE49-F238E27FC236}">
                <a16:creationId xmlns:a16="http://schemas.microsoft.com/office/drawing/2014/main" xmlns="" id="{95267508-5006-4A48-9D9A-9E40FA4C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20" y="4026175"/>
            <a:ext cx="2805401" cy="2164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40" name="Text Box 52">
            <a:extLst>
              <a:ext uri="{FF2B5EF4-FFF2-40B4-BE49-F238E27FC236}">
                <a16:creationId xmlns:a16="http://schemas.microsoft.com/office/drawing/2014/main" xmlns="" id="{1FBF2050-C7C3-4E2B-AB87-40C7DD150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181" y="3095022"/>
            <a:ext cx="34805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1F9DAC-79C2-4B43-915D-950F7AAC6053}"/>
              </a:ext>
            </a:extLst>
          </p:cNvPr>
          <p:cNvSpPr/>
          <p:nvPr/>
        </p:nvSpPr>
        <p:spPr>
          <a:xfrm>
            <a:off x="3826164" y="358239"/>
            <a:ext cx="4022436" cy="7758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Hai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4EE1E26D-D9FE-4F52-88E9-59493AAD7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18" y="238363"/>
            <a:ext cx="1119098" cy="1037095"/>
          </a:xfrm>
          <a:prstGeom prst="rect">
            <a:avLst/>
          </a:prstGeom>
        </p:spPr>
      </p:pic>
      <p:sp>
        <p:nvSpPr>
          <p:cNvPr id="12" name="文本框 27">
            <a:extLst>
              <a:ext uri="{FF2B5EF4-FFF2-40B4-BE49-F238E27FC236}">
                <a16:creationId xmlns:a16="http://schemas.microsoft.com/office/drawing/2014/main" xmlns="" id="{79E96581-9BF7-4F51-BD12-18388A478F28}"/>
              </a:ext>
            </a:extLst>
          </p:cNvPr>
          <p:cNvSpPr txBox="1"/>
          <p:nvPr/>
        </p:nvSpPr>
        <p:spPr>
          <a:xfrm>
            <a:off x="3826163" y="321295"/>
            <a:ext cx="65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endParaRPr lang="zh-CN" altLang="en-US" sz="4400" b="1" spc="-3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214E6-0ABA-43D8-991F-7369FC284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73" y="1762250"/>
            <a:ext cx="909945" cy="909945"/>
          </a:xfrm>
          <a:prstGeom prst="rect">
            <a:avLst/>
          </a:prstGeom>
        </p:spPr>
      </p:pic>
      <p:sp>
        <p:nvSpPr>
          <p:cNvPr id="15" name="Text Box 52">
            <a:extLst>
              <a:ext uri="{FF2B5EF4-FFF2-40B4-BE49-F238E27FC236}">
                <a16:creationId xmlns:a16="http://schemas.microsoft.com/office/drawing/2014/main" xmlns="" id="{F3BACE52-1F82-43E3-8CD6-E90BFD09D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172" y="3127821"/>
            <a:ext cx="8625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C5BDAFB3-9728-4442-81B1-93F46177C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7509">
            <a:off x="5354555" y="4040974"/>
            <a:ext cx="514336" cy="594841"/>
          </a:xfrm>
          <a:prstGeom prst="rect">
            <a:avLst/>
          </a:prstGeom>
        </p:spPr>
      </p:pic>
      <p:sp>
        <p:nvSpPr>
          <p:cNvPr id="16" name="Text Box 52">
            <a:extLst>
              <a:ext uri="{FF2B5EF4-FFF2-40B4-BE49-F238E27FC236}">
                <a16:creationId xmlns:a16="http://schemas.microsoft.com/office/drawing/2014/main" xmlns="" id="{DC25ECA9-FCFB-4335-BD84-23B9D5156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1" y="4887301"/>
            <a:ext cx="15399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rượu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6325B1DA-E5B7-4F08-A8D1-B865C1721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7509">
            <a:off x="6945591" y="4051186"/>
            <a:ext cx="514336" cy="594841"/>
          </a:xfrm>
          <a:prstGeom prst="rect">
            <a:avLst/>
          </a:prstGeom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xmlns="" id="{BF92DE90-9815-499A-969C-DA575E33F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074" y="4897513"/>
            <a:ext cx="15399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D962BEB5-01BD-4ABC-BEC2-ABE698EFF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7509">
            <a:off x="8563930" y="4051186"/>
            <a:ext cx="514336" cy="594841"/>
          </a:xfrm>
          <a:prstGeom prst="rect">
            <a:avLst/>
          </a:prstGeom>
        </p:spPr>
      </p:pic>
      <p:sp>
        <p:nvSpPr>
          <p:cNvPr id="20" name="Text Box 52">
            <a:extLst>
              <a:ext uri="{FF2B5EF4-FFF2-40B4-BE49-F238E27FC236}">
                <a16:creationId xmlns:a16="http://schemas.microsoft.com/office/drawing/2014/main" xmlns="" id="{BA44F5E9-E157-448B-828C-FC2C753C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413" y="4897513"/>
            <a:ext cx="15399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do</a:t>
            </a: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1EDCA95-21CE-4271-8A84-1B13D6988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7509">
            <a:off x="10319255" y="4040973"/>
            <a:ext cx="514336" cy="594841"/>
          </a:xfrm>
          <a:prstGeom prst="rect">
            <a:avLst/>
          </a:prstGeom>
        </p:spPr>
      </p:pic>
      <p:sp>
        <p:nvSpPr>
          <p:cNvPr id="22" name="Text Box 52">
            <a:extLst>
              <a:ext uri="{FF2B5EF4-FFF2-40B4-BE49-F238E27FC236}">
                <a16:creationId xmlns:a16="http://schemas.microsoft.com/office/drawing/2014/main" xmlns="" id="{1C04ABA5-279A-44C3-A123-F3BD69E4D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4330" y="4887300"/>
            <a:ext cx="18225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xiềng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7" grpId="0"/>
      <p:bldP spid="12340" grpId="0"/>
      <p:bldP spid="10" grpId="0" animBg="1"/>
      <p:bldP spid="12" grpId="0"/>
      <p:bldP spid="16" grpId="0"/>
      <p:bldP spid="18" grpId="0"/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4463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1451</Words>
  <Application>Microsoft Office PowerPoint</Application>
  <PresentationFormat>Widescreen</PresentationFormat>
  <Paragraphs>156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Times New Roman</vt:lpstr>
      <vt:lpstr>微软雅黑</vt:lpstr>
      <vt:lpstr>华文中宋</vt:lpstr>
      <vt:lpstr>等线</vt:lpstr>
      <vt:lpstr>Calibri</vt:lpstr>
      <vt:lpstr>Amazone</vt:lpstr>
      <vt:lpstr>Wingdings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1044635</dc:title>
  <dc:creator>Administrator</dc:creator>
  <cp:lastModifiedBy>Admin</cp:lastModifiedBy>
  <cp:revision>76</cp:revision>
  <dcterms:created xsi:type="dcterms:W3CDTF">2018-10-30T12:20:22Z</dcterms:created>
  <dcterms:modified xsi:type="dcterms:W3CDTF">2022-02-21T01:01:22Z</dcterms:modified>
</cp:coreProperties>
</file>