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95" r:id="rId11"/>
    <p:sldId id="274" r:id="rId12"/>
    <p:sldId id="289" r:id="rId13"/>
    <p:sldId id="284" r:id="rId14"/>
    <p:sldId id="268" r:id="rId15"/>
    <p:sldId id="290" r:id="rId16"/>
    <p:sldId id="291" r:id="rId17"/>
    <p:sldId id="292" r:id="rId18"/>
    <p:sldId id="293" r:id="rId19"/>
    <p:sldId id="269" r:id="rId20"/>
    <p:sldId id="286" r:id="rId21"/>
    <p:sldId id="287" r:id="rId22"/>
    <p:sldId id="288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B591-AD1A-4D96-B435-77BCE4C80965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7FCF2-F7ED-40DB-B7CF-E426245286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NOI%20DUNG%20TIENG%20ANH%207/T%20ANH%207%202008/GADT%20E7/E7%20UNIT%2012%20(period%2072%20-%2077)R/DAIHOCHUE/BGDT-Truong-PDL/giao%20an%20anh%20van/TATCA/1.1.ppt" TargetMode="External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4.jpe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hyperlink" Target="../../NOI%20DUNG%20TIENG%20ANH%207/T%20ANH%207%202008/GADT%20E7/E7%20UNIT%2012%20(period%2072%20-%2077)R/DAIHOCHUE/BGDT-Truong-PDL/giao%20an%20anh%20van/TATCA/1.1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%5Bwallcoo_com%5D_1_CG_seaso21821"/>
          <p:cNvSpPr>
            <a:spLocks noChangeArrowheads="1" noChangeShapeType="1" noTextEdit="1"/>
          </p:cNvSpPr>
          <p:nvPr/>
        </p:nvSpPr>
        <p:spPr bwMode="auto">
          <a:xfrm>
            <a:off x="2057400" y="1828800"/>
            <a:ext cx="8001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WELCOME!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296401" y="5424488"/>
            <a:ext cx="1184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800" b="1">
                <a:sym typeface="Wingdings" panose="05000000000000000000" pitchFamily="2" charset="2"/>
              </a:rPr>
              <a:t></a:t>
            </a:r>
          </a:p>
        </p:txBody>
      </p:sp>
      <p:pic>
        <p:nvPicPr>
          <p:cNvPr id="9220" name="Picture 4" descr="floral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181600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ell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0" y="1"/>
            <a:ext cx="1619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858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142429" y="272405"/>
            <a:ext cx="5703213" cy="806751"/>
          </a:xfrm>
          <a:prstGeom prst="roundRect">
            <a:avLst>
              <a:gd name="adj" fmla="val 50000"/>
            </a:avLst>
          </a:prstGeom>
          <a:solidFill>
            <a:srgbClr val="0000FF">
              <a:alpha val="48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Unit 4: OUR PAST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41260" y="3228948"/>
            <a:ext cx="29718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2933130" y="1284985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Lesson 4: WRITE (P42 – 43)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8154" y="1948014"/>
            <a:ext cx="453975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graze (v):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(v):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 (n):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(v):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stripe (n):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1320" y="1230630"/>
            <a:ext cx="115722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,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ra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,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khứ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ở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khứ</a:t>
            </a:r>
            <a:r>
              <a:rPr lang="en-US" sz="2400" dirty="0"/>
              <a:t>.</a:t>
            </a:r>
            <a:endParaRPr lang="en-US" sz="24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055" y="5166995"/>
            <a:ext cx="1178687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>
                <a:solidFill>
                  <a:srgbClr val="FF0066"/>
                </a:solidFill>
              </a:rPr>
              <a:t>  </a:t>
            </a:r>
            <a:r>
              <a:rPr lang="en-US" sz="2400" dirty="0"/>
              <a:t>y</a:t>
            </a:r>
            <a:r>
              <a:rPr lang="vi-VN" sz="2400" dirty="0"/>
              <a:t>esterday</a:t>
            </a:r>
            <a:r>
              <a:rPr lang="en-US" sz="2400" dirty="0"/>
              <a:t> (h</a:t>
            </a:r>
            <a:r>
              <a:rPr lang="vi-VN" sz="2400" dirty="0"/>
              <a:t>ôm qua</a:t>
            </a:r>
            <a:r>
              <a:rPr lang="en-US" sz="2400" dirty="0"/>
              <a:t>), l</a:t>
            </a:r>
            <a:r>
              <a:rPr lang="vi-VN" sz="2400" dirty="0"/>
              <a:t>ast night</a:t>
            </a:r>
            <a:r>
              <a:rPr lang="en-US" sz="2400" dirty="0"/>
              <a:t> (t</a:t>
            </a:r>
            <a:r>
              <a:rPr lang="vi-VN" sz="2400" dirty="0"/>
              <a:t>ối qua</a:t>
            </a:r>
            <a:r>
              <a:rPr lang="en-US" sz="2400" dirty="0"/>
              <a:t>), l</a:t>
            </a:r>
            <a:r>
              <a:rPr lang="vi-VN" sz="2400" dirty="0"/>
              <a:t>ast week</a:t>
            </a:r>
            <a:r>
              <a:rPr lang="en-US" sz="2400" dirty="0"/>
              <a:t> (t</a:t>
            </a:r>
            <a:r>
              <a:rPr lang="vi-VN" sz="2400" dirty="0"/>
              <a:t>uần trước</a:t>
            </a:r>
            <a:r>
              <a:rPr lang="en-US" sz="2400" dirty="0"/>
              <a:t>), l</a:t>
            </a:r>
            <a:r>
              <a:rPr lang="vi-VN" sz="2400" dirty="0"/>
              <a:t>ast month</a:t>
            </a:r>
            <a:r>
              <a:rPr lang="en-US" sz="2400" dirty="0"/>
              <a:t> (t</a:t>
            </a:r>
            <a:r>
              <a:rPr lang="vi-VN" sz="2400" dirty="0"/>
              <a:t>háng trước</a:t>
            </a:r>
            <a:r>
              <a:rPr lang="en-US" sz="2400" dirty="0"/>
              <a:t>), l</a:t>
            </a:r>
            <a:r>
              <a:rPr lang="vi-VN" sz="2400" dirty="0"/>
              <a:t>ast year</a:t>
            </a:r>
            <a:r>
              <a:rPr lang="en-US" sz="2400" dirty="0"/>
              <a:t> (n</a:t>
            </a:r>
            <a:r>
              <a:rPr lang="vi-VN" sz="2400" dirty="0"/>
              <a:t>ăm ngoái</a:t>
            </a:r>
            <a:r>
              <a:rPr lang="en-US" sz="2400" dirty="0"/>
              <a:t>), … a</a:t>
            </a:r>
            <a:r>
              <a:rPr lang="vi-VN" sz="2400" dirty="0"/>
              <a:t>go </a:t>
            </a:r>
            <a:r>
              <a:rPr lang="en-US" sz="2400" dirty="0"/>
              <a:t>(</a:t>
            </a:r>
            <a:r>
              <a:rPr lang="vi-VN" sz="2400" dirty="0"/>
              <a:t>cách đây</a:t>
            </a:r>
            <a:r>
              <a:rPr lang="en-US" sz="2400" dirty="0"/>
              <a:t>),</a:t>
            </a:r>
            <a:r>
              <a:rPr lang="vi-VN" sz="2400" dirty="0"/>
              <a:t> at, on, in… (at 6 o’clock, on Monday, in June,…)</a:t>
            </a:r>
            <a:r>
              <a:rPr lang="en-US" sz="2400" dirty="0"/>
              <a:t>, w</a:t>
            </a:r>
            <a:r>
              <a:rPr lang="vi-VN" sz="2400" dirty="0"/>
              <a:t>hen + mệnh đề chia thì quá khứ đơn</a:t>
            </a:r>
            <a:r>
              <a:rPr lang="en-US" sz="2400" dirty="0"/>
              <a:t> (</a:t>
            </a:r>
            <a:r>
              <a:rPr lang="vi-VN" sz="2400" dirty="0"/>
              <a:t>khi</a:t>
            </a:r>
            <a:r>
              <a:rPr lang="en-US" sz="2400" dirty="0"/>
              <a:t>…)</a:t>
            </a:r>
            <a:r>
              <a:rPr lang="vi-VN" sz="2400" dirty="0"/>
              <a:t> (when I was a kid,…)</a:t>
            </a:r>
            <a:r>
              <a:rPr lang="en-US" sz="2400" dirty="0"/>
              <a:t>, …</a:t>
            </a:r>
            <a:endParaRPr lang="vi-VN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8792" y="2042717"/>
            <a:ext cx="6096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Cấu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trúc</a:t>
            </a:r>
            <a:r>
              <a:rPr lang="en-US" sz="24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1229" y="2511999"/>
          <a:ext cx="11366694" cy="2529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8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8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0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V-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V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(+O)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She came back last Friday.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She visited Hue 2 weeks ago.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did not/ didn’t + V(bare inf.) (+O)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She didn’t come back last Friday.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did + S + V(bare inf.) (+O) ….?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When did she come back?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2EC3B07-75C1-4BEC-BE52-70492AD18EA8}"/>
              </a:ext>
            </a:extLst>
          </p:cNvPr>
          <p:cNvSpPr/>
          <p:nvPr/>
        </p:nvSpPr>
        <p:spPr>
          <a:xfrm>
            <a:off x="1600200" y="82062"/>
            <a:ext cx="8839200" cy="1084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SIMPLE PAST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100596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1: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Match the verb in column A and its past form in column B.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307069" y="1462559"/>
          <a:ext cx="81280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go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be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want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leave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light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say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escape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600" dirty="0"/>
                        <a:t> appear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wanted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escaped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lit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said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was/ were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 appeared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 left</a:t>
                      </a:r>
                    </a:p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went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372497" y="2298357"/>
            <a:ext cx="3056237" cy="36411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13686" y="2817341"/>
            <a:ext cx="3023287" cy="14745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866768" y="2240692"/>
            <a:ext cx="2677297" cy="102149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66768" y="3888259"/>
            <a:ext cx="2570205" cy="151576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34962" y="3429000"/>
            <a:ext cx="2693772" cy="98648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96064" y="3913230"/>
            <a:ext cx="2973859" cy="105624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22140" y="2817341"/>
            <a:ext cx="2356022" cy="253279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196281" y="4950941"/>
            <a:ext cx="2232453" cy="11038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í khôn của ta đ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73" y="271849"/>
            <a:ext cx="7035114" cy="53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980038" y="5837740"/>
            <a:ext cx="6023919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  <a:latin typeface=".VnArial" panose="020B7200000000000000" pitchFamily="34" charset="0"/>
              </a:rPr>
              <a:t>HOW THE TIGER GOT HIS STRIPES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524000" y="91440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971800" y="870324"/>
            <a:ext cx="7467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3300"/>
                </a:solidFill>
                <a:latin typeface=".VnArial" panose="020B7200000000000000" pitchFamily="34" charset="0"/>
              </a:rPr>
              <a:t>HOW THE TIGER GOT HIS STRIPES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8831" y="1477433"/>
            <a:ext cx="1176464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       </a:t>
            </a:r>
            <a:r>
              <a:rPr lang="en-US" altLang="en-US" sz="2600" dirty="0">
                <a:solidFill>
                  <a:srgbClr val="0000FF"/>
                </a:solidFill>
              </a:rPr>
              <a:t>One day, as a farmer was in his field and his buffalo (0) __________ nearby, a tiger (1)__________. The tiger wanted to know why the strong buffalo was the servant and the small man (2) ______ the master. The farmer (3) ________ he had something called the wisdom, but he (4) _______ it at home that day. He  (5)_______ to get the wisdom, but before that he (6)________ the tiger to the tree with a rope because he didn’t want it to eat the buffalo. When he returned, the farmer brought some straw with him. He said it was his wisdom. He (7) _______ the straw and the fire (8)________ the tiger. The tiger (9) _________, but it still has black stripes from the burns today.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1009135" y="5036606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burned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096148" y="5525556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left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461437" y="5531741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lit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3115962" y="5060683"/>
            <a:ext cx="152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escaped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265524" y="5549633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tied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181600" y="5072217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went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866238" y="5103282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</a:t>
            </a:r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6705600" y="5529635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 grazing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9147091" y="5525556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said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8687829" y="507221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appeared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6932" y="133307"/>
            <a:ext cx="1213433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1. Complete the story. Use the verbs in the box.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656" y="5113859"/>
            <a:ext cx="10840994" cy="807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998426" y="1479619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 grazing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09600" y="1888046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appeared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887877" y="2277703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was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970625" y="2277703"/>
            <a:ext cx="990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said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427324" y="2650551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left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170773" y="2662849"/>
            <a:ext cx="1143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went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647686" y="3070792"/>
            <a:ext cx="83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tied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7056738" y="3846873"/>
            <a:ext cx="129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burned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914400" y="4247076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lit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5134738" y="4281930"/>
            <a:ext cx="152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990000"/>
                </a:solidFill>
              </a:rPr>
              <a:t>escaped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373" y="897924"/>
            <a:ext cx="11722443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Where was the man?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was the buffalo doing when the tiger appeared?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did the tiger want to know?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did he do before going home?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What did he do when he returned?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789" y="897924"/>
            <a:ext cx="11615351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en-US" sz="4000" b="1" dirty="0">
                <a:solidFill>
                  <a:srgbClr val="0000FF"/>
                </a:solidFill>
              </a:rPr>
              <a:t> Where was the man?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He was in the field.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2. What was the buffalo doing when the tiger appeared?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It was grazing nearby</a:t>
            </a:r>
            <a:r>
              <a:rPr lang="en-US" altLang="en-US" sz="1800" dirty="0">
                <a:solidFill>
                  <a:srgbClr val="FF0000"/>
                </a:solidFill>
              </a:rPr>
              <a:t>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789" y="897924"/>
            <a:ext cx="11615351" cy="553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3. What did the tiger want to know?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The tiger wanted to know why the strong buffalo was the servant and the small man was the master.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4. What did he do before going home?</a:t>
            </a:r>
          </a:p>
          <a:p>
            <a:pPr>
              <a:lnSpc>
                <a:spcPct val="150000"/>
              </a:lnSpc>
            </a:pPr>
            <a:r>
              <a:rPr lang="en-US" altLang="en-US" sz="4000" dirty="0">
                <a:solidFill>
                  <a:srgbClr val="FF0000"/>
                </a:solidFill>
              </a:rPr>
              <a:t>He tied a tiger to a tree with a rope because he didn’t want it to eat the buffalo.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89" y="65618"/>
            <a:ext cx="112706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latin typeface="Engravers MT" pitchFamily="18" charset="0"/>
              </a:rPr>
              <a:t>Answer these 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973" y="1095632"/>
            <a:ext cx="11615351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0000FF"/>
                </a:solidFill>
              </a:rPr>
              <a:t>5. What did he do when he returned?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</a:rPr>
              <a:t>When he returned, he lit the straw to burn the tiger.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873125" y="883285"/>
            <a:ext cx="10964545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One day / I / field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endParaRPr lang="en-US" altLang="en-US" sz="26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2. buffalo / graze / tiger / come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3. It / ask / why / strong buffalo / my servant / and I / its master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4. I / tell / tiger / I / have / wisdom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6. I / tell / it / I / leave / wisdom / home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7. Then I / tie / tiger / tree / rope / I / didn’t / want / eat / buffalo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8. I / go  / get / straw / and / burn / tiger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9. tiger / escape / still have / black stripes  </a:t>
            </a:r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524000" y="145488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VNI-Times" pitchFamily="2" charset="0"/>
                <a:cs typeface="Arial" panose="020B0604020202020204" pitchFamily="34" charset="0"/>
              </a:rPr>
              <a:t>→ 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One day as I was in the field and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142429" y="272405"/>
            <a:ext cx="5703213" cy="806751"/>
          </a:xfrm>
          <a:prstGeom prst="roundRect">
            <a:avLst>
              <a:gd name="adj" fmla="val 50000"/>
            </a:avLst>
          </a:prstGeom>
          <a:solidFill>
            <a:srgbClr val="0000FF">
              <a:alpha val="48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Unit 4: OUR PAST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41260" y="3228948"/>
            <a:ext cx="297180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36906" name="AutoShape 42"/>
          <p:cNvSpPr>
            <a:spLocks noChangeArrowheads="1"/>
          </p:cNvSpPr>
          <p:nvPr/>
        </p:nvSpPr>
        <p:spPr bwMode="auto">
          <a:xfrm>
            <a:off x="2933130" y="1284985"/>
            <a:ext cx="5562600" cy="457200"/>
          </a:xfrm>
          <a:prstGeom prst="roundRect">
            <a:avLst>
              <a:gd name="adj" fmla="val 50000"/>
            </a:avLst>
          </a:prstGeom>
          <a:solidFill>
            <a:srgbClr val="339966">
              <a:alpha val="83000"/>
            </a:srgbClr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 Unicode MS" pitchFamily="34" charset="-128"/>
                <a:cs typeface="Arial" panose="020B0604020202020204" pitchFamily="34" charset="0"/>
              </a:rPr>
              <a:t>Lesson 4: WRITE (P42 – 43)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8154" y="1948014"/>
            <a:ext cx="453975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graze (v): 	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(n): 	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servant (n): 	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(v): 	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 (n): 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 (n):	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(v): 	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stripe (n): 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500380" y="883285"/>
            <a:ext cx="11337290" cy="566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One day / I / field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endParaRPr lang="en-US" altLang="en-US" sz="26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2. buffalo / graze / tiger / come </a:t>
            </a:r>
          </a:p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my buffalo was grazing nearby, a tiger came.</a:t>
            </a:r>
            <a:endParaRPr lang="en-US" altLang="en-US" sz="2600" dirty="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3. It / ask / why / strong buffalo / my servant / and I / its master</a:t>
            </a:r>
          </a:p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It asked why the strong buffalo was my servant and why I was its master.</a:t>
            </a:r>
            <a:endParaRPr lang="en-US" altLang="en-US" sz="2600" dirty="0">
              <a:solidFill>
                <a:srgbClr val="FF0000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4. I / tell / tiger / I / have / wisdom </a:t>
            </a:r>
          </a:p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I told the tiger that I had something called wisdom.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</p:txBody>
      </p: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1524000" y="1454883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VNI-Times" pitchFamily="2" charset="0"/>
                <a:cs typeface="Arial" panose="020B0604020202020204" pitchFamily="34" charset="0"/>
              </a:rPr>
              <a:t>→ 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</a:rPr>
              <a:t>One day as I was in the field and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5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314960" y="883285"/>
            <a:ext cx="11703050" cy="578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i="0" dirty="0">
                <a:solidFill>
                  <a:srgbClr val="FF0000"/>
                </a:solidFill>
                <a:effectLst/>
                <a:latin typeface="OpenSans"/>
              </a:rPr>
              <a:t>One day as I was in the field and my buffalo was grazing nearby, a tiger came. It asked why the strong buffalo was my servant and why I was its master. I told the tiger that I had something called wisdom.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5. tiger / want / see / it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OpenSans"/>
              </a:rPr>
              <a:t>The tiger wanted to see it, </a:t>
            </a: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6. I / tell / it / I / leave / wisdom / home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OpenSans"/>
              </a:rPr>
              <a:t>but I told it I left my wisdom at home that day.</a:t>
            </a:r>
            <a:endParaRPr lang="en-US" altLang="en-US" sz="2800" dirty="0">
              <a:solidFill>
                <a:srgbClr val="FF0000"/>
              </a:solidFill>
              <a:latin typeface="OpenSans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7. Then I / tie / tiger / tree / rope / I / didn’t / want / eat / buffalo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OpenSans"/>
              </a:rPr>
              <a:t>Then I tied the tiger to a tree with a rope because I didn't want it to eat my buffalo.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5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735433" y="52446"/>
            <a:ext cx="1110234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Now imagine you are the man. Use the given words to write a story. Start like this:</a:t>
            </a:r>
          </a:p>
        </p:txBody>
      </p:sp>
      <p:sp>
        <p:nvSpPr>
          <p:cNvPr id="45109" name="Text Box 53"/>
          <p:cNvSpPr txBox="1">
            <a:spLocks noChangeArrowheads="1"/>
          </p:cNvSpPr>
          <p:nvPr/>
        </p:nvSpPr>
        <p:spPr bwMode="auto">
          <a:xfrm>
            <a:off x="1524000" y="883443"/>
            <a:ext cx="9144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OpenSans"/>
              </a:rPr>
              <a:t>One day as I was in the field and my buffalo was grazing nearby, a tiger came. It asked why the strong buffalo was my servant and why I was its master. I told the tiger that I had something called wisdom. The tiger wanted to see it, but I told it I left my wisdom at home that day. Then I tied the tiger to a tree with a rope because I didn't want it to eat my buffalo.</a:t>
            </a:r>
            <a:endParaRPr lang="en-US" altLang="en-US" sz="2400" dirty="0">
              <a:solidFill>
                <a:srgbClr val="FF0000"/>
              </a:solidFill>
              <a:latin typeface="OpenSans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8. I / go  / get / straw / and / burn / tiger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OpenSans"/>
              </a:rPr>
              <a:t>I went to get some straw which I said was my wisdom and burned the tiger.</a:t>
            </a:r>
            <a:endParaRPr lang="en-US" altLang="en-US" sz="2600" dirty="0">
              <a:solidFill>
                <a:srgbClr val="0000FF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  <a:latin typeface="VNI-Times" pitchFamily="2" charset="0"/>
              </a:rPr>
              <a:t>9. tiger / escape / still have / black stripes 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OpenSans"/>
              </a:rPr>
              <a:t>The tiger escaped, but it still has black stripes from the burns today.</a:t>
            </a:r>
            <a:endParaRPr lang="en-US" altLang="en-US" sz="2400" dirty="0">
              <a:solidFill>
                <a:srgbClr val="FF0000"/>
              </a:solidFill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5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 descr="world's surface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8486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GOODBYE</a:t>
            </a:r>
          </a:p>
          <a:p>
            <a:pPr algn="ctr"/>
            <a:r>
              <a:rPr lang="en-US" sz="3600" kern="10">
                <a:ln w="9525"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SEE YOU LATER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296401" y="5119688"/>
            <a:ext cx="118427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800" b="1">
                <a:sym typeface="Wingdings" panose="05000000000000000000" pitchFamily="2" charset="2"/>
              </a:rPr>
              <a:t></a:t>
            </a:r>
          </a:p>
        </p:txBody>
      </p:sp>
      <p:pic>
        <p:nvPicPr>
          <p:cNvPr id="10244" name="Picture 4" descr="floral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5486400"/>
            <a:ext cx="1752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ell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48750" y="1"/>
            <a:ext cx="1619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7640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02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/>
      <p:bldP spid="10243" grpId="1"/>
      <p:bldP spid="10243" grpId="2"/>
      <p:bldP spid="1024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14255" y="96397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1026" name="Picture 2" descr="Đàn trâu đang gặm cỏ trên bãi cỏ chân núi Voi An lão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6" y="965460"/>
            <a:ext cx="10330248" cy="47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546" y="5761329"/>
            <a:ext cx="2726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graze (v):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1026" name="Picture 2" descr="MASTER and SERVANT Antonyms Word Card Vector Template Stock Illustration -  Illustration of flat, application: 199873383">
            <a:extLst>
              <a:ext uri="{FF2B5EF4-FFF2-40B4-BE49-F238E27FC236}">
                <a16:creationId xmlns:a16="http://schemas.microsoft.com/office/drawing/2014/main" id="{9F97D76D-D5A1-4D37-B7A5-F0DB2142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89965" l="8375" r="90000">
                        <a14:foregroundMark x1="8375" y1="33099" x2="8625" y2="39965"/>
                        <a14:foregroundMark x1="77375" y1="18486" x2="77500" y2="64261"/>
                        <a14:foregroundMark x1="63000" y1="32218" x2="65500" y2="38380"/>
                        <a14:foregroundMark x1="65000" y1="29930" x2="63875" y2="34155"/>
                        <a14:foregroundMark x1="63500" y1="29577" x2="63125" y2="32394"/>
                        <a14:foregroundMark x1="62500" y1="28521" x2="61875" y2="34859"/>
                        <a14:foregroundMark x1="61250" y1="38732" x2="71125" y2="38028"/>
                        <a14:foregroundMark x1="70125" y1="37148" x2="61750" y2="37500"/>
                        <a14:foregroundMark x1="82500" y1="63028" x2="82750" y2="67077"/>
                        <a14:foregroundMark x1="66125" y1="85387" x2="82500" y2="83627"/>
                        <a14:foregroundMark x1="85375" y1="83451" x2="76250" y2="85915"/>
                        <a14:foregroundMark x1="14125" y1="83099" x2="21000" y2="82923"/>
                        <a14:foregroundMark x1="21000" y1="82923" x2="31875" y2="83099"/>
                        <a14:foregroundMark x1="28500" y1="54754" x2="31625" y2="55810"/>
                        <a14:foregroundMark x1="34875" y1="54401" x2="34125" y2="61268"/>
                        <a14:foregroundMark x1="32875" y1="52289" x2="31250" y2="52113"/>
                        <a14:foregroundMark x1="41125" y1="54577" x2="43625" y2="56338"/>
                        <a14:foregroundMark x1="40500" y1="53169" x2="47000" y2="57570"/>
                        <a14:foregroundMark x1="47000" y1="57570" x2="47125" y2="57746"/>
                        <a14:foregroundMark x1="42500" y1="57218" x2="44250" y2="56690"/>
                        <a14:foregroundMark x1="81875" y1="48592" x2="82000" y2="65317"/>
                        <a14:foregroundMark x1="77250" y1="65669" x2="77250" y2="68310"/>
                        <a14:foregroundMark x1="80125" y1="36268" x2="77875" y2="36796"/>
                        <a14:backgroundMark x1="33125" y1="51056" x2="33000" y2="52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1" y="1233854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3074" name="Picture 2" descr="Trói chân tay - Tin tức mới nhất 24h qua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03" y="840259"/>
            <a:ext cx="5222789" cy="47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7476" y="5618205"/>
            <a:ext cx="2891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(v):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8538" y="5671753"/>
            <a:ext cx="2994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 (n):</a:t>
            </a:r>
            <a:endParaRPr lang="en-US" sz="4800" dirty="0"/>
          </a:p>
        </p:txBody>
      </p:sp>
      <p:pic>
        <p:nvPicPr>
          <p:cNvPr id="4100" name="Picture 4" descr="Tận dụng rơm rạ trồng nấm rơm có hiệu qu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41" y="1269529"/>
            <a:ext cx="7339913" cy="42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579074" y="5070388"/>
            <a:ext cx="716692" cy="799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8851" y="1626974"/>
            <a:ext cx="4246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 (n):</a:t>
            </a:r>
            <a:endParaRPr lang="en-US" sz="4800" dirty="0"/>
          </a:p>
        </p:txBody>
      </p:sp>
      <p:pic>
        <p:nvPicPr>
          <p:cNvPr id="2050" name="Picture 2" descr="Premium Vector | Happy cute little kid boy with light idea">
            <a:extLst>
              <a:ext uri="{FF2B5EF4-FFF2-40B4-BE49-F238E27FC236}">
                <a16:creationId xmlns:a16="http://schemas.microsoft.com/office/drawing/2014/main" id="{BA7FCA1E-56B0-431C-A3FA-BEBBCE4D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1" y="2457971"/>
            <a:ext cx="3419841" cy="37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8851" y="1626974"/>
            <a:ext cx="4246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(v): 	</a:t>
            </a:r>
            <a:endParaRPr lang="en-US" sz="4800" dirty="0"/>
          </a:p>
        </p:txBody>
      </p:sp>
      <p:pic>
        <p:nvPicPr>
          <p:cNvPr id="3074" name="Picture 2" descr="Prison Break Images, Stock Photos &amp;amp; Vectors | Shutterstock">
            <a:extLst>
              <a:ext uri="{FF2B5EF4-FFF2-40B4-BE49-F238E27FC236}">
                <a16:creationId xmlns:a16="http://schemas.microsoft.com/office/drawing/2014/main" id="{DBC1727B-1379-46F4-B6F2-77B08AA3C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3518171" y="2629691"/>
            <a:ext cx="3557518" cy="35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51790" y="65618"/>
            <a:ext cx="48451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0000FF"/>
                </a:solidFill>
                <a:latin typeface="Engravers MT" pitchFamily="18" charset="0"/>
              </a:rPr>
              <a:t>New words:</a:t>
            </a:r>
          </a:p>
        </p:txBody>
      </p:sp>
      <p:pic>
        <p:nvPicPr>
          <p:cNvPr id="6146" name="Picture 2" descr="Ý nghĩa phong thủy của con Hổ trong 12 con gi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0" y="921350"/>
            <a:ext cx="7875373" cy="42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2462" y="5329445"/>
            <a:ext cx="4246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stripe (n): 	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42919" y="3838832"/>
            <a:ext cx="576649" cy="164756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1467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.VnArial</vt:lpstr>
      <vt:lpstr>Arial</vt:lpstr>
      <vt:lpstr>Arial Black</vt:lpstr>
      <vt:lpstr>Arial Unicode MS</vt:lpstr>
      <vt:lpstr>Calibri</vt:lpstr>
      <vt:lpstr>Calibri Light</vt:lpstr>
      <vt:lpstr>Engravers MT</vt:lpstr>
      <vt:lpstr>OpenSans</vt:lpstr>
      <vt:lpstr>Times New Roman</vt:lpstr>
      <vt:lpstr>Verdana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Phan  Như Ngọc</cp:lastModifiedBy>
  <cp:revision>18</cp:revision>
  <dcterms:created xsi:type="dcterms:W3CDTF">2021-08-30T06:22:00Z</dcterms:created>
  <dcterms:modified xsi:type="dcterms:W3CDTF">2021-10-14T15:04:02Z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96449D819A09451FA212C3E64921472E</vt:lpwstr>
  </property>
  <property fmtid="{D5CDD505-2E9C-101B-9397-08002B2CF9AE}" pid="3" name="KSOProductBuildVer">
    <vt:lpwstr>1033-11.2.0.10265</vt:lpwstr>
  </property>
</Properties>
</file>