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92" r:id="rId3"/>
    <p:sldId id="29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3" r:id="rId13"/>
    <p:sldId id="269" r:id="rId14"/>
    <p:sldId id="270" r:id="rId15"/>
    <p:sldId id="271" r:id="rId16"/>
    <p:sldId id="272" r:id="rId17"/>
    <p:sldId id="287" r:id="rId18"/>
    <p:sldId id="288" r:id="rId19"/>
    <p:sldId id="274" r:id="rId20"/>
    <p:sldId id="275" r:id="rId21"/>
    <p:sldId id="277" r:id="rId22"/>
    <p:sldId id="276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9" r:id="rId31"/>
    <p:sldId id="285" r:id="rId32"/>
    <p:sldId id="291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 varScale="1">
        <p:scale>
          <a:sx n="69" d="100"/>
          <a:sy n="69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DA72-0DC4-4C5B-8835-67DA14C6F50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8123-0019-44B7-9182-8B883E6ED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123-0019-44B7-9182-8B883E6ED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C83A-3C66-438D-94FD-9BA9700EC43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372600" cy="7223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57200"/>
            <a:ext cx="784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thông qua các triều đại vua chúa.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(1802-1945)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7842" y="5065370"/>
            <a:ext cx="2798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Ngọ môn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714" y="5065370"/>
            <a:ext cx="229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Đại Nội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132"/>
            <a:ext cx="10001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" y="2129194"/>
            <a:ext cx="4229101" cy="256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4" y="2219552"/>
            <a:ext cx="4090750" cy="23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94911"/>
            <a:ext cx="4891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" y="18412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oàng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4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23" y="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288" y="123736"/>
            <a:ext cx="9768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1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Long,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( 1993)</a:t>
            </a:r>
          </a:p>
        </p:txBody>
      </p:sp>
    </p:spTree>
    <p:extLst>
      <p:ext uri="{BB962C8B-B14F-4D97-AF65-F5344CB8AC3E}">
        <p14:creationId xmlns:p14="http://schemas.microsoft.com/office/powerpoint/2010/main" val="41329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12" y="-144378"/>
            <a:ext cx="9328212" cy="7002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251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394" y="1396931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Long,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28695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545080"/>
            <a:ext cx="3603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12" y="-144378"/>
            <a:ext cx="9328212" cy="700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960" y="228600"/>
            <a:ext cx="87900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Cấm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Huế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tẩm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Long,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5" name="Picture 8" descr="Lăng Khải Đị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747605"/>
            <a:ext cx="4993322" cy="3446718"/>
          </a:xfrm>
          <a:prstGeom prst="rect">
            <a:avLst/>
          </a:prstGeom>
          <a:noFill/>
          <a:ln w="76200" cmpd="tri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3396" y="6160985"/>
            <a:ext cx="3033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rave_tu_d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09" y="2133600"/>
            <a:ext cx="3227439" cy="4236013"/>
          </a:xfrm>
          <a:prstGeom prst="rect">
            <a:avLst/>
          </a:prstGeom>
          <a:noFill/>
          <a:ln w="76200" cmpd="tri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4499" y="6321419"/>
            <a:ext cx="254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75" y="-130091"/>
            <a:ext cx="9328212" cy="7002378"/>
          </a:xfrm>
          <a:prstGeom prst="rect">
            <a:avLst/>
          </a:prstGeom>
        </p:spPr>
      </p:pic>
      <p:pic>
        <p:nvPicPr>
          <p:cNvPr id="1026" name="Picture 2" descr="D:\backup\hình nền pp\hues-lang-minh-mang-20-4428-139721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" y="135665"/>
            <a:ext cx="3724319" cy="55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595" y="5773995"/>
            <a:ext cx="2898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backup\hình nền pp\LangGiaLong04-6607-1397210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49" y="3200400"/>
            <a:ext cx="516295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1314" y="2405684"/>
            <a:ext cx="2518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3716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UNESCO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941" y="228600"/>
            <a:ext cx="313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 TẨM: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23" y="0"/>
            <a:ext cx="9451623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488" y="2365465"/>
            <a:ext cx="8458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chùa được hình thành từ thời Nguyễn, có giá trị về mặt lịch sử, văn hóa, kiến trúc: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Trúc Lâm,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Mụ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Quố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Thiên,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La Mật, Từ Đàm, Linh Quang…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989" y="1573656"/>
            <a:ext cx="4852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vi-VN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chùa, tháp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37" y="2278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20" descr="vequathien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" y="382711"/>
            <a:ext cx="7319963" cy="54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3200" y="5921499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Chuøa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Thieân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Muï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-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Hueá</a:t>
            </a:r>
            <a:endParaRPr lang="en-US" altLang="en-US" sz="2800" b="1" i="1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75" y="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599" y="1082460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69" y="380999"/>
            <a:ext cx="902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016" y="1752423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9" y="2641578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16" y="4221949"/>
            <a:ext cx="815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ửu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62" y="152400"/>
            <a:ext cx="8541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mĩ 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MĨ THUẬT THỜI NGUYỄN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(1802-1945)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SGK%20My%20thuat%209%20-%2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45" y="2895600"/>
            <a:ext cx="4393858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" y="3106348"/>
            <a:ext cx="3304134" cy="3686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936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xi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5953" y="6031834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ue_tombeau_minh_m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69" y="3123355"/>
            <a:ext cx="4629307" cy="29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-24663"/>
            <a:ext cx="9202994" cy="673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748" y="8675"/>
            <a:ext cx="969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</a:p>
        </p:txBody>
      </p:sp>
      <p:sp>
        <p:nvSpPr>
          <p:cNvPr id="6" name="Rectangle 5"/>
          <p:cNvSpPr/>
          <p:nvPr/>
        </p:nvSpPr>
        <p:spPr>
          <a:xfrm>
            <a:off x="-44245" y="914400"/>
            <a:ext cx="7111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54204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a.Điêu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33" y="2711880"/>
            <a:ext cx="8812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5" descr="SGK%20My%20thuat%209%20-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6" y="3362777"/>
            <a:ext cx="4419600" cy="3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SCF1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5" y="3362777"/>
            <a:ext cx="4116387" cy="30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aid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00" y="381000"/>
            <a:ext cx="4101568" cy="27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76096" y="137058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Töôïng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quan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haàu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laêng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Khaûi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Ñònh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Murray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VNI-Murr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07407E-6 C 0.00694 -0.01342 0.01406 -0.02801 0.021 -0.04676 C 0.03993 -0.1 0.04496 -0.15208 0.03107 -0.15995 C 0.01701 -0.16944 -0.01007 -0.13194 -0.029 -0.0787 C -0.03907 -0.05069 -0.04497 -0.02407 -0.04705 -0.00393 C -0.05 0.01204 -0.05104 0.02801 -0.05104 0.04676 C -0.05104 0.10672 -0.03802 0.15602 -0.02292 0.15602 C -0.00799 0.15602 0.00503 0.10672 0.00503 0.04676 C 0.00503 0.01875 0.00208 -0.0081 -0.00295 -0.02662 C -0.00504 -0.04259 -0.01007 -0.05995 -0.01598 -0.07731 C -0.03594 -0.13194 -0.06302 -0.16944 -0.07709 -0.15995 C -0.09098 -0.15069 -0.08594 -0.1 -0.06598 -0.04537 C -0.05799 -0.0199 -0.04705 0.00139 -0.03594 0.01598 C -0.02795 0.0294 -0.01893 0.04144 -0.00695 0.05324 C 0.02899 0.0919 0.06493 0.10926 0.075 0.09329 C 0.08402 0.07732 0.06406 0.03334 0.02795 -0.00393 C 0.01302 -0.0199 -0.00295 -0.03194 -0.01598 -0.04004 C -0.02795 -0.04791 -0.04306 -0.05463 -0.05903 -0.05856 C -0.10295 -0.07199 -0.14098 -0.06805 -0.14393 -0.04676 C -0.14792 -0.02662 -0.11493 -4.07407E-6 -0.07101 0.01343 C -0.05104 0.01875 -0.03195 0.0213 -0.01702 0.01991 C -0.004 0.01991 0.01007 0.01737 0.025 0.01343 C 0.06892 -4.07407E-6 0.10208 -0.02801 0.09791 -0.04791 C 0.09496 -0.06805 0.05694 -0.07338 0.01302 -0.05995 C -0.00799 -0.05324 -0.02709 -0.04398 -0.03993 -0.03333 C -0.05104 -0.02523 -0.06198 -0.01597 -0.07396 -0.00393 C -0.10903 0.03473 -0.13004 0.07732 -0.11997 0.09329 C -0.11094 0.10926 -0.07396 0.0919 -0.03907 0.05463 C -0.02205 0.03612 -0.00799 0.01737 3.33333E-6 -4.07407E-6 Z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5936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748" y="8675"/>
            <a:ext cx="999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48" y="742372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386" y="1450258"/>
            <a:ext cx="6663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4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74838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0"/>
            <a:ext cx="92349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749" y="8675"/>
            <a:ext cx="9463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THÀNH TỰU VỀ MỸ THUẬT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86" y="1450258"/>
            <a:ext cx="681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b.Đồ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vi-VN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48" y="742372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b="1" i="1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vi-VN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1197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tòan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( 1925)</a:t>
            </a:r>
          </a:p>
        </p:txBody>
      </p:sp>
    </p:spTree>
    <p:extLst>
      <p:ext uri="{BB962C8B-B14F-4D97-AF65-F5344CB8AC3E}">
        <p14:creationId xmlns:p14="http://schemas.microsoft.com/office/powerpoint/2010/main" val="23380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1150" cy="6858001"/>
          </a:xfrm>
          <a:prstGeom prst="rect">
            <a:avLst/>
          </a:prstGeom>
        </p:spPr>
      </p:pic>
      <p:pic>
        <p:nvPicPr>
          <p:cNvPr id="4" name="Picture 35" descr="lợn có xoáy âm dương_dông h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48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tranh thờ Ngũ Hổ_hàng tr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7"/>
          <p:cNvSpPr>
            <a:spLocks/>
          </p:cNvSpPr>
          <p:nvPr/>
        </p:nvSpPr>
        <p:spPr bwMode="auto">
          <a:xfrm>
            <a:off x="228600" y="4729645"/>
            <a:ext cx="4724400" cy="533400"/>
          </a:xfrm>
          <a:prstGeom prst="borderCallout1">
            <a:avLst>
              <a:gd name="adj1" fmla="val -14287"/>
              <a:gd name="adj2" fmla="val 97579"/>
              <a:gd name="adj3" fmla="val -14287"/>
              <a:gd name="adj4" fmla="val 12903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Lôïn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coù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xoaùy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aâm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döông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cuûa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Ñoâng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Hoà</a:t>
            </a:r>
            <a:endParaRPr lang="en-US" b="1" dirty="0">
              <a:solidFill>
                <a:srgbClr val="FF0000"/>
              </a:solidFill>
              <a:latin typeface="VNI-Meli" pitchFamily="2" charset="0"/>
            </a:endParaRPr>
          </a:p>
        </p:txBody>
      </p:sp>
      <p:sp>
        <p:nvSpPr>
          <p:cNvPr id="7" name="AutoShape 38"/>
          <p:cNvSpPr>
            <a:spLocks/>
          </p:cNvSpPr>
          <p:nvPr/>
        </p:nvSpPr>
        <p:spPr bwMode="auto">
          <a:xfrm>
            <a:off x="533400" y="5791200"/>
            <a:ext cx="4038600" cy="685800"/>
          </a:xfrm>
          <a:prstGeom prst="callout2">
            <a:avLst>
              <a:gd name="adj1" fmla="val 16667"/>
              <a:gd name="adj2" fmla="val 101889"/>
              <a:gd name="adj3" fmla="val 16667"/>
              <a:gd name="adj4" fmla="val 112069"/>
              <a:gd name="adj5" fmla="val -66667"/>
              <a:gd name="adj6" fmla="val 122644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thôø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Nguõ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hoå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”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cuûa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Haøng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Troáng</a:t>
            </a:r>
            <a:endParaRPr lang="en-US" sz="20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8" name="Rectangle 34"/>
          <p:cNvSpPr txBox="1">
            <a:spLocks noChangeArrowheads="1"/>
          </p:cNvSpPr>
          <p:nvPr/>
        </p:nvSpPr>
        <p:spPr>
          <a:xfrm>
            <a:off x="152400" y="33448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Kim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Hoài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Sình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Mậu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Huế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640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994" cy="6858000"/>
          </a:xfrm>
          <a:prstGeom prst="rect">
            <a:avLst/>
          </a:prstGeom>
        </p:spPr>
      </p:pic>
      <p:pic>
        <p:nvPicPr>
          <p:cNvPr id="4" name="Picture 6" descr="TranhKimhoang"/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863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5715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Tranh Kim Hoaøng -Triều Nguyễn</a:t>
            </a:r>
          </a:p>
        </p:txBody>
      </p:sp>
      <p:pic>
        <p:nvPicPr>
          <p:cNvPr id="6" name="Picture 7" descr="Tranh làng Sình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817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29200" y="5715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Tranh Laøng Sình</a:t>
            </a:r>
          </a:p>
        </p:txBody>
      </p:sp>
    </p:spTree>
    <p:extLst>
      <p:ext uri="{BB962C8B-B14F-4D97-AF65-F5344CB8AC3E}">
        <p14:creationId xmlns:p14="http://schemas.microsoft.com/office/powerpoint/2010/main" val="33245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60" y="9525"/>
            <a:ext cx="9236526" cy="68580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291" y="128587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tuy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tường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ở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trúc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xúc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châu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Âu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" y="1466850"/>
            <a:ext cx="3920091" cy="41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" y="5867400"/>
            <a:ext cx="36856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867400"/>
            <a:ext cx="48513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5" y="1466851"/>
            <a:ext cx="5240541" cy="44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474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VÀI ĐẶC ĐIỂM CỦA MỸ THUẬT THỜI NGUYỄN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112" y="1676400"/>
            <a:ext cx="9029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97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762000"/>
            <a:ext cx="282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VNI-Times" pitchFamily="2" charset="0"/>
              </a:rPr>
              <a:t>Neâu </a:t>
            </a: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vaøi neùt veà boái caûnh lòch söû thôøi Nguyeãn.</a:t>
            </a:r>
            <a:r>
              <a:rPr lang="en-US" altLang="en-US" sz="3200" b="1" i="1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695162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US" altLang="en-US" sz="3200">
              <a:latin typeface="VNI-Times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5355" y="2571462"/>
            <a:ext cx="7425813" cy="24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smtClean="0">
                <a:latin typeface="VNI-Times" pitchFamily="2" charset="0"/>
              </a:rPr>
              <a:t>-</a:t>
            </a:r>
            <a:r>
              <a:rPr lang="vi-VN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 smtClean="0">
                <a:latin typeface="VNI-Times" pitchFamily="2" charset="0"/>
              </a:rPr>
              <a:t>Nhaø</a:t>
            </a:r>
            <a:r>
              <a:rPr lang="en-US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Nguyeãn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choïn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Hueá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Kinh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ñoâ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thieát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laäp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ñoä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quaân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chuû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chuyeân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quyeàn</a:t>
            </a:r>
            <a:r>
              <a:rPr lang="en-US" altLang="en-US" sz="3200" dirty="0">
                <a:latin typeface="VNI-Times" pitchFamily="2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200" dirty="0" smtClean="0">
                <a:latin typeface="VNI-Times" pitchFamily="2" charset="0"/>
              </a:rPr>
              <a:t>-</a:t>
            </a:r>
            <a:r>
              <a:rPr lang="en-US" alt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200" dirty="0" err="1" smtClean="0">
                <a:latin typeface="VNI-Times" pitchFamily="2" charset="0"/>
              </a:rPr>
              <a:t>Nhaø</a:t>
            </a:r>
            <a:r>
              <a:rPr lang="en-US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Nguyeãn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trieàu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ñaïi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cuoái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cuøng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cuûa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ñoä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phong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kieán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trong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lòch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söû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Vieät</a:t>
            </a:r>
            <a:r>
              <a:rPr lang="en-US" altLang="en-US" sz="3200" dirty="0">
                <a:latin typeface="VNI-Times" pitchFamily="2" charset="0"/>
              </a:rPr>
              <a:t> Nam.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latin typeface="VNI-Times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57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3" y="0"/>
            <a:ext cx="92080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ĐẠT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phân tích, suy 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13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pic>
        <p:nvPicPr>
          <p:cNvPr id="5" name="Picture 2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4325" y="1728937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27175" y="1651000"/>
            <a:ext cx="7091362" cy="3455988"/>
            <a:chOff x="768" y="1296"/>
            <a:chExt cx="6254" cy="406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645" y="3201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211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821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28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036" y="1296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645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5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862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471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79" y="1296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86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296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905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905" y="1296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29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8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079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47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62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255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4645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03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5428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82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21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602" y="1296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905" y="1296"/>
              <a:ext cx="4697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905" y="1675"/>
              <a:ext cx="4697" cy="2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821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5430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038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646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4255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862" y="1804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472" y="1804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080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080" y="1804"/>
              <a:ext cx="2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47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386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255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4646" y="1804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5038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5430" y="1804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5821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621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3080" y="1804"/>
              <a:ext cx="3106" cy="1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5977" tIns="65508" rIns="125977" bIns="65508" anchor="ctr" anchorCtr="1"/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3080" y="2184"/>
              <a:ext cx="3106" cy="1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5977" tIns="65508" rIns="125977" bIns="65508" anchor="ctr" anchorCtr="1"/>
            <a:lstStyle/>
            <a:p>
              <a:endParaRPr 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5438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048" y="2303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4264" y="2303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3872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3480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3090" y="2303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698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2698" y="2303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309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348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3872" y="2303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4264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4655" y="2303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5048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5438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583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2698" y="2303"/>
              <a:ext cx="3106" cy="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>
              <a:off x="2688" y="2688"/>
              <a:ext cx="3106" cy="1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5434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2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650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4259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869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476" y="2758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3084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693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300" y="2758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1910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1519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1519" y="2758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191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>
              <a:off x="230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2693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308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3476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3869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>
              <a:off x="4259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5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5042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543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582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5" name="Line 92"/>
            <p:cNvSpPr>
              <a:spLocks noChangeShapeType="1"/>
            </p:cNvSpPr>
            <p:nvPr/>
          </p:nvSpPr>
          <p:spPr bwMode="auto">
            <a:xfrm>
              <a:off x="1519" y="2758"/>
              <a:ext cx="4312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1519" y="3137"/>
              <a:ext cx="4252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4252" y="3201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861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3469" y="3201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3077" y="3201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2686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2295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2295" y="3201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2686" y="3201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3077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3469" y="3201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3861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4252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4645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5035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2295" y="3201"/>
              <a:ext cx="2716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2256" y="3582"/>
              <a:ext cx="2755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3866" y="3646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3474" y="3646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3083" y="3646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2690" y="3646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7" name="Rectangle 114"/>
            <p:cNvSpPr>
              <a:spLocks noChangeArrowheads="1"/>
            </p:cNvSpPr>
            <p:nvPr/>
          </p:nvSpPr>
          <p:spPr bwMode="auto">
            <a:xfrm>
              <a:off x="2300" y="3646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1909" y="3646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>
              <a:off x="1909" y="3646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2300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2690" y="3646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3083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3474" y="3646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>
              <a:off x="3866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4259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 flipV="1">
              <a:off x="1909" y="3646"/>
              <a:ext cx="2339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1909" y="4026"/>
              <a:ext cx="2339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4655" y="4090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4264" y="4090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3872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3482" y="4090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3090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2698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2307" y="4090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1914" y="4090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1524" y="4090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1132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>
              <a:off x="1132" y="4090"/>
              <a:ext cx="2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>
              <a:off x="152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>
              <a:off x="191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307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2698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3090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3482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3872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26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4655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5060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1132" y="4090"/>
              <a:ext cx="3937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50" name="Line 147"/>
            <p:cNvSpPr>
              <a:spLocks noChangeShapeType="1"/>
            </p:cNvSpPr>
            <p:nvPr/>
          </p:nvSpPr>
          <p:spPr bwMode="auto">
            <a:xfrm>
              <a:off x="1132" y="4470"/>
              <a:ext cx="3937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3900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3508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3118" y="4969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2725" y="4969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2334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1942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1550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1159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768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60" name="Line 157"/>
            <p:cNvSpPr>
              <a:spLocks noChangeShapeType="1"/>
            </p:cNvSpPr>
            <p:nvPr/>
          </p:nvSpPr>
          <p:spPr bwMode="auto">
            <a:xfrm>
              <a:off x="768" y="4969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1" name="Line 158"/>
            <p:cNvSpPr>
              <a:spLocks noChangeShapeType="1"/>
            </p:cNvSpPr>
            <p:nvPr/>
          </p:nvSpPr>
          <p:spPr bwMode="auto">
            <a:xfrm>
              <a:off x="1159" y="4969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2" name="Line 159"/>
            <p:cNvSpPr>
              <a:spLocks noChangeShapeType="1"/>
            </p:cNvSpPr>
            <p:nvPr/>
          </p:nvSpPr>
          <p:spPr bwMode="auto">
            <a:xfrm>
              <a:off x="1550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3" name="Line 160"/>
            <p:cNvSpPr>
              <a:spLocks noChangeShapeType="1"/>
            </p:cNvSpPr>
            <p:nvPr/>
          </p:nvSpPr>
          <p:spPr bwMode="auto">
            <a:xfrm>
              <a:off x="1942" y="4969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4" name="Line 161"/>
            <p:cNvSpPr>
              <a:spLocks noChangeShapeType="1"/>
            </p:cNvSpPr>
            <p:nvPr/>
          </p:nvSpPr>
          <p:spPr bwMode="auto">
            <a:xfrm>
              <a:off x="2334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5" name="Line 162"/>
            <p:cNvSpPr>
              <a:spLocks noChangeShapeType="1"/>
            </p:cNvSpPr>
            <p:nvPr/>
          </p:nvSpPr>
          <p:spPr bwMode="auto">
            <a:xfrm>
              <a:off x="2725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6" name="Line 163"/>
            <p:cNvSpPr>
              <a:spLocks noChangeShapeType="1"/>
            </p:cNvSpPr>
            <p:nvPr/>
          </p:nvSpPr>
          <p:spPr bwMode="auto">
            <a:xfrm>
              <a:off x="3118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7" name="Line 164"/>
            <p:cNvSpPr>
              <a:spLocks noChangeShapeType="1"/>
            </p:cNvSpPr>
            <p:nvPr/>
          </p:nvSpPr>
          <p:spPr bwMode="auto">
            <a:xfrm>
              <a:off x="3508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8" name="Line 165"/>
            <p:cNvSpPr>
              <a:spLocks noChangeShapeType="1"/>
            </p:cNvSpPr>
            <p:nvPr/>
          </p:nvSpPr>
          <p:spPr bwMode="auto">
            <a:xfrm>
              <a:off x="3900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9" name="Line 166"/>
            <p:cNvSpPr>
              <a:spLocks noChangeShapeType="1"/>
            </p:cNvSpPr>
            <p:nvPr/>
          </p:nvSpPr>
          <p:spPr bwMode="auto">
            <a:xfrm>
              <a:off x="4291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0" name="Line 167"/>
            <p:cNvSpPr>
              <a:spLocks noChangeShapeType="1"/>
            </p:cNvSpPr>
            <p:nvPr/>
          </p:nvSpPr>
          <p:spPr bwMode="auto">
            <a:xfrm>
              <a:off x="768" y="4969"/>
              <a:ext cx="3538" cy="1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1" name="Line 168"/>
            <p:cNvSpPr>
              <a:spLocks noChangeShapeType="1"/>
            </p:cNvSpPr>
            <p:nvPr/>
          </p:nvSpPr>
          <p:spPr bwMode="auto">
            <a:xfrm>
              <a:off x="768" y="5349"/>
              <a:ext cx="3538" cy="1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2" name="Rectangle 169"/>
            <p:cNvSpPr>
              <a:spLocks noChangeArrowheads="1"/>
            </p:cNvSpPr>
            <p:nvPr/>
          </p:nvSpPr>
          <p:spPr bwMode="auto">
            <a:xfrm>
              <a:off x="6631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6238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4" name="Rectangle 171"/>
            <p:cNvSpPr>
              <a:spLocks noChangeArrowheads="1"/>
            </p:cNvSpPr>
            <p:nvPr/>
          </p:nvSpPr>
          <p:spPr bwMode="auto">
            <a:xfrm>
              <a:off x="5846" y="4535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5" name="Rectangle 172"/>
            <p:cNvSpPr>
              <a:spLocks noChangeArrowheads="1"/>
            </p:cNvSpPr>
            <p:nvPr/>
          </p:nvSpPr>
          <p:spPr bwMode="auto">
            <a:xfrm>
              <a:off x="5455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5065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7" name="Rectangle 174"/>
            <p:cNvSpPr>
              <a:spLocks noChangeArrowheads="1"/>
            </p:cNvSpPr>
            <p:nvPr/>
          </p:nvSpPr>
          <p:spPr bwMode="auto">
            <a:xfrm>
              <a:off x="4672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8" name="Rectangle 175"/>
            <p:cNvSpPr>
              <a:spLocks noChangeArrowheads="1"/>
            </p:cNvSpPr>
            <p:nvPr/>
          </p:nvSpPr>
          <p:spPr bwMode="auto">
            <a:xfrm>
              <a:off x="4281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3889" y="4535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3496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1" name="Rectangle 178"/>
            <p:cNvSpPr>
              <a:spLocks noChangeArrowheads="1"/>
            </p:cNvSpPr>
            <p:nvPr/>
          </p:nvSpPr>
          <p:spPr bwMode="auto">
            <a:xfrm>
              <a:off x="3106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2715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3" name="Line 180"/>
            <p:cNvSpPr>
              <a:spLocks noChangeShapeType="1"/>
            </p:cNvSpPr>
            <p:nvPr/>
          </p:nvSpPr>
          <p:spPr bwMode="auto">
            <a:xfrm>
              <a:off x="2715" y="4535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4" name="Line 181"/>
            <p:cNvSpPr>
              <a:spLocks noChangeShapeType="1"/>
            </p:cNvSpPr>
            <p:nvPr/>
          </p:nvSpPr>
          <p:spPr bwMode="auto">
            <a:xfrm>
              <a:off x="310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5" name="Line 182"/>
            <p:cNvSpPr>
              <a:spLocks noChangeShapeType="1"/>
            </p:cNvSpPr>
            <p:nvPr/>
          </p:nvSpPr>
          <p:spPr bwMode="auto">
            <a:xfrm>
              <a:off x="349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6" name="Line 183"/>
            <p:cNvSpPr>
              <a:spLocks noChangeShapeType="1"/>
            </p:cNvSpPr>
            <p:nvPr/>
          </p:nvSpPr>
          <p:spPr bwMode="auto">
            <a:xfrm>
              <a:off x="3889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7" name="Line 184"/>
            <p:cNvSpPr>
              <a:spLocks noChangeShapeType="1"/>
            </p:cNvSpPr>
            <p:nvPr/>
          </p:nvSpPr>
          <p:spPr bwMode="auto">
            <a:xfrm>
              <a:off x="428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8" name="Line 185"/>
            <p:cNvSpPr>
              <a:spLocks noChangeShapeType="1"/>
            </p:cNvSpPr>
            <p:nvPr/>
          </p:nvSpPr>
          <p:spPr bwMode="auto">
            <a:xfrm>
              <a:off x="4672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9" name="Line 186"/>
            <p:cNvSpPr>
              <a:spLocks noChangeShapeType="1"/>
            </p:cNvSpPr>
            <p:nvPr/>
          </p:nvSpPr>
          <p:spPr bwMode="auto">
            <a:xfrm>
              <a:off x="5065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0" name="Line 187"/>
            <p:cNvSpPr>
              <a:spLocks noChangeShapeType="1"/>
            </p:cNvSpPr>
            <p:nvPr/>
          </p:nvSpPr>
          <p:spPr bwMode="auto">
            <a:xfrm>
              <a:off x="5455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1" name="Line 188"/>
            <p:cNvSpPr>
              <a:spLocks noChangeShapeType="1"/>
            </p:cNvSpPr>
            <p:nvPr/>
          </p:nvSpPr>
          <p:spPr bwMode="auto">
            <a:xfrm>
              <a:off x="584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2" name="Line 189"/>
            <p:cNvSpPr>
              <a:spLocks noChangeShapeType="1"/>
            </p:cNvSpPr>
            <p:nvPr/>
          </p:nvSpPr>
          <p:spPr bwMode="auto">
            <a:xfrm>
              <a:off x="6238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3" name="Line 190"/>
            <p:cNvSpPr>
              <a:spLocks noChangeShapeType="1"/>
            </p:cNvSpPr>
            <p:nvPr/>
          </p:nvSpPr>
          <p:spPr bwMode="auto">
            <a:xfrm>
              <a:off x="663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4" name="Line 191"/>
            <p:cNvSpPr>
              <a:spLocks noChangeShapeType="1"/>
            </p:cNvSpPr>
            <p:nvPr/>
          </p:nvSpPr>
          <p:spPr bwMode="auto">
            <a:xfrm>
              <a:off x="702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5" name="Line 192"/>
            <p:cNvSpPr>
              <a:spLocks noChangeShapeType="1"/>
            </p:cNvSpPr>
            <p:nvPr/>
          </p:nvSpPr>
          <p:spPr bwMode="auto">
            <a:xfrm>
              <a:off x="2715" y="4535"/>
              <a:ext cx="4288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6" name="Line 193"/>
            <p:cNvSpPr>
              <a:spLocks noChangeShapeType="1"/>
            </p:cNvSpPr>
            <p:nvPr/>
          </p:nvSpPr>
          <p:spPr bwMode="auto">
            <a:xfrm>
              <a:off x="2715" y="4915"/>
              <a:ext cx="4288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7" name="Line 194"/>
            <p:cNvSpPr>
              <a:spLocks noChangeShapeType="1"/>
            </p:cNvSpPr>
            <p:nvPr/>
          </p:nvSpPr>
          <p:spPr bwMode="auto">
            <a:xfrm>
              <a:off x="4295" y="496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8" name="Rectangle 195"/>
            <p:cNvSpPr>
              <a:spLocks noChangeArrowheads="1"/>
            </p:cNvSpPr>
            <p:nvPr/>
          </p:nvSpPr>
          <p:spPr bwMode="auto">
            <a:xfrm>
              <a:off x="4656" y="2308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</p:grpSp>
      <p:pic>
        <p:nvPicPr>
          <p:cNvPr id="199" name="Picture 7" descr="question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329238"/>
            <a:ext cx="1079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Text Box 197"/>
          <p:cNvSpPr txBox="1">
            <a:spLocks noChangeArrowheads="1"/>
          </p:cNvSpPr>
          <p:nvPr/>
        </p:nvSpPr>
        <p:spPr bwMode="auto">
          <a:xfrm>
            <a:off x="1433512" y="5094288"/>
            <a:ext cx="66055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1 -</a:t>
            </a:r>
            <a:r>
              <a:rPr lang="en-US" altLang="en-US" sz="1900" b="1" u="sng">
                <a:solidFill>
                  <a:srgbClr val="333399"/>
                </a:solidFill>
              </a:rPr>
              <a:t> Gồm 12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 </a:t>
            </a:r>
            <a:r>
              <a:rPr lang="en-US" altLang="en-US" sz="2100" b="1"/>
              <a:t>Đây là lăng tẩm được trang trí khảm sành sứ và ảnh hưởng phong cách Châu Âu</a:t>
            </a:r>
          </a:p>
        </p:txBody>
      </p:sp>
      <p:grpSp>
        <p:nvGrpSpPr>
          <p:cNvPr id="201" name="Group 198"/>
          <p:cNvGrpSpPr>
            <a:grpSpLocks/>
          </p:cNvGrpSpPr>
          <p:nvPr/>
        </p:nvGrpSpPr>
        <p:grpSpPr bwMode="auto">
          <a:xfrm>
            <a:off x="2795587" y="1655763"/>
            <a:ext cx="5330825" cy="323850"/>
            <a:chOff x="793" y="845"/>
            <a:chExt cx="4309" cy="405"/>
          </a:xfrm>
        </p:grpSpPr>
        <p:sp>
          <p:nvSpPr>
            <p:cNvPr id="202" name="Rectangle 199" descr="Walnut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03" name="Rectangle 200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04" name="Rectangle 201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Ị</a:t>
              </a:r>
            </a:p>
          </p:txBody>
        </p:sp>
        <p:sp>
          <p:nvSpPr>
            <p:cNvPr id="205" name="Rectangle 202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206" name="Rectangle 203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07" name="Rectangle 204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Ả</a:t>
              </a:r>
            </a:p>
          </p:txBody>
        </p:sp>
        <p:sp>
          <p:nvSpPr>
            <p:cNvPr id="208" name="Rectangle 205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09" name="Rectangle 206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K</a:t>
              </a:r>
            </a:p>
          </p:txBody>
        </p:sp>
        <p:sp>
          <p:nvSpPr>
            <p:cNvPr id="210" name="Rectangle 207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11" name="Rectangle 208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12" name="Rectangle 209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Ă</a:t>
              </a:r>
            </a:p>
          </p:txBody>
        </p:sp>
        <p:sp>
          <p:nvSpPr>
            <p:cNvPr id="213" name="Rectangle 210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214" name="Line 211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5" name="Line 212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6" name="Line 213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7" name="Line 214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8" name="Line 215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9" name="Line 216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0" name="Line 217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1" name="Line 218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2" name="Line 219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3" name="Line 220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4" name="Line 221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5" name="Line 222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6" name="Line 223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7" name="Line 224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8" name="Line 225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29" name="WordArt 226"/>
          <p:cNvSpPr>
            <a:spLocks noChangeArrowheads="1" noChangeShapeType="1" noTextEdit="1"/>
          </p:cNvSpPr>
          <p:nvPr/>
        </p:nvSpPr>
        <p:spPr bwMode="auto">
          <a:xfrm>
            <a:off x="2409825" y="1698625"/>
            <a:ext cx="290512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0" name="Text Box 227"/>
          <p:cNvSpPr txBox="1">
            <a:spLocks noChangeArrowheads="1"/>
          </p:cNvSpPr>
          <p:nvPr/>
        </p:nvSpPr>
        <p:spPr bwMode="auto">
          <a:xfrm>
            <a:off x="288925" y="5470525"/>
            <a:ext cx="844232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2-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  <a:r>
              <a:rPr lang="en-US" altLang="en-US" sz="1900" b="1" u="sng">
                <a:solidFill>
                  <a:srgbClr val="333399"/>
                </a:solidFill>
              </a:rPr>
              <a:t>Gồm 8 chữ cái :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Tên của dòng tranh khắc gỗ dân gian được xuất hiện vào Thời Nguyễn</a:t>
            </a:r>
            <a:endParaRPr lang="en-US" altLang="en-US" sz="2100" b="1"/>
          </a:p>
        </p:txBody>
      </p:sp>
      <p:grpSp>
        <p:nvGrpSpPr>
          <p:cNvPr id="231" name="Group 228"/>
          <p:cNvGrpSpPr>
            <a:grpSpLocks/>
          </p:cNvGrpSpPr>
          <p:nvPr/>
        </p:nvGrpSpPr>
        <p:grpSpPr bwMode="auto">
          <a:xfrm>
            <a:off x="4129087" y="2087563"/>
            <a:ext cx="3554413" cy="333375"/>
            <a:chOff x="2851" y="663"/>
            <a:chExt cx="2425" cy="279"/>
          </a:xfrm>
        </p:grpSpPr>
        <p:sp>
          <p:nvSpPr>
            <p:cNvPr id="232" name="Rectangle 229" descr="Walnut"/>
            <p:cNvSpPr>
              <a:spLocks noChangeArrowheads="1"/>
            </p:cNvSpPr>
            <p:nvPr/>
          </p:nvSpPr>
          <p:spPr bwMode="auto">
            <a:xfrm>
              <a:off x="4972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33" name="Rectangle 230" descr="Walnut"/>
            <p:cNvSpPr>
              <a:spLocks noChangeArrowheads="1"/>
            </p:cNvSpPr>
            <p:nvPr/>
          </p:nvSpPr>
          <p:spPr bwMode="auto">
            <a:xfrm>
              <a:off x="4670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34" name="Rectangle 231" descr="Walnut"/>
            <p:cNvSpPr>
              <a:spLocks noChangeArrowheads="1"/>
            </p:cNvSpPr>
            <p:nvPr/>
          </p:nvSpPr>
          <p:spPr bwMode="auto">
            <a:xfrm>
              <a:off x="436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235" name="Rectangle 232" descr="Walnut"/>
            <p:cNvSpPr>
              <a:spLocks noChangeArrowheads="1"/>
            </p:cNvSpPr>
            <p:nvPr/>
          </p:nvSpPr>
          <p:spPr bwMode="auto">
            <a:xfrm>
              <a:off x="4063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O</a:t>
              </a:r>
            </a:p>
          </p:txBody>
        </p:sp>
        <p:sp>
          <p:nvSpPr>
            <p:cNvPr id="236" name="Rectangle 233" descr="Walnut"/>
            <p:cNvSpPr>
              <a:spLocks noChangeArrowheads="1"/>
            </p:cNvSpPr>
            <p:nvPr/>
          </p:nvSpPr>
          <p:spPr bwMode="auto">
            <a:xfrm>
              <a:off x="3760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37" name="Rectangle 234" descr="Walnut"/>
            <p:cNvSpPr>
              <a:spLocks noChangeArrowheads="1"/>
            </p:cNvSpPr>
            <p:nvPr/>
          </p:nvSpPr>
          <p:spPr bwMode="auto">
            <a:xfrm>
              <a:off x="345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38" name="Rectangle 235" descr="Walnut"/>
            <p:cNvSpPr>
              <a:spLocks noChangeArrowheads="1"/>
            </p:cNvSpPr>
            <p:nvPr/>
          </p:nvSpPr>
          <p:spPr bwMode="auto">
            <a:xfrm>
              <a:off x="3154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39" name="Rectangle 236" descr="Walnut"/>
            <p:cNvSpPr>
              <a:spLocks noChangeArrowheads="1"/>
            </p:cNvSpPr>
            <p:nvPr/>
          </p:nvSpPr>
          <p:spPr bwMode="auto">
            <a:xfrm>
              <a:off x="2851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K</a:t>
              </a:r>
            </a:p>
          </p:txBody>
        </p:sp>
        <p:sp>
          <p:nvSpPr>
            <p:cNvPr id="240" name="Line 237"/>
            <p:cNvSpPr>
              <a:spLocks noChangeShapeType="1"/>
            </p:cNvSpPr>
            <p:nvPr/>
          </p:nvSpPr>
          <p:spPr bwMode="auto">
            <a:xfrm>
              <a:off x="2851" y="663"/>
              <a:ext cx="1" cy="27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1" name="Line 238"/>
            <p:cNvSpPr>
              <a:spLocks noChangeShapeType="1"/>
            </p:cNvSpPr>
            <p:nvPr/>
          </p:nvSpPr>
          <p:spPr bwMode="auto">
            <a:xfrm>
              <a:off x="3154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2" name="Line 239"/>
            <p:cNvSpPr>
              <a:spLocks noChangeShapeType="1"/>
            </p:cNvSpPr>
            <p:nvPr/>
          </p:nvSpPr>
          <p:spPr bwMode="auto">
            <a:xfrm>
              <a:off x="345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3" name="Line 240"/>
            <p:cNvSpPr>
              <a:spLocks noChangeShapeType="1"/>
            </p:cNvSpPr>
            <p:nvPr/>
          </p:nvSpPr>
          <p:spPr bwMode="auto">
            <a:xfrm>
              <a:off x="376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4" name="Line 241"/>
            <p:cNvSpPr>
              <a:spLocks noChangeShapeType="1"/>
            </p:cNvSpPr>
            <p:nvPr/>
          </p:nvSpPr>
          <p:spPr bwMode="auto">
            <a:xfrm>
              <a:off x="4063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5" name="Line 242"/>
            <p:cNvSpPr>
              <a:spLocks noChangeShapeType="1"/>
            </p:cNvSpPr>
            <p:nvPr/>
          </p:nvSpPr>
          <p:spPr bwMode="auto">
            <a:xfrm>
              <a:off x="436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6" name="Line 243"/>
            <p:cNvSpPr>
              <a:spLocks noChangeShapeType="1"/>
            </p:cNvSpPr>
            <p:nvPr/>
          </p:nvSpPr>
          <p:spPr bwMode="auto">
            <a:xfrm>
              <a:off x="467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7" name="Line 244"/>
            <p:cNvSpPr>
              <a:spLocks noChangeShapeType="1"/>
            </p:cNvSpPr>
            <p:nvPr/>
          </p:nvSpPr>
          <p:spPr bwMode="auto">
            <a:xfrm>
              <a:off x="4972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8" name="Line 245"/>
            <p:cNvSpPr>
              <a:spLocks noChangeShapeType="1"/>
            </p:cNvSpPr>
            <p:nvPr/>
          </p:nvSpPr>
          <p:spPr bwMode="auto">
            <a:xfrm>
              <a:off x="5275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9" name="Line 246"/>
            <p:cNvSpPr>
              <a:spLocks noChangeShapeType="1"/>
            </p:cNvSpPr>
            <p:nvPr/>
          </p:nvSpPr>
          <p:spPr bwMode="auto">
            <a:xfrm>
              <a:off x="2851" y="663"/>
              <a:ext cx="2404" cy="7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50" name="Line 247"/>
            <p:cNvSpPr>
              <a:spLocks noChangeShapeType="1"/>
            </p:cNvSpPr>
            <p:nvPr/>
          </p:nvSpPr>
          <p:spPr bwMode="auto">
            <a:xfrm>
              <a:off x="2851" y="934"/>
              <a:ext cx="2404" cy="8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51" name="WordArt 248"/>
          <p:cNvSpPr>
            <a:spLocks noChangeArrowheads="1" noChangeShapeType="1" noTextEdit="1"/>
          </p:cNvSpPr>
          <p:nvPr/>
        </p:nvSpPr>
        <p:spPr bwMode="auto">
          <a:xfrm>
            <a:off x="3675062" y="2144713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52" name="Picture 249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0337" y="2143125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" name="Text Box 250"/>
          <p:cNvSpPr txBox="1">
            <a:spLocks noChangeArrowheads="1"/>
          </p:cNvSpPr>
          <p:nvPr/>
        </p:nvSpPr>
        <p:spPr bwMode="auto">
          <a:xfrm>
            <a:off x="666750" y="5329238"/>
            <a:ext cx="77295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3-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  <a:r>
              <a:rPr lang="en-US" altLang="en-US" sz="1900" b="1" u="sng">
                <a:solidFill>
                  <a:srgbClr val="333399"/>
                </a:solidFill>
              </a:rPr>
              <a:t>Gồm 8 chữ cái :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vị Vua có công xây dựng lại và mở mang Kinh Thành Huế?</a:t>
            </a:r>
            <a:endParaRPr lang="en-US" altLang="en-US" sz="2100" b="1"/>
          </a:p>
        </p:txBody>
      </p:sp>
      <p:grpSp>
        <p:nvGrpSpPr>
          <p:cNvPr id="254" name="Group 251"/>
          <p:cNvGrpSpPr>
            <a:grpSpLocks/>
          </p:cNvGrpSpPr>
          <p:nvPr/>
        </p:nvGrpSpPr>
        <p:grpSpPr bwMode="auto">
          <a:xfrm>
            <a:off x="3695700" y="2511425"/>
            <a:ext cx="3554412" cy="331788"/>
            <a:chOff x="2851" y="663"/>
            <a:chExt cx="2425" cy="279"/>
          </a:xfrm>
        </p:grpSpPr>
        <p:sp>
          <p:nvSpPr>
            <p:cNvPr id="255" name="Rectangle 252" descr="Walnut"/>
            <p:cNvSpPr>
              <a:spLocks noChangeArrowheads="1"/>
            </p:cNvSpPr>
            <p:nvPr/>
          </p:nvSpPr>
          <p:spPr bwMode="auto">
            <a:xfrm>
              <a:off x="4972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56" name="Rectangle 253" descr="Walnut"/>
            <p:cNvSpPr>
              <a:spLocks noChangeArrowheads="1"/>
            </p:cNvSpPr>
            <p:nvPr/>
          </p:nvSpPr>
          <p:spPr bwMode="auto">
            <a:xfrm>
              <a:off x="4670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57" name="Rectangle 254" descr="Walnut"/>
            <p:cNvSpPr>
              <a:spLocks noChangeArrowheads="1"/>
            </p:cNvSpPr>
            <p:nvPr/>
          </p:nvSpPr>
          <p:spPr bwMode="auto">
            <a:xfrm>
              <a:off x="436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Ạ</a:t>
              </a:r>
            </a:p>
          </p:txBody>
        </p:sp>
        <p:sp>
          <p:nvSpPr>
            <p:cNvPr id="258" name="Rectangle 255" descr="Walnut"/>
            <p:cNvSpPr>
              <a:spLocks noChangeArrowheads="1"/>
            </p:cNvSpPr>
            <p:nvPr/>
          </p:nvSpPr>
          <p:spPr bwMode="auto">
            <a:xfrm>
              <a:off x="4063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59" name="Rectangle 256" descr="Walnut"/>
            <p:cNvSpPr>
              <a:spLocks noChangeArrowheads="1"/>
            </p:cNvSpPr>
            <p:nvPr/>
          </p:nvSpPr>
          <p:spPr bwMode="auto">
            <a:xfrm>
              <a:off x="3760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60" name="Rectangle 257" descr="Walnut"/>
            <p:cNvSpPr>
              <a:spLocks noChangeArrowheads="1"/>
            </p:cNvSpPr>
            <p:nvPr/>
          </p:nvSpPr>
          <p:spPr bwMode="auto">
            <a:xfrm>
              <a:off x="345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61" name="Rectangle 258" descr="Walnut"/>
            <p:cNvSpPr>
              <a:spLocks noChangeArrowheads="1"/>
            </p:cNvSpPr>
            <p:nvPr/>
          </p:nvSpPr>
          <p:spPr bwMode="auto">
            <a:xfrm>
              <a:off x="3154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62" name="Rectangle 259" descr="Walnut"/>
            <p:cNvSpPr>
              <a:spLocks noChangeArrowheads="1"/>
            </p:cNvSpPr>
            <p:nvPr/>
          </p:nvSpPr>
          <p:spPr bwMode="auto">
            <a:xfrm>
              <a:off x="2851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63" name="Line 260"/>
            <p:cNvSpPr>
              <a:spLocks noChangeShapeType="1"/>
            </p:cNvSpPr>
            <p:nvPr/>
          </p:nvSpPr>
          <p:spPr bwMode="auto">
            <a:xfrm>
              <a:off x="2851" y="663"/>
              <a:ext cx="1" cy="27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4" name="Line 261"/>
            <p:cNvSpPr>
              <a:spLocks noChangeShapeType="1"/>
            </p:cNvSpPr>
            <p:nvPr/>
          </p:nvSpPr>
          <p:spPr bwMode="auto">
            <a:xfrm>
              <a:off x="3154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5" name="Line 262"/>
            <p:cNvSpPr>
              <a:spLocks noChangeShapeType="1"/>
            </p:cNvSpPr>
            <p:nvPr/>
          </p:nvSpPr>
          <p:spPr bwMode="auto">
            <a:xfrm>
              <a:off x="345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6" name="Line 263"/>
            <p:cNvSpPr>
              <a:spLocks noChangeShapeType="1"/>
            </p:cNvSpPr>
            <p:nvPr/>
          </p:nvSpPr>
          <p:spPr bwMode="auto">
            <a:xfrm>
              <a:off x="376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7" name="Line 264"/>
            <p:cNvSpPr>
              <a:spLocks noChangeShapeType="1"/>
            </p:cNvSpPr>
            <p:nvPr/>
          </p:nvSpPr>
          <p:spPr bwMode="auto">
            <a:xfrm>
              <a:off x="4063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8" name="Line 265"/>
            <p:cNvSpPr>
              <a:spLocks noChangeShapeType="1"/>
            </p:cNvSpPr>
            <p:nvPr/>
          </p:nvSpPr>
          <p:spPr bwMode="auto">
            <a:xfrm>
              <a:off x="436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9" name="Line 266"/>
            <p:cNvSpPr>
              <a:spLocks noChangeShapeType="1"/>
            </p:cNvSpPr>
            <p:nvPr/>
          </p:nvSpPr>
          <p:spPr bwMode="auto">
            <a:xfrm>
              <a:off x="467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0" name="Line 267"/>
            <p:cNvSpPr>
              <a:spLocks noChangeShapeType="1"/>
            </p:cNvSpPr>
            <p:nvPr/>
          </p:nvSpPr>
          <p:spPr bwMode="auto">
            <a:xfrm>
              <a:off x="4972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1" name="Line 268"/>
            <p:cNvSpPr>
              <a:spLocks noChangeShapeType="1"/>
            </p:cNvSpPr>
            <p:nvPr/>
          </p:nvSpPr>
          <p:spPr bwMode="auto">
            <a:xfrm>
              <a:off x="5275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2" name="Line 269"/>
            <p:cNvSpPr>
              <a:spLocks noChangeShapeType="1"/>
            </p:cNvSpPr>
            <p:nvPr/>
          </p:nvSpPr>
          <p:spPr bwMode="auto">
            <a:xfrm>
              <a:off x="2851" y="663"/>
              <a:ext cx="2404" cy="7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3" name="Line 270"/>
            <p:cNvSpPr>
              <a:spLocks noChangeShapeType="1"/>
            </p:cNvSpPr>
            <p:nvPr/>
          </p:nvSpPr>
          <p:spPr bwMode="auto">
            <a:xfrm>
              <a:off x="2851" y="934"/>
              <a:ext cx="2404" cy="8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74" name="WordArt 271"/>
          <p:cNvSpPr>
            <a:spLocks noChangeArrowheads="1" noChangeShapeType="1" noTextEdit="1"/>
          </p:cNvSpPr>
          <p:nvPr/>
        </p:nvSpPr>
        <p:spPr bwMode="auto">
          <a:xfrm>
            <a:off x="3262312" y="2568575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275" name="Picture 272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912" y="2566988"/>
            <a:ext cx="795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Text Box 273"/>
          <p:cNvSpPr txBox="1">
            <a:spLocks noChangeArrowheads="1"/>
          </p:cNvSpPr>
          <p:nvPr/>
        </p:nvSpPr>
        <p:spPr bwMode="auto">
          <a:xfrm>
            <a:off x="1222375" y="5165725"/>
            <a:ext cx="65849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4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11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/>
              <a:t> </a:t>
            </a:r>
            <a:r>
              <a:rPr lang="en-US" altLang="en-US" sz="1900" b="1"/>
              <a:t>Cung điện đặt ngai vàng và nơi diễn ra các lễ đại triều? </a:t>
            </a:r>
          </a:p>
        </p:txBody>
      </p:sp>
      <p:grpSp>
        <p:nvGrpSpPr>
          <p:cNvPr id="277" name="Group 274"/>
          <p:cNvGrpSpPr>
            <a:grpSpLocks/>
          </p:cNvGrpSpPr>
          <p:nvPr/>
        </p:nvGrpSpPr>
        <p:grpSpPr bwMode="auto">
          <a:xfrm>
            <a:off x="2357437" y="2898775"/>
            <a:ext cx="5330825" cy="323850"/>
            <a:chOff x="793" y="845"/>
            <a:chExt cx="4309" cy="405"/>
          </a:xfrm>
        </p:grpSpPr>
        <p:sp>
          <p:nvSpPr>
            <p:cNvPr id="278" name="Rectangle 275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279" name="Rectangle 276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A</a:t>
              </a:r>
            </a:p>
          </p:txBody>
        </p:sp>
        <p:sp>
          <p:nvSpPr>
            <p:cNvPr id="280" name="Rectangle 277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Ò</a:t>
              </a:r>
            </a:p>
          </p:txBody>
        </p:sp>
        <p:sp>
          <p:nvSpPr>
            <p:cNvPr id="281" name="Rectangle 278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82" name="Rectangle 279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83" name="Rectangle 280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Á</a:t>
              </a:r>
            </a:p>
          </p:txBody>
        </p:sp>
        <p:sp>
          <p:nvSpPr>
            <p:cNvPr id="284" name="Rectangle 281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85" name="Rectangle 282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T</a:t>
              </a:r>
            </a:p>
          </p:txBody>
        </p:sp>
        <p:sp>
          <p:nvSpPr>
            <p:cNvPr id="286" name="Rectangle 283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87" name="Rectangle 284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Ệ</a:t>
              </a:r>
            </a:p>
          </p:txBody>
        </p:sp>
        <p:sp>
          <p:nvSpPr>
            <p:cNvPr id="288" name="Rectangle 285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89" name="Rectangle 286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290" name="Line 287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1" name="Line 288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2" name="Line 289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3" name="Line 290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4" name="Line 291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5" name="Line 292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6" name="Line 293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7" name="Line 294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8" name="Line 295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9" name="Line 296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0" name="Line 297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1" name="Line 298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2" name="Line 299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3" name="Line 300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4" name="Line 301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05" name="WordArt 302"/>
          <p:cNvSpPr>
            <a:spLocks noChangeArrowheads="1" noChangeShapeType="1" noTextEdit="1"/>
          </p:cNvSpPr>
          <p:nvPr/>
        </p:nvSpPr>
        <p:spPr bwMode="auto">
          <a:xfrm>
            <a:off x="1987550" y="2954338"/>
            <a:ext cx="290512" cy="27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306" name="Picture 303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087" y="2954338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Text Box 304"/>
          <p:cNvSpPr txBox="1">
            <a:spLocks noChangeArrowheads="1"/>
          </p:cNvSpPr>
          <p:nvPr/>
        </p:nvSpPr>
        <p:spPr bwMode="auto">
          <a:xfrm>
            <a:off x="2278062" y="5241925"/>
            <a:ext cx="5414963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5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7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/>
              <a:t>Những tác phẩm điêu khắc bằng đồng được đặt trước Thế Miếu?</a:t>
            </a:r>
          </a:p>
        </p:txBody>
      </p:sp>
      <p:grpSp>
        <p:nvGrpSpPr>
          <p:cNvPr id="308" name="Group 305"/>
          <p:cNvGrpSpPr>
            <a:grpSpLocks/>
          </p:cNvGrpSpPr>
          <p:nvPr/>
        </p:nvGrpSpPr>
        <p:grpSpPr bwMode="auto">
          <a:xfrm>
            <a:off x="3238500" y="3276600"/>
            <a:ext cx="5329237" cy="323850"/>
            <a:chOff x="793" y="845"/>
            <a:chExt cx="4309" cy="405"/>
          </a:xfrm>
        </p:grpSpPr>
        <p:sp>
          <p:nvSpPr>
            <p:cNvPr id="309" name="Rectangle 306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0" name="Rectangle 307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1" name="Rectangle 308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2" name="Rectangle 309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3" name="Rectangle 310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4" name="Rectangle 311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15" name="Rectangle 312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16" name="Rectangle 313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Ỉ</a:t>
              </a:r>
            </a:p>
          </p:txBody>
        </p:sp>
        <p:sp>
          <p:nvSpPr>
            <p:cNvPr id="317" name="Rectangle 314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318" name="Rectangle 315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319" name="Rectangle 316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Ử</a:t>
              </a:r>
            </a:p>
          </p:txBody>
        </p:sp>
        <p:sp>
          <p:nvSpPr>
            <p:cNvPr id="320" name="Rectangle 317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C</a:t>
              </a:r>
            </a:p>
          </p:txBody>
        </p:sp>
        <p:sp>
          <p:nvSpPr>
            <p:cNvPr id="321" name="Line 318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2" name="Line 319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3" name="Line 320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4" name="Line 321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5" name="Line 322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6" name="Line 323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7" name="Line 324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8" name="Line 325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9" name="Line 326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0" name="Line 327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1" name="Line 328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2" name="Line 329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3" name="Line 330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4" name="Line 331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5" name="Line 332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36" name="WordArt 333"/>
          <p:cNvSpPr>
            <a:spLocks noChangeArrowheads="1" noChangeShapeType="1" noTextEdit="1"/>
          </p:cNvSpPr>
          <p:nvPr/>
        </p:nvSpPr>
        <p:spPr bwMode="auto">
          <a:xfrm>
            <a:off x="2760662" y="3332163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37" name="Picture 334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500" y="3330575"/>
            <a:ext cx="795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" name="Text Box 335"/>
          <p:cNvSpPr txBox="1">
            <a:spLocks noChangeArrowheads="1"/>
          </p:cNvSpPr>
          <p:nvPr/>
        </p:nvSpPr>
        <p:spPr bwMode="auto">
          <a:xfrm>
            <a:off x="1925637" y="5413375"/>
            <a:ext cx="608488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6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6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cửa chính đi vào Hoàng Thành Huế</a:t>
            </a:r>
            <a:endParaRPr lang="en-US" altLang="en-US" sz="1900" b="1" u="sng">
              <a:solidFill>
                <a:srgbClr val="6600FF"/>
              </a:solidFill>
            </a:endParaRPr>
          </a:p>
        </p:txBody>
      </p:sp>
      <p:grpSp>
        <p:nvGrpSpPr>
          <p:cNvPr id="339" name="Group 336"/>
          <p:cNvGrpSpPr>
            <a:grpSpLocks/>
          </p:cNvGrpSpPr>
          <p:nvPr/>
        </p:nvGrpSpPr>
        <p:grpSpPr bwMode="auto">
          <a:xfrm>
            <a:off x="2800350" y="3654425"/>
            <a:ext cx="5329237" cy="323850"/>
            <a:chOff x="793" y="845"/>
            <a:chExt cx="4309" cy="405"/>
          </a:xfrm>
        </p:grpSpPr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1" name="Rectangle 338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3" name="Rectangle 340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4" name="Rectangle 341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5" name="Rectangle 342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6" name="Rectangle 343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47" name="Rectangle 344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Ô</a:t>
              </a:r>
            </a:p>
          </p:txBody>
        </p:sp>
        <p:sp>
          <p:nvSpPr>
            <p:cNvPr id="348" name="Rectangle 345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349" name="Rectangle 346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Ọ</a:t>
              </a:r>
            </a:p>
          </p:txBody>
        </p:sp>
        <p:sp>
          <p:nvSpPr>
            <p:cNvPr id="350" name="Rectangle 347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351" name="Rectangle 348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52" name="Line 349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3" name="Line 350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4" name="Line 351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5" name="Line 352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6" name="Line 353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7" name="Line 354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8" name="Line 355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9" name="Line 356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0" name="Line 357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1" name="Line 358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2" name="Line 359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3" name="Line 360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4" name="Line 361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5" name="Line 362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6" name="Line 363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67" name="WordArt 364"/>
          <p:cNvSpPr>
            <a:spLocks noChangeArrowheads="1" noChangeShapeType="1" noTextEdit="1"/>
          </p:cNvSpPr>
          <p:nvPr/>
        </p:nvSpPr>
        <p:spPr bwMode="auto">
          <a:xfrm>
            <a:off x="2411412" y="3711575"/>
            <a:ext cx="2889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368" name="Picture 365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3512" y="3709988"/>
            <a:ext cx="790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" name="Text Box 366"/>
          <p:cNvSpPr txBox="1">
            <a:spLocks noChangeArrowheads="1"/>
          </p:cNvSpPr>
          <p:nvPr/>
        </p:nvSpPr>
        <p:spPr bwMode="auto">
          <a:xfrm>
            <a:off x="2206625" y="5241925"/>
            <a:ext cx="5275262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7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10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nơi làm việc của triều đình và sinh hoạt của Hoàng Gia</a:t>
            </a:r>
            <a:r>
              <a:rPr lang="en-US" altLang="en-US" sz="1900"/>
              <a:t> </a:t>
            </a:r>
          </a:p>
        </p:txBody>
      </p:sp>
      <p:grpSp>
        <p:nvGrpSpPr>
          <p:cNvPr id="370" name="Group 367"/>
          <p:cNvGrpSpPr>
            <a:grpSpLocks/>
          </p:cNvGrpSpPr>
          <p:nvPr/>
        </p:nvGrpSpPr>
        <p:grpSpPr bwMode="auto">
          <a:xfrm>
            <a:off x="1919287" y="4032250"/>
            <a:ext cx="5330825" cy="323850"/>
            <a:chOff x="793" y="845"/>
            <a:chExt cx="4309" cy="405"/>
          </a:xfrm>
        </p:grpSpPr>
        <p:sp>
          <p:nvSpPr>
            <p:cNvPr id="371" name="Rectangle 368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72" name="Rectangle 369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73" name="Rectangle 370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74" name="Rectangle 371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75" name="Rectangle 372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376" name="Rectangle 373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77" name="Rectangle 374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T</a:t>
              </a:r>
            </a:p>
          </p:txBody>
        </p:sp>
        <p:sp>
          <p:nvSpPr>
            <p:cNvPr id="378" name="Rectangle 375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379" name="Rectangle 376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80" name="Rectangle 377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381" name="Rectangle 378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O</a:t>
              </a:r>
            </a:p>
          </p:txBody>
        </p:sp>
        <p:sp>
          <p:nvSpPr>
            <p:cNvPr id="382" name="Rectangle 379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83" name="Line 380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4" name="Line 381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5" name="Line 382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6" name="Line 383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7" name="Line 384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8" name="Line 385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9" name="Line 386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0" name="Line 387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1" name="Line 388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2" name="Line 389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3" name="Line 390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4" name="Line 391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5" name="Line 392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6" name="Line 393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7" name="Line 394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98" name="WordArt 395"/>
          <p:cNvSpPr>
            <a:spLocks noChangeArrowheads="1" noChangeShapeType="1" noTextEdit="1"/>
          </p:cNvSpPr>
          <p:nvPr/>
        </p:nvSpPr>
        <p:spPr bwMode="auto">
          <a:xfrm>
            <a:off x="1493837" y="4094163"/>
            <a:ext cx="2921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399" name="Picture 396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962" y="4087813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" name="Text Box 397"/>
          <p:cNvSpPr txBox="1">
            <a:spLocks noChangeArrowheads="1"/>
          </p:cNvSpPr>
          <p:nvPr/>
        </p:nvSpPr>
        <p:spPr bwMode="auto">
          <a:xfrm>
            <a:off x="1363662" y="5094288"/>
            <a:ext cx="7173913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8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11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phần trên của kién trúc cửa Ngọ Môn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 gồm 100 cột lớn nhỏ</a:t>
            </a:r>
            <a:endParaRPr lang="en-US" altLang="en-US" sz="1900" b="1" u="sng">
              <a:solidFill>
                <a:srgbClr val="6600FF"/>
              </a:solidFill>
            </a:endParaRPr>
          </a:p>
        </p:txBody>
      </p:sp>
      <p:grpSp>
        <p:nvGrpSpPr>
          <p:cNvPr id="401" name="Group 398"/>
          <p:cNvGrpSpPr>
            <a:grpSpLocks/>
          </p:cNvGrpSpPr>
          <p:nvPr/>
        </p:nvGrpSpPr>
        <p:grpSpPr bwMode="auto">
          <a:xfrm>
            <a:off x="3729037" y="4411663"/>
            <a:ext cx="5329238" cy="323850"/>
            <a:chOff x="793" y="845"/>
            <a:chExt cx="4309" cy="405"/>
          </a:xfrm>
        </p:grpSpPr>
        <p:sp>
          <p:nvSpPr>
            <p:cNvPr id="402" name="Rectangle 399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03" name="Rectangle 400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404" name="Rectangle 401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05" name="Rectangle 402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Ụ</a:t>
              </a:r>
            </a:p>
          </p:txBody>
        </p:sp>
        <p:sp>
          <p:nvSpPr>
            <p:cNvPr id="406" name="Rectangle 403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407" name="Rectangle 404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P</a:t>
              </a:r>
            </a:p>
          </p:txBody>
        </p:sp>
        <p:sp>
          <p:nvSpPr>
            <p:cNvPr id="408" name="Rectangle 405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Ũ</a:t>
              </a:r>
            </a:p>
          </p:txBody>
        </p:sp>
        <p:sp>
          <p:nvSpPr>
            <p:cNvPr id="409" name="Rectangle 406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410" name="Rectangle 407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11" name="Rectangle 408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412" name="Rectangle 409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Ầ</a:t>
              </a:r>
            </a:p>
          </p:txBody>
        </p:sp>
        <p:sp>
          <p:nvSpPr>
            <p:cNvPr id="413" name="Rectangle 410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414" name="Line 411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5" name="Line 412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6" name="Line 413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7" name="Line 414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8" name="Line 415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9" name="Line 416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0" name="Line 417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1" name="Line 418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2" name="Line 419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3" name="Line 420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4" name="Line 421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5" name="Line 422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6" name="Line 423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7" name="Line 424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8" name="Line 425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429" name="WordArt 426"/>
          <p:cNvSpPr>
            <a:spLocks noChangeArrowheads="1" noChangeShapeType="1" noTextEdit="1"/>
          </p:cNvSpPr>
          <p:nvPr/>
        </p:nvSpPr>
        <p:spPr bwMode="auto">
          <a:xfrm>
            <a:off x="3192462" y="4441825"/>
            <a:ext cx="2889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30" name="Picture 427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062" y="4441825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" name="Text Box 428"/>
          <p:cNvSpPr txBox="1">
            <a:spLocks noChangeArrowheads="1"/>
          </p:cNvSpPr>
          <p:nvPr/>
        </p:nvSpPr>
        <p:spPr bwMode="auto">
          <a:xfrm>
            <a:off x="1512887" y="5165725"/>
            <a:ext cx="62611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9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9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Họa sĩ duy nhất của Việt Nam giai đoạn này được đào tạo chính quy tại Pháp</a:t>
            </a:r>
          </a:p>
        </p:txBody>
      </p:sp>
      <p:grpSp>
        <p:nvGrpSpPr>
          <p:cNvPr id="432" name="Group 429"/>
          <p:cNvGrpSpPr>
            <a:grpSpLocks/>
          </p:cNvGrpSpPr>
          <p:nvPr/>
        </p:nvGrpSpPr>
        <p:grpSpPr bwMode="auto">
          <a:xfrm>
            <a:off x="1506537" y="4779963"/>
            <a:ext cx="5329238" cy="323850"/>
            <a:chOff x="793" y="845"/>
            <a:chExt cx="4309" cy="405"/>
          </a:xfrm>
        </p:grpSpPr>
        <p:sp>
          <p:nvSpPr>
            <p:cNvPr id="433" name="Rectangle 430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4" name="Rectangle 431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5" name="Rectangle 432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6" name="Rectangle 433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37" name="Rectangle 434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Ế</a:t>
              </a:r>
            </a:p>
          </p:txBody>
        </p:sp>
        <p:sp>
          <p:nvSpPr>
            <p:cNvPr id="438" name="Rectangle 435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439" name="Rectangle 436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440" name="Rectangle 437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441" name="Rectangle 438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442" name="Rectangle 439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443" name="Rectangle 440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Ê</a:t>
              </a:r>
            </a:p>
          </p:txBody>
        </p:sp>
        <p:sp>
          <p:nvSpPr>
            <p:cNvPr id="444" name="Rectangle 441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445" name="Line 442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6" name="Line 443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7" name="Line 444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8" name="Line 445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9" name="Line 446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0" name="Line 447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1" name="Line 448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2" name="Line 449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3" name="Line 450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4" name="Line 451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5" name="Line 452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6" name="Line 453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7" name="Line 454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8" name="Line 455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9" name="Line 456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460" name="WordArt 457"/>
          <p:cNvSpPr>
            <a:spLocks noChangeArrowheads="1" noChangeShapeType="1" noTextEdit="1"/>
          </p:cNvSpPr>
          <p:nvPr/>
        </p:nvSpPr>
        <p:spPr bwMode="auto">
          <a:xfrm>
            <a:off x="1081087" y="4841875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461" name="Picture 458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637" y="4833938"/>
            <a:ext cx="793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" name="Rectangle 459"/>
          <p:cNvSpPr>
            <a:spLocks noChangeArrowheads="1"/>
          </p:cNvSpPr>
          <p:nvPr/>
        </p:nvSpPr>
        <p:spPr bwMode="auto">
          <a:xfrm>
            <a:off x="5541962" y="4770438"/>
            <a:ext cx="14636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3" name="Rectangle 460"/>
          <p:cNvSpPr>
            <a:spLocks noChangeArrowheads="1"/>
          </p:cNvSpPr>
          <p:nvPr/>
        </p:nvSpPr>
        <p:spPr bwMode="auto">
          <a:xfrm>
            <a:off x="6380162" y="3254375"/>
            <a:ext cx="2351088" cy="1144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4" name="Rectangle 461"/>
          <p:cNvSpPr>
            <a:spLocks noChangeArrowheads="1"/>
          </p:cNvSpPr>
          <p:nvPr/>
        </p:nvSpPr>
        <p:spPr bwMode="auto">
          <a:xfrm>
            <a:off x="5495925" y="3643313"/>
            <a:ext cx="955675" cy="334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5" name="Rectangle 463"/>
          <p:cNvSpPr>
            <a:spLocks noChangeArrowheads="1"/>
          </p:cNvSpPr>
          <p:nvPr/>
        </p:nvSpPr>
        <p:spPr bwMode="auto">
          <a:xfrm>
            <a:off x="7275512" y="2790825"/>
            <a:ext cx="465138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6" name="WordArt 464"/>
          <p:cNvSpPr>
            <a:spLocks noChangeArrowheads="1" noChangeShapeType="1" noTextEdit="1"/>
          </p:cNvSpPr>
          <p:nvPr/>
        </p:nvSpPr>
        <p:spPr bwMode="auto">
          <a:xfrm>
            <a:off x="2972672" y="81912"/>
            <a:ext cx="3193256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vi-VN" sz="4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Ô CHỮ</a:t>
            </a:r>
            <a:endParaRPr lang="en-US" sz="4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467" name="Group 465"/>
          <p:cNvGrpSpPr>
            <a:grpSpLocks/>
          </p:cNvGrpSpPr>
          <p:nvPr/>
        </p:nvGrpSpPr>
        <p:grpSpPr bwMode="auto">
          <a:xfrm>
            <a:off x="4595812" y="1660525"/>
            <a:ext cx="461963" cy="3419475"/>
            <a:chOff x="5553" y="1170"/>
            <a:chExt cx="334" cy="2895"/>
          </a:xfrm>
        </p:grpSpPr>
        <p:sp>
          <p:nvSpPr>
            <p:cNvPr id="468" name="Rectangle 466"/>
            <p:cNvSpPr>
              <a:spLocks noChangeArrowheads="1"/>
            </p:cNvSpPr>
            <p:nvPr/>
          </p:nvSpPr>
          <p:spPr bwMode="auto">
            <a:xfrm>
              <a:off x="5554" y="1170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K</a:t>
              </a:r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5554" y="1170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0" name="Line 468"/>
            <p:cNvSpPr>
              <a:spLocks noChangeShapeType="1"/>
            </p:cNvSpPr>
            <p:nvPr/>
          </p:nvSpPr>
          <p:spPr bwMode="auto">
            <a:xfrm>
              <a:off x="5857" y="1170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1" name="Rectangle 469"/>
            <p:cNvSpPr>
              <a:spLocks noChangeArrowheads="1"/>
            </p:cNvSpPr>
            <p:nvPr/>
          </p:nvSpPr>
          <p:spPr bwMode="auto">
            <a:xfrm>
              <a:off x="5555" y="1533"/>
              <a:ext cx="302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472" name="Line 470"/>
            <p:cNvSpPr>
              <a:spLocks noChangeShapeType="1"/>
            </p:cNvSpPr>
            <p:nvPr/>
          </p:nvSpPr>
          <p:spPr bwMode="auto">
            <a:xfrm>
              <a:off x="5555" y="1533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3" name="Line 471"/>
            <p:cNvSpPr>
              <a:spLocks noChangeShapeType="1"/>
            </p:cNvSpPr>
            <p:nvPr/>
          </p:nvSpPr>
          <p:spPr bwMode="auto">
            <a:xfrm>
              <a:off x="5857" y="1533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4" name="Rectangle 472"/>
            <p:cNvSpPr>
              <a:spLocks noChangeArrowheads="1"/>
            </p:cNvSpPr>
            <p:nvPr/>
          </p:nvSpPr>
          <p:spPr bwMode="auto">
            <a:xfrm>
              <a:off x="5561" y="1889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475" name="Line 473"/>
            <p:cNvSpPr>
              <a:spLocks noChangeShapeType="1"/>
            </p:cNvSpPr>
            <p:nvPr/>
          </p:nvSpPr>
          <p:spPr bwMode="auto">
            <a:xfrm>
              <a:off x="5561" y="188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6" name="Line 474"/>
            <p:cNvSpPr>
              <a:spLocks noChangeShapeType="1"/>
            </p:cNvSpPr>
            <p:nvPr/>
          </p:nvSpPr>
          <p:spPr bwMode="auto">
            <a:xfrm>
              <a:off x="5865" y="188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7" name="Rectangle 475"/>
            <p:cNvSpPr>
              <a:spLocks noChangeArrowheads="1"/>
            </p:cNvSpPr>
            <p:nvPr/>
          </p:nvSpPr>
          <p:spPr bwMode="auto">
            <a:xfrm>
              <a:off x="5558" y="2214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78" name="Line 476"/>
            <p:cNvSpPr>
              <a:spLocks noChangeShapeType="1"/>
            </p:cNvSpPr>
            <p:nvPr/>
          </p:nvSpPr>
          <p:spPr bwMode="auto">
            <a:xfrm>
              <a:off x="5558" y="221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9" name="Line 477"/>
            <p:cNvSpPr>
              <a:spLocks noChangeShapeType="1"/>
            </p:cNvSpPr>
            <p:nvPr/>
          </p:nvSpPr>
          <p:spPr bwMode="auto">
            <a:xfrm>
              <a:off x="5862" y="221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0" name="Rectangle 478"/>
            <p:cNvSpPr>
              <a:spLocks noChangeArrowheads="1"/>
            </p:cNvSpPr>
            <p:nvPr/>
          </p:nvSpPr>
          <p:spPr bwMode="auto">
            <a:xfrm>
              <a:off x="5553" y="2531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Đ</a:t>
              </a:r>
            </a:p>
          </p:txBody>
        </p:sp>
        <p:sp>
          <p:nvSpPr>
            <p:cNvPr id="481" name="Line 479"/>
            <p:cNvSpPr>
              <a:spLocks noChangeShapeType="1"/>
            </p:cNvSpPr>
            <p:nvPr/>
          </p:nvSpPr>
          <p:spPr bwMode="auto">
            <a:xfrm>
              <a:off x="5553" y="2531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2" name="Line 480"/>
            <p:cNvSpPr>
              <a:spLocks noChangeShapeType="1"/>
            </p:cNvSpPr>
            <p:nvPr/>
          </p:nvSpPr>
          <p:spPr bwMode="auto">
            <a:xfrm>
              <a:off x="5856" y="2531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3" name="Rectangle 481"/>
            <p:cNvSpPr>
              <a:spLocks noChangeArrowheads="1"/>
            </p:cNvSpPr>
            <p:nvPr/>
          </p:nvSpPr>
          <p:spPr bwMode="auto">
            <a:xfrm>
              <a:off x="5557" y="2849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Ô</a:t>
              </a:r>
            </a:p>
          </p:txBody>
        </p:sp>
        <p:sp>
          <p:nvSpPr>
            <p:cNvPr id="484" name="Line 482"/>
            <p:cNvSpPr>
              <a:spLocks noChangeShapeType="1"/>
            </p:cNvSpPr>
            <p:nvPr/>
          </p:nvSpPr>
          <p:spPr bwMode="auto">
            <a:xfrm>
              <a:off x="5557" y="284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5" name="Line 483"/>
            <p:cNvSpPr>
              <a:spLocks noChangeShapeType="1"/>
            </p:cNvSpPr>
            <p:nvPr/>
          </p:nvSpPr>
          <p:spPr bwMode="auto">
            <a:xfrm>
              <a:off x="5860" y="284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6" name="Rectangle 484"/>
            <p:cNvSpPr>
              <a:spLocks noChangeArrowheads="1"/>
            </p:cNvSpPr>
            <p:nvPr/>
          </p:nvSpPr>
          <p:spPr bwMode="auto">
            <a:xfrm>
              <a:off x="5563" y="3166"/>
              <a:ext cx="302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87" name="Line 485"/>
            <p:cNvSpPr>
              <a:spLocks noChangeShapeType="1"/>
            </p:cNvSpPr>
            <p:nvPr/>
          </p:nvSpPr>
          <p:spPr bwMode="auto">
            <a:xfrm>
              <a:off x="5563" y="3166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8" name="Line 486"/>
            <p:cNvSpPr>
              <a:spLocks noChangeShapeType="1"/>
            </p:cNvSpPr>
            <p:nvPr/>
          </p:nvSpPr>
          <p:spPr bwMode="auto">
            <a:xfrm>
              <a:off x="5865" y="3166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9" name="Rectangle 487"/>
            <p:cNvSpPr>
              <a:spLocks noChangeArrowheads="1"/>
            </p:cNvSpPr>
            <p:nvPr/>
          </p:nvSpPr>
          <p:spPr bwMode="auto">
            <a:xfrm>
              <a:off x="5583" y="3794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Ế</a:t>
              </a:r>
            </a:p>
          </p:txBody>
        </p:sp>
        <p:sp>
          <p:nvSpPr>
            <p:cNvPr id="490" name="Line 488"/>
            <p:cNvSpPr>
              <a:spLocks noChangeShapeType="1"/>
            </p:cNvSpPr>
            <p:nvPr/>
          </p:nvSpPr>
          <p:spPr bwMode="auto">
            <a:xfrm>
              <a:off x="5583" y="379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1" name="Line 489"/>
            <p:cNvSpPr>
              <a:spLocks noChangeShapeType="1"/>
            </p:cNvSpPr>
            <p:nvPr/>
          </p:nvSpPr>
          <p:spPr bwMode="auto">
            <a:xfrm>
              <a:off x="5886" y="379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2" name="Rectangle 490"/>
            <p:cNvSpPr>
              <a:spLocks noChangeArrowheads="1"/>
            </p:cNvSpPr>
            <p:nvPr/>
          </p:nvSpPr>
          <p:spPr bwMode="auto">
            <a:xfrm>
              <a:off x="5574" y="3484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U</a:t>
              </a:r>
            </a:p>
          </p:txBody>
        </p:sp>
        <p:sp>
          <p:nvSpPr>
            <p:cNvPr id="493" name="Line 491"/>
            <p:cNvSpPr>
              <a:spLocks noChangeShapeType="1"/>
            </p:cNvSpPr>
            <p:nvPr/>
          </p:nvSpPr>
          <p:spPr bwMode="auto">
            <a:xfrm>
              <a:off x="5574" y="348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4" name="Line 492"/>
            <p:cNvSpPr>
              <a:spLocks noChangeShapeType="1"/>
            </p:cNvSpPr>
            <p:nvPr/>
          </p:nvSpPr>
          <p:spPr bwMode="auto">
            <a:xfrm>
              <a:off x="5878" y="348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pic>
        <p:nvPicPr>
          <p:cNvPr id="495" name="Picture 6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1298575"/>
            <a:ext cx="1035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8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70" decel="100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decel="100000"/>
                                        <p:tgtEl>
                                          <p:spTgt spid="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</p:childTnLst>
        </p:cTn>
      </p:par>
    </p:tnLst>
    <p:bldLst>
      <p:bldP spid="200" grpId="0"/>
      <p:bldP spid="200" grpId="1"/>
      <p:bldP spid="230" grpId="0"/>
      <p:bldP spid="230" grpId="1"/>
      <p:bldP spid="253" grpId="0"/>
      <p:bldP spid="253" grpId="1"/>
      <p:bldP spid="276" grpId="0"/>
      <p:bldP spid="276" grpId="1"/>
      <p:bldP spid="307" grpId="0"/>
      <p:bldP spid="307" grpId="1"/>
      <p:bldP spid="338" grpId="0"/>
      <p:bldP spid="338" grpId="1"/>
      <p:bldP spid="369" grpId="0"/>
      <p:bldP spid="369" grpId="1"/>
      <p:bldP spid="400" grpId="0"/>
      <p:bldP spid="400" grpId="1"/>
      <p:bldP spid="431" grpId="0"/>
      <p:bldP spid="4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066800"/>
            <a:ext cx="668693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44378"/>
            <a:ext cx="9148763" cy="700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299609"/>
            <a:ext cx="9143999" cy="6114404"/>
          </a:xfrm>
        </p:spPr>
      </p:pic>
    </p:spTree>
    <p:extLst>
      <p:ext uri="{BB962C8B-B14F-4D97-AF65-F5344CB8AC3E}">
        <p14:creationId xmlns:p14="http://schemas.microsoft.com/office/powerpoint/2010/main" val="174062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644170"/>
            <a:ext cx="56909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43175" y="315815"/>
            <a:ext cx="678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8134" y="1250157"/>
            <a:ext cx="747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6339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Long”,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45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69831" y="254288"/>
            <a:ext cx="647416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692" y="1295400"/>
            <a:ext cx="706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1831" y="2025908"/>
            <a:ext cx="5638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đ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Ong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977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2687" y="1296766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948" y="2414618"/>
            <a:ext cx="9056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( 1762-1820 )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(1926 -1945 )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Gia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3947"/>
            <a:ext cx="2002701" cy="30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aod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855008"/>
            <a:ext cx="2001994" cy="300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3636" y="4942635"/>
            <a:ext cx="17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264075" y="4944476"/>
            <a:ext cx="1623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90800" y="354669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3" y="1981200"/>
            <a:ext cx="92877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sách“Bế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67000" y="638175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r>
              <a:rPr lang="vi-V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vi-VN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3" y="0"/>
            <a:ext cx="92080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288" y="543073"/>
            <a:ext cx="9768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7" y="3337285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1697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a.Điêu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b.Đồ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00579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a.Kiến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3" y="0"/>
            <a:ext cx="92080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1256"/>
            <a:ext cx="969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SGK%20My%20thuat%209%20-%2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63" y="1971749"/>
            <a:ext cx="4799200" cy="3495643"/>
          </a:xfrm>
          <a:prstGeom prst="rect">
            <a:avLst/>
          </a:prstGeom>
          <a:noFill/>
          <a:ln w="3175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0445" y="5953125"/>
            <a:ext cx="231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Kinh thành Huế về đê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0" y="1886099"/>
            <a:ext cx="4423150" cy="3666944"/>
          </a:xfrm>
          <a:prstGeom prst="rect">
            <a:avLst/>
          </a:prstGeom>
          <a:noFill/>
          <a:ln w="3175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37546" y="5962650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2115</Words>
  <Application>Microsoft Office PowerPoint</Application>
  <PresentationFormat>On-screen Show (4:3)</PresentationFormat>
  <Paragraphs>242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VNI-Meli</vt:lpstr>
      <vt:lpstr>VNI-Murray</vt:lpstr>
      <vt:lpstr>VNI-Times</vt:lpstr>
      <vt:lpstr>Wingdings</vt:lpstr>
      <vt:lpstr>Office Theme</vt:lpstr>
      <vt:lpstr>PowerPoint Presentation</vt:lpstr>
      <vt:lpstr>PowerPoint Presentation</vt:lpstr>
      <vt:lpstr>MỤC TIÊU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a/ Kiến trúc cung đình: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b/ Kiến trúc chùa, tháp: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Quốc Hưng</dc:creator>
  <cp:lastModifiedBy>Admin</cp:lastModifiedBy>
  <cp:revision>69</cp:revision>
  <dcterms:created xsi:type="dcterms:W3CDTF">2020-04-14T12:21:53Z</dcterms:created>
  <dcterms:modified xsi:type="dcterms:W3CDTF">2021-09-07T15:37:13Z</dcterms:modified>
</cp:coreProperties>
</file>