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54"/>
  </p:notesMasterIdLst>
  <p:sldIdLst>
    <p:sldId id="325" r:id="rId3"/>
    <p:sldId id="273" r:id="rId4"/>
    <p:sldId id="312" r:id="rId5"/>
    <p:sldId id="300" r:id="rId6"/>
    <p:sldId id="326" r:id="rId7"/>
    <p:sldId id="327" r:id="rId8"/>
    <p:sldId id="328" r:id="rId9"/>
    <p:sldId id="280" r:id="rId10"/>
    <p:sldId id="260" r:id="rId11"/>
    <p:sldId id="320" r:id="rId12"/>
    <p:sldId id="321" r:id="rId13"/>
    <p:sldId id="303" r:id="rId14"/>
    <p:sldId id="317" r:id="rId15"/>
    <p:sldId id="323" r:id="rId16"/>
    <p:sldId id="304" r:id="rId17"/>
    <p:sldId id="285" r:id="rId18"/>
    <p:sldId id="307" r:id="rId19"/>
    <p:sldId id="308" r:id="rId20"/>
    <p:sldId id="309" r:id="rId21"/>
    <p:sldId id="316" r:id="rId22"/>
    <p:sldId id="322" r:id="rId23"/>
    <p:sldId id="315" r:id="rId24"/>
    <p:sldId id="295" r:id="rId25"/>
    <p:sldId id="329" r:id="rId26"/>
    <p:sldId id="298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6311-8144-42B4-A511-01975D04ABF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76C7-85FF-4EDF-A515-2B8547DB9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76C7-85FF-4EDF-A515-2B8547DB9D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76C7-85FF-4EDF-A515-2B8547DB9D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76C7-85FF-4EDF-A515-2B8547DB9D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2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1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8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8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0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2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7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4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5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6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5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85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7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01ED-9359-47B6-9A30-20D9ADE22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75BF-EED0-4F62-8E4C-6B4ED16821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vietnam.vnanet.vn/VNP_Upload/News/2005-5/10/Bacho%20work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740" y="762000"/>
            <a:ext cx="9161482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HỌC ONLINE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GIÁO DỤC CÔNG DÂN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7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1498" y="5638800"/>
            <a:ext cx="3429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2021 - 2022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3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4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ucthanh05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685800"/>
            <a:ext cx="3646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Bacho%20work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40386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Nh÷ng kû vËt cña B¸c Hå.</a:t>
            </a:r>
          </a:p>
        </p:txBody>
      </p:sp>
    </p:spTree>
    <p:extLst>
      <p:ext uri="{BB962C8B-B14F-4D97-AF65-F5344CB8AC3E}">
        <p14:creationId xmlns:p14="http://schemas.microsoft.com/office/powerpoint/2010/main" val="13886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819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505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2514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19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8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Nh÷ng kû vËt cña B¸c Hå.</a:t>
            </a:r>
          </a:p>
        </p:txBody>
      </p:sp>
    </p:spTree>
    <p:extLst>
      <p:ext uri="{BB962C8B-B14F-4D97-AF65-F5344CB8AC3E}">
        <p14:creationId xmlns:p14="http://schemas.microsoft.com/office/powerpoint/2010/main" val="36331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loud Callout 8"/>
          <p:cNvSpPr/>
          <p:nvPr/>
        </p:nvSpPr>
        <p:spPr>
          <a:xfrm>
            <a:off x="2411760" y="548680"/>
            <a:ext cx="5832648" cy="518457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95EC30-E1E9-454D-8E5F-C7B83033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96" y="116632"/>
            <a:ext cx="727280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4BD37D-3B0C-433F-971B-EE0AC3EE9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0" t="6152" r="17871" b="4641"/>
          <a:stretch/>
        </p:blipFill>
        <p:spPr>
          <a:xfrm>
            <a:off x="3203848" y="4018916"/>
            <a:ext cx="2101657" cy="2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331640" y="332656"/>
            <a:ext cx="7344816" cy="3672408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87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"/>
            <a:ext cx="9144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DAA92D-47CB-4BB4-A274-9636D760C938}"/>
              </a:ext>
            </a:extLst>
          </p:cNvPr>
          <p:cNvSpPr txBox="1"/>
          <p:nvPr/>
        </p:nvSpPr>
        <p:spPr>
          <a:xfrm>
            <a:off x="791580" y="1628800"/>
            <a:ext cx="7560840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giản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80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907704" y="1301419"/>
            <a:ext cx="712879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364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5976663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ví dụ,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79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422" y="62068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719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024" y="404664"/>
            <a:ext cx="8743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7298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2213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2780928"/>
            <a:ext cx="7467600" cy="172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SỐNG GIẢN DỊ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22FA47-B821-4DDE-96A1-A6FF79B58771}"/>
              </a:ext>
            </a:extLst>
          </p:cNvPr>
          <p:cNvSpPr txBox="1"/>
          <p:nvPr/>
        </p:nvSpPr>
        <p:spPr>
          <a:xfrm>
            <a:off x="2051720" y="65089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HUỲNH VĂN NGHỆ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GDCD 7</a:t>
            </a:r>
          </a:p>
        </p:txBody>
      </p:sp>
    </p:spTree>
    <p:extLst>
      <p:ext uri="{BB962C8B-B14F-4D97-AF65-F5344CB8AC3E}">
        <p14:creationId xmlns:p14="http://schemas.microsoft.com/office/powerpoint/2010/main" val="31304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98072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2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1520" y="764705"/>
            <a:ext cx="8496944" cy="6093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ngàytuyên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Biểu hiện: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Không xa hoa, lãng 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Không cầu kì, kiểu cách.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Không chạy theo nhu cầu vật chất và hình thức bên 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1087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187624" y="332656"/>
            <a:ext cx="7128792" cy="3816424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LUYỆN TẬP:</a:t>
            </a:r>
          </a:p>
        </p:txBody>
      </p:sp>
    </p:spTree>
    <p:extLst>
      <p:ext uri="{BB962C8B-B14F-4D97-AF65-F5344CB8AC3E}">
        <p14:creationId xmlns:p14="http://schemas.microsoft.com/office/powerpoint/2010/main" val="10199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96144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301208"/>
          </a:xfrm>
        </p:spPr>
      </p:pic>
    </p:spTree>
    <p:extLst>
      <p:ext uri="{BB962C8B-B14F-4D97-AF65-F5344CB8AC3E}">
        <p14:creationId xmlns:p14="http://schemas.microsoft.com/office/powerpoint/2010/main" val="2544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277" y="27711"/>
            <a:ext cx="8705445" cy="6324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i="1" u="sng" dirty="0" smtClean="0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000" i="1" dirty="0" smtClean="0">
                <a:latin typeface="Times New Roman" pitchFamily="18" charset="0"/>
                <a:cs typeface="Times New Roman" pitchFamily="18" charset="0"/>
              </a:rPr>
              <a:t>: Trong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8" descr="6fc417983c9675ce1b60e983870aeb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520757" cy="14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2658" y="6301160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(2);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4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8784976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3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2213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780928"/>
            <a:ext cx="7467600" cy="172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SỐNG GIẢN DỊ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22FA47-B821-4DDE-96A1-A6FF79B58771}"/>
              </a:ext>
            </a:extLst>
          </p:cNvPr>
          <p:cNvSpPr txBox="1"/>
          <p:nvPr/>
        </p:nvSpPr>
        <p:spPr>
          <a:xfrm>
            <a:off x="2051720" y="65089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HUỲNH VĂN NGHỆ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GDCD 7</a:t>
            </a:r>
          </a:p>
        </p:txBody>
      </p:sp>
    </p:spTree>
    <p:extLst>
      <p:ext uri="{BB962C8B-B14F-4D97-AF65-F5344CB8AC3E}">
        <p14:creationId xmlns:p14="http://schemas.microsoft.com/office/powerpoint/2010/main" val="18808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72" y="5161595"/>
            <a:ext cx="1520757" cy="14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72" y="13574"/>
            <a:ext cx="916747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135" y="590678"/>
            <a:ext cx="8856983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+mj-lt"/>
              </a:rPr>
              <a:t>Câu 1: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Ăngghen đã từng nói: “Trang bị lớn nhất của con người là….và….”. Trong dấu “…” đó là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A. Thật thà và khiêm tốn.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B. Khiêm tốn và giản dị.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C. Cần cù và siêng năng.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D. Chăm chỉ và tiết kiệm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508" y="4006998"/>
            <a:ext cx="8856983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+mj-lt"/>
              </a:rPr>
              <a:t>Câu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2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Biểu hiện của sống giản dị là?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A. Ăn nói ngắn gọn, dễ hiểu, lịch sự.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C. Sống hòa đồng với bạn bè.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D. Cả </a:t>
            </a:r>
            <a:r>
              <a:rPr lang="vi-VN" sz="2400" dirty="0" smtClean="0">
                <a:latin typeface="+mj-lt"/>
              </a:rPr>
              <a:t>A,C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16632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6fc417983c9675ce1b60e983870aeb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45" y="5143755"/>
            <a:ext cx="1520757" cy="14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2960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3253040"/>
            <a:ext cx="878497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+mj-lt"/>
              </a:rPr>
              <a:t>Câu </a:t>
            </a:r>
            <a:r>
              <a:rPr lang="en-US" sz="2400" b="1" dirty="0">
                <a:latin typeface="+mj-lt"/>
              </a:rPr>
              <a:t>4</a:t>
            </a:r>
            <a:r>
              <a:rPr lang="vi-VN" sz="2400" b="1" dirty="0" smtClean="0">
                <a:latin typeface="+mj-lt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Sống giản dị là sống phù hợp với….của bản thân, gia đình và xã hội?. Trong dấu “…” đó là?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A. Điều kiện.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B. Hoàn cảnh.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C. Điều kiện, hoàn cảnh.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D. Năng lực.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16632"/>
            <a:ext cx="878497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+mj-lt"/>
              </a:rPr>
              <a:t>Câu </a:t>
            </a:r>
            <a:r>
              <a:rPr lang="en-US" sz="2400" b="1" dirty="0" smtClean="0">
                <a:latin typeface="+mj-lt"/>
              </a:rPr>
              <a:t>3</a:t>
            </a:r>
            <a:r>
              <a:rPr lang="vi-VN" sz="2400" b="1" dirty="0" smtClean="0">
                <a:latin typeface="+mj-lt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Biểu hiện của sống không giản dị là?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A. Chỉ chơi với người giàu, không chơi với người nghèo.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B. Không chơi với bạn khác giới.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C. Không giao tiếp với người dân tộc.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D. Cả A,B,C.</a:t>
            </a:r>
          </a:p>
        </p:txBody>
      </p:sp>
    </p:spTree>
    <p:extLst>
      <p:ext uri="{BB962C8B-B14F-4D97-AF65-F5344CB8AC3E}">
        <p14:creationId xmlns:p14="http://schemas.microsoft.com/office/powerpoint/2010/main" val="9961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04" y="5143755"/>
            <a:ext cx="1520757" cy="14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514" y="1124744"/>
            <a:ext cx="870697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có quy định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đến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động đó nói lên điều gì?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Lối sống không giản dị.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Lối sống tiết kiệm.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Đức tính cần cù.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D. Đức tính khiêm tốn.</a:t>
            </a:r>
          </a:p>
        </p:txBody>
      </p:sp>
    </p:spTree>
    <p:extLst>
      <p:ext uri="{BB962C8B-B14F-4D97-AF65-F5344CB8AC3E}">
        <p14:creationId xmlns:p14="http://schemas.microsoft.com/office/powerpoint/2010/main" val="1804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457B80-CC73-46B5-ABAF-DBA98B92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76400"/>
            <a:ext cx="8496944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giản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dị: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-2943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SỐNG GIẢN DỊ</a:t>
            </a:r>
          </a:p>
        </p:txBody>
      </p:sp>
    </p:spTree>
    <p:extLst>
      <p:ext uri="{BB962C8B-B14F-4D97-AF65-F5344CB8AC3E}">
        <p14:creationId xmlns:p14="http://schemas.microsoft.com/office/powerpoint/2010/main" val="21265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9436"/>
          <a:stretch/>
        </p:blipFill>
        <p:spPr>
          <a:xfrm>
            <a:off x="6617629" y="404664"/>
            <a:ext cx="2389172" cy="363885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5B7E281-CF53-4B24-AADD-FB5725787192}"/>
              </a:ext>
            </a:extLst>
          </p:cNvPr>
          <p:cNvSpPr/>
          <p:nvPr/>
        </p:nvSpPr>
        <p:spPr>
          <a:xfrm>
            <a:off x="1207044" y="640080"/>
            <a:ext cx="6245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“TỐT GỖ HƠN TỐT NƯỚC SƠN”</a:t>
            </a:r>
          </a:p>
        </p:txBody>
      </p:sp>
      <p:sp>
        <p:nvSpPr>
          <p:cNvPr id="12" name="矩形 40">
            <a:extLst>
              <a:ext uri="{FF2B5EF4-FFF2-40B4-BE49-F238E27FC236}">
                <a16:creationId xmlns:a16="http://schemas.microsoft.com/office/drawing/2014/main" xmlns="" id="{680BF936-38EA-1042-94C6-78284BB90757}"/>
              </a:ext>
            </a:extLst>
          </p:cNvPr>
          <p:cNvSpPr/>
          <p:nvPr/>
        </p:nvSpPr>
        <p:spPr>
          <a:xfrm>
            <a:off x="107504" y="2767234"/>
            <a:ext cx="3024336" cy="390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phẩm làm bằng gỗ nếu xấu, mọt thì dù nước sơn có đẹp bao nhiêu thì sản phẩm đó vẫn nhanh bị hỏng, không bền.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41">
            <a:extLst>
              <a:ext uri="{FF2B5EF4-FFF2-40B4-BE49-F238E27FC236}">
                <a16:creationId xmlns:a16="http://schemas.microsoft.com/office/drawing/2014/main" xmlns="" id="{3456CAF4-0428-7B42-958D-A214FF65BE51}"/>
              </a:ext>
            </a:extLst>
          </p:cNvPr>
          <p:cNvSpPr/>
          <p:nvPr/>
        </p:nvSpPr>
        <p:spPr>
          <a:xfrm>
            <a:off x="388918" y="1520692"/>
            <a:ext cx="2512514" cy="12465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ĐEN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46">
            <a:extLst>
              <a:ext uri="{FF2B5EF4-FFF2-40B4-BE49-F238E27FC236}">
                <a16:creationId xmlns:a16="http://schemas.microsoft.com/office/drawing/2014/main" xmlns="" id="{33715EB4-8392-C64C-9839-8B0BACCC1FC8}"/>
              </a:ext>
            </a:extLst>
          </p:cNvPr>
          <p:cNvSpPr/>
          <p:nvPr/>
        </p:nvSpPr>
        <p:spPr>
          <a:xfrm>
            <a:off x="3569766" y="3590139"/>
            <a:ext cx="3522514" cy="326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người nếu ăn mặc chải chuốt, bóng bẩy nhưng bản chất xấu thì quần áo không che đậy được bản chất. Người đó không đáng quý.</a:t>
            </a: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xmlns="" id="{AD17BD1A-F2B5-2C40-B6E9-73DC2C477848}"/>
              </a:ext>
            </a:extLst>
          </p:cNvPr>
          <p:cNvSpPr/>
          <p:nvPr/>
        </p:nvSpPr>
        <p:spPr>
          <a:xfrm>
            <a:off x="3567761" y="1520691"/>
            <a:ext cx="2512514" cy="12465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BÓNG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65D10B-9B0F-4142-B54A-BFBF061119AB}"/>
              </a:ext>
            </a:extLst>
          </p:cNvPr>
          <p:cNvSpPr/>
          <p:nvPr/>
        </p:nvSpPr>
        <p:spPr>
          <a:xfrm>
            <a:off x="1645175" y="2886892"/>
            <a:ext cx="3507377" cy="26386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 trọng những phẩm chất bên trong đáng quý của mỗi người.</a:t>
            </a:r>
            <a:endParaRPr lang="x-none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dấu chấm hỏi đẹp, ấn tượng và độc đá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62" y="1887441"/>
            <a:ext cx="254577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/>
          <p:cNvSpPr/>
          <p:nvPr/>
        </p:nvSpPr>
        <p:spPr>
          <a:xfrm>
            <a:off x="149225" y="838200"/>
            <a:ext cx="2901950" cy="4648200"/>
          </a:xfrm>
          <a:prstGeom prst="wedgeRoundRectCallout">
            <a:avLst>
              <a:gd name="adj1" fmla="val 60634"/>
              <a:gd name="adj2" fmla="val 9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5953125" y="838200"/>
            <a:ext cx="2992438" cy="4648200"/>
          </a:xfrm>
          <a:prstGeom prst="wedgeRoundRectCallout">
            <a:avLst>
              <a:gd name="adj1" fmla="val -58285"/>
              <a:gd name="adj2" fmla="val 874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7A937696-56EA-4CEC-A593-19FE7ED42B7D}"/>
              </a:ext>
            </a:extLst>
          </p:cNvPr>
          <p:cNvSpPr/>
          <p:nvPr/>
        </p:nvSpPr>
        <p:spPr>
          <a:xfrm>
            <a:off x="149087" y="1897"/>
            <a:ext cx="2982753" cy="1700808"/>
          </a:xfrm>
          <a:prstGeom prst="wedgeRoundRectCallout">
            <a:avLst>
              <a:gd name="adj1" fmla="val -2283"/>
              <a:gd name="adj2" fmla="val 651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8A63697-ABBF-4281-ADF2-E2C3ECF8BEB1}"/>
              </a:ext>
            </a:extLst>
          </p:cNvPr>
          <p:cNvSpPr/>
          <p:nvPr/>
        </p:nvSpPr>
        <p:spPr>
          <a:xfrm>
            <a:off x="5892072" y="148550"/>
            <a:ext cx="3063685" cy="1700808"/>
          </a:xfrm>
          <a:prstGeom prst="wedgeRoundRectCallout">
            <a:avLst>
              <a:gd name="adj1" fmla="val 1788"/>
              <a:gd name="adj2" fmla="val 674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Trả Lời Câu Hỏi Của Một Cô Gái Bằng Tay Hình ảnh | Định dạng hình ảnh PNG  400253522| vn.lovepik.com">
            <a:extLst>
              <a:ext uri="{FF2B5EF4-FFF2-40B4-BE49-F238E27FC236}">
                <a16:creationId xmlns:a16="http://schemas.microsoft.com/office/drawing/2014/main" xmlns="" id="{2BB0E7D4-603B-4E88-9026-7D434C6B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76" y="2348880"/>
            <a:ext cx="1368152" cy="25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38AF55-227D-4DDE-9382-427ACB04FB3D}"/>
              </a:ext>
            </a:extLst>
          </p:cNvPr>
          <p:cNvSpPr txBox="1"/>
          <p:nvPr/>
        </p:nvSpPr>
        <p:spPr>
          <a:xfrm>
            <a:off x="-1" y="1849358"/>
            <a:ext cx="4130161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E1EC4D-31FD-4B52-B4B5-C7B7212BA5C0}"/>
              </a:ext>
            </a:extLst>
          </p:cNvPr>
          <p:cNvSpPr txBox="1"/>
          <p:nvPr/>
        </p:nvSpPr>
        <p:spPr>
          <a:xfrm>
            <a:off x="5480728" y="2060848"/>
            <a:ext cx="3699783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27000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8477658" y="307086"/>
            <a:ext cx="666343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25FFFD1-5F95-43F1-B67B-3B87A1B2ABAD}"/>
              </a:ext>
            </a:extLst>
          </p:cNvPr>
          <p:cNvSpPr txBox="1"/>
          <p:nvPr/>
        </p:nvSpPr>
        <p:spPr>
          <a:xfrm>
            <a:off x="6384713" y="209676"/>
            <a:ext cx="2085647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2CFCAD8-1A9A-480D-8334-ACA2E71B309D}"/>
              </a:ext>
            </a:extLst>
          </p:cNvPr>
          <p:cNvSpPr/>
          <p:nvPr/>
        </p:nvSpPr>
        <p:spPr>
          <a:xfrm>
            <a:off x="7228998" y="620469"/>
            <a:ext cx="119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DF58847-328B-4411-A96B-D18B5BE5E4EA}"/>
              </a:ext>
            </a:extLst>
          </p:cNvPr>
          <p:cNvSpPr/>
          <p:nvPr/>
        </p:nvSpPr>
        <p:spPr>
          <a:xfrm>
            <a:off x="3719946" y="1764995"/>
            <a:ext cx="4691249" cy="1375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6BCB3C4-FB0E-4A88-B27E-6C4520AC43F4}"/>
              </a:ext>
            </a:extLst>
          </p:cNvPr>
          <p:cNvSpPr/>
          <p:nvPr/>
        </p:nvSpPr>
        <p:spPr>
          <a:xfrm>
            <a:off x="4046874" y="2654000"/>
            <a:ext cx="4083628" cy="1165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2800" b="1" dirty="0">
                <a:solidFill>
                  <a:srgbClr val="FF0000"/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SỐNG GIẢN DỊ ĐEM LẠI ĐIỀU GÌ</a:t>
            </a:r>
            <a:r>
              <a:rPr lang="vi-VN" altLang="zh-CN" sz="2800" b="1" dirty="0" smtClean="0">
                <a:solidFill>
                  <a:srgbClr val="FF0000"/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7450174" y="4109053"/>
            <a:ext cx="1360655" cy="2610623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664144" y="1484908"/>
            <a:ext cx="3907856" cy="47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D61C18A-D749-41E0-B567-60D1B9A5B3A0}"/>
              </a:ext>
            </a:extLst>
          </p:cNvPr>
          <p:cNvGrpSpPr/>
          <p:nvPr/>
        </p:nvGrpSpPr>
        <p:grpSpPr>
          <a:xfrm>
            <a:off x="818725" y="2759953"/>
            <a:ext cx="2253635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:a16="http://schemas.microsoft.com/office/drawing/2014/main" xmlns="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xmlns="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xmlns="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xmlns="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xmlns="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:a16="http://schemas.microsoft.com/office/drawing/2014/main" xmlns="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E9D1CAC-3537-4338-B6D5-CEE43417FA4F}"/>
              </a:ext>
            </a:extLst>
          </p:cNvPr>
          <p:cNvSpPr txBox="1"/>
          <p:nvPr/>
        </p:nvSpPr>
        <p:spPr>
          <a:xfrm>
            <a:off x="1057569" y="3779489"/>
            <a:ext cx="177594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YN1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4050707-2189-484A-A7B1-470E17F2B1B1}"/>
              </a:ext>
            </a:extLst>
          </p:cNvPr>
          <p:cNvSpPr/>
          <p:nvPr/>
        </p:nvSpPr>
        <p:spPr>
          <a:xfrm>
            <a:off x="869240" y="4781863"/>
            <a:ext cx="2090223" cy="6781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YÊU MẾN</a:t>
            </a:r>
            <a:endParaRPr lang="zh-CN" altLang="en-US" sz="3200" dirty="0"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60F72A7-990B-417D-9C97-E2AB37AE2CC7}"/>
              </a:ext>
            </a:extLst>
          </p:cNvPr>
          <p:cNvGrpSpPr/>
          <p:nvPr/>
        </p:nvGrpSpPr>
        <p:grpSpPr>
          <a:xfrm>
            <a:off x="3495837" y="2752110"/>
            <a:ext cx="2253636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:a16="http://schemas.microsoft.com/office/drawing/2014/main" xmlns="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xmlns="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xmlns="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:a16="http://schemas.microsoft.com/office/drawing/2014/main" xmlns="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73266832-80D1-47FE-9C30-6B5F330B50B4}"/>
              </a:ext>
            </a:extLst>
          </p:cNvPr>
          <p:cNvSpPr txBox="1"/>
          <p:nvPr/>
        </p:nvSpPr>
        <p:spPr>
          <a:xfrm>
            <a:off x="3734682" y="3779489"/>
            <a:ext cx="177594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YN2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07970DCB-6F83-4958-99AB-2A1FF378D551}"/>
              </a:ext>
            </a:extLst>
          </p:cNvPr>
          <p:cNvSpPr/>
          <p:nvPr/>
        </p:nvSpPr>
        <p:spPr>
          <a:xfrm>
            <a:off x="3275857" y="4781863"/>
            <a:ext cx="2808312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THÔNG CẢM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501157F0-5364-4F05-B5AD-72B9CB476F0A}"/>
              </a:ext>
            </a:extLst>
          </p:cNvPr>
          <p:cNvGrpSpPr/>
          <p:nvPr/>
        </p:nvGrpSpPr>
        <p:grpSpPr>
          <a:xfrm>
            <a:off x="6172950" y="2751709"/>
            <a:ext cx="2253637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:a16="http://schemas.microsoft.com/office/drawing/2014/main" xmlns="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xmlns="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xmlns="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xmlns="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:a16="http://schemas.microsoft.com/office/drawing/2014/main" xmlns="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FFD57270-6862-4843-B0AD-CE0D82974F78}"/>
              </a:ext>
            </a:extLst>
          </p:cNvPr>
          <p:cNvSpPr txBox="1"/>
          <p:nvPr/>
        </p:nvSpPr>
        <p:spPr>
          <a:xfrm>
            <a:off x="6411795" y="3779489"/>
            <a:ext cx="1775948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YN3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323D0C86-75A3-4039-A23D-81F246EF7F65}"/>
              </a:ext>
            </a:extLst>
          </p:cNvPr>
          <p:cNvSpPr/>
          <p:nvPr/>
        </p:nvSpPr>
        <p:spPr>
          <a:xfrm>
            <a:off x="6223466" y="4781863"/>
            <a:ext cx="2090223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GIÚP ĐỠ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22">
            <a:extLst>
              <a:ext uri="{FF2B5EF4-FFF2-40B4-BE49-F238E27FC236}">
                <a16:creationId xmlns:a16="http://schemas.microsoft.com/office/drawing/2014/main" xmlns="" id="{B973EE96-7C96-1442-ADAB-8630789C06BC}"/>
              </a:ext>
            </a:extLst>
          </p:cNvPr>
          <p:cNvSpPr/>
          <p:nvPr/>
        </p:nvSpPr>
        <p:spPr>
          <a:xfrm>
            <a:off x="2226376" y="1132771"/>
            <a:ext cx="5225944" cy="12071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5796" y="69269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SỐNG GIẢN DỊ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9426" y="1834946"/>
            <a:ext cx="617494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8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036496" cy="266429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" y="3789040"/>
            <a:ext cx="4104456" cy="28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0011"/>
            <a:ext cx="4392489" cy="344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40466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620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276872"/>
            <a:ext cx="396044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LỚP HỌC TRƯỜNG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238" y="116632"/>
            <a:ext cx="60451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981409"/>
            <a:ext cx="7272808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37485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7673" y="253698"/>
            <a:ext cx="66931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083" y="1120676"/>
            <a:ext cx="6912768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19245" y="404664"/>
            <a:ext cx="8201227" cy="468052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92" y="1101543"/>
            <a:ext cx="3600400" cy="273630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095483"/>
            <a:ext cx="3992561" cy="275570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9688"/>
            <a:ext cx="3953439" cy="254766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9688"/>
            <a:ext cx="3600400" cy="254766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hoáng với cách tiêu tiền xa hoa của thiếu niên nhà giàu thế giới">
            <a:extLst>
              <a:ext uri="{FF2B5EF4-FFF2-40B4-BE49-F238E27FC236}">
                <a16:creationId xmlns:a16="http://schemas.microsoft.com/office/drawing/2014/main" xmlns="" id="{4B713016-BF6A-4D8A-ABB2-6555BBAC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42005" cy="29309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kiểu phung phí tiền của nam giới">
            <a:extLst>
              <a:ext uri="{FF2B5EF4-FFF2-40B4-BE49-F238E27FC236}">
                <a16:creationId xmlns:a16="http://schemas.microsoft.com/office/drawing/2014/main" xmlns="" id="{AEE8E2E1-097A-42FD-8F29-6A0FC21B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822977"/>
            <a:ext cx="4154205" cy="29395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DF58847-328B-4411-A96B-D18B5BE5E4EA}"/>
              </a:ext>
            </a:extLst>
          </p:cNvPr>
          <p:cNvSpPr/>
          <p:nvPr/>
        </p:nvSpPr>
        <p:spPr>
          <a:xfrm>
            <a:off x="3203848" y="1988840"/>
            <a:ext cx="5460566" cy="1450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6BCB3C4-FB0E-4A88-B27E-6C4520AC43F4}"/>
              </a:ext>
            </a:extLst>
          </p:cNvPr>
          <p:cNvSpPr/>
          <p:nvPr/>
        </p:nvSpPr>
        <p:spPr>
          <a:xfrm>
            <a:off x="3347864" y="2334428"/>
            <a:ext cx="5184576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học sinh cần phải làm gì để rèn luyện tính giản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7450174" y="4109053"/>
            <a:ext cx="1360655" cy="2610623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664144" y="1484908"/>
            <a:ext cx="3907856" cy="47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8244408" y="5264086"/>
            <a:ext cx="830747" cy="1593914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58769" y="4395369"/>
            <a:ext cx="2016224" cy="2436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8792" y="-20631"/>
            <a:ext cx="7775207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23;p26">
            <a:extLst>
              <a:ext uri="{FF2B5EF4-FFF2-40B4-BE49-F238E27FC236}">
                <a16:creationId xmlns:a16="http://schemas.microsoft.com/office/drawing/2014/main" xmlns="" id="{E788F930-5B89-0A4F-B299-F93C6AAA6D9F}"/>
              </a:ext>
            </a:extLst>
          </p:cNvPr>
          <p:cNvGrpSpPr/>
          <p:nvPr/>
        </p:nvGrpSpPr>
        <p:grpSpPr>
          <a:xfrm>
            <a:off x="901338" y="3986327"/>
            <a:ext cx="7896497" cy="426234"/>
            <a:chOff x="457200" y="2907317"/>
            <a:chExt cx="8229600" cy="252101"/>
          </a:xfrm>
        </p:grpSpPr>
        <p:sp>
          <p:nvSpPr>
            <p:cNvPr id="5" name="Google Shape;1024;p26">
              <a:extLst>
                <a:ext uri="{FF2B5EF4-FFF2-40B4-BE49-F238E27FC236}">
                  <a16:creationId xmlns:a16="http://schemas.microsoft.com/office/drawing/2014/main" xmlns="" id="{8ADD40BB-778F-A24B-9C4B-E1473352CB6F}"/>
                </a:ext>
              </a:extLst>
            </p:cNvPr>
            <p:cNvSpPr/>
            <p:nvPr/>
          </p:nvSpPr>
          <p:spPr>
            <a:xfrm>
              <a:off x="480721" y="2989475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5;p26">
              <a:extLst>
                <a:ext uri="{FF2B5EF4-FFF2-40B4-BE49-F238E27FC236}">
                  <a16:creationId xmlns:a16="http://schemas.microsoft.com/office/drawing/2014/main" xmlns="" id="{61CB13C4-F77C-0D44-BDF7-DA4A2C0640F7}"/>
                </a:ext>
              </a:extLst>
            </p:cNvPr>
            <p:cNvSpPr/>
            <p:nvPr/>
          </p:nvSpPr>
          <p:spPr>
            <a:xfrm>
              <a:off x="480721" y="3077233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6;p26">
              <a:extLst>
                <a:ext uri="{FF2B5EF4-FFF2-40B4-BE49-F238E27FC236}">
                  <a16:creationId xmlns:a16="http://schemas.microsoft.com/office/drawing/2014/main" xmlns="" id="{DA7D8DF4-BC60-E445-A0B0-6C6DC8C3D2E2}"/>
                </a:ext>
              </a:extLst>
            </p:cNvPr>
            <p:cNvSpPr/>
            <p:nvPr/>
          </p:nvSpPr>
          <p:spPr>
            <a:xfrm>
              <a:off x="8639529" y="2908449"/>
              <a:ext cx="47271" cy="250115"/>
            </a:xfrm>
            <a:custGeom>
              <a:avLst/>
              <a:gdLst/>
              <a:ahLst/>
              <a:cxnLst/>
              <a:rect l="l" t="t" r="r" b="b"/>
              <a:pathLst>
                <a:path w="2714" h="14360" extrusionOk="0">
                  <a:moveTo>
                    <a:pt x="1357" y="0"/>
                  </a:moveTo>
                  <a:cubicBezTo>
                    <a:pt x="679" y="0"/>
                    <a:pt x="0" y="431"/>
                    <a:pt x="0" y="1293"/>
                  </a:cubicBezTo>
                  <a:lnTo>
                    <a:pt x="0" y="13052"/>
                  </a:lnTo>
                  <a:cubicBezTo>
                    <a:pt x="0" y="13918"/>
                    <a:pt x="687" y="14360"/>
                    <a:pt x="1370" y="14360"/>
                  </a:cubicBezTo>
                  <a:cubicBezTo>
                    <a:pt x="2044" y="14360"/>
                    <a:pt x="2714" y="13929"/>
                    <a:pt x="2714" y="13052"/>
                  </a:cubicBezTo>
                  <a:lnTo>
                    <a:pt x="2714" y="1293"/>
                  </a:lnTo>
                  <a:cubicBezTo>
                    <a:pt x="2714" y="431"/>
                    <a:pt x="2036" y="0"/>
                    <a:pt x="1357" y="0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7;p26">
              <a:extLst>
                <a:ext uri="{FF2B5EF4-FFF2-40B4-BE49-F238E27FC236}">
                  <a16:creationId xmlns:a16="http://schemas.microsoft.com/office/drawing/2014/main" xmlns="" id="{00404537-1B59-054A-A29A-A223458F9BE0}"/>
                </a:ext>
              </a:extLst>
            </p:cNvPr>
            <p:cNvSpPr/>
            <p:nvPr/>
          </p:nvSpPr>
          <p:spPr>
            <a:xfrm>
              <a:off x="457200" y="2907317"/>
              <a:ext cx="49535" cy="252101"/>
            </a:xfrm>
            <a:custGeom>
              <a:avLst/>
              <a:gdLst/>
              <a:ahLst/>
              <a:cxnLst/>
              <a:rect l="l" t="t" r="r" b="b"/>
              <a:pathLst>
                <a:path w="2844" h="14474" extrusionOk="0">
                  <a:moveTo>
                    <a:pt x="1422" y="1"/>
                  </a:moveTo>
                  <a:cubicBezTo>
                    <a:pt x="711" y="1"/>
                    <a:pt x="0" y="453"/>
                    <a:pt x="0" y="1358"/>
                  </a:cubicBezTo>
                  <a:lnTo>
                    <a:pt x="0" y="13117"/>
                  </a:lnTo>
                  <a:cubicBezTo>
                    <a:pt x="0" y="14021"/>
                    <a:pt x="711" y="14473"/>
                    <a:pt x="1422" y="14473"/>
                  </a:cubicBezTo>
                  <a:cubicBezTo>
                    <a:pt x="2133" y="14473"/>
                    <a:pt x="2843" y="14021"/>
                    <a:pt x="2843" y="13117"/>
                  </a:cubicBezTo>
                  <a:lnTo>
                    <a:pt x="2843" y="1358"/>
                  </a:lnTo>
                  <a:cubicBezTo>
                    <a:pt x="2843" y="453"/>
                    <a:pt x="2133" y="1"/>
                    <a:pt x="1422" y="1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028;p26">
            <a:extLst>
              <a:ext uri="{FF2B5EF4-FFF2-40B4-BE49-F238E27FC236}">
                <a16:creationId xmlns:a16="http://schemas.microsoft.com/office/drawing/2014/main" xmlns="" id="{E9BE7192-3A36-AE44-8B8B-DEB4562F8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121" y="980728"/>
            <a:ext cx="8352928" cy="942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HS NÊN LÀM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oogle Shape;1029;p26">
            <a:extLst>
              <a:ext uri="{FF2B5EF4-FFF2-40B4-BE49-F238E27FC236}">
                <a16:creationId xmlns:a16="http://schemas.microsoft.com/office/drawing/2014/main" xmlns="" id="{05F4245D-4AD0-4C43-B67C-73F3B1A74092}"/>
              </a:ext>
            </a:extLst>
          </p:cNvPr>
          <p:cNvGrpSpPr/>
          <p:nvPr/>
        </p:nvGrpSpPr>
        <p:grpSpPr>
          <a:xfrm>
            <a:off x="973402" y="2606003"/>
            <a:ext cx="1690843" cy="2491009"/>
            <a:chOff x="270258" y="1381646"/>
            <a:chExt cx="2254457" cy="2491009"/>
          </a:xfrm>
        </p:grpSpPr>
        <p:sp>
          <p:nvSpPr>
            <p:cNvPr id="12" name="Google Shape;1031;p26">
              <a:extLst>
                <a:ext uri="{FF2B5EF4-FFF2-40B4-BE49-F238E27FC236}">
                  <a16:creationId xmlns:a16="http://schemas.microsoft.com/office/drawing/2014/main" xmlns="" id="{03AA050A-438E-F34D-BD03-556A9203F3DE}"/>
                </a:ext>
              </a:extLst>
            </p:cNvPr>
            <p:cNvSpPr/>
            <p:nvPr/>
          </p:nvSpPr>
          <p:spPr>
            <a:xfrm>
              <a:off x="776288" y="3497955"/>
              <a:ext cx="1121400" cy="374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1032;p26">
              <a:extLst>
                <a:ext uri="{FF2B5EF4-FFF2-40B4-BE49-F238E27FC236}">
                  <a16:creationId xmlns:a16="http://schemas.microsoft.com/office/drawing/2014/main" xmlns="" id="{CACC187D-2CF5-F644-9C11-7D796CEE4290}"/>
                </a:ext>
              </a:extLst>
            </p:cNvPr>
            <p:cNvSpPr/>
            <p:nvPr/>
          </p:nvSpPr>
          <p:spPr>
            <a:xfrm>
              <a:off x="1155488" y="2814182"/>
              <a:ext cx="363000" cy="36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 sz="1600">
                <a:solidFill>
                  <a:schemeClr val="accent6">
                    <a:lumMod val="5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" name="Google Shape;1033;p26">
              <a:extLst>
                <a:ext uri="{FF2B5EF4-FFF2-40B4-BE49-F238E27FC236}">
                  <a16:creationId xmlns:a16="http://schemas.microsoft.com/office/drawing/2014/main" xmlns="" id="{F1B81623-F2B1-CE40-9B19-5A43FD12167D}"/>
                </a:ext>
              </a:extLst>
            </p:cNvPr>
            <p:cNvSpPr txBox="1"/>
            <p:nvPr/>
          </p:nvSpPr>
          <p:spPr>
            <a:xfrm>
              <a:off x="270258" y="1381646"/>
              <a:ext cx="2254457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Ăn mặc phù hợp với lứa tuổi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034;p26">
            <a:extLst>
              <a:ext uri="{FF2B5EF4-FFF2-40B4-BE49-F238E27FC236}">
                <a16:creationId xmlns:a16="http://schemas.microsoft.com/office/drawing/2014/main" xmlns="" id="{90589CF6-00B0-F84A-AEB5-7483EB346DE4}"/>
              </a:ext>
            </a:extLst>
          </p:cNvPr>
          <p:cNvGrpSpPr/>
          <p:nvPr/>
        </p:nvGrpSpPr>
        <p:grpSpPr>
          <a:xfrm>
            <a:off x="4175617" y="2667116"/>
            <a:ext cx="1347937" cy="2429889"/>
            <a:chOff x="3582951" y="1442766"/>
            <a:chExt cx="1797249" cy="2429889"/>
          </a:xfrm>
        </p:grpSpPr>
        <p:sp>
          <p:nvSpPr>
            <p:cNvPr id="17" name="Google Shape;1036;p26">
              <a:extLst>
                <a:ext uri="{FF2B5EF4-FFF2-40B4-BE49-F238E27FC236}">
                  <a16:creationId xmlns:a16="http://schemas.microsoft.com/office/drawing/2014/main" xmlns="" id="{E8764F94-E59A-2A43-8EAB-E4338D6C9F2C}"/>
                </a:ext>
              </a:extLst>
            </p:cNvPr>
            <p:cNvSpPr/>
            <p:nvPr/>
          </p:nvSpPr>
          <p:spPr>
            <a:xfrm>
              <a:off x="4011300" y="3497955"/>
              <a:ext cx="1121400" cy="374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Medium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Google Shape;1037;p26">
              <a:extLst>
                <a:ext uri="{FF2B5EF4-FFF2-40B4-BE49-F238E27FC236}">
                  <a16:creationId xmlns:a16="http://schemas.microsoft.com/office/drawing/2014/main" xmlns="" id="{39BB3E02-73B9-854A-91E9-5896B86CDAC1}"/>
                </a:ext>
              </a:extLst>
            </p:cNvPr>
            <p:cNvSpPr/>
            <p:nvPr/>
          </p:nvSpPr>
          <p:spPr>
            <a:xfrm>
              <a:off x="4390500" y="2814169"/>
              <a:ext cx="363000" cy="363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 sz="16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Google Shape;1038;p26">
              <a:extLst>
                <a:ext uri="{FF2B5EF4-FFF2-40B4-BE49-F238E27FC236}">
                  <a16:creationId xmlns:a16="http://schemas.microsoft.com/office/drawing/2014/main" xmlns="" id="{32B913CC-DA79-E448-906E-5FF6BCCF0142}"/>
                </a:ext>
              </a:extLst>
            </p:cNvPr>
            <p:cNvSpPr txBox="1"/>
            <p:nvPr/>
          </p:nvSpPr>
          <p:spPr>
            <a:xfrm>
              <a:off x="3582951" y="1442766"/>
              <a:ext cx="1797249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Lời nói ngắn gọn, dễ hiểu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oogle Shape;1039;p26">
            <a:extLst>
              <a:ext uri="{FF2B5EF4-FFF2-40B4-BE49-F238E27FC236}">
                <a16:creationId xmlns:a16="http://schemas.microsoft.com/office/drawing/2014/main" xmlns="" id="{3ACA16D0-DECD-A448-8E12-2C252BE8CA05}"/>
              </a:ext>
            </a:extLst>
          </p:cNvPr>
          <p:cNvGrpSpPr/>
          <p:nvPr/>
        </p:nvGrpSpPr>
        <p:grpSpPr>
          <a:xfrm>
            <a:off x="7012480" y="2833034"/>
            <a:ext cx="1728713" cy="2243930"/>
            <a:chOff x="6654538" y="1628725"/>
            <a:chExt cx="2304950" cy="2243930"/>
          </a:xfrm>
        </p:grpSpPr>
        <p:sp>
          <p:nvSpPr>
            <p:cNvPr id="22" name="Google Shape;1041;p26">
              <a:extLst>
                <a:ext uri="{FF2B5EF4-FFF2-40B4-BE49-F238E27FC236}">
                  <a16:creationId xmlns:a16="http://schemas.microsoft.com/office/drawing/2014/main" xmlns="" id="{53BAC353-B4EF-7F4F-B31F-64B5D72DB71C}"/>
                </a:ext>
              </a:extLst>
            </p:cNvPr>
            <p:cNvSpPr/>
            <p:nvPr/>
          </p:nvSpPr>
          <p:spPr>
            <a:xfrm>
              <a:off x="7246313" y="3497955"/>
              <a:ext cx="1121400" cy="3747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Medium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Google Shape;1042;p26">
              <a:extLst>
                <a:ext uri="{FF2B5EF4-FFF2-40B4-BE49-F238E27FC236}">
                  <a16:creationId xmlns:a16="http://schemas.microsoft.com/office/drawing/2014/main" xmlns="" id="{0E54C11A-7A22-3A43-BD14-6D397BA841EC}"/>
                </a:ext>
              </a:extLst>
            </p:cNvPr>
            <p:cNvSpPr/>
            <p:nvPr/>
          </p:nvSpPr>
          <p:spPr>
            <a:xfrm>
              <a:off x="7625513" y="2814178"/>
              <a:ext cx="363000" cy="36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 sz="16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Google Shape;1043;p26">
              <a:extLst>
                <a:ext uri="{FF2B5EF4-FFF2-40B4-BE49-F238E27FC236}">
                  <a16:creationId xmlns:a16="http://schemas.microsoft.com/office/drawing/2014/main" xmlns="" id="{54E4B76E-0A7C-1243-BBEC-CCA71D2A599E}"/>
                </a:ext>
              </a:extLst>
            </p:cNvPr>
            <p:cNvSpPr txBox="1"/>
            <p:nvPr/>
          </p:nvSpPr>
          <p:spPr>
            <a:xfrm>
              <a:off x="6654538" y="1628725"/>
              <a:ext cx="230495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Đối xử với mọi người chân thành, cởi mở.</a:t>
              </a:r>
              <a:endParaRPr sz="2400" dirty="0"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25" name="Google Shape;1044;p26">
            <a:extLst>
              <a:ext uri="{FF2B5EF4-FFF2-40B4-BE49-F238E27FC236}">
                <a16:creationId xmlns:a16="http://schemas.microsoft.com/office/drawing/2014/main" xmlns="" id="{5F32D419-A21D-DE48-83CD-3893735BBACE}"/>
              </a:ext>
            </a:extLst>
          </p:cNvPr>
          <p:cNvGrpSpPr/>
          <p:nvPr/>
        </p:nvGrpSpPr>
        <p:grpSpPr>
          <a:xfrm>
            <a:off x="2750858" y="3330340"/>
            <a:ext cx="1189136" cy="1980727"/>
            <a:chOff x="2182914" y="2118701"/>
            <a:chExt cx="1585514" cy="1980727"/>
          </a:xfrm>
        </p:grpSpPr>
        <p:sp>
          <p:nvSpPr>
            <p:cNvPr id="26" name="Google Shape;1045;p26">
              <a:extLst>
                <a:ext uri="{FF2B5EF4-FFF2-40B4-BE49-F238E27FC236}">
                  <a16:creationId xmlns:a16="http://schemas.microsoft.com/office/drawing/2014/main" xmlns="" id="{D5EA961E-58BD-7446-A5A5-4E5309984334}"/>
                </a:ext>
              </a:extLst>
            </p:cNvPr>
            <p:cNvSpPr/>
            <p:nvPr/>
          </p:nvSpPr>
          <p:spPr>
            <a:xfrm>
              <a:off x="2772994" y="2814182"/>
              <a:ext cx="363000" cy="363000"/>
            </a:xfrm>
            <a:prstGeom prst="ellipse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 sz="1600"/>
            </a:p>
          </p:txBody>
        </p:sp>
        <p:sp>
          <p:nvSpPr>
            <p:cNvPr id="27" name="Google Shape;1046;p26">
              <a:extLst>
                <a:ext uri="{FF2B5EF4-FFF2-40B4-BE49-F238E27FC236}">
                  <a16:creationId xmlns:a16="http://schemas.microsoft.com/office/drawing/2014/main" xmlns="" id="{4AE3B233-1F8C-1F40-957D-8EC91B998B34}"/>
                </a:ext>
              </a:extLst>
            </p:cNvPr>
            <p:cNvSpPr/>
            <p:nvPr/>
          </p:nvSpPr>
          <p:spPr>
            <a:xfrm>
              <a:off x="2393794" y="2118701"/>
              <a:ext cx="1121400" cy="374700"/>
            </a:xfrm>
            <a:prstGeom prst="rect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NÊN</a:t>
              </a:r>
              <a:endParaRPr/>
            </a:p>
          </p:txBody>
        </p:sp>
        <p:sp>
          <p:nvSpPr>
            <p:cNvPr id="29" name="Google Shape;1048;p26">
              <a:extLst>
                <a:ext uri="{FF2B5EF4-FFF2-40B4-BE49-F238E27FC236}">
                  <a16:creationId xmlns:a16="http://schemas.microsoft.com/office/drawing/2014/main" xmlns="" id="{5E9E69FE-AF5F-B449-8E28-2327F2D03F90}"/>
                </a:ext>
              </a:extLst>
            </p:cNvPr>
            <p:cNvSpPr txBox="1"/>
            <p:nvPr/>
          </p:nvSpPr>
          <p:spPr>
            <a:xfrm>
              <a:off x="2182914" y="3355428"/>
              <a:ext cx="1585514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Ngoan ngoãn, lễ phép</a:t>
              </a:r>
              <a:endParaRPr sz="2400" dirty="0">
                <a:solidFill>
                  <a:schemeClr val="dk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30" name="Google Shape;1049;p26">
            <a:extLst>
              <a:ext uri="{FF2B5EF4-FFF2-40B4-BE49-F238E27FC236}">
                <a16:creationId xmlns:a16="http://schemas.microsoft.com/office/drawing/2014/main" xmlns="" id="{169D8588-7E1F-E14B-9ABF-25C1A7E7D1A3}"/>
              </a:ext>
            </a:extLst>
          </p:cNvPr>
          <p:cNvGrpSpPr/>
          <p:nvPr/>
        </p:nvGrpSpPr>
        <p:grpSpPr>
          <a:xfrm>
            <a:off x="5636057" y="3330340"/>
            <a:ext cx="1393500" cy="2033753"/>
            <a:chOff x="5236270" y="2118701"/>
            <a:chExt cx="1858000" cy="2033753"/>
          </a:xfrm>
        </p:grpSpPr>
        <p:sp>
          <p:nvSpPr>
            <p:cNvPr id="31" name="Google Shape;1050;p26">
              <a:extLst>
                <a:ext uri="{FF2B5EF4-FFF2-40B4-BE49-F238E27FC236}">
                  <a16:creationId xmlns:a16="http://schemas.microsoft.com/office/drawing/2014/main" xmlns="" id="{D8F53C86-9F92-7E42-BFF3-F6708FB94A63}"/>
                </a:ext>
              </a:extLst>
            </p:cNvPr>
            <p:cNvSpPr/>
            <p:nvPr/>
          </p:nvSpPr>
          <p:spPr>
            <a:xfrm>
              <a:off x="6008006" y="2814169"/>
              <a:ext cx="363000" cy="363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 sz="16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Google Shape;1051;p26">
              <a:extLst>
                <a:ext uri="{FF2B5EF4-FFF2-40B4-BE49-F238E27FC236}">
                  <a16:creationId xmlns:a16="http://schemas.microsoft.com/office/drawing/2014/main" xmlns="" id="{7836E6A6-5A86-C240-9717-0FF6B5B9F422}"/>
                </a:ext>
              </a:extLst>
            </p:cNvPr>
            <p:cNvSpPr/>
            <p:nvPr/>
          </p:nvSpPr>
          <p:spPr>
            <a:xfrm>
              <a:off x="5628806" y="2118701"/>
              <a:ext cx="1121400" cy="3747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Fira Sans Extra Condensed Medium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Google Shape;1053;p26">
              <a:extLst>
                <a:ext uri="{FF2B5EF4-FFF2-40B4-BE49-F238E27FC236}">
                  <a16:creationId xmlns:a16="http://schemas.microsoft.com/office/drawing/2014/main" xmlns="" id="{C78AFF13-E01F-F744-AF4A-A1F73D26773B}"/>
                </a:ext>
              </a:extLst>
            </p:cNvPr>
            <p:cNvSpPr txBox="1"/>
            <p:nvPr/>
          </p:nvSpPr>
          <p:spPr>
            <a:xfrm>
              <a:off x="5236270" y="3408454"/>
              <a:ext cx="18580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itchFamily="18" charset="0"/>
                  <a:cs typeface="Times New Roman" pitchFamily="18" charset="0"/>
                </a:rPr>
                <a:t>Không đua đòi, ăn chơi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95" y="184825"/>
            <a:ext cx="3629705" cy="6566169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C8B495BE-B3DD-486B-93DE-C96AE3FB2B8A}"/>
              </a:ext>
            </a:extLst>
          </p:cNvPr>
          <p:cNvCxnSpPr/>
          <p:nvPr/>
        </p:nvCxnSpPr>
        <p:spPr>
          <a:xfrm>
            <a:off x="1852392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36B58439-6F85-4176-BDAF-AEBF9ECCBBB8}"/>
              </a:ext>
            </a:extLst>
          </p:cNvPr>
          <p:cNvCxnSpPr/>
          <p:nvPr/>
        </p:nvCxnSpPr>
        <p:spPr>
          <a:xfrm>
            <a:off x="6156533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/>
          <p:cNvSpPr/>
          <p:nvPr/>
        </p:nvSpPr>
        <p:spPr>
          <a:xfrm>
            <a:off x="611560" y="908720"/>
            <a:ext cx="6048672" cy="396044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LUYỆN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15816" y="404664"/>
            <a:ext cx="5525204" cy="3994272"/>
          </a:xfrm>
          <a:prstGeom prst="cloud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xmlns="" id="{966E87FF-30AB-1E47-8F64-E38A3D94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643414" y="3219994"/>
            <a:ext cx="3545732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414" y="836712"/>
            <a:ext cx="177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524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242" y="1268760"/>
            <a:ext cx="640871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0761" y="6926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628" y="3573016"/>
            <a:ext cx="702078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Ph.Ăng-ghen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30689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 NGÔN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92696"/>
            <a:ext cx="885698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18864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LÝ TÌNH HUỐNG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8864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LÝ TÌNH HUỐNG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8497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350" y="151179"/>
            <a:ext cx="9155349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1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196752"/>
            <a:ext cx="7272808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SGK/6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231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xmlns="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2" y="19206"/>
            <a:ext cx="3829750" cy="721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C82E7A-F4EE-E64D-BA79-4E827AE171FE}"/>
              </a:ext>
            </a:extLst>
          </p:cNvPr>
          <p:cNvSpPr/>
          <p:nvPr/>
        </p:nvSpPr>
        <p:spPr>
          <a:xfrm>
            <a:off x="4041842" y="2965269"/>
            <a:ext cx="4245428" cy="1933303"/>
          </a:xfrm>
          <a:custGeom>
            <a:avLst/>
            <a:gdLst>
              <a:gd name="connsiteX0" fmla="*/ 0 w 5660571"/>
              <a:gd name="connsiteY0" fmla="*/ 0 h 1933303"/>
              <a:gd name="connsiteX1" fmla="*/ 509451 w 5660571"/>
              <a:gd name="connsiteY1" fmla="*/ 0 h 1933303"/>
              <a:gd name="connsiteX2" fmla="*/ 905691 w 5660571"/>
              <a:gd name="connsiteY2" fmla="*/ 0 h 1933303"/>
              <a:gd name="connsiteX3" fmla="*/ 1584960 w 5660571"/>
              <a:gd name="connsiteY3" fmla="*/ 0 h 1933303"/>
              <a:gd name="connsiteX4" fmla="*/ 2094411 w 5660571"/>
              <a:gd name="connsiteY4" fmla="*/ 0 h 1933303"/>
              <a:gd name="connsiteX5" fmla="*/ 2603863 w 5660571"/>
              <a:gd name="connsiteY5" fmla="*/ 0 h 1933303"/>
              <a:gd name="connsiteX6" fmla="*/ 3283131 w 5660571"/>
              <a:gd name="connsiteY6" fmla="*/ 0 h 1933303"/>
              <a:gd name="connsiteX7" fmla="*/ 3735977 w 5660571"/>
              <a:gd name="connsiteY7" fmla="*/ 0 h 1933303"/>
              <a:gd name="connsiteX8" fmla="*/ 4415245 w 5660571"/>
              <a:gd name="connsiteY8" fmla="*/ 0 h 1933303"/>
              <a:gd name="connsiteX9" fmla="*/ 5094514 w 5660571"/>
              <a:gd name="connsiteY9" fmla="*/ 0 h 1933303"/>
              <a:gd name="connsiteX10" fmla="*/ 5660571 w 5660571"/>
              <a:gd name="connsiteY10" fmla="*/ 0 h 1933303"/>
              <a:gd name="connsiteX11" fmla="*/ 5660571 w 5660571"/>
              <a:gd name="connsiteY11" fmla="*/ 521992 h 1933303"/>
              <a:gd name="connsiteX12" fmla="*/ 5660571 w 5660571"/>
              <a:gd name="connsiteY12" fmla="*/ 1024651 h 1933303"/>
              <a:gd name="connsiteX13" fmla="*/ 5660571 w 5660571"/>
              <a:gd name="connsiteY13" fmla="*/ 1449977 h 1933303"/>
              <a:gd name="connsiteX14" fmla="*/ 5660571 w 5660571"/>
              <a:gd name="connsiteY14" fmla="*/ 1933303 h 1933303"/>
              <a:gd name="connsiteX15" fmla="*/ 5094514 w 5660571"/>
              <a:gd name="connsiteY15" fmla="*/ 1933303 h 1933303"/>
              <a:gd name="connsiteX16" fmla="*/ 4528457 w 5660571"/>
              <a:gd name="connsiteY16" fmla="*/ 1933303 h 1933303"/>
              <a:gd name="connsiteX17" fmla="*/ 3849188 w 5660571"/>
              <a:gd name="connsiteY17" fmla="*/ 1933303 h 1933303"/>
              <a:gd name="connsiteX18" fmla="*/ 3283131 w 5660571"/>
              <a:gd name="connsiteY18" fmla="*/ 1933303 h 1933303"/>
              <a:gd name="connsiteX19" fmla="*/ 2886891 w 5660571"/>
              <a:gd name="connsiteY19" fmla="*/ 1933303 h 1933303"/>
              <a:gd name="connsiteX20" fmla="*/ 2434046 w 5660571"/>
              <a:gd name="connsiteY20" fmla="*/ 1933303 h 1933303"/>
              <a:gd name="connsiteX21" fmla="*/ 1754777 w 5660571"/>
              <a:gd name="connsiteY21" fmla="*/ 1933303 h 1933303"/>
              <a:gd name="connsiteX22" fmla="*/ 1188720 w 5660571"/>
              <a:gd name="connsiteY22" fmla="*/ 1933303 h 1933303"/>
              <a:gd name="connsiteX23" fmla="*/ 735874 w 5660571"/>
              <a:gd name="connsiteY23" fmla="*/ 1933303 h 1933303"/>
              <a:gd name="connsiteX24" fmla="*/ 0 w 5660571"/>
              <a:gd name="connsiteY24" fmla="*/ 1933303 h 1933303"/>
              <a:gd name="connsiteX25" fmla="*/ 0 w 5660571"/>
              <a:gd name="connsiteY25" fmla="*/ 1507976 h 1933303"/>
              <a:gd name="connsiteX26" fmla="*/ 0 w 5660571"/>
              <a:gd name="connsiteY26" fmla="*/ 1082650 h 1933303"/>
              <a:gd name="connsiteX27" fmla="*/ 0 w 5660571"/>
              <a:gd name="connsiteY27" fmla="*/ 579991 h 1933303"/>
              <a:gd name="connsiteX28" fmla="*/ 0 w 5660571"/>
              <a:gd name="connsiteY28" fmla="*/ 0 h 193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0571" h="1933303" extrusionOk="0">
                <a:moveTo>
                  <a:pt x="0" y="0"/>
                </a:moveTo>
                <a:cubicBezTo>
                  <a:pt x="247818" y="-26310"/>
                  <a:pt x="369993" y="19790"/>
                  <a:pt x="509451" y="0"/>
                </a:cubicBezTo>
                <a:cubicBezTo>
                  <a:pt x="648909" y="-19790"/>
                  <a:pt x="796716" y="25039"/>
                  <a:pt x="905691" y="0"/>
                </a:cubicBezTo>
                <a:cubicBezTo>
                  <a:pt x="1014666" y="-25039"/>
                  <a:pt x="1356377" y="55471"/>
                  <a:pt x="1584960" y="0"/>
                </a:cubicBezTo>
                <a:cubicBezTo>
                  <a:pt x="1813543" y="-55471"/>
                  <a:pt x="1931321" y="52476"/>
                  <a:pt x="2094411" y="0"/>
                </a:cubicBezTo>
                <a:cubicBezTo>
                  <a:pt x="2257501" y="-52476"/>
                  <a:pt x="2472496" y="47689"/>
                  <a:pt x="2603863" y="0"/>
                </a:cubicBezTo>
                <a:cubicBezTo>
                  <a:pt x="2735230" y="-47689"/>
                  <a:pt x="2947179" y="45965"/>
                  <a:pt x="3283131" y="0"/>
                </a:cubicBezTo>
                <a:cubicBezTo>
                  <a:pt x="3619083" y="-45965"/>
                  <a:pt x="3522465" y="41296"/>
                  <a:pt x="3735977" y="0"/>
                </a:cubicBezTo>
                <a:cubicBezTo>
                  <a:pt x="3949489" y="-41296"/>
                  <a:pt x="4259469" y="27174"/>
                  <a:pt x="4415245" y="0"/>
                </a:cubicBezTo>
                <a:cubicBezTo>
                  <a:pt x="4571021" y="-27174"/>
                  <a:pt x="4889551" y="44185"/>
                  <a:pt x="5094514" y="0"/>
                </a:cubicBezTo>
                <a:cubicBezTo>
                  <a:pt x="5299477" y="-44185"/>
                  <a:pt x="5530687" y="14756"/>
                  <a:pt x="5660571" y="0"/>
                </a:cubicBezTo>
                <a:cubicBezTo>
                  <a:pt x="5666982" y="255161"/>
                  <a:pt x="5653652" y="291688"/>
                  <a:pt x="5660571" y="521992"/>
                </a:cubicBezTo>
                <a:cubicBezTo>
                  <a:pt x="5667490" y="752296"/>
                  <a:pt x="5611408" y="806099"/>
                  <a:pt x="5660571" y="1024651"/>
                </a:cubicBezTo>
                <a:cubicBezTo>
                  <a:pt x="5709734" y="1243203"/>
                  <a:pt x="5655464" y="1297180"/>
                  <a:pt x="5660571" y="1449977"/>
                </a:cubicBezTo>
                <a:cubicBezTo>
                  <a:pt x="5665678" y="1602774"/>
                  <a:pt x="5652464" y="1714488"/>
                  <a:pt x="5660571" y="1933303"/>
                </a:cubicBezTo>
                <a:cubicBezTo>
                  <a:pt x="5522232" y="1955919"/>
                  <a:pt x="5357130" y="1927112"/>
                  <a:pt x="5094514" y="1933303"/>
                </a:cubicBezTo>
                <a:cubicBezTo>
                  <a:pt x="4831898" y="1939494"/>
                  <a:pt x="4732813" y="1871432"/>
                  <a:pt x="4528457" y="1933303"/>
                </a:cubicBezTo>
                <a:cubicBezTo>
                  <a:pt x="4324101" y="1995174"/>
                  <a:pt x="4076287" y="1908852"/>
                  <a:pt x="3849188" y="1933303"/>
                </a:cubicBezTo>
                <a:cubicBezTo>
                  <a:pt x="3622089" y="1957754"/>
                  <a:pt x="3508114" y="1869979"/>
                  <a:pt x="3283131" y="1933303"/>
                </a:cubicBezTo>
                <a:cubicBezTo>
                  <a:pt x="3058148" y="1996627"/>
                  <a:pt x="3074250" y="1920065"/>
                  <a:pt x="2886891" y="1933303"/>
                </a:cubicBezTo>
                <a:cubicBezTo>
                  <a:pt x="2699532" y="1946541"/>
                  <a:pt x="2564476" y="1922207"/>
                  <a:pt x="2434046" y="1933303"/>
                </a:cubicBezTo>
                <a:cubicBezTo>
                  <a:pt x="2303616" y="1944399"/>
                  <a:pt x="1934011" y="1921412"/>
                  <a:pt x="1754777" y="1933303"/>
                </a:cubicBezTo>
                <a:cubicBezTo>
                  <a:pt x="1575543" y="1945194"/>
                  <a:pt x="1430581" y="1912541"/>
                  <a:pt x="1188720" y="1933303"/>
                </a:cubicBezTo>
                <a:cubicBezTo>
                  <a:pt x="946859" y="1954065"/>
                  <a:pt x="900941" y="1910376"/>
                  <a:pt x="735874" y="1933303"/>
                </a:cubicBezTo>
                <a:cubicBezTo>
                  <a:pt x="570807" y="1956230"/>
                  <a:pt x="237071" y="1878605"/>
                  <a:pt x="0" y="1933303"/>
                </a:cubicBezTo>
                <a:cubicBezTo>
                  <a:pt x="-17593" y="1773174"/>
                  <a:pt x="41112" y="1677567"/>
                  <a:pt x="0" y="1507976"/>
                </a:cubicBezTo>
                <a:cubicBezTo>
                  <a:pt x="-41112" y="1338385"/>
                  <a:pt x="10401" y="1270170"/>
                  <a:pt x="0" y="1082650"/>
                </a:cubicBezTo>
                <a:cubicBezTo>
                  <a:pt x="-10401" y="895130"/>
                  <a:pt x="56602" y="718590"/>
                  <a:pt x="0" y="579991"/>
                </a:cubicBezTo>
                <a:cubicBezTo>
                  <a:pt x="-56602" y="441392"/>
                  <a:pt x="25125" y="261141"/>
                  <a:pt x="0" y="0"/>
                </a:cubicBezTo>
                <a:close/>
              </a:path>
            </a:pathLst>
          </a:custGeom>
          <a:noFill/>
          <a:ln>
            <a:solidFill>
              <a:srgbClr val="69903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>
                <a:solidFill>
                  <a:schemeClr val="accent6">
                    <a:lumMod val="50000"/>
                  </a:schemeClr>
                </a:solidFill>
              </a:rPr>
              <a:t>THANKYOU!</a:t>
            </a:r>
          </a:p>
        </p:txBody>
      </p:sp>
    </p:spTree>
    <p:extLst>
      <p:ext uri="{BB962C8B-B14F-4D97-AF65-F5344CB8AC3E}">
        <p14:creationId xmlns:p14="http://schemas.microsoft.com/office/powerpoint/2010/main" val="5681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62014" cy="6878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49" y="163748"/>
            <a:ext cx="9132651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ka-ki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5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13" y="151179"/>
            <a:ext cx="9132651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(Theo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NXb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1977)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loud Callout 8"/>
          <p:cNvSpPr/>
          <p:nvPr/>
        </p:nvSpPr>
        <p:spPr>
          <a:xfrm>
            <a:off x="1547664" y="692696"/>
            <a:ext cx="7272808" cy="554461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tìm những chi tiết trong truyện đọc thể hiện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vi-VN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phong,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ời nói của Bác Hồ?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" y="3438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48880"/>
            <a:ext cx="9037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Trang phục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Bác mặc bộ quần áo ka-ki, đội mũ vải đã ngả màu và đi một đôi dép cao su.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Tác phong, thái độ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Bác cười đôn hậu và vẫy tay chào mọi người.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Thái độ thân mật như người cha đối với các con.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Lời 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Tôi nói đồng bào nghe rõ không?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476672"/>
            <a:ext cx="541628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1997</Words>
  <Application>Microsoft Office PowerPoint</Application>
  <PresentationFormat>On-screen Show (4:3)</PresentationFormat>
  <Paragraphs>218</Paragraphs>
  <Slides>51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a. Trong các tranh sau đây, theo em, bức tranh nào thể hiện tính giản dị của học sinh khi đến trường?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thêm những biểu hiện khác của tính giản dị và không giản dị trong cuộc sống hằng ngày mà em biết. </vt:lpstr>
      <vt:lpstr>PowerPoint Presentation</vt:lpstr>
      <vt:lpstr>PowerPoint Presentation</vt:lpstr>
      <vt:lpstr>PowerPoint Presentation</vt:lpstr>
      <vt:lpstr>Sống giản dị - ngoài xã hội</vt:lpstr>
      <vt:lpstr>Sống thiếu giản dị - ngoài xã hội</vt:lpstr>
      <vt:lpstr>PowerPoint Presentation</vt:lpstr>
      <vt:lpstr>PowerPoint Presentation</vt:lpstr>
      <vt:lpstr>NHỮNG VIỆC HS NÊN LÀM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ANHTHU</cp:lastModifiedBy>
  <cp:revision>55</cp:revision>
  <dcterms:created xsi:type="dcterms:W3CDTF">2019-08-26T02:34:26Z</dcterms:created>
  <dcterms:modified xsi:type="dcterms:W3CDTF">2022-03-19T06:20:39Z</dcterms:modified>
</cp:coreProperties>
</file>