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272" r:id="rId3"/>
    <p:sldId id="283" r:id="rId4"/>
    <p:sldId id="285" r:id="rId5"/>
    <p:sldId id="286" r:id="rId6"/>
    <p:sldId id="289" r:id="rId7"/>
    <p:sldId id="274" r:id="rId8"/>
    <p:sldId id="273" r:id="rId9"/>
    <p:sldId id="256" r:id="rId10"/>
    <p:sldId id="314" r:id="rId11"/>
    <p:sldId id="268" r:id="rId12"/>
    <p:sldId id="315" r:id="rId13"/>
    <p:sldId id="270" r:id="rId14"/>
    <p:sldId id="296" r:id="rId15"/>
    <p:sldId id="295" r:id="rId16"/>
    <p:sldId id="293" r:id="rId17"/>
    <p:sldId id="294" r:id="rId18"/>
    <p:sldId id="312" r:id="rId19"/>
    <p:sldId id="258" r:id="rId20"/>
    <p:sldId id="299" r:id="rId21"/>
    <p:sldId id="302" r:id="rId22"/>
    <p:sldId id="304" r:id="rId23"/>
    <p:sldId id="305" r:id="rId24"/>
    <p:sldId id="311" r:id="rId25"/>
    <p:sldId id="306" r:id="rId26"/>
    <p:sldId id="307" r:id="rId27"/>
    <p:sldId id="316"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t>9/12/2021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t>‹#›</a:t>
            </a:fld>
            <a:endParaRPr lang="en-US"/>
          </a:p>
        </p:txBody>
      </p:sp>
    </p:spTree>
    <p:extLst>
      <p:ext uri="{BB962C8B-B14F-4D97-AF65-F5344CB8AC3E}">
        <p14:creationId xmlns:p14="http://schemas.microsoft.com/office/powerpoint/2010/main" val="29441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3B84F-D49B-4253-A14A-5A14AC600411}" type="slidenum">
              <a:rPr lang="en-US" smtClean="0"/>
              <a:t>19</a:t>
            </a:fld>
            <a:endParaRPr lang="en-US"/>
          </a:p>
        </p:txBody>
      </p:sp>
    </p:spTree>
    <p:extLst>
      <p:ext uri="{BB962C8B-B14F-4D97-AF65-F5344CB8AC3E}">
        <p14:creationId xmlns:p14="http://schemas.microsoft.com/office/powerpoint/2010/main" val="394842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233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8099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7388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25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860D8-DD4B-48B9-9263-6DE88EF6044B}"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6397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830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61206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1485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920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79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41889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t>9/12/2021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t>‹#›</a:t>
            </a:fld>
            <a:endParaRPr lang="en-US"/>
          </a:p>
        </p:txBody>
      </p:sp>
    </p:spTree>
    <p:extLst>
      <p:ext uri="{BB962C8B-B14F-4D97-AF65-F5344CB8AC3E}">
        <p14:creationId xmlns:p14="http://schemas.microsoft.com/office/powerpoint/2010/main" val="36726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4" y="56986"/>
            <a:ext cx="9144000" cy="6858000"/>
          </a:xfrm>
          <a:prstGeom prst="rect">
            <a:avLst/>
          </a:prstGeom>
        </p:spPr>
      </p:pic>
      <p:sp>
        <p:nvSpPr>
          <p:cNvPr id="3075" name="WordArt 3"/>
          <p:cNvSpPr>
            <a:spLocks noChangeArrowheads="1" noChangeShapeType="1" noTextEdit="1"/>
          </p:cNvSpPr>
          <p:nvPr/>
        </p:nvSpPr>
        <p:spPr bwMode="auto">
          <a:xfrm>
            <a:off x="1301121" y="1981200"/>
            <a:ext cx="67818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66"/>
              </a:contourClr>
            </a:sp3d>
          </a:bodyPr>
          <a:lstStyle/>
          <a:p>
            <a:pPr algn="ctr"/>
            <a:r>
              <a:rPr lang="en-US" sz="4000" kern="10" dirty="0" err="1">
                <a:ln w="9525">
                  <a:round/>
                  <a:headEnd/>
                  <a:tailEnd/>
                </a:ln>
                <a:gradFill rotWithShape="1">
                  <a:gsLst>
                    <a:gs pos="0">
                      <a:srgbClr val="FF0066"/>
                    </a:gs>
                    <a:gs pos="100000">
                      <a:srgbClr val="CCFFCC"/>
                    </a:gs>
                  </a:gsLst>
                  <a:lin ang="5400000" scaled="1"/>
                </a:gradFill>
                <a:latin typeface="Arial" panose="020B0604020202020204" pitchFamily="34" charset="0"/>
              </a:rPr>
              <a:t>Bài</a:t>
            </a: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a:ln w="9525">
                  <a:round/>
                  <a:headEnd/>
                  <a:tailEnd/>
                </a:ln>
                <a:gradFill rotWithShape="1">
                  <a:gsLst>
                    <a:gs pos="0">
                      <a:srgbClr val="FF0066"/>
                    </a:gs>
                    <a:gs pos="100000">
                      <a:srgbClr val="CCFFCC"/>
                    </a:gs>
                  </a:gsLst>
                  <a:lin ang="5400000" scaled="1"/>
                </a:gradFill>
                <a:latin typeface="Arial" panose="020B0604020202020204" pitchFamily="34" charset="0"/>
              </a:rPr>
              <a:t>giảng</a:t>
            </a: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a:ln w="9525">
                  <a:round/>
                  <a:headEnd/>
                  <a:tailEnd/>
                </a:ln>
                <a:gradFill rotWithShape="1">
                  <a:gsLst>
                    <a:gs pos="0">
                      <a:srgbClr val="FF0066"/>
                    </a:gs>
                    <a:gs pos="100000">
                      <a:srgbClr val="CCFFCC"/>
                    </a:gs>
                  </a:gsLst>
                  <a:lin ang="5400000" scaled="1"/>
                </a:gradFill>
                <a:latin typeface="Arial" panose="020B0604020202020204" pitchFamily="34" charset="0"/>
              </a:rPr>
              <a:t>điện</a:t>
            </a: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a:ln w="9525">
                  <a:round/>
                  <a:headEnd/>
                  <a:tailEnd/>
                </a:ln>
                <a:gradFill rotWithShape="1">
                  <a:gsLst>
                    <a:gs pos="0">
                      <a:srgbClr val="FF0066"/>
                    </a:gs>
                    <a:gs pos="100000">
                      <a:srgbClr val="CCFFCC"/>
                    </a:gs>
                  </a:gsLst>
                  <a:lin ang="5400000" scaled="1"/>
                </a:gradFill>
                <a:latin typeface="Arial" panose="020B0604020202020204" pitchFamily="34" charset="0"/>
              </a:rPr>
              <a:t>tử</a:t>
            </a:r>
            <a:r>
              <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smtClean="0">
                <a:ln w="9525">
                  <a:round/>
                  <a:headEnd/>
                  <a:tailEnd/>
                </a:ln>
                <a:gradFill rotWithShape="1">
                  <a:gsLst>
                    <a:gs pos="0">
                      <a:srgbClr val="FF0066"/>
                    </a:gs>
                    <a:gs pos="100000">
                      <a:srgbClr val="CCFFCC"/>
                    </a:gs>
                  </a:gsLst>
                  <a:lin ang="5400000" scaled="1"/>
                </a:gradFill>
                <a:latin typeface="Arial" panose="020B0604020202020204" pitchFamily="34" charset="0"/>
              </a:rPr>
              <a:t>Công</a:t>
            </a:r>
            <a:r>
              <a:rPr lang="en-US" sz="4000" kern="10" dirty="0" smtClean="0">
                <a:ln w="9525">
                  <a:round/>
                  <a:headEnd/>
                  <a:tailEnd/>
                </a:ln>
                <a:gradFill rotWithShape="1">
                  <a:gsLst>
                    <a:gs pos="0">
                      <a:srgbClr val="FF0066"/>
                    </a:gs>
                    <a:gs pos="100000">
                      <a:srgbClr val="CCFFCC"/>
                    </a:gs>
                  </a:gsLst>
                  <a:lin ang="5400000" scaled="1"/>
                </a:gradFill>
                <a:latin typeface="Arial" panose="020B0604020202020204" pitchFamily="34" charset="0"/>
              </a:rPr>
              <a:t> </a:t>
            </a:r>
            <a:r>
              <a:rPr lang="en-US" sz="4000" kern="10" dirty="0" err="1" smtClean="0">
                <a:ln w="9525">
                  <a:round/>
                  <a:headEnd/>
                  <a:tailEnd/>
                </a:ln>
                <a:gradFill rotWithShape="1">
                  <a:gsLst>
                    <a:gs pos="0">
                      <a:srgbClr val="FF0066"/>
                    </a:gs>
                    <a:gs pos="100000">
                      <a:srgbClr val="CCFFCC"/>
                    </a:gs>
                  </a:gsLst>
                  <a:lin ang="5400000" scaled="1"/>
                </a:gradFill>
                <a:latin typeface="Arial" panose="020B0604020202020204" pitchFamily="34" charset="0"/>
              </a:rPr>
              <a:t>nghệ</a:t>
            </a:r>
            <a:r>
              <a:rPr lang="en-US" sz="4000" kern="10" dirty="0" smtClean="0">
                <a:ln w="9525">
                  <a:round/>
                  <a:headEnd/>
                  <a:tailEnd/>
                </a:ln>
                <a:gradFill rotWithShape="1">
                  <a:gsLst>
                    <a:gs pos="0">
                      <a:srgbClr val="FF0066"/>
                    </a:gs>
                    <a:gs pos="100000">
                      <a:srgbClr val="CCFFCC"/>
                    </a:gs>
                  </a:gsLst>
                  <a:lin ang="5400000" scaled="1"/>
                </a:gradFill>
                <a:latin typeface="Arial" panose="020B0604020202020204" pitchFamily="34" charset="0"/>
              </a:rPr>
              <a:t> 6</a:t>
            </a:r>
            <a:endParaRPr lang="en-US" sz="4000" kern="10" dirty="0">
              <a:ln w="9525">
                <a:round/>
                <a:headEnd/>
                <a:tailEnd/>
              </a:ln>
              <a:gradFill rotWithShape="1">
                <a:gsLst>
                  <a:gs pos="0">
                    <a:srgbClr val="FF0066"/>
                  </a:gs>
                  <a:gs pos="100000">
                    <a:srgbClr val="CCFFCC"/>
                  </a:gs>
                </a:gsLst>
                <a:lin ang="5400000" scaled="1"/>
              </a:gradFill>
              <a:latin typeface="Arial" panose="020B0604020202020204" pitchFamily="34" charset="0"/>
            </a:endParaRPr>
          </a:p>
        </p:txBody>
      </p:sp>
      <p:pic>
        <p:nvPicPr>
          <p:cNvPr id="3077" name="Picture 5" descr="li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317750" y="1313181"/>
            <a:ext cx="4318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BLU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319" y="1254443"/>
            <a:ext cx="3344862"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ext Box 2"/>
          <p:cNvSpPr txBox="1">
            <a:spLocks noChangeArrowheads="1"/>
          </p:cNvSpPr>
          <p:nvPr/>
        </p:nvSpPr>
        <p:spPr bwMode="auto">
          <a:xfrm>
            <a:off x="706820" y="762000"/>
            <a:ext cx="77724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2600" b="1" dirty="0">
                <a:solidFill>
                  <a:srgbClr val="0000CC"/>
                </a:solidFill>
                <a:latin typeface="Arial" panose="020B0604020202020204" pitchFamily="34" charset="0"/>
              </a:rPr>
              <a:t>PHÒNG GIÁO DỤC VÀ ĐÀO TẠO QUẬN GÒ VẤP</a:t>
            </a:r>
          </a:p>
        </p:txBody>
      </p:sp>
      <p:sp>
        <p:nvSpPr>
          <p:cNvPr id="9" name="Rectangle 8"/>
          <p:cNvSpPr>
            <a:spLocks noChangeArrowheads="1"/>
          </p:cNvSpPr>
          <p:nvPr/>
        </p:nvSpPr>
        <p:spPr bwMode="auto">
          <a:xfrm>
            <a:off x="509392" y="3048000"/>
            <a:ext cx="81533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lnSpc>
                <a:spcPct val="150000"/>
              </a:lnSpc>
            </a:pPr>
            <a:r>
              <a:rPr lang="en-US" sz="4000" b="1" dirty="0">
                <a:solidFill>
                  <a:srgbClr val="FF0066"/>
                </a:solidFill>
                <a:latin typeface="Times New Roman" pitchFamily="18" charset="0"/>
                <a:cs typeface="Times New Roman" pitchFamily="18" charset="0"/>
              </a:rPr>
              <a:t>CHƯƠNG 1: NHÀ Ở</a:t>
            </a:r>
          </a:p>
          <a:p>
            <a:pPr algn="ctr" eaLnBrk="1" hangingPunct="1">
              <a:lnSpc>
                <a:spcPct val="150000"/>
              </a:lnSpc>
            </a:pPr>
            <a:r>
              <a:rPr lang="en-US" sz="3600" b="1" u="sng" dirty="0">
                <a:solidFill>
                  <a:srgbClr val="FF0000"/>
                </a:solidFill>
                <a:latin typeface="Times New Roman" pitchFamily="18" charset="0"/>
                <a:cs typeface="Times New Roman" pitchFamily="18" charset="0"/>
              </a:rPr>
              <a:t>BÀI 1</a:t>
            </a:r>
            <a:r>
              <a:rPr lang="en-US" sz="3600" b="1" dirty="0">
                <a:solidFill>
                  <a:srgbClr val="FF0000"/>
                </a:solidFill>
                <a:latin typeface="Times New Roman" pitchFamily="18" charset="0"/>
                <a:cs typeface="Times New Roman" pitchFamily="18" charset="0"/>
              </a:rPr>
              <a:t>: NHÀ Ở ĐỐI VỚI CON </a:t>
            </a:r>
            <a:r>
              <a:rPr lang="en-US" sz="3600" b="1" dirty="0" smtClean="0">
                <a:solidFill>
                  <a:srgbClr val="FF0000"/>
                </a:solidFill>
                <a:latin typeface="Times New Roman" pitchFamily="18" charset="0"/>
                <a:cs typeface="Times New Roman" pitchFamily="18" charset="0"/>
              </a:rPr>
              <a:t>NGƯỜI</a:t>
            </a:r>
          </a:p>
          <a:p>
            <a:pPr algn="ctr" eaLnBrk="1" hangingPunct="1">
              <a:lnSpc>
                <a:spcPct val="150000"/>
              </a:lnSpc>
            </a:pPr>
            <a:r>
              <a:rPr lang="en-US" sz="3600" b="1" dirty="0" smtClean="0">
                <a:solidFill>
                  <a:srgbClr val="FF0000"/>
                </a:solidFill>
                <a:latin typeface="Times New Roman" pitchFamily="18" charset="0"/>
                <a:cs typeface="Times New Roman" pitchFamily="18" charset="0"/>
              </a:rPr>
              <a:t>(</a:t>
            </a: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2)</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317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barn(inVertical)">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8789" y="848380"/>
            <a:ext cx="8993332" cy="4401205"/>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4</a:t>
            </a:r>
            <a:r>
              <a:rPr lang="en-US" sz="2800" b="1" dirty="0" smtClean="0">
                <a:solidFill>
                  <a:srgbClr val="FF0000"/>
                </a:solidFill>
                <a:latin typeface="Times New Roman" pitchFamily="18" charset="0"/>
                <a:cs typeface="Times New Roman" pitchFamily="18" charset="0"/>
              </a:rPr>
              <a:t>. VẬT LIỆU XÂY DỰNG NHÀ.</a:t>
            </a:r>
          </a:p>
          <a:p>
            <a:pPr algn="just"/>
            <a:r>
              <a:rPr lang="en-US" altLang="en-US" sz="3600" b="1" dirty="0" smtClean="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Những</a:t>
            </a:r>
            <a:r>
              <a:rPr lang="en-US" altLang="en-US" sz="3600" b="1" dirty="0" smtClean="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vật</a:t>
            </a:r>
            <a:r>
              <a:rPr lang="en-US" altLang="en-US" sz="3600" b="1" dirty="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liệu</a:t>
            </a:r>
            <a:r>
              <a:rPr lang="en-US" altLang="en-US" sz="3600" b="1" dirty="0" smtClean="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dùng</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để</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xây</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dựng</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nền</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nhà</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tường</a:t>
            </a:r>
            <a:r>
              <a:rPr lang="en-US" altLang="en-US" sz="3600" b="1" dirty="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nhà</a:t>
            </a:r>
            <a:r>
              <a:rPr lang="en-US" altLang="en-US" sz="3600" b="1" dirty="0" smtClean="0">
                <a:solidFill>
                  <a:srgbClr val="000000"/>
                </a:solidFill>
                <a:latin typeface="Times New Roman" pitchFamily="18" charset="0"/>
                <a:cs typeface="Times New Roman" pitchFamily="18" charset="0"/>
              </a:rPr>
              <a:t>: </a:t>
            </a:r>
            <a:r>
              <a:rPr lang="en-US" altLang="en-US" sz="3600" b="1" dirty="0" err="1">
                <a:solidFill>
                  <a:srgbClr val="0070C0"/>
                </a:solidFill>
                <a:latin typeface="Times New Roman" pitchFamily="18" charset="0"/>
                <a:cs typeface="Times New Roman" pitchFamily="18" charset="0"/>
              </a:rPr>
              <a:t>gạch</a:t>
            </a:r>
            <a:r>
              <a:rPr lang="en-US" altLang="en-US" sz="3600" b="1" dirty="0">
                <a:solidFill>
                  <a:srgbClr val="0070C0"/>
                </a:solidFill>
                <a:latin typeface="Times New Roman" pitchFamily="18" charset="0"/>
                <a:cs typeface="Times New Roman" pitchFamily="18" charset="0"/>
              </a:rPr>
              <a:t> </a:t>
            </a:r>
            <a:r>
              <a:rPr lang="en-US" altLang="en-US" sz="3600" b="1" dirty="0" err="1">
                <a:solidFill>
                  <a:srgbClr val="0070C0"/>
                </a:solidFill>
                <a:latin typeface="Times New Roman" pitchFamily="18" charset="0"/>
                <a:cs typeface="Times New Roman" pitchFamily="18" charset="0"/>
              </a:rPr>
              <a:t>bông</a:t>
            </a:r>
            <a:r>
              <a:rPr lang="en-US" altLang="en-US" sz="3600" b="1" dirty="0">
                <a:solidFill>
                  <a:srgbClr val="0070C0"/>
                </a:solidFill>
                <a:latin typeface="Times New Roman" pitchFamily="18" charset="0"/>
                <a:cs typeface="Times New Roman" pitchFamily="18" charset="0"/>
              </a:rPr>
              <a:t>, </a:t>
            </a:r>
            <a:r>
              <a:rPr lang="en-US" altLang="en-US" sz="3600" b="1" dirty="0" err="1">
                <a:solidFill>
                  <a:srgbClr val="0070C0"/>
                </a:solidFill>
                <a:latin typeface="Times New Roman" pitchFamily="18" charset="0"/>
                <a:cs typeface="Times New Roman" pitchFamily="18" charset="0"/>
              </a:rPr>
              <a:t>đất</a:t>
            </a:r>
            <a:r>
              <a:rPr lang="en-US" altLang="en-US" sz="3600" b="1" dirty="0">
                <a:solidFill>
                  <a:srgbClr val="0070C0"/>
                </a:solidFill>
                <a:latin typeface="Times New Roman" pitchFamily="18" charset="0"/>
                <a:cs typeface="Times New Roman" pitchFamily="18" charset="0"/>
              </a:rPr>
              <a:t> </a:t>
            </a:r>
            <a:r>
              <a:rPr lang="en-US" altLang="en-US" sz="3600" b="1" dirty="0" err="1">
                <a:solidFill>
                  <a:srgbClr val="0070C0"/>
                </a:solidFill>
                <a:latin typeface="Times New Roman" pitchFamily="18" charset="0"/>
                <a:cs typeface="Times New Roman" pitchFamily="18" charset="0"/>
              </a:rPr>
              <a:t>sét</a:t>
            </a:r>
            <a:r>
              <a:rPr lang="en-US" altLang="en-US" sz="3600" b="1" dirty="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gạch</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tre</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gỗ</a:t>
            </a:r>
            <a:r>
              <a:rPr lang="en-US" altLang="en-US" sz="3600" b="1" dirty="0" smtClean="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lá</a:t>
            </a:r>
            <a:r>
              <a:rPr lang="en-US" altLang="en-US" sz="3600" b="1" dirty="0" smtClean="0">
                <a:solidFill>
                  <a:srgbClr val="0070C0"/>
                </a:solidFill>
                <a:latin typeface="Times New Roman" pitchFamily="18" charset="0"/>
                <a:cs typeface="Times New Roman" pitchFamily="18" charset="0"/>
              </a:rPr>
              <a:t>,…</a:t>
            </a:r>
          </a:p>
          <a:p>
            <a:pPr algn="just"/>
            <a:r>
              <a:rPr lang="en-US" altLang="en-US" sz="3600" b="1" dirty="0" smtClean="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Vật</a:t>
            </a:r>
            <a:r>
              <a:rPr lang="en-US" altLang="en-US" sz="3600" b="1" dirty="0" smtClean="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liệu</a:t>
            </a:r>
            <a:r>
              <a:rPr lang="en-US" altLang="en-US" sz="3600" b="1" dirty="0" smtClean="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có</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thể</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xây</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và</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lợp</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mái</a:t>
            </a:r>
            <a:r>
              <a:rPr lang="en-US" altLang="en-US" sz="3600" b="1" dirty="0">
                <a:solidFill>
                  <a:srgbClr val="000000"/>
                </a:solidFill>
                <a:latin typeface="Times New Roman" pitchFamily="18" charset="0"/>
                <a:cs typeface="Times New Roman" pitchFamily="18" charset="0"/>
              </a:rPr>
              <a:t> </a:t>
            </a:r>
            <a:r>
              <a:rPr lang="en-US" altLang="en-US" sz="3600" b="1" dirty="0" err="1" smtClean="0">
                <a:solidFill>
                  <a:srgbClr val="000000"/>
                </a:solidFill>
                <a:latin typeface="Times New Roman" pitchFamily="18" charset="0"/>
                <a:cs typeface="Times New Roman" pitchFamily="18" charset="0"/>
              </a:rPr>
              <a:t>nhà</a:t>
            </a:r>
            <a:r>
              <a:rPr lang="en-US" altLang="en-US" sz="3600" b="1" dirty="0" smtClean="0">
                <a:solidFill>
                  <a:srgbClr val="000000"/>
                </a:solidFill>
                <a:latin typeface="Times New Roman" pitchFamily="18" charset="0"/>
                <a:cs typeface="Times New Roman" pitchFamily="18" charset="0"/>
              </a:rPr>
              <a:t>: </a:t>
            </a:r>
            <a:r>
              <a:rPr lang="en-US" altLang="en-US" sz="3600" b="1" dirty="0" err="1">
                <a:solidFill>
                  <a:srgbClr val="0070C0"/>
                </a:solidFill>
                <a:latin typeface="Times New Roman" pitchFamily="18" charset="0"/>
                <a:cs typeface="Times New Roman" pitchFamily="18" charset="0"/>
              </a:rPr>
              <a:t>Tôn</a:t>
            </a:r>
            <a:r>
              <a:rPr lang="en-US" altLang="en-US" sz="3600" b="1" dirty="0">
                <a:solidFill>
                  <a:srgbClr val="0070C0"/>
                </a:solidFill>
                <a:latin typeface="Times New Roman" pitchFamily="18" charset="0"/>
                <a:cs typeface="Times New Roman" pitchFamily="18" charset="0"/>
              </a:rPr>
              <a:t>, </a:t>
            </a:r>
            <a:r>
              <a:rPr lang="en-US" altLang="en-US" sz="3600" b="1" dirty="0" err="1">
                <a:solidFill>
                  <a:srgbClr val="0070C0"/>
                </a:solidFill>
                <a:latin typeface="Times New Roman" pitchFamily="18" charset="0"/>
                <a:cs typeface="Times New Roman" pitchFamily="18" charset="0"/>
              </a:rPr>
              <a:t>ngói</a:t>
            </a:r>
            <a:r>
              <a:rPr lang="en-US" altLang="en-US" sz="3600" b="1" dirty="0">
                <a:solidFill>
                  <a:srgbClr val="0070C0"/>
                </a:solidFill>
                <a:latin typeface="Times New Roman" pitchFamily="18" charset="0"/>
                <a:cs typeface="Times New Roman" pitchFamily="18" charset="0"/>
              </a:rPr>
              <a:t>, </a:t>
            </a:r>
            <a:r>
              <a:rPr lang="en-US" altLang="en-US" sz="3600" b="1" dirty="0" err="1" smtClean="0">
                <a:solidFill>
                  <a:srgbClr val="0070C0"/>
                </a:solidFill>
                <a:latin typeface="Times New Roman" pitchFamily="18" charset="0"/>
                <a:cs typeface="Times New Roman" pitchFamily="18" charset="0"/>
              </a:rPr>
              <a:t>lá</a:t>
            </a:r>
            <a:r>
              <a:rPr lang="en-US" altLang="en-US" sz="3600" b="1" dirty="0" smtClean="0">
                <a:solidFill>
                  <a:srgbClr val="0070C0"/>
                </a:solidFill>
                <a:latin typeface="Times New Roman" pitchFamily="18" charset="0"/>
                <a:cs typeface="Times New Roman" pitchFamily="18" charset="0"/>
              </a:rPr>
              <a:t>…</a:t>
            </a:r>
          </a:p>
          <a:p>
            <a:pPr algn="just"/>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Đất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sét</a:t>
            </a:r>
            <a:r>
              <a:rPr lang="vi-VN" sz="3600" b="1" dirty="0" smtClean="0">
                <a:latin typeface="Times New Roman" pitchFamily="18" charset="0"/>
                <a:cs typeface="Times New Roman" pitchFamily="18" charset="0"/>
              </a:rPr>
              <a:t> </a:t>
            </a:r>
            <a:r>
              <a:rPr lang="vi-VN" sz="3600" b="1" dirty="0">
                <a:latin typeface="Times New Roman" pitchFamily="18" charset="0"/>
                <a:cs typeface="Times New Roman" pitchFamily="18" charset="0"/>
              </a:rPr>
              <a:t>c</a:t>
            </a:r>
            <a:r>
              <a:rPr lang="en-US" sz="3600" b="1" dirty="0">
                <a:latin typeface="Times New Roman" pitchFamily="18" charset="0"/>
                <a:cs typeface="Times New Roman" pitchFamily="18" charset="0"/>
              </a:rPr>
              <a:t>ó</a:t>
            </a:r>
            <a:r>
              <a:rPr lang="vi-VN" sz="3600" b="1" dirty="0">
                <a:latin typeface="Times New Roman" pitchFamily="18" charset="0"/>
                <a:cs typeface="Times New Roman" pitchFamily="18" charset="0"/>
              </a:rPr>
              <a:t> th</a:t>
            </a:r>
            <a:r>
              <a:rPr lang="en-US" sz="3600" b="1" dirty="0">
                <a:latin typeface="Times New Roman" pitchFamily="18" charset="0"/>
                <a:cs typeface="Times New Roman" pitchFamily="18" charset="0"/>
              </a:rPr>
              <a:t>ể</a:t>
            </a:r>
            <a:r>
              <a:rPr lang="vi-VN" sz="3600" b="1" dirty="0">
                <a:latin typeface="Times New Roman" pitchFamily="18" charset="0"/>
                <a:cs typeface="Times New Roman" pitchFamily="18" charset="0"/>
              </a:rPr>
              <a:t> dùng đ</a:t>
            </a:r>
            <a:r>
              <a:rPr lang="en-US" sz="3600" b="1" dirty="0">
                <a:latin typeface="Times New Roman" pitchFamily="18" charset="0"/>
                <a:cs typeface="Times New Roman" pitchFamily="18" charset="0"/>
              </a:rPr>
              <a:t>ể</a:t>
            </a:r>
            <a:r>
              <a:rPr lang="vi-VN" sz="3600" b="1" dirty="0">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trát</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vách</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nhà</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đắp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nền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nhà</a:t>
            </a:r>
            <a:r>
              <a:rPr lang="en-US" sz="3600" b="1" dirty="0" smtClean="0">
                <a:solidFill>
                  <a:srgbClr val="0070C0"/>
                </a:solidFill>
                <a:latin typeface="Times New Roman" pitchFamily="18" charset="0"/>
                <a:cs typeface="Times New Roman" pitchFamily="18" charset="0"/>
              </a:rPr>
              <a:t>.</a:t>
            </a:r>
            <a:endParaRPr lang="en-US" altLang="en-US" sz="3600" b="1" dirty="0">
              <a:solidFill>
                <a:srgbClr val="0070C0"/>
              </a:solidFill>
              <a:latin typeface="Times New Roman" pitchFamily="18" charset="0"/>
              <a:ea typeface="SimSun" pitchFamily="2" charset="-122"/>
              <a:cs typeface="Times New Roman" pitchFamily="18" charset="0"/>
            </a:endParaRPr>
          </a:p>
        </p:txBody>
      </p:sp>
      <p:sp>
        <p:nvSpPr>
          <p:cNvPr id="11"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Tree>
    <p:extLst>
      <p:ext uri="{BB962C8B-B14F-4D97-AF65-F5344CB8AC3E}">
        <p14:creationId xmlns:p14="http://schemas.microsoft.com/office/powerpoint/2010/main" val="2690916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25975" y="15949"/>
            <a:ext cx="9118026"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9989"/>
            <a:ext cx="914399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155862" y="4067034"/>
            <a:ext cx="8915400" cy="2790966"/>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dirty="0">
                <a:solidFill>
                  <a:schemeClr val="tx1"/>
                </a:solidFill>
                <a:latin typeface="+mj-lt"/>
              </a:rPr>
              <a:t>? </a:t>
            </a:r>
            <a:r>
              <a:rPr lang="en-US" sz="2800" b="1" dirty="0" err="1" smtClean="0">
                <a:solidFill>
                  <a:schemeClr val="tx1"/>
                </a:solidFill>
                <a:latin typeface="Times New Roman" pitchFamily="18" charset="0"/>
                <a:cs typeface="Times New Roman" pitchFamily="18" charset="0"/>
              </a:rPr>
              <a:t>Để</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liên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kết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viên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gạch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với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thành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một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khối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tường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người</a:t>
            </a:r>
            <a:r>
              <a:rPr lang="en-US" sz="2800" b="1" dirty="0" smtClean="0">
                <a:solidFill>
                  <a:schemeClr val="tx1"/>
                </a:solidFill>
                <a:latin typeface="Times New Roman" pitchFamily="18" charset="0"/>
                <a:cs typeface="Times New Roman" pitchFamily="18" charset="0"/>
              </a:rPr>
              <a:t> ta </a:t>
            </a:r>
            <a:r>
              <a:rPr lang="en-US" sz="2800" b="1" dirty="0" err="1" smtClean="0">
                <a:solidFill>
                  <a:schemeClr val="tx1"/>
                </a:solidFill>
                <a:latin typeface="Times New Roman" pitchFamily="18" charset="0"/>
                <a:cs typeface="Times New Roman" pitchFamily="18" charset="0"/>
              </a:rPr>
              <a:t>dùng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vật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liệu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gì</a:t>
            </a:r>
            <a:r>
              <a:rPr lang="en-US" sz="2800" b="1" dirty="0" smtClean="0">
                <a:solidFill>
                  <a:schemeClr val="tx1"/>
                </a:solidFill>
                <a:latin typeface="Times New Roman" pitchFamily="18" charset="0"/>
                <a:cs typeface="Times New Roman" pitchFamily="18" charset="0"/>
              </a:rPr>
              <a:t>.</a:t>
            </a:r>
          </a:p>
          <a:p>
            <a:pPr algn="just"/>
            <a:r>
              <a:rPr lang="en-US" sz="2800" b="1" dirty="0" smtClean="0">
                <a:solidFill>
                  <a:schemeClr val="tx1"/>
                </a:solidFill>
                <a:latin typeface="Times New Roman" pitchFamily="18" charset="0"/>
                <a:cs typeface="Times New Roman" pitchFamily="18" charset="0"/>
              </a:rPr>
              <a:t>? H</a:t>
            </a:r>
            <a:r>
              <a:rPr lang="en-AU" sz="2800" b="1" dirty="0" err="1" smtClean="0">
                <a:solidFill>
                  <a:schemeClr val="tx1"/>
                </a:solidFill>
                <a:latin typeface="Times New Roman" pitchFamily="18" charset="0"/>
                <a:cs typeface="Times New Roman" pitchFamily="18" charset="0"/>
              </a:rPr>
              <a:t>ỗn</a:t>
            </a:r>
            <a:r>
              <a:rPr lang="en-AU" sz="2800" b="1" dirty="0" smtClean="0">
                <a:solidFill>
                  <a:schemeClr val="tx1"/>
                </a:solidFill>
                <a:latin typeface="Times New Roman" pitchFamily="18" charset="0"/>
                <a:cs typeface="Times New Roman" pitchFamily="18" charset="0"/>
              </a:rPr>
              <a:t> </a:t>
            </a:r>
            <a:r>
              <a:rPr lang="en-AU" sz="2800" b="1" dirty="0" err="1">
                <a:solidFill>
                  <a:schemeClr val="tx1"/>
                </a:solidFill>
                <a:latin typeface="Times New Roman" pitchFamily="18" charset="0"/>
                <a:cs typeface="Times New Roman" pitchFamily="18" charset="0"/>
              </a:rPr>
              <a:t>hợp</a:t>
            </a:r>
            <a:r>
              <a:rPr lang="en-AU" sz="2800" b="1" dirty="0">
                <a:solidFill>
                  <a:schemeClr val="tx1"/>
                </a:solidFill>
                <a:latin typeface="Times New Roman" pitchFamily="18" charset="0"/>
                <a:cs typeface="Times New Roman" pitchFamily="18" charset="0"/>
              </a:rPr>
              <a:t> </a:t>
            </a:r>
            <a:r>
              <a:rPr lang="en-AU" sz="2800" b="1" dirty="0" err="1">
                <a:solidFill>
                  <a:schemeClr val="tx1"/>
                </a:solidFill>
                <a:latin typeface="Times New Roman" pitchFamily="18" charset="0"/>
                <a:cs typeface="Times New Roman" pitchFamily="18" charset="0"/>
              </a:rPr>
              <a:t>vữa</a:t>
            </a:r>
            <a:r>
              <a:rPr lang="en-AU" sz="2800" b="1" dirty="0">
                <a:solidFill>
                  <a:schemeClr val="tx1"/>
                </a:solidFill>
                <a:latin typeface="Times New Roman" pitchFamily="18" charset="0"/>
                <a:cs typeface="Times New Roman" pitchFamily="18" charset="0"/>
              </a:rPr>
              <a:t> xi </a:t>
            </a:r>
            <a:r>
              <a:rPr lang="en-AU" sz="2800" b="1" dirty="0" err="1">
                <a:solidFill>
                  <a:schemeClr val="tx1"/>
                </a:solidFill>
                <a:latin typeface="Times New Roman" pitchFamily="18" charset="0"/>
                <a:cs typeface="Times New Roman" pitchFamily="18" charset="0"/>
              </a:rPr>
              <a:t>măng</a:t>
            </a:r>
            <a:r>
              <a:rPr lang="en-AU" sz="2800" b="1" dirty="0">
                <a:solidFill>
                  <a:schemeClr val="tx1"/>
                </a:solidFill>
                <a:latin typeface="Times New Roman" pitchFamily="18" charset="0"/>
                <a:cs typeface="Times New Roman" pitchFamily="18" charset="0"/>
              </a:rPr>
              <a:t> – </a:t>
            </a:r>
            <a:r>
              <a:rPr lang="en-AU" sz="2800" b="1" dirty="0" err="1">
                <a:solidFill>
                  <a:schemeClr val="tx1"/>
                </a:solidFill>
                <a:latin typeface="Times New Roman" pitchFamily="18" charset="0"/>
                <a:cs typeface="Times New Roman" pitchFamily="18" charset="0"/>
              </a:rPr>
              <a:t>cát</a:t>
            </a:r>
            <a:r>
              <a:rPr lang="en-AU" sz="2800" b="1" dirty="0">
                <a:solidFill>
                  <a:schemeClr val="tx1"/>
                </a:solidFill>
                <a:latin typeface="Times New Roman" pitchFamily="18" charset="0"/>
                <a:cs typeface="Times New Roman" pitchFamily="18" charset="0"/>
              </a:rPr>
              <a:t> </a:t>
            </a:r>
            <a:r>
              <a:rPr lang="en-AU" sz="2800" b="1" dirty="0" err="1">
                <a:solidFill>
                  <a:schemeClr val="tx1"/>
                </a:solidFill>
                <a:latin typeface="Times New Roman" pitchFamily="18" charset="0"/>
                <a:cs typeface="Times New Roman" pitchFamily="18" charset="0"/>
              </a:rPr>
              <a:t>được</a:t>
            </a:r>
            <a:r>
              <a:rPr lang="en-AU" sz="2800" b="1" dirty="0">
                <a:solidFill>
                  <a:schemeClr val="tx1"/>
                </a:solidFill>
                <a:latin typeface="Times New Roman" pitchFamily="18" charset="0"/>
                <a:cs typeface="Times New Roman" pitchFamily="18" charset="0"/>
              </a:rPr>
              <a:t> </a:t>
            </a:r>
            <a:r>
              <a:rPr lang="en-AU" sz="2800" b="1" dirty="0" err="1">
                <a:solidFill>
                  <a:schemeClr val="tx1"/>
                </a:solidFill>
                <a:latin typeface="Times New Roman" pitchFamily="18" charset="0"/>
                <a:cs typeface="Times New Roman" pitchFamily="18" charset="0"/>
              </a:rPr>
              <a:t>tạo</a:t>
            </a:r>
            <a:r>
              <a:rPr lang="en-AU" sz="2800" b="1" dirty="0">
                <a:solidFill>
                  <a:schemeClr val="tx1"/>
                </a:solidFill>
                <a:latin typeface="Times New Roman" pitchFamily="18" charset="0"/>
                <a:cs typeface="Times New Roman" pitchFamily="18" charset="0"/>
              </a:rPr>
              <a:t> </a:t>
            </a:r>
            <a:r>
              <a:rPr lang="en-AU" sz="2800" b="1" dirty="0" err="1">
                <a:solidFill>
                  <a:schemeClr val="tx1"/>
                </a:solidFill>
                <a:latin typeface="Times New Roman" pitchFamily="18" charset="0"/>
                <a:cs typeface="Times New Roman" pitchFamily="18" charset="0"/>
              </a:rPr>
              <a:t>thành</a:t>
            </a:r>
            <a:r>
              <a:rPr lang="en-AU" sz="2800" b="1" dirty="0">
                <a:solidFill>
                  <a:schemeClr val="tx1"/>
                </a:solidFill>
                <a:latin typeface="Times New Roman" pitchFamily="18" charset="0"/>
                <a:cs typeface="Times New Roman" pitchFamily="18" charset="0"/>
              </a:rPr>
              <a:t> </a:t>
            </a:r>
            <a:r>
              <a:rPr lang="en-AU" sz="2800" b="1" dirty="0" err="1">
                <a:solidFill>
                  <a:schemeClr val="tx1"/>
                </a:solidFill>
                <a:latin typeface="Times New Roman" pitchFamily="18" charset="0"/>
                <a:cs typeface="Times New Roman" pitchFamily="18" charset="0"/>
              </a:rPr>
              <a:t>bằng</a:t>
            </a:r>
            <a:r>
              <a:rPr lang="en-AU" sz="2800" b="1" dirty="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cách</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nào</a:t>
            </a:r>
            <a:endParaRPr lang="en-AU" sz="2800" b="1" dirty="0" smtClean="0">
              <a:solidFill>
                <a:schemeClr val="tx1"/>
              </a:solidFill>
              <a:latin typeface="Times New Roman" pitchFamily="18" charset="0"/>
              <a:cs typeface="Times New Roman" pitchFamily="18" charset="0"/>
            </a:endParaRPr>
          </a:p>
          <a:p>
            <a:pPr algn="just"/>
            <a:r>
              <a:rPr lang="en-AU" sz="2800" b="1" dirty="0" smtClean="0">
                <a:solidFill>
                  <a:schemeClr val="tx1"/>
                </a:solidFill>
                <a:latin typeface="Times New Roman" pitchFamily="18" charset="0"/>
                <a:cs typeface="Times New Roman" pitchFamily="18" charset="0"/>
              </a:rPr>
              <a:t>? Cho </a:t>
            </a:r>
            <a:r>
              <a:rPr lang="en-AU" sz="2800" b="1" dirty="0" err="1" smtClean="0">
                <a:solidFill>
                  <a:schemeClr val="tx1"/>
                </a:solidFill>
                <a:latin typeface="Times New Roman" pitchFamily="18" charset="0"/>
                <a:cs typeface="Times New Roman" pitchFamily="18" charset="0"/>
              </a:rPr>
              <a:t>vữa</a:t>
            </a:r>
            <a:r>
              <a:rPr lang="en-AU" sz="2800" b="1" dirty="0" smtClean="0">
                <a:solidFill>
                  <a:schemeClr val="tx1"/>
                </a:solidFill>
                <a:latin typeface="Times New Roman" pitchFamily="18" charset="0"/>
                <a:cs typeface="Times New Roman" pitchFamily="18" charset="0"/>
              </a:rPr>
              <a:t> xi </a:t>
            </a:r>
            <a:r>
              <a:rPr lang="en-AU" sz="2800" b="1" dirty="0" err="1" smtClean="0">
                <a:solidFill>
                  <a:schemeClr val="tx1"/>
                </a:solidFill>
                <a:latin typeface="Times New Roman" pitchFamily="18" charset="0"/>
                <a:cs typeface="Times New Roman" pitchFamily="18" charset="0"/>
              </a:rPr>
              <a:t>măng</a:t>
            </a:r>
            <a:r>
              <a:rPr lang="en-AU" sz="2800" b="1" dirty="0" smtClean="0">
                <a:solidFill>
                  <a:schemeClr val="tx1"/>
                </a:solidFill>
                <a:latin typeface="Times New Roman" pitchFamily="18" charset="0"/>
                <a:cs typeface="Times New Roman" pitchFamily="18" charset="0"/>
              </a:rPr>
              <a:t> – </a:t>
            </a:r>
            <a:r>
              <a:rPr lang="en-AU" sz="2800" b="1" dirty="0" err="1" smtClean="0">
                <a:solidFill>
                  <a:schemeClr val="tx1"/>
                </a:solidFill>
                <a:latin typeface="Times New Roman" pitchFamily="18" charset="0"/>
                <a:cs typeface="Times New Roman" pitchFamily="18" charset="0"/>
              </a:rPr>
              <a:t>cát</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vào</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giữa</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các</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viên</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gạch</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nhằm</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mục</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đích</a:t>
            </a:r>
            <a:r>
              <a:rPr lang="en-AU" sz="2800" b="1" dirty="0" smtClean="0">
                <a:solidFill>
                  <a:schemeClr val="tx1"/>
                </a:solidFill>
                <a:latin typeface="Times New Roman" pitchFamily="18" charset="0"/>
                <a:cs typeface="Times New Roman" pitchFamily="18" charset="0"/>
              </a:rPr>
              <a:t> </a:t>
            </a:r>
            <a:r>
              <a:rPr lang="en-AU" sz="2800" b="1" dirty="0" err="1" smtClean="0">
                <a:solidFill>
                  <a:schemeClr val="tx1"/>
                </a:solidFill>
                <a:latin typeface="Times New Roman" pitchFamily="18" charset="0"/>
                <a:cs typeface="Times New Roman" pitchFamily="18" charset="0"/>
              </a:rPr>
              <a:t>gì</a:t>
            </a:r>
            <a:r>
              <a:rPr lang="en-AU" sz="2800" b="1" dirty="0" smtClean="0">
                <a:solidFill>
                  <a:schemeClr val="tx1"/>
                </a:solidFill>
                <a:latin typeface="Times New Roman" pitchFamily="18" charset="0"/>
                <a:cs typeface="Times New Roman" pitchFamily="18" charset="0"/>
              </a:rPr>
              <a:t>? </a:t>
            </a:r>
            <a:endParaRPr lang="vi-VN" sz="2800" b="1" dirty="0">
              <a:solidFill>
                <a:schemeClr val="tx1"/>
              </a:solidFill>
              <a:latin typeface="+mj-lt"/>
            </a:endParaRPr>
          </a:p>
        </p:txBody>
      </p:sp>
      <p:sp>
        <p:nvSpPr>
          <p:cNvPr id="6" name="Rounded Rectangle 5"/>
          <p:cNvSpPr/>
          <p:nvPr/>
        </p:nvSpPr>
        <p:spPr>
          <a:xfrm>
            <a:off x="2286000" y="990600"/>
            <a:ext cx="4267200" cy="685800"/>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CC"/>
                </a:solidFill>
                <a:latin typeface="Times New Roman" panose="02020603050405020304" pitchFamily="18" charset="0"/>
                <a:cs typeface="Times New Roman" panose="02020603050405020304" pitchFamily="18" charset="0"/>
              </a:rPr>
              <a:t>Hình</a:t>
            </a:r>
            <a:r>
              <a:rPr lang="en-US" sz="2000" b="1" dirty="0" smtClean="0">
                <a:solidFill>
                  <a:srgbClr val="0000CC"/>
                </a:solidFill>
                <a:latin typeface="Times New Roman" panose="02020603050405020304" pitchFamily="18" charset="0"/>
                <a:cs typeface="Times New Roman" panose="02020603050405020304" pitchFamily="18" charset="0"/>
              </a:rPr>
              <a:t> 1.7/ </a:t>
            </a:r>
            <a:r>
              <a:rPr lang="en-US" sz="2000" b="1" dirty="0" err="1" smtClean="0">
                <a:solidFill>
                  <a:srgbClr val="0000CC"/>
                </a:solidFill>
                <a:latin typeface="Times New Roman" panose="02020603050405020304" pitchFamily="18" charset="0"/>
                <a:cs typeface="Times New Roman" panose="02020603050405020304" pitchFamily="18" charset="0"/>
              </a:rPr>
              <a:t>trang</a:t>
            </a:r>
            <a:r>
              <a:rPr lang="en-US" sz="2000" b="1" dirty="0" smtClean="0">
                <a:solidFill>
                  <a:srgbClr val="0000CC"/>
                </a:solidFill>
                <a:latin typeface="Times New Roman" panose="02020603050405020304" pitchFamily="18" charset="0"/>
                <a:cs typeface="Times New Roman" panose="02020603050405020304" pitchFamily="18" charset="0"/>
              </a:rPr>
              <a:t> 11 SGK</a:t>
            </a:r>
          </a:p>
          <a:p>
            <a:pPr algn="ctr"/>
            <a:r>
              <a:rPr lang="en-US" sz="2000" b="1" dirty="0" err="1" smtClean="0">
                <a:solidFill>
                  <a:srgbClr val="0000CC"/>
                </a:solidFill>
                <a:latin typeface="Times New Roman" panose="02020603050405020304" pitchFamily="18" charset="0"/>
                <a:cs typeface="Times New Roman" panose="02020603050405020304" pitchFamily="18" charset="0"/>
              </a:rPr>
              <a:t>Trộn</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vữa</a:t>
            </a:r>
            <a:r>
              <a:rPr lang="en-US" sz="2000" b="1" dirty="0" smtClean="0">
                <a:solidFill>
                  <a:srgbClr val="0000CC"/>
                </a:solidFill>
                <a:latin typeface="Times New Roman" panose="02020603050405020304" pitchFamily="18" charset="0"/>
                <a:cs typeface="Times New Roman" panose="02020603050405020304" pitchFamily="18" charset="0"/>
              </a:rPr>
              <a:t> xi </a:t>
            </a:r>
            <a:r>
              <a:rPr lang="en-US" sz="2000" b="1" dirty="0" err="1" smtClean="0">
                <a:solidFill>
                  <a:srgbClr val="0000CC"/>
                </a:solidFill>
                <a:latin typeface="Times New Roman" panose="02020603050405020304" pitchFamily="18" charset="0"/>
                <a:cs typeface="Times New Roman" panose="02020603050405020304" pitchFamily="18" charset="0"/>
              </a:rPr>
              <a:t>măng</a:t>
            </a:r>
            <a:r>
              <a:rPr lang="en-US" sz="2000" b="1" dirty="0" smtClean="0">
                <a:solidFill>
                  <a:srgbClr val="0000CC"/>
                </a:solidFill>
                <a:latin typeface="Times New Roman" panose="02020603050405020304" pitchFamily="18" charset="0"/>
                <a:cs typeface="Times New Roman" panose="02020603050405020304" pitchFamily="18" charset="0"/>
              </a:rPr>
              <a:t> - </a:t>
            </a:r>
            <a:r>
              <a:rPr lang="en-US" sz="2000" b="1" dirty="0" err="1" smtClean="0">
                <a:solidFill>
                  <a:srgbClr val="0000CC"/>
                </a:solidFill>
                <a:latin typeface="Times New Roman" panose="02020603050405020304" pitchFamily="18" charset="0"/>
                <a:cs typeface="Times New Roman" panose="02020603050405020304" pitchFamily="18" charset="0"/>
              </a:rPr>
              <a:t>cát</a:t>
            </a:r>
            <a:endParaRPr lang="en-US" sz="2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87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8789" y="848380"/>
            <a:ext cx="8993332" cy="3477875"/>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4</a:t>
            </a:r>
            <a:r>
              <a:rPr lang="en-US" sz="2800" b="1" dirty="0" smtClean="0">
                <a:solidFill>
                  <a:srgbClr val="FF0000"/>
                </a:solidFill>
                <a:latin typeface="Times New Roman" pitchFamily="18" charset="0"/>
                <a:cs typeface="Times New Roman" pitchFamily="18" charset="0"/>
              </a:rPr>
              <a:t>. VẬT LIỆU XÂY DỰNG NHÀ.</a:t>
            </a:r>
          </a:p>
          <a:p>
            <a:pPr lvl="0" algn="just"/>
            <a:r>
              <a:rPr lang="en-US" altLang="en-US" sz="3200" b="1" dirty="0" smtClean="0">
                <a:solidFill>
                  <a:srgbClr val="000000"/>
                </a:solidFill>
                <a:latin typeface="Times New Roman" pitchFamily="18" charset="0"/>
                <a:cs typeface="Times New Roman" pitchFamily="18" charset="0"/>
              </a:rPr>
              <a:t>- </a:t>
            </a:r>
            <a:r>
              <a:rPr lang="en-US" altLang="en-US" sz="3200" b="1" dirty="0" err="1" smtClean="0">
                <a:solidFill>
                  <a:srgbClr val="000000"/>
                </a:solidFill>
                <a:latin typeface="Times New Roman" pitchFamily="18" charset="0"/>
                <a:cs typeface="Times New Roman" pitchFamily="18" charset="0"/>
              </a:rPr>
              <a:t>Để</a:t>
            </a:r>
            <a:r>
              <a:rPr lang="en-US" altLang="en-US" sz="3200" b="1" dirty="0" smtClean="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liên</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kết</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các</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viên</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gạch</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với</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nhau</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thành</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một</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khối</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tường</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người</a:t>
            </a:r>
            <a:r>
              <a:rPr lang="en-US" altLang="en-US" sz="3200" b="1" dirty="0">
                <a:solidFill>
                  <a:srgbClr val="000000"/>
                </a:solidFill>
                <a:latin typeface="Times New Roman" pitchFamily="18" charset="0"/>
                <a:cs typeface="Times New Roman" pitchFamily="18" charset="0"/>
              </a:rPr>
              <a:t> ta </a:t>
            </a:r>
            <a:r>
              <a:rPr lang="en-US" altLang="en-US" sz="3200" b="1" dirty="0" err="1">
                <a:solidFill>
                  <a:srgbClr val="000000"/>
                </a:solidFill>
                <a:latin typeface="Times New Roman" pitchFamily="18" charset="0"/>
                <a:cs typeface="Times New Roman" pitchFamily="18" charset="0"/>
              </a:rPr>
              <a:t>dùng</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vật</a:t>
            </a:r>
            <a:r>
              <a:rPr lang="en-US" altLang="en-US" sz="3200" b="1" dirty="0">
                <a:solidFill>
                  <a:srgbClr val="000000"/>
                </a:solidFill>
                <a:latin typeface="Times New Roman" pitchFamily="18" charset="0"/>
                <a:cs typeface="Times New Roman" pitchFamily="18" charset="0"/>
              </a:rPr>
              <a:t> </a:t>
            </a:r>
            <a:r>
              <a:rPr lang="en-US" altLang="en-US" sz="3200" b="1" dirty="0" err="1" smtClean="0">
                <a:solidFill>
                  <a:srgbClr val="000000"/>
                </a:solidFill>
                <a:latin typeface="Times New Roman" pitchFamily="18" charset="0"/>
                <a:cs typeface="Times New Roman" pitchFamily="18" charset="0"/>
              </a:rPr>
              <a:t>liệu</a:t>
            </a:r>
            <a:r>
              <a:rPr lang="en-US" altLang="en-US" sz="3200" b="1" dirty="0" smtClean="0">
                <a:solidFill>
                  <a:srgbClr val="00000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cát</a:t>
            </a:r>
            <a:r>
              <a:rPr lang="en-US" altLang="en-US" sz="3200" b="1" dirty="0" smtClean="0">
                <a:solidFill>
                  <a:srgbClr val="0070C0"/>
                </a:solidFill>
                <a:latin typeface="Times New Roman" pitchFamily="18" charset="0"/>
                <a:cs typeface="Times New Roman" pitchFamily="18" charset="0"/>
              </a:rPr>
              <a:t>, xi </a:t>
            </a:r>
            <a:r>
              <a:rPr lang="en-US" altLang="en-US" sz="3200" b="1" dirty="0" err="1" smtClean="0">
                <a:solidFill>
                  <a:srgbClr val="0070C0"/>
                </a:solidFill>
                <a:latin typeface="Times New Roman" pitchFamily="18" charset="0"/>
                <a:cs typeface="Times New Roman" pitchFamily="18" charset="0"/>
              </a:rPr>
              <a:t>măng</a:t>
            </a:r>
            <a:r>
              <a:rPr lang="en-US" altLang="en-US" sz="3200" b="1" dirty="0" smtClean="0">
                <a:solidFill>
                  <a:srgbClr val="0070C0"/>
                </a:solidFill>
                <a:latin typeface="Times New Roman" pitchFamily="18" charset="0"/>
                <a:cs typeface="Times New Roman" pitchFamily="18" charset="0"/>
              </a:rPr>
              <a:t>.</a:t>
            </a:r>
            <a:endParaRPr lang="en-US" altLang="en-US" sz="3200" b="1" dirty="0">
              <a:solidFill>
                <a:srgbClr val="0070C0"/>
              </a:solidFill>
              <a:latin typeface="Times New Roman" pitchFamily="18" charset="0"/>
              <a:ea typeface="SimSun" pitchFamily="2" charset="-122"/>
              <a:cs typeface="Times New Roman" pitchFamily="18" charset="0"/>
            </a:endParaRPr>
          </a:p>
          <a:p>
            <a:pPr algn="just"/>
            <a:r>
              <a:rPr lang="en-US" altLang="en-US" sz="3200" b="1" dirty="0" smtClean="0">
                <a:solidFill>
                  <a:srgbClr val="000000"/>
                </a:solidFill>
                <a:latin typeface="Times New Roman" pitchFamily="18" charset="0"/>
                <a:cs typeface="Times New Roman" pitchFamily="18" charset="0"/>
              </a:rPr>
              <a:t>- </a:t>
            </a:r>
            <a:r>
              <a:rPr lang="en-US" altLang="en-US" sz="3200" b="1" dirty="0" err="1" smtClean="0">
                <a:solidFill>
                  <a:srgbClr val="000000"/>
                </a:solidFill>
                <a:latin typeface="Times New Roman" pitchFamily="18" charset="0"/>
                <a:cs typeface="Times New Roman" pitchFamily="18" charset="0"/>
              </a:rPr>
              <a:t>Hỗn</a:t>
            </a:r>
            <a:r>
              <a:rPr lang="en-US" altLang="en-US" sz="3200" b="1" dirty="0" smtClean="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hợp</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vữa</a:t>
            </a:r>
            <a:r>
              <a:rPr lang="en-US" altLang="en-US" sz="3200" b="1" dirty="0">
                <a:solidFill>
                  <a:srgbClr val="000000"/>
                </a:solidFill>
                <a:latin typeface="Times New Roman" pitchFamily="18" charset="0"/>
                <a:cs typeface="Times New Roman" pitchFamily="18" charset="0"/>
              </a:rPr>
              <a:t> xi </a:t>
            </a:r>
            <a:r>
              <a:rPr lang="en-US" altLang="en-US" sz="3200" b="1" dirty="0" err="1" smtClean="0">
                <a:solidFill>
                  <a:srgbClr val="000000"/>
                </a:solidFill>
                <a:latin typeface="Times New Roman" pitchFamily="18" charset="0"/>
                <a:cs typeface="Times New Roman" pitchFamily="18" charset="0"/>
              </a:rPr>
              <a:t>măng</a:t>
            </a:r>
            <a:r>
              <a:rPr lang="en-US" altLang="en-US" sz="3200" b="1" dirty="0" smtClean="0">
                <a:solidFill>
                  <a:srgbClr val="000000"/>
                </a:solidFill>
                <a:latin typeface="Times New Roman" pitchFamily="18" charset="0"/>
                <a:cs typeface="Times New Roman" pitchFamily="18" charset="0"/>
              </a:rPr>
              <a:t> - </a:t>
            </a:r>
            <a:r>
              <a:rPr lang="en-US" altLang="en-US" sz="3200" b="1" dirty="0" err="1" smtClean="0">
                <a:solidFill>
                  <a:srgbClr val="000000"/>
                </a:solidFill>
                <a:latin typeface="Times New Roman" pitchFamily="18" charset="0"/>
                <a:cs typeface="Times New Roman" pitchFamily="18" charset="0"/>
              </a:rPr>
              <a:t>cát</a:t>
            </a:r>
            <a:r>
              <a:rPr lang="en-US" altLang="en-US" sz="3200" b="1" dirty="0" smtClean="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được</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tạo</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thành</a:t>
            </a:r>
            <a:r>
              <a:rPr lang="en-US" altLang="en-US" sz="3200" b="1" dirty="0">
                <a:solidFill>
                  <a:srgbClr val="000000"/>
                </a:solidFill>
                <a:latin typeface="Times New Roman" pitchFamily="18" charset="0"/>
                <a:cs typeface="Times New Roman" pitchFamily="18" charset="0"/>
              </a:rPr>
              <a:t> </a:t>
            </a:r>
            <a:r>
              <a:rPr lang="en-US" altLang="en-US" sz="3200" b="1" dirty="0" err="1">
                <a:solidFill>
                  <a:srgbClr val="000000"/>
                </a:solidFill>
                <a:latin typeface="Times New Roman" pitchFamily="18" charset="0"/>
                <a:cs typeface="Times New Roman" pitchFamily="18" charset="0"/>
              </a:rPr>
              <a:t>bằng</a:t>
            </a:r>
            <a:r>
              <a:rPr lang="en-US" altLang="en-US" sz="3200" b="1" dirty="0">
                <a:solidFill>
                  <a:srgbClr val="000000"/>
                </a:solidFill>
                <a:latin typeface="Times New Roman" pitchFamily="18" charset="0"/>
                <a:cs typeface="Times New Roman" pitchFamily="18" charset="0"/>
              </a:rPr>
              <a:t> </a:t>
            </a:r>
            <a:r>
              <a:rPr lang="en-US" altLang="en-US" sz="3200" b="1" dirty="0" err="1" smtClean="0">
                <a:solidFill>
                  <a:srgbClr val="000000"/>
                </a:solidFill>
                <a:latin typeface="Times New Roman" pitchFamily="18" charset="0"/>
                <a:cs typeface="Times New Roman" pitchFamily="18" charset="0"/>
              </a:rPr>
              <a:t>cách</a:t>
            </a:r>
            <a:r>
              <a:rPr lang="en-US" altLang="en-US" sz="3200" b="1" dirty="0" smtClean="0">
                <a:solidFill>
                  <a:srgbClr val="00000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Cát</a:t>
            </a:r>
            <a:r>
              <a:rPr lang="en-US" altLang="en-US" sz="3200" b="1" dirty="0" smtClean="0">
                <a:solidFill>
                  <a:srgbClr val="0070C0"/>
                </a:solidFill>
                <a:latin typeface="Times New Roman" pitchFamily="18" charset="0"/>
                <a:cs typeface="Times New Roman" pitchFamily="18" charset="0"/>
              </a:rPr>
              <a:t> </a:t>
            </a:r>
            <a:r>
              <a:rPr lang="en-US" altLang="en-US" sz="3200" b="1" dirty="0">
                <a:solidFill>
                  <a:srgbClr val="0070C0"/>
                </a:solidFill>
                <a:latin typeface="Times New Roman" pitchFamily="18" charset="0"/>
                <a:cs typeface="Times New Roman" pitchFamily="18" charset="0"/>
              </a:rPr>
              <a:t>+ Xi </a:t>
            </a:r>
            <a:r>
              <a:rPr lang="en-US" altLang="en-US" sz="3200" b="1" dirty="0" err="1">
                <a:solidFill>
                  <a:srgbClr val="0070C0"/>
                </a:solidFill>
                <a:latin typeface="Times New Roman" pitchFamily="18" charset="0"/>
                <a:cs typeface="Times New Roman" pitchFamily="18" charset="0"/>
              </a:rPr>
              <a:t>măng</a:t>
            </a:r>
            <a:r>
              <a:rPr lang="en-US" altLang="en-US" sz="3200" b="1" dirty="0">
                <a:solidFill>
                  <a:srgbClr val="0070C0"/>
                </a:solidFill>
                <a:latin typeface="Times New Roman" pitchFamily="18" charset="0"/>
                <a:cs typeface="Times New Roman" pitchFamily="18" charset="0"/>
              </a:rPr>
              <a:t> + </a:t>
            </a:r>
            <a:r>
              <a:rPr lang="en-US" altLang="en-US" sz="3200" b="1" dirty="0" err="1">
                <a:solidFill>
                  <a:srgbClr val="0070C0"/>
                </a:solidFill>
                <a:latin typeface="Times New Roman" pitchFamily="18" charset="0"/>
                <a:cs typeface="Times New Roman" pitchFamily="18" charset="0"/>
              </a:rPr>
              <a:t>Nước</a:t>
            </a:r>
            <a:r>
              <a:rPr lang="en-US" altLang="en-US" sz="3200" b="1" dirty="0">
                <a:solidFill>
                  <a:srgbClr val="0070C0"/>
                </a:solidFill>
                <a:latin typeface="Times New Roman" pitchFamily="18" charset="0"/>
                <a:cs typeface="Times New Roman" pitchFamily="18" charset="0"/>
              </a:rPr>
              <a:t> =</a:t>
            </a:r>
            <a:r>
              <a:rPr lang="en-US" altLang="en-US" sz="3200" b="1" dirty="0" smtClean="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Vữa</a:t>
            </a:r>
            <a:r>
              <a:rPr lang="en-US" altLang="en-US" sz="3200" b="1" dirty="0">
                <a:solidFill>
                  <a:srgbClr val="0070C0"/>
                </a:solidFill>
                <a:latin typeface="Times New Roman" pitchFamily="18" charset="0"/>
                <a:cs typeface="Times New Roman" pitchFamily="18" charset="0"/>
              </a:rPr>
              <a:t> xi </a:t>
            </a:r>
            <a:r>
              <a:rPr lang="en-US" altLang="en-US" sz="3200" b="1" dirty="0" err="1">
                <a:solidFill>
                  <a:srgbClr val="0070C0"/>
                </a:solidFill>
                <a:latin typeface="Times New Roman" pitchFamily="18" charset="0"/>
                <a:cs typeface="Times New Roman" pitchFamily="18" charset="0"/>
              </a:rPr>
              <a:t>măng</a:t>
            </a:r>
            <a:r>
              <a:rPr lang="en-US" altLang="en-US" sz="3200" b="1" dirty="0">
                <a:solidFill>
                  <a:srgbClr val="0070C0"/>
                </a:solidFill>
                <a:latin typeface="Times New Roman" pitchFamily="18" charset="0"/>
                <a:cs typeface="Times New Roman" pitchFamily="18" charset="0"/>
              </a:rPr>
              <a:t> - </a:t>
            </a:r>
            <a:r>
              <a:rPr lang="en-US" altLang="en-US" sz="3200" b="1" dirty="0" err="1">
                <a:solidFill>
                  <a:srgbClr val="0070C0"/>
                </a:solidFill>
                <a:latin typeface="Times New Roman" pitchFamily="18" charset="0"/>
                <a:cs typeface="Times New Roman" pitchFamily="18" charset="0"/>
              </a:rPr>
              <a:t>cát</a:t>
            </a:r>
            <a:endParaRPr lang="en-US" altLang="en-US" sz="3200" b="1" dirty="0">
              <a:solidFill>
                <a:srgbClr val="0070C0"/>
              </a:solidFill>
              <a:latin typeface="Times New Roman" pitchFamily="18" charset="0"/>
              <a:ea typeface="SimSun" pitchFamily="2" charset="-122"/>
              <a:cs typeface="Times New Roman" pitchFamily="18" charset="0"/>
            </a:endParaRPr>
          </a:p>
          <a:p>
            <a:pPr lvl="0" algn="just"/>
            <a:r>
              <a:rPr lang="en-US" altLang="en-US" sz="3200" b="1" dirty="0" smtClean="0">
                <a:solidFill>
                  <a:srgbClr val="000000"/>
                </a:solidFill>
                <a:latin typeface="Times New Roman" pitchFamily="18" charset="0"/>
                <a:ea typeface="SimSun" pitchFamily="2" charset="-122"/>
                <a:cs typeface="Times New Roman" pitchFamily="18" charset="0"/>
              </a:rPr>
              <a:t>- Cho </a:t>
            </a:r>
            <a:r>
              <a:rPr lang="en-US" altLang="en-US" sz="3200" b="1" dirty="0" err="1">
                <a:solidFill>
                  <a:srgbClr val="000000"/>
                </a:solidFill>
                <a:latin typeface="Times New Roman" pitchFamily="18" charset="0"/>
                <a:ea typeface="SimSun" pitchFamily="2" charset="-122"/>
                <a:cs typeface="Times New Roman" pitchFamily="18" charset="0"/>
              </a:rPr>
              <a:t>vữa</a:t>
            </a:r>
            <a:r>
              <a:rPr lang="en-US" altLang="en-US" sz="3200" b="1" dirty="0">
                <a:solidFill>
                  <a:srgbClr val="000000"/>
                </a:solidFill>
                <a:latin typeface="Times New Roman" pitchFamily="18" charset="0"/>
                <a:ea typeface="SimSun" pitchFamily="2" charset="-122"/>
                <a:cs typeface="Times New Roman" pitchFamily="18" charset="0"/>
              </a:rPr>
              <a:t> xi </a:t>
            </a:r>
            <a:r>
              <a:rPr lang="en-US" altLang="en-US" sz="3200" b="1" dirty="0" err="1" smtClean="0">
                <a:solidFill>
                  <a:srgbClr val="000000"/>
                </a:solidFill>
                <a:latin typeface="Times New Roman" pitchFamily="18" charset="0"/>
                <a:ea typeface="SimSun" pitchFamily="2" charset="-122"/>
                <a:cs typeface="Times New Roman" pitchFamily="18" charset="0"/>
              </a:rPr>
              <a:t>măng</a:t>
            </a:r>
            <a:r>
              <a:rPr lang="en-US" altLang="en-US" sz="3200" b="1" dirty="0" smtClean="0">
                <a:solidFill>
                  <a:srgbClr val="000000"/>
                </a:solidFill>
                <a:latin typeface="Times New Roman" pitchFamily="18" charset="0"/>
                <a:ea typeface="SimSun" pitchFamily="2" charset="-122"/>
                <a:cs typeface="Times New Roman" pitchFamily="18" charset="0"/>
              </a:rPr>
              <a:t> - </a:t>
            </a:r>
            <a:r>
              <a:rPr lang="en-US" altLang="en-US" sz="3200" b="1" dirty="0" err="1" smtClean="0">
                <a:solidFill>
                  <a:srgbClr val="000000"/>
                </a:solidFill>
                <a:latin typeface="Times New Roman" pitchFamily="18" charset="0"/>
                <a:ea typeface="SimSun" pitchFamily="2" charset="-122"/>
                <a:cs typeface="Times New Roman" pitchFamily="18" charset="0"/>
              </a:rPr>
              <a:t>cát</a:t>
            </a:r>
            <a:r>
              <a:rPr lang="en-US" altLang="en-US" sz="3200" b="1" dirty="0" smtClean="0">
                <a:solidFill>
                  <a:srgbClr val="000000"/>
                </a:solidFill>
                <a:latin typeface="Times New Roman" pitchFamily="18" charset="0"/>
                <a:ea typeface="SimSun" pitchFamily="2" charset="-122"/>
                <a:cs typeface="Times New Roman" pitchFamily="18" charset="0"/>
              </a:rPr>
              <a:t> </a:t>
            </a:r>
            <a:r>
              <a:rPr lang="en-US" altLang="en-US" sz="3200" b="1" dirty="0" err="1">
                <a:solidFill>
                  <a:srgbClr val="000000"/>
                </a:solidFill>
                <a:latin typeface="Times New Roman" pitchFamily="18" charset="0"/>
                <a:ea typeface="SimSun" pitchFamily="2" charset="-122"/>
                <a:cs typeface="Times New Roman" pitchFamily="18" charset="0"/>
              </a:rPr>
              <a:t>vào</a:t>
            </a:r>
            <a:r>
              <a:rPr lang="en-US" altLang="en-US" sz="3200" b="1" dirty="0">
                <a:solidFill>
                  <a:srgbClr val="000000"/>
                </a:solidFill>
                <a:latin typeface="Times New Roman" pitchFamily="18" charset="0"/>
                <a:ea typeface="SimSun" pitchFamily="2" charset="-122"/>
                <a:cs typeface="Times New Roman" pitchFamily="18" charset="0"/>
              </a:rPr>
              <a:t> </a:t>
            </a:r>
            <a:r>
              <a:rPr lang="en-US" altLang="en-US" sz="3200" b="1" dirty="0" err="1">
                <a:solidFill>
                  <a:srgbClr val="000000"/>
                </a:solidFill>
                <a:latin typeface="Times New Roman" pitchFamily="18" charset="0"/>
                <a:ea typeface="SimSun" pitchFamily="2" charset="-122"/>
                <a:cs typeface="Times New Roman" pitchFamily="18" charset="0"/>
              </a:rPr>
              <a:t>giữa</a:t>
            </a:r>
            <a:r>
              <a:rPr lang="en-US" altLang="en-US" sz="3200" b="1" dirty="0">
                <a:solidFill>
                  <a:srgbClr val="000000"/>
                </a:solidFill>
                <a:latin typeface="Times New Roman" pitchFamily="18" charset="0"/>
                <a:ea typeface="SimSun" pitchFamily="2" charset="-122"/>
                <a:cs typeface="Times New Roman" pitchFamily="18" charset="0"/>
              </a:rPr>
              <a:t> </a:t>
            </a:r>
            <a:r>
              <a:rPr lang="en-US" altLang="en-US" sz="3200" b="1" dirty="0" err="1">
                <a:solidFill>
                  <a:srgbClr val="000000"/>
                </a:solidFill>
                <a:latin typeface="Times New Roman" pitchFamily="18" charset="0"/>
                <a:ea typeface="SimSun" pitchFamily="2" charset="-122"/>
                <a:cs typeface="Times New Roman" pitchFamily="18" charset="0"/>
              </a:rPr>
              <a:t>các</a:t>
            </a:r>
            <a:r>
              <a:rPr lang="en-US" altLang="en-US" sz="3200" b="1" dirty="0">
                <a:solidFill>
                  <a:srgbClr val="000000"/>
                </a:solidFill>
                <a:latin typeface="Times New Roman" pitchFamily="18" charset="0"/>
                <a:ea typeface="SimSun" pitchFamily="2" charset="-122"/>
                <a:cs typeface="Times New Roman" pitchFamily="18" charset="0"/>
              </a:rPr>
              <a:t> </a:t>
            </a:r>
            <a:r>
              <a:rPr lang="en-US" altLang="en-US" sz="3200" b="1" dirty="0" err="1">
                <a:solidFill>
                  <a:srgbClr val="000000"/>
                </a:solidFill>
                <a:latin typeface="Times New Roman" pitchFamily="18" charset="0"/>
                <a:ea typeface="SimSun" pitchFamily="2" charset="-122"/>
                <a:cs typeface="Times New Roman" pitchFamily="18" charset="0"/>
              </a:rPr>
              <a:t>viên</a:t>
            </a:r>
            <a:r>
              <a:rPr lang="en-US" altLang="en-US" sz="3200" b="1" dirty="0">
                <a:solidFill>
                  <a:srgbClr val="000000"/>
                </a:solidFill>
                <a:latin typeface="Times New Roman" pitchFamily="18" charset="0"/>
                <a:ea typeface="SimSun" pitchFamily="2" charset="-122"/>
                <a:cs typeface="Times New Roman" pitchFamily="18" charset="0"/>
              </a:rPr>
              <a:t> </a:t>
            </a:r>
            <a:r>
              <a:rPr lang="en-US" altLang="en-US" sz="3200" b="1" dirty="0" err="1">
                <a:solidFill>
                  <a:srgbClr val="000000"/>
                </a:solidFill>
                <a:latin typeface="Times New Roman" pitchFamily="18" charset="0"/>
                <a:ea typeface="SimSun" pitchFamily="2" charset="-122"/>
                <a:cs typeface="Times New Roman" pitchFamily="18" charset="0"/>
              </a:rPr>
              <a:t>gạch</a:t>
            </a:r>
            <a:r>
              <a:rPr lang="en-US" altLang="en-US" sz="3200" b="1" dirty="0">
                <a:solidFill>
                  <a:srgbClr val="000000"/>
                </a:solidFill>
                <a:latin typeface="Times New Roman" pitchFamily="18" charset="0"/>
                <a:ea typeface="SimSun" pitchFamily="2" charset="-122"/>
                <a:cs typeface="Times New Roman" pitchFamily="18" charset="0"/>
              </a:rPr>
              <a:t> </a:t>
            </a:r>
            <a:r>
              <a:rPr lang="en-US" altLang="en-US" sz="3200" b="1" dirty="0" err="1">
                <a:solidFill>
                  <a:srgbClr val="000000"/>
                </a:solidFill>
                <a:latin typeface="Times New Roman" pitchFamily="18" charset="0"/>
                <a:ea typeface="SimSun" pitchFamily="2" charset="-122"/>
                <a:cs typeface="Times New Roman" pitchFamily="18" charset="0"/>
              </a:rPr>
              <a:t>nhằm</a:t>
            </a:r>
            <a:r>
              <a:rPr lang="en-US" altLang="en-US" sz="3200" b="1" dirty="0">
                <a:solidFill>
                  <a:srgbClr val="000000"/>
                </a:solidFill>
                <a:latin typeface="Times New Roman" pitchFamily="18" charset="0"/>
                <a:ea typeface="SimSun" pitchFamily="2" charset="-122"/>
                <a:cs typeface="Times New Roman" pitchFamily="18" charset="0"/>
              </a:rPr>
              <a:t> </a:t>
            </a:r>
            <a:r>
              <a:rPr lang="en-US" altLang="en-US" sz="3200" b="1" dirty="0" err="1">
                <a:solidFill>
                  <a:srgbClr val="000000"/>
                </a:solidFill>
                <a:latin typeface="Times New Roman" pitchFamily="18" charset="0"/>
                <a:ea typeface="SimSun" pitchFamily="2" charset="-122"/>
                <a:cs typeface="Times New Roman" pitchFamily="18" charset="0"/>
              </a:rPr>
              <a:t>mục</a:t>
            </a:r>
            <a:r>
              <a:rPr lang="en-US" altLang="en-US" sz="3200" b="1" dirty="0">
                <a:solidFill>
                  <a:srgbClr val="000000"/>
                </a:solidFill>
                <a:latin typeface="Times New Roman" pitchFamily="18" charset="0"/>
                <a:ea typeface="SimSun" pitchFamily="2" charset="-122"/>
                <a:cs typeface="Times New Roman" pitchFamily="18" charset="0"/>
              </a:rPr>
              <a:t> </a:t>
            </a:r>
            <a:r>
              <a:rPr lang="en-US" altLang="en-US" sz="3200" b="1" dirty="0" err="1" smtClean="0">
                <a:solidFill>
                  <a:srgbClr val="000000"/>
                </a:solidFill>
                <a:latin typeface="Times New Roman" pitchFamily="18" charset="0"/>
                <a:ea typeface="SimSun" pitchFamily="2" charset="-122"/>
                <a:cs typeface="Times New Roman" pitchFamily="18" charset="0"/>
              </a:rPr>
              <a:t>đích</a:t>
            </a:r>
            <a:r>
              <a:rPr lang="en-US" altLang="en-US" sz="3200" b="1" dirty="0" smtClean="0">
                <a:solidFill>
                  <a:srgbClr val="000000"/>
                </a:solidFill>
                <a:latin typeface="Times New Roman" pitchFamily="18" charset="0"/>
                <a:ea typeface="SimSun" pitchFamily="2" charset="-122"/>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Để</a:t>
            </a:r>
            <a:r>
              <a:rPr lang="en-US" altLang="en-US" sz="3200" b="1" dirty="0" smtClean="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liên</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kết</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các</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viên</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gạch</a:t>
            </a:r>
            <a:r>
              <a:rPr lang="en-US" altLang="en-US" sz="3200" b="1" dirty="0">
                <a:solidFill>
                  <a:srgbClr val="0070C0"/>
                </a:solidFill>
                <a:latin typeface="Times New Roman" pitchFamily="18" charset="0"/>
                <a:cs typeface="Times New Roman" pitchFamily="18" charset="0"/>
              </a:rPr>
              <a:t> </a:t>
            </a:r>
            <a:r>
              <a:rPr lang="en-US" altLang="en-US" sz="3200" b="1" dirty="0" err="1">
                <a:solidFill>
                  <a:srgbClr val="0070C0"/>
                </a:solidFill>
                <a:latin typeface="Times New Roman" pitchFamily="18" charset="0"/>
                <a:cs typeface="Times New Roman" pitchFamily="18" charset="0"/>
              </a:rPr>
              <a:t>với</a:t>
            </a:r>
            <a:r>
              <a:rPr lang="en-US" altLang="en-US" sz="3200" b="1" dirty="0">
                <a:solidFill>
                  <a:srgbClr val="0070C0"/>
                </a:solidFill>
                <a:latin typeface="Times New Roman" pitchFamily="18" charset="0"/>
                <a:cs typeface="Times New Roman" pitchFamily="18" charset="0"/>
              </a:rPr>
              <a:t> </a:t>
            </a:r>
            <a:r>
              <a:rPr lang="en-US" altLang="en-US" sz="3200" b="1" dirty="0" err="1" smtClean="0">
                <a:solidFill>
                  <a:srgbClr val="0070C0"/>
                </a:solidFill>
                <a:latin typeface="Times New Roman" pitchFamily="18" charset="0"/>
                <a:cs typeface="Times New Roman" pitchFamily="18" charset="0"/>
              </a:rPr>
              <a:t>nhau</a:t>
            </a:r>
            <a:endParaRPr lang="en-US" altLang="en-US" sz="3200" b="1" dirty="0">
              <a:solidFill>
                <a:srgbClr val="0070C0"/>
              </a:solidFill>
              <a:latin typeface="Times New Roman" pitchFamily="18" charset="0"/>
              <a:ea typeface="SimSun" pitchFamily="2" charset="-122"/>
              <a:cs typeface="Times New Roman" pitchFamily="18" charset="0"/>
            </a:endParaRPr>
          </a:p>
        </p:txBody>
      </p:sp>
      <p:sp>
        <p:nvSpPr>
          <p:cNvPr id="11"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Tree>
    <p:extLst>
      <p:ext uri="{BB962C8B-B14F-4D97-AF65-F5344CB8AC3E}">
        <p14:creationId xmlns:p14="http://schemas.microsoft.com/office/powerpoint/2010/main" val="1503880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1" y="15949"/>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
        <p:nvSpPr>
          <p:cNvPr id="4" name="Flowchart: Alternate Process 3"/>
          <p:cNvSpPr/>
          <p:nvPr/>
        </p:nvSpPr>
        <p:spPr>
          <a:xfrm>
            <a:off x="161056" y="4913168"/>
            <a:ext cx="8915400" cy="689264"/>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mj-lt"/>
              </a:rPr>
              <a:t>? Bê tông được tạo ra như thế </a:t>
            </a:r>
            <a:r>
              <a:rPr lang="vi-VN" sz="3600" b="1" dirty="0" smtClean="0">
                <a:solidFill>
                  <a:schemeClr val="tx1"/>
                </a:solidFill>
                <a:latin typeface="+mj-lt"/>
              </a:rPr>
              <a:t>nào</a:t>
            </a:r>
            <a:r>
              <a:rPr lang="en-US" sz="3600" b="1" dirty="0" smtClean="0">
                <a:solidFill>
                  <a:schemeClr val="tx1"/>
                </a:solidFill>
                <a:latin typeface="+mj-lt"/>
              </a:rPr>
              <a:t>.</a:t>
            </a:r>
            <a:endParaRPr lang="vi-VN" sz="3600" b="1" dirty="0">
              <a:solidFill>
                <a:schemeClr val="tx1"/>
              </a:solidFill>
              <a:latin typeface="+mj-lt"/>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971800" y="3916378"/>
            <a:ext cx="2819400" cy="600204"/>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0000CC"/>
                </a:solidFill>
                <a:latin typeface="Times New Roman" panose="02020603050405020304" pitchFamily="18" charset="0"/>
                <a:cs typeface="Times New Roman" panose="02020603050405020304" pitchFamily="18" charset="0"/>
              </a:rPr>
              <a:t>Hình</a:t>
            </a:r>
            <a:r>
              <a:rPr lang="en-US" sz="2000" b="1" dirty="0" smtClean="0">
                <a:solidFill>
                  <a:srgbClr val="0000CC"/>
                </a:solidFill>
                <a:latin typeface="Times New Roman" panose="02020603050405020304" pitchFamily="18" charset="0"/>
                <a:cs typeface="Times New Roman" panose="02020603050405020304" pitchFamily="18" charset="0"/>
              </a:rPr>
              <a:t> 1.8/ </a:t>
            </a:r>
            <a:r>
              <a:rPr lang="en-US" sz="2000" b="1" dirty="0" err="1" smtClean="0">
                <a:solidFill>
                  <a:srgbClr val="0000CC"/>
                </a:solidFill>
                <a:latin typeface="Times New Roman" panose="02020603050405020304" pitchFamily="18" charset="0"/>
                <a:cs typeface="Times New Roman" panose="02020603050405020304" pitchFamily="18" charset="0"/>
              </a:rPr>
              <a:t>trang</a:t>
            </a:r>
            <a:r>
              <a:rPr lang="en-US" sz="2000" b="1" dirty="0" smtClean="0">
                <a:solidFill>
                  <a:srgbClr val="0000CC"/>
                </a:solidFill>
                <a:latin typeface="Times New Roman" panose="02020603050405020304" pitchFamily="18" charset="0"/>
                <a:cs typeface="Times New Roman" panose="02020603050405020304" pitchFamily="18" charset="0"/>
              </a:rPr>
              <a:t> 11 SGK</a:t>
            </a:r>
          </a:p>
          <a:p>
            <a:pPr algn="ctr"/>
            <a:r>
              <a:rPr lang="en-US" sz="2000" b="1" dirty="0" err="1" smtClean="0">
                <a:solidFill>
                  <a:srgbClr val="0000CC"/>
                </a:solidFill>
                <a:latin typeface="Times New Roman" panose="02020603050405020304" pitchFamily="18" charset="0"/>
                <a:cs typeface="Times New Roman" panose="02020603050405020304" pitchFamily="18" charset="0"/>
              </a:rPr>
              <a:t>Trộn</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bê</a:t>
            </a:r>
            <a:r>
              <a:rPr lang="en-US" sz="2000" b="1" dirty="0" smtClean="0">
                <a:solidFill>
                  <a:srgbClr val="0000CC"/>
                </a:solidFill>
                <a:latin typeface="Times New Roman" panose="02020603050405020304" pitchFamily="18" charset="0"/>
                <a:cs typeface="Times New Roman" panose="02020603050405020304" pitchFamily="18" charset="0"/>
              </a:rPr>
              <a:t> </a:t>
            </a:r>
            <a:r>
              <a:rPr lang="en-US" sz="2000" b="1" dirty="0" err="1" smtClean="0">
                <a:solidFill>
                  <a:srgbClr val="0000CC"/>
                </a:solidFill>
                <a:latin typeface="Times New Roman" panose="02020603050405020304" pitchFamily="18" charset="0"/>
                <a:cs typeface="Times New Roman" panose="02020603050405020304" pitchFamily="18" charset="0"/>
              </a:rPr>
              <a:t>tông</a:t>
            </a:r>
            <a:endParaRPr lang="en-US" sz="2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56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685" y="3505200"/>
            <a:ext cx="5064606"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2" y="20348"/>
            <a:ext cx="4704388" cy="3484852"/>
          </a:xfrm>
          <a:prstGeom prst="rect">
            <a:avLst/>
          </a:prstGeom>
        </p:spPr>
      </p:pic>
      <p:sp>
        <p:nvSpPr>
          <p:cNvPr id="4" name="Rounded Rectangle 3"/>
          <p:cNvSpPr/>
          <p:nvPr/>
        </p:nvSpPr>
        <p:spPr>
          <a:xfrm>
            <a:off x="5181600" y="1462672"/>
            <a:ext cx="3733800" cy="975728"/>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CC"/>
                </a:solidFill>
                <a:latin typeface="Times New Roman" panose="02020603050405020304" pitchFamily="18" charset="0"/>
                <a:cs typeface="Times New Roman" panose="02020603050405020304" pitchFamily="18" charset="0"/>
              </a:rPr>
              <a:t>Trộn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bê</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tông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bằng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tay</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2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hướng-dẫn-sử-dụng-máy-trộn-bê-tô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152400"/>
            <a:ext cx="8077201" cy="632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895600" y="5791199"/>
            <a:ext cx="3962400" cy="868863"/>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CC"/>
                </a:solidFill>
                <a:latin typeface="Times New Roman" panose="02020603050405020304" pitchFamily="18" charset="0"/>
                <a:cs typeface="Times New Roman" panose="02020603050405020304" pitchFamily="18" charset="0"/>
              </a:rPr>
              <a:t>Trộn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bê</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tông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bằng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máy</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97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158701" y="1586568"/>
            <a:ext cx="8826598" cy="2062103"/>
          </a:xfrm>
          <a:prstGeom prst="rect">
            <a:avLst/>
          </a:prstGeom>
          <a:noFill/>
        </p:spPr>
        <p:txBody>
          <a:bodyPr wrap="square" rtlCol="0">
            <a:spAutoFit/>
          </a:bodyPr>
          <a:lstStyle/>
          <a:p>
            <a:pPr algn="just"/>
            <a:r>
              <a:rPr lang="en-US" sz="3200" b="1" dirty="0" smtClean="0">
                <a:latin typeface="Times New Roman" pitchFamily="18" charset="0"/>
                <a:cs typeface="Times New Roman" pitchFamily="18" charset="0"/>
              </a:rPr>
              <a:t>- </a:t>
            </a:r>
            <a:r>
              <a:rPr lang="vi-VN" sz="3200" b="1" dirty="0">
                <a:latin typeface="+mj-lt"/>
              </a:rPr>
              <a:t>Vật liệu có sẵn trong tự nhiên như: cát, đá, sỏi, gỗ, tre, </a:t>
            </a:r>
            <a:r>
              <a:rPr lang="vi-VN" sz="3200" b="1" dirty="0" smtClean="0">
                <a:latin typeface="+mj-lt"/>
              </a:rPr>
              <a:t>lá,...</a:t>
            </a:r>
            <a:endParaRPr lang="en-US" sz="3200" b="1" dirty="0">
              <a:latin typeface="+mj-lt"/>
            </a:endParaRPr>
          </a:p>
          <a:p>
            <a:pPr algn="just"/>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liệu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vôi</a:t>
            </a:r>
            <a:r>
              <a:rPr lang="en-US" sz="3200" b="1" dirty="0">
                <a:latin typeface="Times New Roman" pitchFamily="18" charset="0"/>
                <a:cs typeface="Times New Roman" pitchFamily="18" charset="0"/>
              </a:rPr>
              <a:t>, xi </a:t>
            </a:r>
            <a:r>
              <a:rPr lang="en-US" sz="3200" b="1" dirty="0" err="1">
                <a:latin typeface="Times New Roman" pitchFamily="18" charset="0"/>
                <a:cs typeface="Times New Roman" pitchFamily="18" charset="0"/>
              </a:rPr>
              <a:t>măng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thép</a:t>
            </a:r>
            <a:r>
              <a:rPr lang="en-US" sz="3200" b="1" dirty="0" smtClean="0">
                <a:latin typeface="Times New Roman" pitchFamily="18" charset="0"/>
                <a:cs typeface="Times New Roman" pitchFamily="18" charset="0"/>
              </a:rPr>
              <a:t>,...</a:t>
            </a:r>
            <a:endParaRPr lang="en-AU" sz="3200" b="1" dirty="0" smtClean="0">
              <a:latin typeface="Times New Roman" pitchFamily="18" charset="0"/>
              <a:cs typeface="Times New Roman" pitchFamily="18" charset="0"/>
            </a:endParaRPr>
          </a:p>
        </p:txBody>
      </p:sp>
      <p:pic>
        <p:nvPicPr>
          <p:cNvPr id="8"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21257"/>
            <a:ext cx="1676400" cy="164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
        <p:nvSpPr>
          <p:cNvPr id="15" name="TextBox 14"/>
          <p:cNvSpPr txBox="1"/>
          <p:nvPr/>
        </p:nvSpPr>
        <p:spPr>
          <a:xfrm>
            <a:off x="189545" y="871946"/>
            <a:ext cx="876491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4. VẬT LIỆU XÂY DỰNG NHÀ.</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66578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8789" y="848380"/>
            <a:ext cx="8993332"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4</a:t>
            </a:r>
            <a:r>
              <a:rPr lang="en-US" sz="2800" b="1" dirty="0" smtClean="0">
                <a:solidFill>
                  <a:srgbClr val="0000FF"/>
                </a:solidFill>
                <a:latin typeface="Times New Roman" pitchFamily="18" charset="0"/>
                <a:cs typeface="Times New Roman" pitchFamily="18" charset="0"/>
              </a:rPr>
              <a:t>. VẬT LIỆU XÂY DỰNG NHÀ.</a:t>
            </a:r>
            <a:endParaRPr lang="en-US" sz="2800" b="1" dirty="0">
              <a:solidFill>
                <a:srgbClr val="0000FF"/>
              </a:solidFill>
              <a:latin typeface="Times New Roman" pitchFamily="18" charset="0"/>
              <a:cs typeface="Times New Roman" pitchFamily="18" charset="0"/>
            </a:endParaRPr>
          </a:p>
        </p:txBody>
      </p:sp>
      <p:sp>
        <p:nvSpPr>
          <p:cNvPr id="11"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
        <p:nvSpPr>
          <p:cNvPr id="9" name="TextBox 8"/>
          <p:cNvSpPr txBox="1"/>
          <p:nvPr/>
        </p:nvSpPr>
        <p:spPr>
          <a:xfrm>
            <a:off x="47625" y="1576166"/>
            <a:ext cx="8993332"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5</a:t>
            </a:r>
            <a:r>
              <a:rPr lang="en-US" sz="2800" b="1" dirty="0" smtClean="0">
                <a:solidFill>
                  <a:srgbClr val="0000FF"/>
                </a:solidFill>
                <a:latin typeface="Times New Roman" pitchFamily="18" charset="0"/>
                <a:cs typeface="Times New Roman" pitchFamily="18" charset="0"/>
              </a:rPr>
              <a:t>. QUY TRÌNH XÂY DỰNG NHÀ Ở.</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3219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8789" y="848380"/>
            <a:ext cx="8993332"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5. QUY TRÌNH XÂY DỰNG NHÀ Ở.</a:t>
            </a:r>
            <a:endParaRPr lang="en-US" sz="2800" b="1" dirty="0">
              <a:solidFill>
                <a:srgbClr val="FF0000"/>
              </a:solidFill>
              <a:latin typeface="Times New Roman" pitchFamily="18" charset="0"/>
              <a:cs typeface="Times New Roman" pitchFamily="18" charset="0"/>
            </a:endParaRPr>
          </a:p>
        </p:txBody>
      </p:sp>
      <p:sp>
        <p:nvSpPr>
          <p:cNvPr id="11"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
        <p:nvSpPr>
          <p:cNvPr id="8" name="TextBox 7"/>
          <p:cNvSpPr txBox="1"/>
          <p:nvPr/>
        </p:nvSpPr>
        <p:spPr>
          <a:xfrm>
            <a:off x="228600" y="1524000"/>
            <a:ext cx="8686800" cy="584775"/>
          </a:xfrm>
          <a:prstGeom prst="rect">
            <a:avLst/>
          </a:prstGeom>
          <a:noFill/>
        </p:spPr>
        <p:txBody>
          <a:bodyPr wrap="square" rtlCol="0">
            <a:spAutoFit/>
          </a:bodyPr>
          <a:lstStyle/>
          <a:p>
            <a:pPr algn="just"/>
            <a:r>
              <a:rPr lang="en-US" sz="3200" b="1" dirty="0" err="1">
                <a:solidFill>
                  <a:srgbClr val="0070C0"/>
                </a:solidFill>
                <a:latin typeface="Times New Roman" pitchFamily="18" charset="0"/>
                <a:cs typeface="Times New Roman" pitchFamily="18" charset="0"/>
              </a:rPr>
              <a:t>Trình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tự</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xây</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dựng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ngôi</a:t>
            </a:r>
            <a:r>
              <a:rPr lang="en-US" sz="3200" b="1" dirty="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nhà</a:t>
            </a:r>
            <a:r>
              <a:rPr lang="en-US" sz="3200" b="1" dirty="0" smtClean="0">
                <a:solidFill>
                  <a:srgbClr val="0070C0"/>
                </a:solidFill>
                <a:latin typeface="Times New Roman" pitchFamily="18" charset="0"/>
                <a:cs typeface="Times New Roman" pitchFamily="18" charset="0"/>
              </a:rPr>
              <a:t>: </a:t>
            </a:r>
            <a:endParaRPr lang="en-US" sz="3200" b="1" dirty="0">
              <a:solidFill>
                <a:srgbClr val="0070C0"/>
              </a:solidFill>
              <a:latin typeface="Times New Roman" pitchFamily="18" charset="0"/>
              <a:cs typeface="Times New Roman" pitchFamily="18" charset="0"/>
            </a:endParaRPr>
          </a:p>
        </p:txBody>
      </p:sp>
      <p:sp>
        <p:nvSpPr>
          <p:cNvPr id="14" name="Content Placeholder 2"/>
          <p:cNvSpPr txBox="1">
            <a:spLocks/>
          </p:cNvSpPr>
          <p:nvPr/>
        </p:nvSpPr>
        <p:spPr>
          <a:xfrm>
            <a:off x="152400" y="2362200"/>
            <a:ext cx="8496300" cy="2209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i="1" dirty="0" smtClean="0"/>
              <a:t> </a:t>
            </a:r>
            <a:r>
              <a:rPr lang="en-US" sz="3600" b="1" dirty="0" err="1" smtClean="0">
                <a:solidFill>
                  <a:schemeClr val="tx1"/>
                </a:solidFill>
                <a:latin typeface="Times New Roman" pitchFamily="18" charset="0"/>
                <a:cs typeface="Times New Roman" pitchFamily="18" charset="0"/>
              </a:rPr>
              <a:t>Bước</a:t>
            </a:r>
            <a:r>
              <a:rPr lang="en-US" sz="3600" b="1" dirty="0" smtClean="0">
                <a:solidFill>
                  <a:schemeClr val="tx1"/>
                </a:solidFill>
                <a:latin typeface="Times New Roman" pitchFamily="18" charset="0"/>
                <a:cs typeface="Times New Roman" pitchFamily="18" charset="0"/>
              </a:rPr>
              <a:t> 1: </a:t>
            </a:r>
            <a:r>
              <a:rPr lang="en-US" sz="3600" b="1" dirty="0" err="1" smtClean="0">
                <a:solidFill>
                  <a:schemeClr val="tx1"/>
                </a:solidFill>
                <a:latin typeface="Times New Roman" pitchFamily="18" charset="0"/>
                <a:cs typeface="Times New Roman" pitchFamily="18" charset="0"/>
              </a:rPr>
              <a:t>Chuẩn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bị</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xây</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dựng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nhà</a:t>
            </a:r>
            <a:r>
              <a:rPr lang="en-US" sz="3600" b="1" dirty="0" smtClean="0">
                <a:solidFill>
                  <a:schemeClr val="tx1"/>
                </a:solidFill>
                <a:latin typeface="Times New Roman" pitchFamily="18" charset="0"/>
                <a:cs typeface="Times New Roman" pitchFamily="18" charset="0"/>
              </a:rPr>
              <a:t> .</a:t>
            </a:r>
          </a:p>
          <a:p>
            <a:pPr algn="just"/>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Bước</a:t>
            </a:r>
            <a:r>
              <a:rPr lang="en-US" sz="3600" b="1" dirty="0" smtClean="0">
                <a:solidFill>
                  <a:schemeClr val="tx1"/>
                </a:solidFill>
                <a:latin typeface="Times New Roman" pitchFamily="18" charset="0"/>
                <a:cs typeface="Times New Roman" pitchFamily="18" charset="0"/>
              </a:rPr>
              <a:t> 2: </a:t>
            </a:r>
            <a:r>
              <a:rPr lang="en-US" sz="3600" b="1" dirty="0" err="1" smtClean="0">
                <a:solidFill>
                  <a:schemeClr val="tx1"/>
                </a:solidFill>
                <a:latin typeface="Times New Roman" pitchFamily="18" charset="0"/>
                <a:cs typeface="Times New Roman" pitchFamily="18" charset="0"/>
              </a:rPr>
              <a:t>Thi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công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xây</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dựng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ngôi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nhà</a:t>
            </a:r>
            <a:r>
              <a:rPr lang="en-US" sz="3600" b="1" dirty="0" smtClean="0">
                <a:solidFill>
                  <a:schemeClr val="tx1"/>
                </a:solidFill>
                <a:latin typeface="Times New Roman" pitchFamily="18" charset="0"/>
                <a:cs typeface="Times New Roman" pitchFamily="18" charset="0"/>
              </a:rPr>
              <a:t>. </a:t>
            </a:r>
          </a:p>
          <a:p>
            <a:pPr algn="just"/>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Bước</a:t>
            </a:r>
            <a:r>
              <a:rPr lang="en-US" sz="3600" b="1" dirty="0" smtClean="0">
                <a:solidFill>
                  <a:schemeClr val="tx1"/>
                </a:solidFill>
                <a:latin typeface="Times New Roman" pitchFamily="18" charset="0"/>
                <a:cs typeface="Times New Roman" pitchFamily="18" charset="0"/>
              </a:rPr>
              <a:t> 3: </a:t>
            </a:r>
            <a:r>
              <a:rPr lang="en-US" sz="3600" b="1" dirty="0" err="1" smtClean="0">
                <a:solidFill>
                  <a:schemeClr val="tx1"/>
                </a:solidFill>
                <a:latin typeface="Times New Roman" pitchFamily="18" charset="0"/>
                <a:cs typeface="Times New Roman" pitchFamily="18" charset="0"/>
              </a:rPr>
              <a:t>Hoàn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thiện</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ngôi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nhà</a:t>
            </a:r>
            <a:r>
              <a:rPr lang="en-US" sz="3600" b="1" dirty="0" smtClean="0">
                <a:solidFill>
                  <a:schemeClr val="tx1"/>
                </a:solidFill>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242300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1982" y="6477000"/>
            <a:ext cx="4682628" cy="369332"/>
          </a:xfrm>
          <a:prstGeom prst="rect">
            <a:avLst/>
          </a:prstGeom>
          <a:noFill/>
        </p:spPr>
        <p:txBody>
          <a:bodyPr wrap="square" rtlCol="0">
            <a:spAutoFit/>
          </a:bodyPr>
          <a:lstStyle/>
          <a:p>
            <a:r>
              <a:rPr lang="en-US" b="1" dirty="0" smtClean="0">
                <a:solidFill>
                  <a:srgbClr val="FF0000"/>
                </a:solidFill>
                <a:latin typeface="Arial" pitchFamily="34" charset="0"/>
                <a:cs typeface="Arial" pitchFamily="34" charset="0"/>
              </a:rPr>
              <a:t>CÁC CÔNG VIỆC CHÍNH XÂY DỰNG NHÀ</a:t>
            </a:r>
            <a:endParaRPr lang="en-US" b="1"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9073"/>
            <a:ext cx="910936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5" y="45720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Horizontal Scroll 6"/>
          <p:cNvSpPr/>
          <p:nvPr/>
        </p:nvSpPr>
        <p:spPr>
          <a:xfrm>
            <a:off x="326831" y="0"/>
            <a:ext cx="8588567" cy="2318266"/>
          </a:xfrm>
          <a:prstGeom prst="horizontalScroll">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spcAft>
                <a:spcPct val="0"/>
              </a:spcAft>
              <a:defRPr/>
            </a:pPr>
            <a:r>
              <a:rPr lang="vi-VN" altLang="en-US" sz="3000" b="1" dirty="0">
                <a:solidFill>
                  <a:schemeClr val="tx1"/>
                </a:solidFill>
                <a:latin typeface="Times New Roman" pitchFamily="18" charset="0"/>
                <a:cs typeface="Times New Roman" pitchFamily="18" charset="0"/>
              </a:rPr>
              <a:t>Em hãy </a:t>
            </a:r>
            <a:r>
              <a:rPr lang="en-US" altLang="en-US" sz="3000" b="1" dirty="0">
                <a:solidFill>
                  <a:schemeClr val="tx1"/>
                </a:solidFill>
                <a:latin typeface="Times New Roman" pitchFamily="18" charset="0"/>
                <a:cs typeface="Times New Roman" pitchFamily="18" charset="0"/>
              </a:rPr>
              <a:t> </a:t>
            </a:r>
            <a:r>
              <a:rPr lang="en-US" altLang="en-US" sz="3000" b="1" dirty="0" err="1">
                <a:solidFill>
                  <a:schemeClr val="tx1"/>
                </a:solidFill>
                <a:latin typeface="Times New Roman" pitchFamily="18" charset="0"/>
                <a:cs typeface="Times New Roman" pitchFamily="18" charset="0"/>
              </a:rPr>
              <a:t>quan</a:t>
            </a:r>
            <a:r>
              <a:rPr lang="en-US" altLang="en-US" sz="3000" b="1" dirty="0">
                <a:solidFill>
                  <a:schemeClr val="tx1"/>
                </a:solidFill>
                <a:latin typeface="Times New Roman" pitchFamily="18" charset="0"/>
                <a:cs typeface="Times New Roman" pitchFamily="18" charset="0"/>
              </a:rPr>
              <a:t> </a:t>
            </a:r>
            <a:r>
              <a:rPr lang="en-US" altLang="en-US" sz="3000" b="1" dirty="0" err="1">
                <a:solidFill>
                  <a:schemeClr val="tx1"/>
                </a:solidFill>
                <a:latin typeface="Times New Roman" pitchFamily="18" charset="0"/>
                <a:cs typeface="Times New Roman" pitchFamily="18" charset="0"/>
              </a:rPr>
              <a:t>sát</a:t>
            </a:r>
            <a:r>
              <a:rPr lang="en-US" altLang="en-US" sz="3000" b="1" dirty="0">
                <a:solidFill>
                  <a:schemeClr val="tx1"/>
                </a:solidFill>
                <a:latin typeface="Times New Roman" pitchFamily="18" charset="0"/>
                <a:cs typeface="Times New Roman" pitchFamily="18" charset="0"/>
              </a:rPr>
              <a:t> </a:t>
            </a:r>
            <a:r>
              <a:rPr lang="en-US" altLang="en-US" sz="3000" b="1" dirty="0" err="1">
                <a:solidFill>
                  <a:schemeClr val="tx1"/>
                </a:solidFill>
                <a:latin typeface="Times New Roman" pitchFamily="18" charset="0"/>
                <a:cs typeface="Times New Roman" pitchFamily="18" charset="0"/>
              </a:rPr>
              <a:t>hình</a:t>
            </a:r>
            <a:r>
              <a:rPr lang="en-US" altLang="en-US" sz="3000" b="1" dirty="0">
                <a:solidFill>
                  <a:schemeClr val="tx1"/>
                </a:solidFill>
                <a:latin typeface="Times New Roman" pitchFamily="18" charset="0"/>
                <a:cs typeface="Times New Roman" pitchFamily="18" charset="0"/>
              </a:rPr>
              <a:t> </a:t>
            </a:r>
            <a:r>
              <a:rPr lang="en-US" altLang="en-US" sz="3000" b="1" dirty="0" smtClean="0">
                <a:solidFill>
                  <a:schemeClr val="tx1"/>
                </a:solidFill>
                <a:latin typeface="Times New Roman" pitchFamily="18" charset="0"/>
                <a:cs typeface="Times New Roman" pitchFamily="18" charset="0"/>
              </a:rPr>
              <a:t>1.9/</a:t>
            </a:r>
            <a:r>
              <a:rPr lang="en-US" altLang="en-US" sz="3000" b="1" dirty="0" err="1" smtClean="0">
                <a:solidFill>
                  <a:schemeClr val="tx1"/>
                </a:solidFill>
                <a:latin typeface="Times New Roman" pitchFamily="18" charset="0"/>
                <a:cs typeface="Times New Roman" pitchFamily="18" charset="0"/>
              </a:rPr>
              <a:t>trang</a:t>
            </a:r>
            <a:r>
              <a:rPr lang="en-US" altLang="en-US" sz="3000" b="1" dirty="0" smtClean="0">
                <a:solidFill>
                  <a:schemeClr val="tx1"/>
                </a:solidFill>
                <a:latin typeface="Times New Roman" pitchFamily="18" charset="0"/>
                <a:cs typeface="Times New Roman" pitchFamily="18" charset="0"/>
              </a:rPr>
              <a:t> 12 </a:t>
            </a:r>
            <a:r>
              <a:rPr lang="en-US" altLang="en-US" sz="3000" b="1" dirty="0" err="1">
                <a:solidFill>
                  <a:schemeClr val="tx1"/>
                </a:solidFill>
                <a:latin typeface="Times New Roman" pitchFamily="18" charset="0"/>
                <a:cs typeface="Times New Roman" pitchFamily="18" charset="0"/>
              </a:rPr>
              <a:t>và</a:t>
            </a:r>
            <a:r>
              <a:rPr lang="en-US" altLang="en-US" sz="3000" b="1" dirty="0">
                <a:solidFill>
                  <a:schemeClr val="tx1"/>
                </a:solidFill>
                <a:latin typeface="Times New Roman" pitchFamily="18" charset="0"/>
                <a:cs typeface="Times New Roman" pitchFamily="18" charset="0"/>
              </a:rPr>
              <a:t> </a:t>
            </a:r>
            <a:r>
              <a:rPr lang="vi-VN" altLang="en-US" sz="3000" b="1" dirty="0">
                <a:solidFill>
                  <a:schemeClr val="tx1"/>
                </a:solidFill>
                <a:latin typeface="Times New Roman" pitchFamily="18" charset="0"/>
                <a:cs typeface="Times New Roman" pitchFamily="18" charset="0"/>
              </a:rPr>
              <a:t>sắp xếp các bước dưới đây theo trình tự trước sau trong quy trình xây dựng nhà.</a:t>
            </a:r>
            <a:endParaRPr lang="en-US" altLang="en-US" sz="3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517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par>
                                <p:cTn id="11" presetID="21" presetClass="entr" presetSubtype="1"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wheel(1)">
                                      <p:cBhvr>
                                        <p:cTn id="13" dur="2000"/>
                                        <p:tgtEl>
                                          <p:spTgt spid="10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76201" y="0"/>
            <a:ext cx="89916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
        <p:nvSpPr>
          <p:cNvPr id="3" name="TextBox 2"/>
          <p:cNvSpPr txBox="1"/>
          <p:nvPr/>
        </p:nvSpPr>
        <p:spPr>
          <a:xfrm>
            <a:off x="76201" y="914400"/>
            <a:ext cx="8991600" cy="2308324"/>
          </a:xfrm>
          <a:prstGeom prst="rect">
            <a:avLst/>
          </a:prstGeom>
          <a:noFill/>
        </p:spPr>
        <p:txBody>
          <a:bodyPr wrap="square" rtlCol="0">
            <a:spAutoFit/>
          </a:bodyPr>
          <a:lstStyle/>
          <a:p>
            <a:pPr>
              <a:lnSpc>
                <a:spcPct val="150000"/>
              </a:lnSpc>
            </a:pPr>
            <a:r>
              <a:rPr lang="en-US" sz="3200" b="1" dirty="0" smtClean="0">
                <a:solidFill>
                  <a:srgbClr val="0000FF"/>
                </a:solidFill>
                <a:latin typeface="Times New Roman" pitchFamily="18" charset="0"/>
                <a:cs typeface="Times New Roman" pitchFamily="18" charset="0"/>
              </a:rPr>
              <a:t>1. </a:t>
            </a:r>
            <a:r>
              <a:rPr lang="en-US" sz="3200" b="1" dirty="0" err="1" smtClean="0">
                <a:solidFill>
                  <a:srgbClr val="0000FF"/>
                </a:solidFill>
                <a:latin typeface="Times New Roman" pitchFamily="18" charset="0"/>
                <a:cs typeface="Times New Roman" pitchFamily="18" charset="0"/>
              </a:rPr>
              <a:t>Vai</a:t>
            </a:r>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nhà</a:t>
            </a:r>
            <a:r>
              <a:rPr lang="en-US" sz="3200" b="1" dirty="0">
                <a:solidFill>
                  <a:srgbClr val="0000FF"/>
                </a:solidFill>
                <a:latin typeface="Times New Roman" pitchFamily="18" charset="0"/>
                <a:cs typeface="Times New Roman" pitchFamily="18" charset="0"/>
              </a:rPr>
              <a:t> ở</a:t>
            </a:r>
            <a:r>
              <a:rPr lang="en-US" sz="3200" b="1" dirty="0" smtClean="0">
                <a:solidFill>
                  <a:srgbClr val="0000FF"/>
                </a:solidFill>
                <a:latin typeface="Times New Roman" pitchFamily="18" charset="0"/>
                <a:cs typeface="Times New Roman" pitchFamily="18" charset="0"/>
              </a:rPr>
              <a:t>.</a:t>
            </a:r>
          </a:p>
          <a:p>
            <a:pPr>
              <a:lnSpc>
                <a:spcPct val="150000"/>
              </a:lnSpc>
            </a:pPr>
            <a:r>
              <a:rPr lang="en-US" sz="3200" b="1" dirty="0">
                <a:solidFill>
                  <a:srgbClr val="0000FF"/>
                </a:solidFill>
                <a:latin typeface="Times New Roman" pitchFamily="18" charset="0"/>
                <a:cs typeface="Times New Roman" pitchFamily="18" charset="0"/>
              </a:rPr>
              <a:t>2. </a:t>
            </a:r>
            <a:r>
              <a:rPr lang="en-US" sz="3200" b="1" dirty="0" err="1">
                <a:solidFill>
                  <a:srgbClr val="0000FF"/>
                </a:solidFill>
                <a:latin typeface="Times New Roman" pitchFamily="18" charset="0"/>
                <a:cs typeface="Times New Roman" pitchFamily="18" charset="0"/>
              </a:rPr>
              <a:t>Đặc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điểm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nhà</a:t>
            </a:r>
            <a:r>
              <a:rPr lang="en-US" sz="3200" b="1" dirty="0">
                <a:solidFill>
                  <a:srgbClr val="0000FF"/>
                </a:solidFill>
                <a:latin typeface="Times New Roman" pitchFamily="18" charset="0"/>
                <a:cs typeface="Times New Roman" pitchFamily="18" charset="0"/>
              </a:rPr>
              <a:t> ở</a:t>
            </a:r>
            <a:r>
              <a:rPr lang="en-US" sz="3200" b="1" dirty="0" smtClean="0">
                <a:solidFill>
                  <a:srgbClr val="0000FF"/>
                </a:solidFill>
                <a:latin typeface="Times New Roman" pitchFamily="18" charset="0"/>
                <a:cs typeface="Times New Roman" pitchFamily="18" charset="0"/>
              </a:rPr>
              <a:t>.</a:t>
            </a:r>
          </a:p>
          <a:p>
            <a:pPr>
              <a:lnSpc>
                <a:spcPct val="150000"/>
              </a:lnSpc>
            </a:pPr>
            <a:r>
              <a:rPr lang="en-US" sz="3200" b="1" dirty="0">
                <a:solidFill>
                  <a:srgbClr val="0000FF"/>
                </a:solidFill>
                <a:latin typeface="Times New Roman" pitchFamily="18" charset="0"/>
                <a:cs typeface="Times New Roman" pitchFamily="18" charset="0"/>
              </a:rPr>
              <a:t>3.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số</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kiến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nhà</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đặc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Nam. </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953299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68" y="0"/>
            <a:ext cx="8993332" cy="2246769"/>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5</a:t>
            </a:r>
            <a:r>
              <a:rPr lang="en-US" sz="2800" b="1" dirty="0" smtClean="0">
                <a:solidFill>
                  <a:srgbClr val="FF0000"/>
                </a:solidFill>
                <a:latin typeface="Times New Roman" pitchFamily="18" charset="0"/>
                <a:cs typeface="Times New Roman" pitchFamily="18" charset="0"/>
              </a:rPr>
              <a:t>. QUY TRÌNH XÂY DỰNG NHÀ Ở.</a:t>
            </a:r>
          </a:p>
          <a:p>
            <a:r>
              <a:rPr lang="en-US" altLang="en-US" sz="2800" dirty="0" smtClean="0">
                <a:latin typeface="Times New Roman" pitchFamily="18" charset="0"/>
                <a:cs typeface="Times New Roman" pitchFamily="18" charset="0"/>
              </a:rPr>
              <a:t>	</a:t>
            </a:r>
            <a:r>
              <a:rPr lang="en-US" altLang="en-US" sz="2800" b="1" u="sng" dirty="0" err="1" smtClean="0">
                <a:solidFill>
                  <a:srgbClr val="0000FF"/>
                </a:solidFill>
                <a:latin typeface="Times New Roman" pitchFamily="18" charset="0"/>
                <a:cs typeface="Times New Roman" pitchFamily="18" charset="0"/>
              </a:rPr>
              <a:t>Bước</a:t>
            </a:r>
            <a:r>
              <a:rPr lang="en-US" altLang="en-US" sz="2800" b="1" u="sng" dirty="0" smtClean="0">
                <a:solidFill>
                  <a:srgbClr val="0000FF"/>
                </a:solidFill>
                <a:latin typeface="Times New Roman" pitchFamily="18" charset="0"/>
                <a:cs typeface="Times New Roman" pitchFamily="18" charset="0"/>
              </a:rPr>
              <a:t> </a:t>
            </a:r>
            <a:r>
              <a:rPr lang="en-US" altLang="en-US" sz="2800" b="1" u="sng" dirty="0">
                <a:solidFill>
                  <a:srgbClr val="0000FF"/>
                </a:solidFill>
                <a:latin typeface="Times New Roman" pitchFamily="18" charset="0"/>
                <a:cs typeface="Times New Roman" pitchFamily="18" charset="0"/>
              </a:rPr>
              <a:t>1</a:t>
            </a:r>
            <a:r>
              <a:rPr lang="en-US" altLang="en-US" sz="2800" b="1" dirty="0">
                <a:solidFill>
                  <a:srgbClr val="0000FF"/>
                </a:solidFill>
                <a:latin typeface="Times New Roman" pitchFamily="18" charset="0"/>
                <a:cs typeface="Times New Roman" pitchFamily="18" charset="0"/>
              </a:rPr>
              <a:t>: </a:t>
            </a:r>
            <a:r>
              <a:rPr lang="en-US" altLang="en-US" sz="2800" b="1" dirty="0" err="1">
                <a:solidFill>
                  <a:srgbClr val="0000FF"/>
                </a:solidFill>
                <a:latin typeface="Times New Roman" pitchFamily="18" charset="0"/>
                <a:cs typeface="Times New Roman" pitchFamily="18" charset="0"/>
              </a:rPr>
              <a:t>Chuẩn</a:t>
            </a:r>
            <a:r>
              <a:rPr lang="en-US" altLang="en-US" sz="2800" b="1" dirty="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bị</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xây</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dựng</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nhà</a:t>
            </a:r>
            <a:r>
              <a:rPr lang="en-US" altLang="en-US" sz="2800" b="1" dirty="0" smtClean="0">
                <a:solidFill>
                  <a:srgbClr val="0000FF"/>
                </a:solidFill>
                <a:latin typeface="Times New Roman" pitchFamily="18" charset="0"/>
                <a:cs typeface="Times New Roman" pitchFamily="18" charset="0"/>
              </a:rPr>
              <a:t>.</a:t>
            </a:r>
          </a:p>
          <a:p>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việc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kiến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trúc</a:t>
            </a:r>
            <a:r>
              <a:rPr lang="en-US" altLang="en-US" sz="2800" b="1" dirty="0">
                <a:latin typeface="Times New Roman" pitchFamily="18" charset="0"/>
                <a:cs typeface="Times New Roman" pitchFamily="18" charset="0"/>
              </a:rPr>
              <a:t> s</a:t>
            </a:r>
            <a:r>
              <a:rPr lang="vi-VN" altLang="en-US" sz="2800" b="1" dirty="0">
                <a:latin typeface="Times New Roman" pitchFamily="18" charset="0"/>
                <a:cs typeface="Times New Roman" pitchFamily="18" charset="0"/>
              </a:rPr>
              <a:t>ư</a:t>
            </a:r>
            <a:r>
              <a:rPr lang="en-US" altLang="en-US" sz="2800" b="1" dirty="0">
                <a:latin typeface="Times New Roman" pitchFamily="18" charset="0"/>
                <a:cs typeface="Times New Roman" pitchFamily="18" charset="0"/>
              </a:rPr>
              <a:t>.</a:t>
            </a:r>
          </a:p>
          <a:p>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Vẽ</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thiết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kế</a:t>
            </a:r>
            <a:r>
              <a:rPr lang="en-US" altLang="en-US" sz="2800" b="1" dirty="0">
                <a:latin typeface="Times New Roman" pitchFamily="18" charset="0"/>
                <a:cs typeface="Times New Roman" pitchFamily="18" charset="0"/>
              </a:rPr>
              <a:t>.</a:t>
            </a:r>
          </a:p>
          <a:p>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Chọn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vật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liệu</a:t>
            </a:r>
            <a:r>
              <a:rPr lang="en-US" altLang="en-US" sz="2800" b="1" dirty="0" smtClean="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219200"/>
            <a:ext cx="46672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210050"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23384"/>
            <a:ext cx="4038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6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26"/>
                                        </p:tgtEl>
                                        <p:attrNameLst>
                                          <p:attrName>ppt_x</p:attrName>
                                        </p:attrNameLst>
                                      </p:cBhvr>
                                      <p:tavLst>
                                        <p:tav tm="0">
                                          <p:val>
                                            <p:strVal val="ppt_x"/>
                                          </p:val>
                                        </p:tav>
                                        <p:tav tm="100000">
                                          <p:val>
                                            <p:strVal val="ppt_x"/>
                                          </p:val>
                                        </p:tav>
                                      </p:tavLst>
                                    </p:anim>
                                    <p:anim calcmode="lin" valueType="num">
                                      <p:cBhvr additive="base">
                                        <p:cTn id="12" dur="500"/>
                                        <p:tgtEl>
                                          <p:spTgt spid="1026"/>
                                        </p:tgtEl>
                                        <p:attrNameLst>
                                          <p:attrName>ppt_y</p:attrName>
                                        </p:attrNameLst>
                                      </p:cBhvr>
                                      <p:tavLst>
                                        <p:tav tm="0">
                                          <p:val>
                                            <p:strVal val="ppt_y"/>
                                          </p:val>
                                        </p:tav>
                                        <p:tav tm="100000">
                                          <p:val>
                                            <p:strVal val="1+ppt_h/2"/>
                                          </p:val>
                                        </p:tav>
                                      </p:tavLst>
                                    </p:anim>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arn(inVertic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027"/>
                                        </p:tgtEl>
                                        <p:attrNameLst>
                                          <p:attrName>ppt_x</p:attrName>
                                        </p:attrNameLst>
                                      </p:cBhvr>
                                      <p:tavLst>
                                        <p:tav tm="0">
                                          <p:val>
                                            <p:strVal val="ppt_x"/>
                                          </p:val>
                                        </p:tav>
                                        <p:tav tm="100000">
                                          <p:val>
                                            <p:strVal val="ppt_x"/>
                                          </p:val>
                                        </p:tav>
                                      </p:tavLst>
                                    </p:anim>
                                    <p:anim calcmode="lin" valueType="num">
                                      <p:cBhvr additive="base">
                                        <p:cTn id="23" dur="500"/>
                                        <p:tgtEl>
                                          <p:spTgt spid="1027"/>
                                        </p:tgtEl>
                                        <p:attrNameLst>
                                          <p:attrName>ppt_y</p:attrName>
                                        </p:attrNameLst>
                                      </p:cBhvr>
                                      <p:tavLst>
                                        <p:tav tm="0">
                                          <p:val>
                                            <p:strVal val="ppt_y"/>
                                          </p:val>
                                        </p:tav>
                                        <p:tav tm="100000">
                                          <p:val>
                                            <p:strVal val="1+ppt_h/2"/>
                                          </p:val>
                                        </p:tav>
                                      </p:tavLst>
                                    </p:anim>
                                    <p:set>
                                      <p:cBhvr>
                                        <p:cTn id="24" dur="1" fill="hold">
                                          <p:stCondLst>
                                            <p:cond delay="499"/>
                                          </p:stCondLst>
                                        </p:cTn>
                                        <p:tgtEl>
                                          <p:spTgt spid="10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down)">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68" y="0"/>
            <a:ext cx="8993332" cy="2662267"/>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5</a:t>
            </a:r>
            <a:r>
              <a:rPr lang="en-US" sz="2800" b="1" dirty="0" smtClean="0">
                <a:solidFill>
                  <a:srgbClr val="FF0000"/>
                </a:solidFill>
                <a:latin typeface="Times New Roman" pitchFamily="18" charset="0"/>
                <a:cs typeface="Times New Roman" pitchFamily="18" charset="0"/>
              </a:rPr>
              <a:t>. QUY TRÌNH XÂY DỰNG NHÀ Ở.</a:t>
            </a:r>
          </a:p>
          <a:p>
            <a:r>
              <a:rPr lang="en-US" altLang="en-US" sz="2800" dirty="0" smtClean="0">
                <a:latin typeface="Times New Roman" pitchFamily="18" charset="0"/>
                <a:cs typeface="Times New Roman" pitchFamily="18" charset="0"/>
              </a:rPr>
              <a:t>	</a:t>
            </a:r>
            <a:r>
              <a:rPr lang="en-US" altLang="en-US" sz="2800" b="1" u="sng" dirty="0" err="1" smtClean="0">
                <a:solidFill>
                  <a:srgbClr val="0000FF"/>
                </a:solidFill>
                <a:latin typeface="Times New Roman" pitchFamily="18" charset="0"/>
                <a:cs typeface="Times New Roman" pitchFamily="18" charset="0"/>
              </a:rPr>
              <a:t>Bước</a:t>
            </a:r>
            <a:r>
              <a:rPr lang="en-US" altLang="en-US" sz="2800" b="1" u="sng" dirty="0" smtClean="0">
                <a:solidFill>
                  <a:srgbClr val="0000FF"/>
                </a:solidFill>
                <a:latin typeface="Times New Roman" pitchFamily="18" charset="0"/>
                <a:cs typeface="Times New Roman" pitchFamily="18" charset="0"/>
              </a:rPr>
              <a:t> 2</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Thi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công</a:t>
            </a:r>
            <a:r>
              <a:rPr lang="en-US" alt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sym typeface="Wingdings" pitchFamily="2" charset="2"/>
              </a:rPr>
              <a:t>xây</a:t>
            </a:r>
            <a:r>
              <a:rPr lang="en-US" sz="2800" b="1" dirty="0" smtClean="0">
                <a:solidFill>
                  <a:srgbClr val="0000FF"/>
                </a:solidFill>
                <a:latin typeface="Times New Roman" pitchFamily="18" charset="0"/>
                <a:cs typeface="Times New Roman" pitchFamily="18" charset="0"/>
                <a:sym typeface="Wingdings" pitchFamily="2" charset="2"/>
              </a:rPr>
              <a:t> </a:t>
            </a:r>
            <a:r>
              <a:rPr lang="en-US" sz="2800" b="1" dirty="0" err="1">
                <a:solidFill>
                  <a:srgbClr val="0000FF"/>
                </a:solidFill>
                <a:latin typeface="Times New Roman" pitchFamily="18" charset="0"/>
                <a:cs typeface="Times New Roman" pitchFamily="18" charset="0"/>
                <a:sym typeface="Wingdings" pitchFamily="2" charset="2"/>
              </a:rPr>
              <a:t>dựng</a:t>
            </a:r>
            <a:r>
              <a:rPr lang="en-US" sz="2800" b="1" dirty="0">
                <a:solidFill>
                  <a:srgbClr val="0000FF"/>
                </a:solidFill>
                <a:latin typeface="Times New Roman" pitchFamily="18" charset="0"/>
                <a:cs typeface="Times New Roman" pitchFamily="18" charset="0"/>
                <a:sym typeface="Wingdings" pitchFamily="2" charset="2"/>
              </a:rPr>
              <a:t> </a:t>
            </a:r>
            <a:r>
              <a:rPr lang="en-US" sz="2800" b="1" dirty="0" err="1">
                <a:solidFill>
                  <a:srgbClr val="0000FF"/>
                </a:solidFill>
                <a:latin typeface="Times New Roman" pitchFamily="18" charset="0"/>
                <a:cs typeface="Times New Roman" pitchFamily="18" charset="0"/>
                <a:sym typeface="Wingdings" pitchFamily="2" charset="2"/>
              </a:rPr>
              <a:t>ngôi</a:t>
            </a:r>
            <a:r>
              <a:rPr lang="en-US" sz="2800" b="1" dirty="0">
                <a:solidFill>
                  <a:srgbClr val="0000FF"/>
                </a:solidFill>
                <a:latin typeface="Times New Roman" pitchFamily="18" charset="0"/>
                <a:cs typeface="Times New Roman" pitchFamily="18" charset="0"/>
                <a:sym typeface="Wingdings" pitchFamily="2" charset="2"/>
              </a:rPr>
              <a:t> </a:t>
            </a:r>
            <a:r>
              <a:rPr lang="en-US" sz="2800" b="1" dirty="0" err="1" smtClean="0">
                <a:solidFill>
                  <a:srgbClr val="0000FF"/>
                </a:solidFill>
                <a:latin typeface="Times New Roman" pitchFamily="18" charset="0"/>
                <a:cs typeface="Times New Roman" pitchFamily="18" charset="0"/>
                <a:sym typeface="Wingdings" pitchFamily="2" charset="2"/>
              </a:rPr>
              <a:t>nhà</a:t>
            </a:r>
            <a:r>
              <a:rPr lang="en-US" altLang="en-US" sz="2800" b="1" dirty="0" smtClean="0">
                <a:solidFill>
                  <a:srgbClr val="0000FF"/>
                </a:solidFill>
                <a:latin typeface="Times New Roman" pitchFamily="18" charset="0"/>
                <a:cs typeface="Times New Roman" pitchFamily="18" charset="0"/>
              </a:rPr>
              <a:t>.</a:t>
            </a:r>
          </a:p>
          <a:p>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Làm</a:t>
            </a:r>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móng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nhà</a:t>
            </a:r>
            <a:endParaRPr lang="en-US" altLang="en-US" sz="2800" b="1" dirty="0">
              <a:latin typeface="Times New Roman" pitchFamily="18" charset="0"/>
              <a:cs typeface="Times New Roman" pitchFamily="18" charset="0"/>
            </a:endParaRPr>
          </a:p>
          <a:p>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Xây</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tường</a:t>
            </a:r>
            <a:r>
              <a:rPr lang="en-US" altLang="en-US" sz="2800" b="1" dirty="0" smtClean="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a:p>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Lắp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đặt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hệ</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thống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điện</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nước</a:t>
            </a:r>
            <a:r>
              <a:rPr lang="en-US" altLang="en-US" sz="2800" b="1" dirty="0" smtClean="0">
                <a:latin typeface="Times New Roman" pitchFamily="18" charset="0"/>
                <a:cs typeface="Times New Roman" pitchFamily="18" charset="0"/>
              </a:rPr>
              <a:t>.</a:t>
            </a:r>
          </a:p>
          <a:p>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Lợp</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mái</a:t>
            </a:r>
            <a:r>
              <a:rPr lang="en-US" altLang="en-US" sz="2800" b="1" dirty="0" smtClean="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934" y="1676400"/>
            <a:ext cx="426806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626" y="2057400"/>
            <a:ext cx="388706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934" y="2058444"/>
            <a:ext cx="4268066" cy="394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5626" y="2165957"/>
            <a:ext cx="4141673" cy="384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050"/>
                                        </p:tgtEl>
                                        <p:attrNameLst>
                                          <p:attrName>ppt_x</p:attrName>
                                        </p:attrNameLst>
                                      </p:cBhvr>
                                      <p:tavLst>
                                        <p:tav tm="0">
                                          <p:val>
                                            <p:strVal val="ppt_x"/>
                                          </p:val>
                                        </p:tav>
                                        <p:tav tm="100000">
                                          <p:val>
                                            <p:strVal val="ppt_x"/>
                                          </p:val>
                                        </p:tav>
                                      </p:tavLst>
                                    </p:anim>
                                    <p:anim calcmode="lin" valueType="num">
                                      <p:cBhvr additive="base">
                                        <p:cTn id="12" dur="500"/>
                                        <p:tgtEl>
                                          <p:spTgt spid="2050"/>
                                        </p:tgtEl>
                                        <p:attrNameLst>
                                          <p:attrName>ppt_y</p:attrName>
                                        </p:attrNameLst>
                                      </p:cBhvr>
                                      <p:tavLst>
                                        <p:tav tm="0">
                                          <p:val>
                                            <p:strVal val="ppt_y"/>
                                          </p:val>
                                        </p:tav>
                                        <p:tav tm="100000">
                                          <p:val>
                                            <p:strVal val="1+ppt_h/2"/>
                                          </p:val>
                                        </p:tav>
                                      </p:tavLst>
                                    </p:anim>
                                    <p:set>
                                      <p:cBhvr>
                                        <p:cTn id="13" dur="1" fill="hold">
                                          <p:stCondLst>
                                            <p:cond delay="499"/>
                                          </p:stCondLst>
                                        </p:cTn>
                                        <p:tgtEl>
                                          <p:spTgt spid="205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barn(inVertical)">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051"/>
                                        </p:tgtEl>
                                        <p:attrNameLst>
                                          <p:attrName>ppt_x</p:attrName>
                                        </p:attrNameLst>
                                      </p:cBhvr>
                                      <p:tavLst>
                                        <p:tav tm="0">
                                          <p:val>
                                            <p:strVal val="ppt_x"/>
                                          </p:val>
                                        </p:tav>
                                        <p:tav tm="100000">
                                          <p:val>
                                            <p:strVal val="ppt_x"/>
                                          </p:val>
                                        </p:tav>
                                      </p:tavLst>
                                    </p:anim>
                                    <p:anim calcmode="lin" valueType="num">
                                      <p:cBhvr additive="base">
                                        <p:cTn id="23" dur="500"/>
                                        <p:tgtEl>
                                          <p:spTgt spid="2051"/>
                                        </p:tgtEl>
                                        <p:attrNameLst>
                                          <p:attrName>ppt_y</p:attrName>
                                        </p:attrNameLst>
                                      </p:cBhvr>
                                      <p:tavLst>
                                        <p:tav tm="0">
                                          <p:val>
                                            <p:strVal val="ppt_y"/>
                                          </p:val>
                                        </p:tav>
                                        <p:tav tm="100000">
                                          <p:val>
                                            <p:strVal val="1+ppt_h/2"/>
                                          </p:val>
                                        </p:tav>
                                      </p:tavLst>
                                    </p:anim>
                                    <p:set>
                                      <p:cBhvr>
                                        <p:cTn id="24" dur="1" fill="hold">
                                          <p:stCondLst>
                                            <p:cond delay="499"/>
                                          </p:stCondLst>
                                        </p:cTn>
                                        <p:tgtEl>
                                          <p:spTgt spid="205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7"/>
                                        </p:tgtEl>
                                        <p:attrNameLst>
                                          <p:attrName>ppt_x</p:attrName>
                                        </p:attrNameLst>
                                      </p:cBhvr>
                                      <p:tavLst>
                                        <p:tav tm="0">
                                          <p:val>
                                            <p:strVal val="ppt_x"/>
                                          </p:val>
                                        </p:tav>
                                        <p:tav tm="100000">
                                          <p:val>
                                            <p:strVal val="ppt_x"/>
                                          </p:val>
                                        </p:tav>
                                      </p:tavLst>
                                    </p:anim>
                                    <p:anim calcmode="lin" valueType="num">
                                      <p:cBhvr additive="base">
                                        <p:cTn id="34" dur="500"/>
                                        <p:tgtEl>
                                          <p:spTgt spid="7"/>
                                        </p:tgtEl>
                                        <p:attrNameLst>
                                          <p:attrName>ppt_y</p:attrName>
                                        </p:attrNameLst>
                                      </p:cBhvr>
                                      <p:tavLst>
                                        <p:tav tm="0">
                                          <p:val>
                                            <p:strVal val="ppt_y"/>
                                          </p:val>
                                        </p:tav>
                                        <p:tav tm="100000">
                                          <p:val>
                                            <p:strVal val="1+ppt_h/2"/>
                                          </p:val>
                                        </p:tav>
                                      </p:tavLst>
                                    </p:anim>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anim calcmode="lin" valueType="num">
                                      <p:cBhvr additive="base">
                                        <p:cTn id="4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anim calcmode="lin" valueType="num">
                                      <p:cBhvr additive="base">
                                        <p:cTn id="5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anim calcmode="lin" valueType="num">
                                      <p:cBhvr additive="base">
                                        <p:cTn id="5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68" y="0"/>
            <a:ext cx="8993332" cy="1815882"/>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5</a:t>
            </a:r>
            <a:r>
              <a:rPr lang="en-US" sz="2800" b="1" dirty="0" smtClean="0">
                <a:solidFill>
                  <a:srgbClr val="FF0000"/>
                </a:solidFill>
                <a:latin typeface="Times New Roman" pitchFamily="18" charset="0"/>
                <a:cs typeface="Times New Roman" pitchFamily="18" charset="0"/>
              </a:rPr>
              <a:t>. QUY TRÌNH XÂY DỰNG NHÀ Ở.</a:t>
            </a:r>
          </a:p>
          <a:p>
            <a:r>
              <a:rPr lang="en-US" altLang="en-US" sz="2800" dirty="0" smtClean="0">
                <a:latin typeface="Times New Roman" pitchFamily="18" charset="0"/>
                <a:cs typeface="Times New Roman" pitchFamily="18" charset="0"/>
              </a:rPr>
              <a:t>	</a:t>
            </a:r>
            <a:r>
              <a:rPr lang="en-US" altLang="en-US" sz="2800" b="1" u="sng" dirty="0" err="1" smtClean="0">
                <a:solidFill>
                  <a:srgbClr val="0000FF"/>
                </a:solidFill>
                <a:latin typeface="Times New Roman" pitchFamily="18" charset="0"/>
                <a:cs typeface="Times New Roman" pitchFamily="18" charset="0"/>
              </a:rPr>
              <a:t>Bước</a:t>
            </a:r>
            <a:r>
              <a:rPr lang="en-US" altLang="en-US" sz="2800" b="1" u="sng" dirty="0" smtClean="0">
                <a:solidFill>
                  <a:srgbClr val="0000FF"/>
                </a:solidFill>
                <a:latin typeface="Times New Roman" pitchFamily="18" charset="0"/>
                <a:cs typeface="Times New Roman" pitchFamily="18" charset="0"/>
              </a:rPr>
              <a:t> 3</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Hoàn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thiện</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ngôi</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nhà</a:t>
            </a:r>
            <a:r>
              <a:rPr lang="en-US" altLang="en-US" sz="2800" b="1" dirty="0" smtClean="0">
                <a:solidFill>
                  <a:srgbClr val="0000FF"/>
                </a:solidFill>
                <a:latin typeface="Times New Roman" pitchFamily="18" charset="0"/>
                <a:cs typeface="Times New Roman" pitchFamily="18" charset="0"/>
              </a:rPr>
              <a:t>.</a:t>
            </a:r>
          </a:p>
          <a:p>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Quét</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vôi</a:t>
            </a:r>
            <a:r>
              <a:rPr lang="en-US" altLang="en-US" sz="2800" b="1" dirty="0" smtClean="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a:p>
            <a:r>
              <a:rPr lang="en-US" altLang="en-US" sz="2800" b="1" dirty="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Trang</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trí</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nội</a:t>
            </a:r>
            <a:r>
              <a:rPr lang="en-US" altLang="en-US" sz="2800" b="1" dirty="0" smtClean="0">
                <a:latin typeface="Times New Roman" pitchFamily="18" charset="0"/>
                <a:cs typeface="Times New Roman" pitchFamily="18" charset="0"/>
              </a:rPr>
              <a:t> </a:t>
            </a:r>
            <a:r>
              <a:rPr lang="en-US" altLang="en-US" sz="2800" b="1" dirty="0" err="1" smtClean="0">
                <a:latin typeface="Times New Roman" pitchFamily="18" charset="0"/>
                <a:cs typeface="Times New Roman" pitchFamily="18" charset="0"/>
              </a:rPr>
              <a:t>thất</a:t>
            </a:r>
            <a:r>
              <a:rPr lang="en-US" altLang="en-US" sz="2800" b="1" dirty="0" smtClean="0">
                <a:latin typeface="Times New Roman" pitchFamily="18" charset="0"/>
                <a:cs typeface="Times New Roman" pitchFamily="18" charset="0"/>
              </a:rPr>
              <a:t>.</a:t>
            </a:r>
            <a:endParaRPr lang="en-US" altLang="en-US" sz="28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581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00200"/>
            <a:ext cx="4120019" cy="3581400"/>
          </a:xfrm>
          <a:prstGeom prst="rect">
            <a:avLst/>
          </a:prstGeom>
        </p:spPr>
      </p:pic>
      <p:sp>
        <p:nvSpPr>
          <p:cNvPr id="6" name="TextBox 5"/>
          <p:cNvSpPr txBox="1"/>
          <p:nvPr/>
        </p:nvSpPr>
        <p:spPr>
          <a:xfrm>
            <a:off x="5373843" y="5257800"/>
            <a:ext cx="3430732" cy="461665"/>
          </a:xfrm>
          <a:prstGeom prst="rect">
            <a:avLst/>
          </a:prstGeom>
          <a:noFill/>
        </p:spPr>
        <p:txBody>
          <a:bodyPr wrap="square" rtlCol="0">
            <a:spAutoFit/>
          </a:bodyPr>
          <a:lstStyle/>
          <a:p>
            <a:pPr algn="ctr"/>
            <a:r>
              <a:rPr lang="en-US" sz="2400" b="1" dirty="0" err="1" smtClean="0">
                <a:latin typeface="Times New Roman" pitchFamily="18" charset="0"/>
                <a:cs typeface="Times New Roman" pitchFamily="18" charset="0"/>
              </a:rPr>
              <a:t>Trang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thất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94799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Box 11"/>
          <p:cNvSpPr txBox="1"/>
          <p:nvPr/>
        </p:nvSpPr>
        <p:spPr>
          <a:xfrm>
            <a:off x="137919" y="1402316"/>
            <a:ext cx="8826598" cy="4031873"/>
          </a:xfrm>
          <a:prstGeom prst="rect">
            <a:avLst/>
          </a:prstGeom>
          <a:noFill/>
        </p:spPr>
        <p:txBody>
          <a:bodyPr wrap="square" rtlCol="0">
            <a:spAutoFit/>
          </a:bodyPr>
          <a:lstStyle/>
          <a:p>
            <a:pPr algn="just"/>
            <a:r>
              <a:rPr lang="en-US" sz="3200" dirty="0"/>
              <a:t>	</a:t>
            </a:r>
            <a:r>
              <a:rPr lang="vi-VN" sz="3200" b="1" dirty="0" smtClean="0">
                <a:latin typeface="+mj-lt"/>
              </a:rPr>
              <a:t>Quy </a:t>
            </a:r>
            <a:r>
              <a:rPr lang="vi-VN" sz="3200" b="1" dirty="0">
                <a:latin typeface="+mj-lt"/>
              </a:rPr>
              <a:t>trình xây dựng nhà ở gồm 3 bước </a:t>
            </a:r>
            <a:r>
              <a:rPr lang="vi-VN" sz="3200" b="1" dirty="0" smtClean="0">
                <a:latin typeface="+mj-lt"/>
              </a:rPr>
              <a:t>ch</a:t>
            </a:r>
            <a:r>
              <a:rPr lang="en-US" sz="3200" b="1" dirty="0">
                <a:latin typeface="Times New Roman" pitchFamily="18" charset="0"/>
                <a:cs typeface="Times New Roman" pitchFamily="18" charset="0"/>
              </a:rPr>
              <a:t>í</a:t>
            </a:r>
            <a:r>
              <a:rPr lang="vi-VN" sz="3200" b="1" dirty="0" smtClean="0">
                <a:latin typeface="+mj-lt"/>
              </a:rPr>
              <a:t>nh </a:t>
            </a:r>
            <a:r>
              <a:rPr lang="vi-VN" sz="3200" b="1" dirty="0">
                <a:latin typeface="+mj-lt"/>
              </a:rPr>
              <a:t>sau:</a:t>
            </a:r>
            <a:endParaRPr lang="en-US" sz="3200" b="1" dirty="0">
              <a:latin typeface="+mj-lt"/>
            </a:endParaRPr>
          </a:p>
          <a:p>
            <a:pPr algn="just"/>
            <a:r>
              <a:rPr lang="en-US" sz="3200" b="1" dirty="0">
                <a:latin typeface="+mj-lt"/>
              </a:rPr>
              <a:t>- </a:t>
            </a:r>
            <a:r>
              <a:rPr lang="vi-VN" sz="3200" b="1" dirty="0">
                <a:latin typeface="+mj-lt"/>
              </a:rPr>
              <a:t>Chuẩn bị: chọn kiểu nhà, vẽ thiết kế, chọn vật </a:t>
            </a:r>
            <a:r>
              <a:rPr lang="vi-VN" sz="3200" b="1" dirty="0" smtClean="0">
                <a:latin typeface="+mj-lt"/>
              </a:rPr>
              <a:t>liệu,...</a:t>
            </a:r>
            <a:endParaRPr lang="en-US" sz="3200" b="1" dirty="0">
              <a:latin typeface="+mj-lt"/>
            </a:endParaRPr>
          </a:p>
          <a:p>
            <a:pPr algn="just"/>
            <a:r>
              <a:rPr lang="en-US" sz="3200" b="1" dirty="0" smtClean="0">
                <a:latin typeface="+mj-lt"/>
              </a:rPr>
              <a:t>- </a:t>
            </a:r>
            <a:r>
              <a:rPr lang="vi-VN" sz="3200" b="1" dirty="0" smtClean="0">
                <a:latin typeface="+mj-lt"/>
              </a:rPr>
              <a:t>Thi </a:t>
            </a:r>
            <a:r>
              <a:rPr lang="vi-VN" sz="3200" b="1" dirty="0">
                <a:latin typeface="+mj-lt"/>
              </a:rPr>
              <a:t>công: xây móng, dựng khung nhà, xây tường, </a:t>
            </a:r>
            <a:r>
              <a:rPr lang="en-US" sz="3200" b="1" dirty="0" err="1">
                <a:latin typeface="Times New Roman" pitchFamily="18" charset="0"/>
                <a:cs typeface="Times New Roman" pitchFamily="18" charset="0"/>
              </a:rPr>
              <a:t>lắp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hệ</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thống</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nước</a:t>
            </a:r>
            <a:r>
              <a:rPr lang="en-US" sz="3200" b="1" dirty="0" smtClean="0">
                <a:latin typeface="Times New Roman" pitchFamily="18" charset="0"/>
                <a:cs typeface="Times New Roman" pitchFamily="18" charset="0"/>
              </a:rPr>
              <a:t>, </a:t>
            </a:r>
            <a:r>
              <a:rPr lang="vi-VN" sz="3200" b="1" dirty="0" smtClean="0">
                <a:latin typeface="+mj-lt"/>
              </a:rPr>
              <a:t>lợp </a:t>
            </a:r>
            <a:r>
              <a:rPr lang="vi-VN" sz="3200" b="1" dirty="0">
                <a:latin typeface="+mj-lt"/>
              </a:rPr>
              <a:t>mái,...</a:t>
            </a:r>
            <a:endParaRPr lang="en-US" sz="3200" b="1" dirty="0">
              <a:latin typeface="+mj-lt"/>
            </a:endParaRPr>
          </a:p>
          <a:p>
            <a:pPr algn="just"/>
            <a:r>
              <a:rPr lang="vi-VN" sz="3200" b="1" dirty="0">
                <a:latin typeface="+mj-lt"/>
              </a:rPr>
              <a:t> </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quét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vôi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nội</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thất</a:t>
            </a:r>
            <a:r>
              <a:rPr lang="en-US" sz="3200" b="1" dirty="0" smtClean="0">
                <a:latin typeface="Times New Roman" pitchFamily="18" charset="0"/>
                <a:cs typeface="Times New Roman" pitchFamily="18" charset="0"/>
              </a:rPr>
              <a:t>,…</a:t>
            </a:r>
            <a:endParaRPr lang="en-AU" sz="3200" b="1" dirty="0" smtClean="0">
              <a:latin typeface="Times New Roman" pitchFamily="18" charset="0"/>
              <a:cs typeface="Times New Roman" pitchFamily="18" charset="0"/>
            </a:endParaRPr>
          </a:p>
        </p:txBody>
      </p:sp>
      <p:pic>
        <p:nvPicPr>
          <p:cNvPr id="8"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0673" y="4953000"/>
            <a:ext cx="1676400" cy="164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
        <p:nvSpPr>
          <p:cNvPr id="15" name="TextBox 14"/>
          <p:cNvSpPr txBox="1"/>
          <p:nvPr/>
        </p:nvSpPr>
        <p:spPr>
          <a:xfrm>
            <a:off x="189545" y="871946"/>
            <a:ext cx="876491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4. QUY TRÌNH XÂY DỰNG NHÀ Ở.</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6212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7710" y="15949"/>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0110" y="762000"/>
            <a:ext cx="8839200" cy="1754326"/>
          </a:xfrm>
          <a:prstGeom prst="rect">
            <a:avLst/>
          </a:prstGeom>
          <a:noFill/>
        </p:spPr>
        <p:txBody>
          <a:bodyPr wrap="square" rtlCol="0">
            <a:spAutoFit/>
          </a:bodyPr>
          <a:lstStyle/>
          <a:p>
            <a:pPr algn="just">
              <a:defRPr/>
            </a:pPr>
            <a:r>
              <a:rPr lang="en-US" altLang="en-US" sz="3600" b="1" i="1" u="sng" dirty="0" err="1" smtClean="0">
                <a:solidFill>
                  <a:srgbClr val="0000FF"/>
                </a:solidFill>
                <a:latin typeface="Times New Roman" pitchFamily="18" charset="0"/>
                <a:cs typeface="Times New Roman" pitchFamily="18" charset="0"/>
              </a:rPr>
              <a:t>Bài</a:t>
            </a:r>
            <a:r>
              <a:rPr lang="en-US" altLang="en-US" sz="3600" b="1" i="1" u="sng" dirty="0" smtClean="0">
                <a:solidFill>
                  <a:srgbClr val="0000FF"/>
                </a:solidFill>
                <a:latin typeface="Times New Roman" pitchFamily="18" charset="0"/>
                <a:cs typeface="Times New Roman" pitchFamily="18" charset="0"/>
              </a:rPr>
              <a:t> </a:t>
            </a:r>
            <a:r>
              <a:rPr lang="en-US" altLang="en-US" sz="3600" b="1" i="1" u="sng" dirty="0" err="1" smtClean="0">
                <a:solidFill>
                  <a:srgbClr val="0000FF"/>
                </a:solidFill>
                <a:latin typeface="Times New Roman" pitchFamily="18" charset="0"/>
                <a:cs typeface="Times New Roman" pitchFamily="18" charset="0"/>
              </a:rPr>
              <a:t>tập</a:t>
            </a:r>
            <a:r>
              <a:rPr lang="en-US" altLang="en-US" sz="3600" b="1" i="1" u="sng" dirty="0" smtClean="0">
                <a:solidFill>
                  <a:srgbClr val="0000FF"/>
                </a:solidFill>
                <a:latin typeface="Times New Roman" pitchFamily="18" charset="0"/>
                <a:cs typeface="Times New Roman" pitchFamily="18" charset="0"/>
              </a:rPr>
              <a:t> 1</a:t>
            </a:r>
            <a:r>
              <a:rPr lang="en-US" altLang="en-US" sz="3600" b="1" i="1" dirty="0" smtClean="0">
                <a:solidFill>
                  <a:srgbClr val="0000FF"/>
                </a:solidFill>
                <a:latin typeface="Times New Roman" pitchFamily="18" charset="0"/>
                <a:cs typeface="Times New Roman" pitchFamily="18" charset="0"/>
              </a:rPr>
              <a:t>: </a:t>
            </a:r>
            <a:r>
              <a:rPr lang="vi-VN" altLang="en-US" sz="3600" b="1" dirty="0">
                <a:latin typeface="Times New Roman" pitchFamily="18" charset="0"/>
                <a:cs typeface="Times New Roman" pitchFamily="18" charset="0"/>
              </a:rPr>
              <a:t>Em hãy quan sát các ngôi nhà dưới đây và cho biết ngôi nhà nào có kết cấu v</a:t>
            </a:r>
            <a:r>
              <a:rPr lang="en-US" altLang="en-US" sz="3600" b="1" dirty="0" err="1">
                <a:latin typeface="Times New Roman" pitchFamily="18" charset="0"/>
                <a:cs typeface="Times New Roman" pitchFamily="18" charset="0"/>
              </a:rPr>
              <a:t>ững</a:t>
            </a:r>
            <a:r>
              <a:rPr lang="vi-VN" altLang="en-US" sz="3600" b="1" dirty="0">
                <a:latin typeface="Times New Roman" pitchFamily="18" charset="0"/>
                <a:cs typeface="Times New Roman" pitchFamily="18" charset="0"/>
              </a:rPr>
              <a:t> chắc nhất</a:t>
            </a:r>
            <a:r>
              <a:rPr lang="en-US" altLang="en-US" sz="3600" b="1" dirty="0" smtClean="0">
                <a:latin typeface="Times New Roman" pitchFamily="18" charset="0"/>
                <a:cs typeface="Times New Roman" pitchFamily="18" charset="0"/>
              </a:rPr>
              <a:t>?</a:t>
            </a:r>
            <a:endParaRPr lang="en-US" altLang="en-US" sz="36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914400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8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 y="914400"/>
            <a:ext cx="9143999" cy="57150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B0F0"/>
              </a:solidFill>
              <a:latin typeface="Arial" pitchFamily="34" charset="0"/>
              <a:cs typeface="Arial" pitchFamily="34" charset="0"/>
            </a:endParaRPr>
          </a:p>
        </p:txBody>
      </p:sp>
      <p:pic>
        <p:nvPicPr>
          <p:cNvPr id="11" name="Picture 10" descr="C:\Users\USER\AppData\Local\Temp\FineReader11.00\media\image29.jpeg"/>
          <p:cNvPicPr/>
          <p:nvPr/>
        </p:nvPicPr>
        <p:blipFill>
          <a:blip r:embed="rId2">
            <a:extLst>
              <a:ext uri="{28A0092B-C50C-407E-A947-70E740481C1C}">
                <a14:useLocalDpi xmlns:a14="http://schemas.microsoft.com/office/drawing/2010/main" val="0"/>
              </a:ext>
            </a:extLst>
          </a:blip>
          <a:srcRect/>
          <a:stretch>
            <a:fillRect/>
          </a:stretch>
        </p:blipFill>
        <p:spPr bwMode="auto">
          <a:xfrm>
            <a:off x="1" y="2514600"/>
            <a:ext cx="9143999" cy="3886200"/>
          </a:xfrm>
          <a:prstGeom prst="rect">
            <a:avLst/>
          </a:prstGeom>
          <a:noFill/>
          <a:ln>
            <a:noFill/>
          </a:ln>
        </p:spPr>
      </p:pic>
      <p:sp>
        <p:nvSpPr>
          <p:cNvPr id="12" name="TextBox 11"/>
          <p:cNvSpPr txBox="1"/>
          <p:nvPr/>
        </p:nvSpPr>
        <p:spPr>
          <a:xfrm>
            <a:off x="152400" y="762000"/>
            <a:ext cx="8839200" cy="1477328"/>
          </a:xfrm>
          <a:prstGeom prst="rect">
            <a:avLst/>
          </a:prstGeom>
          <a:noFill/>
        </p:spPr>
        <p:txBody>
          <a:bodyPr wrap="square" rtlCol="0">
            <a:spAutoFit/>
          </a:bodyPr>
          <a:lstStyle/>
          <a:p>
            <a:pPr algn="just"/>
            <a:r>
              <a:rPr lang="vi-VN" sz="3000" b="1" i="1" u="sng" dirty="0">
                <a:solidFill>
                  <a:srgbClr val="0070C0"/>
                </a:solidFill>
                <a:latin typeface="+mj-lt"/>
                <a:cs typeface="Arial" pitchFamily="34" charset="0"/>
              </a:rPr>
              <a:t>Bài tập </a:t>
            </a:r>
            <a:r>
              <a:rPr lang="en-US" sz="3000" b="1" i="1" u="sng" dirty="0">
                <a:solidFill>
                  <a:srgbClr val="0070C0"/>
                </a:solidFill>
                <a:latin typeface="Times New Roman" pitchFamily="18" charset="0"/>
                <a:cs typeface="Times New Roman" pitchFamily="18" charset="0"/>
              </a:rPr>
              <a:t>2</a:t>
            </a:r>
            <a:r>
              <a:rPr lang="en-US" sz="3000" b="1" i="1" dirty="0" smtClean="0">
                <a:solidFill>
                  <a:srgbClr val="0070C0"/>
                </a:solidFill>
                <a:latin typeface="+mj-lt"/>
                <a:cs typeface="Arial" pitchFamily="34" charset="0"/>
              </a:rPr>
              <a:t>:</a:t>
            </a:r>
            <a:r>
              <a:rPr lang="vi-VN" sz="3000" b="1" i="1" dirty="0" smtClean="0">
                <a:solidFill>
                  <a:srgbClr val="0070C0"/>
                </a:solidFill>
                <a:latin typeface="+mj-lt"/>
                <a:cs typeface="Arial" pitchFamily="34" charset="0"/>
              </a:rPr>
              <a:t> </a:t>
            </a:r>
            <a:r>
              <a:rPr lang="vi-VN" sz="3000" b="1" dirty="0">
                <a:latin typeface="+mj-lt"/>
                <a:cs typeface="Arial" pitchFamily="34" charset="0"/>
              </a:rPr>
              <a:t>Em hãy cho biết những ngôi nhà trong hình </a:t>
            </a:r>
            <a:r>
              <a:rPr lang="en-US" sz="3000" b="1" dirty="0" smtClean="0">
                <a:latin typeface="Times New Roman" pitchFamily="18" charset="0"/>
                <a:cs typeface="Times New Roman" pitchFamily="18" charset="0"/>
              </a:rPr>
              <a:t>a</a:t>
            </a:r>
            <a:r>
              <a:rPr lang="en-US" sz="3000" b="1" dirty="0" smtClean="0">
                <a:latin typeface="+mj-lt"/>
                <a:cs typeface="Arial" pitchFamily="34" charset="0"/>
              </a:rPr>
              <a:t>, </a:t>
            </a:r>
            <a:r>
              <a:rPr lang="en-US" sz="3000" b="1" dirty="0" err="1" smtClean="0">
                <a:latin typeface="+mj-lt"/>
                <a:cs typeface="Arial" pitchFamily="34" charset="0"/>
              </a:rPr>
              <a:t>hình</a:t>
            </a:r>
            <a:r>
              <a:rPr lang="en-US" sz="3000" b="1" dirty="0" smtClean="0">
                <a:latin typeface="+mj-lt"/>
                <a:cs typeface="Arial" pitchFamily="34" charset="0"/>
              </a:rPr>
              <a:t> </a:t>
            </a:r>
            <a:r>
              <a:rPr lang="en-US" sz="3000" b="1" dirty="0" smtClean="0">
                <a:latin typeface="Times New Roman" pitchFamily="18" charset="0"/>
                <a:cs typeface="Times New Roman" pitchFamily="18" charset="0"/>
              </a:rPr>
              <a:t>b</a:t>
            </a:r>
            <a:r>
              <a:rPr lang="en-US" sz="3000" b="1" dirty="0" smtClean="0">
                <a:latin typeface="+mj-lt"/>
                <a:cs typeface="Arial" pitchFamily="34" charset="0"/>
              </a:rPr>
              <a:t>, </a:t>
            </a:r>
            <a:r>
              <a:rPr lang="en-US" sz="3000" b="1" dirty="0" err="1" smtClean="0">
                <a:latin typeface="+mj-lt"/>
                <a:cs typeface="Arial" pitchFamily="34" charset="0"/>
              </a:rPr>
              <a:t>hình</a:t>
            </a:r>
            <a:r>
              <a:rPr lang="en-US" sz="3000" b="1" dirty="0" smtClean="0">
                <a:latin typeface="+mj-lt"/>
                <a:cs typeface="Arial" pitchFamily="34" charset="0"/>
              </a:rPr>
              <a:t> </a:t>
            </a:r>
            <a:r>
              <a:rPr lang="en-US" sz="3000" b="1" dirty="0" smtClean="0">
                <a:latin typeface="Times New Roman" pitchFamily="18" charset="0"/>
                <a:cs typeface="Times New Roman" pitchFamily="18" charset="0"/>
              </a:rPr>
              <a:t>c</a:t>
            </a:r>
            <a:r>
              <a:rPr lang="en-US" sz="3000" b="1" dirty="0" smtClean="0">
                <a:latin typeface="+mj-lt"/>
                <a:cs typeface="Arial" pitchFamily="34" charset="0"/>
              </a:rPr>
              <a:t> </a:t>
            </a:r>
            <a:r>
              <a:rPr lang="vi-VN" sz="3000" b="1" dirty="0" smtClean="0">
                <a:latin typeface="+mj-lt"/>
                <a:cs typeface="Arial" pitchFamily="34" charset="0"/>
              </a:rPr>
              <a:t>dưới </a:t>
            </a:r>
            <a:r>
              <a:rPr lang="vi-VN" sz="3000" b="1" dirty="0">
                <a:latin typeface="+mj-lt"/>
                <a:cs typeface="Arial" pitchFamily="34" charset="0"/>
              </a:rPr>
              <a:t>đây đang thực hiện ở bước nào của quy trình xây dựng nhà</a:t>
            </a:r>
            <a:r>
              <a:rPr lang="vi-VN" sz="3000" b="1" dirty="0" smtClean="0">
                <a:latin typeface="+mj-lt"/>
                <a:cs typeface="Arial" pitchFamily="34" charset="0"/>
              </a:rPr>
              <a:t>.</a:t>
            </a:r>
            <a:endParaRPr lang="en-US" sz="3000" b="1" dirty="0">
              <a:latin typeface="+mj-lt"/>
              <a:cs typeface="Arial" pitchFamily="34" charset="0"/>
            </a:endParaRPr>
          </a:p>
        </p:txBody>
      </p:sp>
      <p:sp>
        <p:nvSpPr>
          <p:cNvPr id="6"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dirty="0"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29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22" y="134957"/>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VẬN DỤNG</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76200" y="914400"/>
            <a:ext cx="8991599" cy="57912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smtClean="0">
                <a:solidFill>
                  <a:schemeClr val="tx1"/>
                </a:solidFill>
                <a:latin typeface="+mj-lt"/>
                <a:cs typeface="Arial" pitchFamily="34" charset="0"/>
              </a:rPr>
              <a:t>Chi </a:t>
            </a:r>
            <a:r>
              <a:rPr lang="vi-VN" sz="3200" b="1" dirty="0">
                <a:solidFill>
                  <a:schemeClr val="tx1"/>
                </a:solidFill>
                <a:latin typeface="+mj-lt"/>
                <a:cs typeface="Arial" pitchFamily="34" charset="0"/>
              </a:rPr>
              <a:t>phí xây dựng ngôi nhà 1 tầng có diện tích 50m2 với vật liệu cơ bản là lá dừa, gỗ, gạch nung sẽ giảm bao nhiêu so với ngôi nhà xây bằng bê tông cốt thép, giả sử giá xây dựng trung bình </a:t>
            </a:r>
            <a:r>
              <a:rPr lang="vi-VN" sz="3200" b="1" dirty="0" smtClean="0">
                <a:solidFill>
                  <a:schemeClr val="tx1"/>
                </a:solidFill>
                <a:latin typeface="+mj-lt"/>
                <a:cs typeface="Arial" pitchFamily="34" charset="0"/>
              </a:rPr>
              <a:t>như</a:t>
            </a:r>
            <a:r>
              <a:rPr lang="en-US" sz="3200" b="1" dirty="0" smtClean="0">
                <a:solidFill>
                  <a:schemeClr val="tx1"/>
                </a:solidFill>
                <a:latin typeface="+mj-lt"/>
                <a:cs typeface="Arial" pitchFamily="34" charset="0"/>
              </a:rPr>
              <a:t> </a:t>
            </a:r>
            <a:r>
              <a:rPr lang="vi-VN" sz="3200" b="1" dirty="0" smtClean="0">
                <a:solidFill>
                  <a:schemeClr val="tx1"/>
                </a:solidFill>
                <a:latin typeface="+mj-lt"/>
                <a:cs typeface="Arial" pitchFamily="34" charset="0"/>
              </a:rPr>
              <a:t>sau</a:t>
            </a:r>
            <a:r>
              <a:rPr lang="vi-VN" sz="3200" b="1" dirty="0">
                <a:solidFill>
                  <a:schemeClr val="tx1"/>
                </a:solidFill>
                <a:latin typeface="+mj-lt"/>
                <a:cs typeface="Arial" pitchFamily="34" charset="0"/>
              </a:rPr>
              <a:t>:</a:t>
            </a:r>
          </a:p>
          <a:p>
            <a:pPr algn="just"/>
            <a:r>
              <a:rPr lang="vi-VN" sz="3200" b="1" dirty="0">
                <a:solidFill>
                  <a:schemeClr val="tx1"/>
                </a:solidFill>
                <a:latin typeface="+mj-lt"/>
                <a:cs typeface="Arial" pitchFamily="34" charset="0"/>
              </a:rPr>
              <a:t>- Nhà lợp mái lá dừa, nền nhà lát (lót) gạch nung, trụ nhà bằng gỗ: </a:t>
            </a:r>
            <a:r>
              <a:rPr lang="vi-VN" sz="3200" b="1" dirty="0" smtClean="0">
                <a:solidFill>
                  <a:schemeClr val="tx1"/>
                </a:solidFill>
                <a:latin typeface="+mj-lt"/>
                <a:cs typeface="Arial" pitchFamily="34" charset="0"/>
              </a:rPr>
              <a:t>2</a:t>
            </a:r>
            <a:r>
              <a:rPr lang="en-US" sz="3200" b="1" dirty="0" smtClean="0">
                <a:solidFill>
                  <a:schemeClr val="tx1"/>
                </a:solidFill>
                <a:latin typeface="+mj-lt"/>
                <a:cs typeface="Arial" pitchFamily="34" charset="0"/>
              </a:rPr>
              <a:t>.</a:t>
            </a:r>
            <a:r>
              <a:rPr lang="en-US" sz="3200" b="1" dirty="0">
                <a:solidFill>
                  <a:schemeClr val="tx1"/>
                </a:solidFill>
                <a:latin typeface="Times New Roman" pitchFamily="18" charset="0"/>
                <a:cs typeface="Times New Roman" pitchFamily="18" charset="0"/>
              </a:rPr>
              <a:t>5</a:t>
            </a:r>
            <a:r>
              <a:rPr lang="vi-VN" sz="3200" b="1" dirty="0" smtClean="0">
                <a:solidFill>
                  <a:schemeClr val="tx1"/>
                </a:solidFill>
                <a:latin typeface="+mj-lt"/>
                <a:cs typeface="Arial" pitchFamily="34" charset="0"/>
              </a:rPr>
              <a:t>00</a:t>
            </a:r>
            <a:r>
              <a:rPr lang="en-US" sz="3200" b="1" dirty="0" smtClean="0">
                <a:solidFill>
                  <a:schemeClr val="tx1"/>
                </a:solidFill>
                <a:latin typeface="+mj-lt"/>
                <a:cs typeface="Arial" pitchFamily="34" charset="0"/>
              </a:rPr>
              <a:t>.</a:t>
            </a:r>
            <a:r>
              <a:rPr lang="vi-VN" sz="3200" b="1" dirty="0" smtClean="0">
                <a:solidFill>
                  <a:schemeClr val="tx1"/>
                </a:solidFill>
                <a:latin typeface="+mj-lt"/>
                <a:cs typeface="Arial" pitchFamily="34" charset="0"/>
              </a:rPr>
              <a:t>000 đ</a:t>
            </a:r>
            <a:r>
              <a:rPr lang="en-US" sz="3200" b="1" dirty="0" smtClean="0">
                <a:solidFill>
                  <a:schemeClr val="tx1"/>
                </a:solidFill>
                <a:latin typeface="Times New Roman" pitchFamily="18" charset="0"/>
                <a:cs typeface="Times New Roman" pitchFamily="18" charset="0"/>
              </a:rPr>
              <a:t>ồ</a:t>
            </a:r>
            <a:r>
              <a:rPr lang="vi-VN" sz="3200" b="1" dirty="0" smtClean="0">
                <a:solidFill>
                  <a:schemeClr val="tx1"/>
                </a:solidFill>
                <a:latin typeface="+mj-lt"/>
                <a:cs typeface="Arial" pitchFamily="34" charset="0"/>
              </a:rPr>
              <a:t>ng/m2</a:t>
            </a:r>
            <a:r>
              <a:rPr lang="vi-VN" sz="3200" b="1" dirty="0">
                <a:solidFill>
                  <a:schemeClr val="tx1"/>
                </a:solidFill>
                <a:latin typeface="+mj-lt"/>
                <a:cs typeface="Arial" pitchFamily="34" charset="0"/>
              </a:rPr>
              <a:t>;</a:t>
            </a:r>
          </a:p>
          <a:p>
            <a:pPr algn="just"/>
            <a:r>
              <a:rPr lang="vi-VN" sz="3200" b="1" dirty="0">
                <a:solidFill>
                  <a:schemeClr val="tx1"/>
                </a:solidFill>
                <a:latin typeface="+mj-lt"/>
                <a:cs typeface="Arial" pitchFamily="34" charset="0"/>
              </a:rPr>
              <a:t> - Nhà mái ngói, cột bê tông cốt thép, nền nhà lát (lót) gạch bông, </a:t>
            </a:r>
            <a:r>
              <a:rPr lang="vi-VN" sz="3200" b="1" dirty="0" smtClean="0">
                <a:solidFill>
                  <a:schemeClr val="tx1"/>
                </a:solidFill>
                <a:latin typeface="+mj-lt"/>
                <a:cs typeface="Arial" pitchFamily="34" charset="0"/>
              </a:rPr>
              <a:t>tường</a:t>
            </a:r>
            <a:r>
              <a:rPr lang="en-US" sz="3200" b="1" dirty="0" smtClean="0">
                <a:solidFill>
                  <a:schemeClr val="tx1"/>
                </a:solidFill>
                <a:latin typeface="+mj-lt"/>
                <a:cs typeface="Arial" pitchFamily="34" charset="0"/>
              </a:rPr>
              <a:t> </a:t>
            </a:r>
            <a:r>
              <a:rPr lang="vi-VN" sz="3200" b="1" dirty="0" smtClean="0">
                <a:solidFill>
                  <a:schemeClr val="tx1"/>
                </a:solidFill>
                <a:latin typeface="+mj-lt"/>
                <a:cs typeface="Arial" pitchFamily="34" charset="0"/>
              </a:rPr>
              <a:t>gạch</a:t>
            </a:r>
            <a:r>
              <a:rPr lang="vi-VN" sz="3200" b="1" dirty="0">
                <a:solidFill>
                  <a:schemeClr val="tx1"/>
                </a:solidFill>
                <a:latin typeface="+mj-lt"/>
                <a:cs typeface="Arial" pitchFamily="34" charset="0"/>
              </a:rPr>
              <a:t>: </a:t>
            </a:r>
            <a:r>
              <a:rPr lang="vi-VN" sz="3200" b="1" dirty="0" smtClean="0">
                <a:solidFill>
                  <a:schemeClr val="tx1"/>
                </a:solidFill>
                <a:latin typeface="+mj-lt"/>
                <a:cs typeface="Arial" pitchFamily="34" charset="0"/>
              </a:rPr>
              <a:t>5</a:t>
            </a:r>
            <a:r>
              <a:rPr lang="en-US" sz="3200" b="1" dirty="0" smtClean="0">
                <a:solidFill>
                  <a:schemeClr val="tx1"/>
                </a:solidFill>
                <a:latin typeface="+mj-lt"/>
                <a:cs typeface="Arial" pitchFamily="34" charset="0"/>
              </a:rPr>
              <a:t>.</a:t>
            </a:r>
            <a:r>
              <a:rPr lang="vi-VN" sz="3200" b="1" dirty="0" smtClean="0">
                <a:solidFill>
                  <a:schemeClr val="tx1"/>
                </a:solidFill>
                <a:latin typeface="+mj-lt"/>
                <a:cs typeface="Arial" pitchFamily="34" charset="0"/>
              </a:rPr>
              <a:t>000</a:t>
            </a:r>
            <a:r>
              <a:rPr lang="en-US" sz="3200" b="1" dirty="0" smtClean="0">
                <a:solidFill>
                  <a:schemeClr val="tx1"/>
                </a:solidFill>
                <a:latin typeface="+mj-lt"/>
                <a:cs typeface="Arial" pitchFamily="34" charset="0"/>
              </a:rPr>
              <a:t>.</a:t>
            </a:r>
            <a:r>
              <a:rPr lang="vi-VN" sz="3200" b="1" dirty="0" smtClean="0">
                <a:solidFill>
                  <a:schemeClr val="tx1"/>
                </a:solidFill>
                <a:latin typeface="+mj-lt"/>
                <a:cs typeface="Arial" pitchFamily="34" charset="0"/>
              </a:rPr>
              <a:t>000 đ</a:t>
            </a:r>
            <a:r>
              <a:rPr lang="en-US" sz="3200" b="1" dirty="0" smtClean="0">
                <a:solidFill>
                  <a:schemeClr val="tx1"/>
                </a:solidFill>
                <a:latin typeface="Times New Roman" pitchFamily="18" charset="0"/>
                <a:cs typeface="Times New Roman" pitchFamily="18" charset="0"/>
              </a:rPr>
              <a:t>ồ</a:t>
            </a:r>
            <a:r>
              <a:rPr lang="vi-VN" sz="3200" b="1" dirty="0" smtClean="0">
                <a:solidFill>
                  <a:schemeClr val="tx1"/>
                </a:solidFill>
                <a:latin typeface="+mj-lt"/>
                <a:cs typeface="Arial" pitchFamily="34" charset="0"/>
              </a:rPr>
              <a:t>ng/m2.</a:t>
            </a:r>
            <a:endParaRPr lang="vi-VN" sz="3200" b="1" dirty="0">
              <a:solidFill>
                <a:schemeClr val="tx1"/>
              </a:solidFill>
              <a:latin typeface="+mj-lt"/>
              <a:cs typeface="Arial" pitchFamily="34" charset="0"/>
            </a:endParaRPr>
          </a:p>
          <a:p>
            <a:pPr algn="ctr"/>
            <a:r>
              <a:rPr lang="vi-VN" sz="3200" b="1" dirty="0">
                <a:solidFill>
                  <a:srgbClr val="0070C0"/>
                </a:solidFill>
                <a:latin typeface="+mj-lt"/>
                <a:cs typeface="Arial" pitchFamily="34" charset="0"/>
              </a:rPr>
              <a:t>Ghi trên giấy A4. Giờ sau nộp lại cho GV.</a:t>
            </a:r>
          </a:p>
        </p:txBody>
      </p:sp>
      <p:sp>
        <p:nvSpPr>
          <p:cNvPr id="6"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dirty="0"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20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829323" y="5219"/>
            <a:ext cx="5746836" cy="830997"/>
          </a:xfrm>
          <a:prstGeom prst="rect">
            <a:avLst/>
          </a:prstGeom>
          <a:gradFill rotWithShape="1">
            <a:gsLst>
              <a:gs pos="0">
                <a:srgbClr val="FF0066"/>
              </a:gs>
              <a:gs pos="50000">
                <a:srgbClr val="FFFFFF"/>
              </a:gs>
              <a:gs pos="100000">
                <a:srgbClr val="FF0066"/>
              </a:gs>
            </a:gsLst>
            <a:lin ang="5400000" scaled="1"/>
          </a:gradFill>
          <a:ln w="38100">
            <a:solidFill>
              <a:srgbClr val="0000FF"/>
            </a:solidFill>
            <a:miter lim="800000"/>
            <a:headEnd/>
            <a:tailEnd/>
          </a:ln>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sz="4800" b="1" dirty="0">
                <a:latin typeface="VNI-Times" pitchFamily="2" charset="0"/>
              </a:rPr>
              <a:t>   </a:t>
            </a:r>
            <a:r>
              <a:rPr lang="en-US" sz="3200" b="1" dirty="0" smtClean="0">
                <a:solidFill>
                  <a:srgbClr val="0000FF"/>
                </a:solidFill>
                <a:latin typeface="Times New Roman" pitchFamily="18" charset="0"/>
                <a:cs typeface="Times New Roman" pitchFamily="18" charset="0"/>
              </a:rPr>
              <a:t>HƯỚNG DẪN HỌC Ở NHÀ</a:t>
            </a:r>
            <a:endParaRPr lang="en-US" sz="3200" b="1" dirty="0">
              <a:solidFill>
                <a:srgbClr val="0000FF"/>
              </a:solidFill>
              <a:latin typeface="Times New Roman" pitchFamily="18" charset="0"/>
              <a:cs typeface="Times New Roman" pitchFamily="18" charset="0"/>
            </a:endParaRPr>
          </a:p>
        </p:txBody>
      </p:sp>
      <p:pic>
        <p:nvPicPr>
          <p:cNvPr id="27651"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28459" y="1206343"/>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65665" y="990600"/>
            <a:ext cx="8763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50000"/>
              </a:spcBef>
              <a:buFontTx/>
              <a:buBlip>
                <a:blip r:embed="rId3"/>
              </a:buBlip>
            </a:pPr>
            <a:r>
              <a:rPr lang="en-US" sz="3200" b="1" dirty="0" err="1" smtClean="0">
                <a:latin typeface="Times New Roman" pitchFamily="18" charset="0"/>
                <a:cs typeface="Times New Roman" pitchFamily="18" charset="0"/>
              </a:rPr>
              <a:t>Chép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đầy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đủ</a:t>
            </a:r>
            <a:r>
              <a:rPr lang="en-US" sz="3200" b="1" dirty="0" smtClean="0">
                <a:latin typeface="Times New Roman" pitchFamily="18" charset="0"/>
                <a:cs typeface="Times New Roman" pitchFamily="18" charset="0"/>
              </a:rPr>
              <a:t>.</a:t>
            </a:r>
          </a:p>
          <a:p>
            <a:pPr algn="just" eaLnBrk="1" hangingPunct="1">
              <a:spcBef>
                <a:spcPct val="50000"/>
              </a:spcBef>
              <a:buBlip>
                <a:blip r:embed="rId3"/>
              </a:buBlip>
            </a:pP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trọng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tâm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eaLnBrk="1" hangingPunct="1">
              <a:spcBef>
                <a:spcPct val="50000"/>
              </a:spcBef>
              <a:buBlip>
                <a:blip r:embed="rId3"/>
              </a:buBlip>
            </a:pP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t>
            </a:r>
            <a:r>
              <a:rPr lang="en-US" sz="3200" b="1" dirty="0" err="1" smtClean="0">
                <a:latin typeface="Times New Roman" pitchFamily="18" charset="0"/>
                <a:cs typeface="Times New Roman" pitchFamily="18" charset="0"/>
              </a:rPr>
              <a:t>hực</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viên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giao</a:t>
            </a:r>
            <a:r>
              <a:rPr lang="en-US" sz="3200" b="1" dirty="0" smtClean="0">
                <a:latin typeface="Times New Roman" pitchFamily="18" charset="0"/>
                <a:cs typeface="Times New Roman" pitchFamily="18" charset="0"/>
              </a:rPr>
              <a:t>.</a:t>
            </a:r>
          </a:p>
          <a:p>
            <a:pPr algn="just" eaLnBrk="1" hangingPunct="1">
              <a:spcBef>
                <a:spcPct val="50000"/>
              </a:spcBef>
              <a:buBlip>
                <a:blip r:embed="rId3"/>
              </a:buBlip>
            </a:pP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Xem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trước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2: </a:t>
            </a:r>
            <a:r>
              <a:rPr lang="en-US" sz="3200" b="1" dirty="0" err="1" smtClean="0">
                <a:latin typeface="Times New Roman" pitchFamily="18" charset="0"/>
                <a:cs typeface="Times New Roman" pitchFamily="18" charset="0"/>
              </a:rPr>
              <a:t>Sử</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dụng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lượng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đình</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yêu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viên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hướng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dẫn</a:t>
            </a:r>
            <a:r>
              <a:rPr lang="en-US" sz="3200" b="1" dirty="0" smtClean="0">
                <a:latin typeface="Times New Roman" pitchFamily="18" charset="0"/>
                <a:cs typeface="Times New Roman" pitchFamily="18" charset="0"/>
              </a:rPr>
              <a:t>.</a:t>
            </a:r>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69763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5"/>
          <p:cNvSpPr>
            <a:spLocks noChangeArrowheads="1" noChangeShapeType="1" noTextEdit="1"/>
          </p:cNvSpPr>
          <p:nvPr/>
        </p:nvSpPr>
        <p:spPr bwMode="auto">
          <a:xfrm>
            <a:off x="649287" y="1752600"/>
            <a:ext cx="7800975" cy="3429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FF"/>
              </a:extrusionClr>
              <a:contourClr>
                <a:srgbClr val="FFFFFF"/>
              </a:contourClr>
            </a:sp3d>
          </a:bodyPr>
          <a:lstStyle/>
          <a:p>
            <a:pPr algn="ctr"/>
            <a:r>
              <a:rPr lang="en-US" sz="3600" b="1" kern="10">
                <a:ln w="9525">
                  <a:round/>
                  <a:headEnd/>
                  <a:tailEnd/>
                </a:ln>
                <a:blipFill dpi="0" rotWithShape="0">
                  <a:blip r:embed="rId2"/>
                  <a:srcRect/>
                  <a:stretch>
                    <a:fillRect/>
                  </a:stretch>
                </a:blipFill>
                <a:latin typeface="Times New Roman" panose="02020603050405020304" pitchFamily="18" charset="0"/>
                <a:cs typeface="Times New Roman" panose="02020603050405020304" pitchFamily="18" charset="0"/>
              </a:rPr>
              <a:t>Chân thành cảm ơn các em </a:t>
            </a:r>
          </a:p>
          <a:p>
            <a:pPr algn="ctr"/>
            <a:r>
              <a:rPr lang="en-US" sz="3600" b="1" kern="10">
                <a:ln w="9525">
                  <a:round/>
                  <a:headEnd/>
                  <a:tailEnd/>
                </a:ln>
                <a:blipFill dpi="0" rotWithShape="0">
                  <a:blip r:embed="rId2"/>
                  <a:srcRect/>
                  <a:stretch>
                    <a:fillRect/>
                  </a:stretch>
                </a:blipFill>
                <a:latin typeface="Times New Roman" panose="02020603050405020304" pitchFamily="18" charset="0"/>
                <a:cs typeface="Times New Roman" panose="02020603050405020304" pitchFamily="18" charset="0"/>
              </a:rPr>
              <a:t>học sinh đã theo dõi và lắng nghe</a:t>
            </a:r>
          </a:p>
        </p:txBody>
      </p:sp>
      <p:pic>
        <p:nvPicPr>
          <p:cNvPr id="28675" name="Picture 6"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57200"/>
            <a:ext cx="94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63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124691" y="3581400"/>
            <a:ext cx="8915400" cy="2895600"/>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Nơi</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thờ</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cúng</a:t>
            </a:r>
            <a:r>
              <a:rPr lang="en-AU" sz="3600" b="1" dirty="0" smtClean="0">
                <a:solidFill>
                  <a:schemeClr val="tx1"/>
                </a:solidFill>
                <a:latin typeface="Times New Roman" pitchFamily="18" charset="0"/>
                <a:cs typeface="Times New Roman" pitchFamily="18" charset="0"/>
              </a:rPr>
              <a:t> – </a:t>
            </a:r>
            <a:r>
              <a:rPr lang="en-AU" sz="3600" b="1" dirty="0" err="1" smtClean="0">
                <a:solidFill>
                  <a:schemeClr val="tx1"/>
                </a:solidFill>
                <a:latin typeface="Times New Roman" pitchFamily="18" charset="0"/>
                <a:cs typeface="Times New Roman" pitchFamily="18" charset="0"/>
              </a:rPr>
              <a:t>nơi</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tiếp</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khách</a:t>
            </a:r>
            <a:endParaRPr lang="en-AU" sz="3600" b="1" dirty="0" smtClean="0">
              <a:solidFill>
                <a:schemeClr val="tx1"/>
              </a:solidFill>
              <a:latin typeface="Times New Roman" pitchFamily="18" charset="0"/>
              <a:cs typeface="Times New Roman" pitchFamily="18" charset="0"/>
            </a:endParaRPr>
          </a:p>
          <a:p>
            <a:pPr algn="just">
              <a:spcBef>
                <a:spcPts val="1200"/>
              </a:spcBef>
            </a:pP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Nơi</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học</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tập</a:t>
            </a:r>
            <a:r>
              <a:rPr lang="en-AU" sz="3600" b="1" dirty="0" smtClean="0">
                <a:solidFill>
                  <a:schemeClr val="tx1"/>
                </a:solidFill>
                <a:latin typeface="Times New Roman" pitchFamily="18" charset="0"/>
                <a:cs typeface="Times New Roman" pitchFamily="18" charset="0"/>
              </a:rPr>
              <a:t> – </a:t>
            </a:r>
            <a:r>
              <a:rPr lang="en-AU" sz="3600" b="1" dirty="0" err="1" smtClean="0">
                <a:solidFill>
                  <a:schemeClr val="tx1"/>
                </a:solidFill>
                <a:latin typeface="Times New Roman" pitchFamily="18" charset="0"/>
                <a:cs typeface="Times New Roman" pitchFamily="18" charset="0"/>
              </a:rPr>
              <a:t>nơi</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ngủ</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nghỉ</a:t>
            </a:r>
            <a:endParaRPr lang="en-AU" sz="3600" b="1" dirty="0" smtClean="0">
              <a:solidFill>
                <a:schemeClr val="tx1"/>
              </a:solidFill>
              <a:latin typeface="Times New Roman" pitchFamily="18" charset="0"/>
              <a:cs typeface="Times New Roman" pitchFamily="18" charset="0"/>
            </a:endParaRPr>
          </a:p>
          <a:p>
            <a:pPr algn="just">
              <a:spcBef>
                <a:spcPts val="1200"/>
              </a:spcBef>
            </a:pP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Nơi</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nấu</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ăn</a:t>
            </a:r>
            <a:r>
              <a:rPr lang="en-AU" sz="3600" b="1" dirty="0" smtClean="0">
                <a:solidFill>
                  <a:schemeClr val="tx1"/>
                </a:solidFill>
                <a:latin typeface="Times New Roman" pitchFamily="18" charset="0"/>
                <a:cs typeface="Times New Roman" pitchFamily="18" charset="0"/>
              </a:rPr>
              <a:t> – </a:t>
            </a:r>
            <a:r>
              <a:rPr lang="en-AU" sz="3600" b="1" dirty="0" err="1" smtClean="0">
                <a:solidFill>
                  <a:schemeClr val="tx1"/>
                </a:solidFill>
                <a:latin typeface="Times New Roman" pitchFamily="18" charset="0"/>
                <a:cs typeface="Times New Roman" pitchFamily="18" charset="0"/>
              </a:rPr>
              <a:t>nơi</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ăn</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uống</a:t>
            </a:r>
            <a:endParaRPr lang="en-AU" sz="3600" b="1" dirty="0" smtClean="0">
              <a:solidFill>
                <a:schemeClr val="tx1"/>
              </a:solidFill>
              <a:latin typeface="Times New Roman" pitchFamily="18" charset="0"/>
              <a:cs typeface="Times New Roman" pitchFamily="18" charset="0"/>
            </a:endParaRPr>
          </a:p>
          <a:p>
            <a:pPr algn="just">
              <a:spcBef>
                <a:spcPts val="1200"/>
              </a:spcBef>
            </a:pP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Nơi</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tắm</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giặt</a:t>
            </a:r>
            <a:r>
              <a:rPr lang="en-AU" sz="3600" b="1" dirty="0" smtClean="0">
                <a:solidFill>
                  <a:schemeClr val="tx1"/>
                </a:solidFill>
                <a:latin typeface="Times New Roman" pitchFamily="18" charset="0"/>
                <a:cs typeface="Times New Roman" pitchFamily="18" charset="0"/>
              </a:rPr>
              <a:t> – </a:t>
            </a:r>
            <a:r>
              <a:rPr lang="en-AU" sz="3600" b="1" dirty="0" err="1" smtClean="0">
                <a:solidFill>
                  <a:schemeClr val="tx1"/>
                </a:solidFill>
                <a:latin typeface="Times New Roman" pitchFamily="18" charset="0"/>
                <a:cs typeface="Times New Roman" pitchFamily="18" charset="0"/>
              </a:rPr>
              <a:t>nơi</a:t>
            </a:r>
            <a:r>
              <a:rPr lang="en-AU" sz="3600" b="1" dirty="0" smtClean="0">
                <a:solidFill>
                  <a:schemeClr val="tx1"/>
                </a:solidFill>
                <a:latin typeface="Times New Roman" pitchFamily="18" charset="0"/>
                <a:cs typeface="Times New Roman" pitchFamily="18" charset="0"/>
              </a:rPr>
              <a:t> </a:t>
            </a:r>
            <a:r>
              <a:rPr lang="en-AU" sz="3600" b="1" dirty="0" err="1" smtClean="0">
                <a:solidFill>
                  <a:schemeClr val="tx1"/>
                </a:solidFill>
                <a:latin typeface="Times New Roman" pitchFamily="18" charset="0"/>
                <a:cs typeface="Times New Roman" pitchFamily="18" charset="0"/>
              </a:rPr>
              <a:t>vệ</a:t>
            </a:r>
            <a:r>
              <a:rPr lang="en-AU" sz="3600" b="1" dirty="0" smtClean="0">
                <a:solidFill>
                  <a:schemeClr val="tx1"/>
                </a:solidFill>
                <a:latin typeface="Times New Roman" pitchFamily="18" charset="0"/>
                <a:cs typeface="Times New Roman" pitchFamily="18" charset="0"/>
              </a:rPr>
              <a:t> sinh </a:t>
            </a:r>
            <a:endParaRPr lang="en-US" sz="3600" b="1" dirty="0">
              <a:solidFill>
                <a:schemeClr val="tx1"/>
              </a:solidFill>
              <a:latin typeface="Times New Roman" pitchFamily="18" charset="0"/>
              <a:cs typeface="Times New Roman" pitchFamily="18" charset="0"/>
            </a:endParaRPr>
          </a:p>
        </p:txBody>
      </p:sp>
      <p:sp>
        <p:nvSpPr>
          <p:cNvPr id="5" name="Rectangle 4"/>
          <p:cNvSpPr/>
          <p:nvPr/>
        </p:nvSpPr>
        <p:spPr>
          <a:xfrm>
            <a:off x="124691" y="152400"/>
            <a:ext cx="8915400" cy="2862322"/>
          </a:xfrm>
          <a:prstGeom prst="rect">
            <a:avLst/>
          </a:prstGeom>
        </p:spPr>
        <p:txBody>
          <a:bodyPr wrap="square">
            <a:spAutoFit/>
          </a:bodyPr>
          <a:lstStyle/>
          <a:p>
            <a:pPr algn="just"/>
            <a:r>
              <a:rPr lang="vi-VN" sz="3000" b="1" i="1" u="sng" dirty="0">
                <a:solidFill>
                  <a:srgbClr val="FF0000"/>
                </a:solidFill>
                <a:latin typeface="Times New Roman" pitchFamily="18" charset="0"/>
                <a:cs typeface="Times New Roman" pitchFamily="18" charset="0"/>
              </a:rPr>
              <a:t>Bài tập 1</a:t>
            </a:r>
            <a:r>
              <a:rPr lang="en-US" sz="3000" b="1" i="1" dirty="0">
                <a:solidFill>
                  <a:srgbClr val="FF0000"/>
                </a:solidFill>
                <a:latin typeface="Times New Roman" pitchFamily="18" charset="0"/>
                <a:cs typeface="Times New Roman" pitchFamily="18" charset="0"/>
              </a:rPr>
              <a:t>:</a:t>
            </a:r>
            <a:r>
              <a:rPr lang="vi-VN" sz="3000" b="1" i="1" dirty="0">
                <a:solidFill>
                  <a:srgbClr val="FF0000"/>
                </a:solidFill>
                <a:latin typeface="Times New Roman" pitchFamily="18" charset="0"/>
                <a:cs typeface="Times New Roman" pitchFamily="18" charset="0"/>
              </a:rPr>
              <a:t> </a:t>
            </a:r>
            <a:r>
              <a:rPr lang="vi-VN" sz="3000" b="1" dirty="0" smtClean="0">
                <a:solidFill>
                  <a:srgbClr val="0070C0"/>
                </a:solidFill>
                <a:latin typeface="Times New Roman" pitchFamily="18" charset="0"/>
                <a:cs typeface="Times New Roman" pitchFamily="18" charset="0"/>
              </a:rPr>
              <a:t>Trong </a:t>
            </a:r>
            <a:r>
              <a:rPr lang="vi-VN" sz="3000" b="1" dirty="0">
                <a:solidFill>
                  <a:srgbClr val="0070C0"/>
                </a:solidFill>
                <a:latin typeface="Times New Roman" pitchFamily="18" charset="0"/>
                <a:cs typeface="Times New Roman" pitchFamily="18" charset="0"/>
              </a:rPr>
              <a:t>nhà ở, một vài khu vực có thể được bố trí chung một vị trí. Em hãy chỉ ra các khu vực có thể bố trí chung với nhau trong các khu vực sau: nơi thờ cúng, nơi học tập, nơi tiếp khách, nơi ngủ nghỉ, nơi nấu ăn, nơi tắm giặt, nơi vệ sinh, nơi chăn nuôi, nơi ăn uống, nơi phơi qu</a:t>
            </a:r>
            <a:r>
              <a:rPr lang="en-US" sz="3000" b="1" dirty="0">
                <a:solidFill>
                  <a:srgbClr val="0070C0"/>
                </a:solidFill>
                <a:latin typeface="Times New Roman" pitchFamily="18" charset="0"/>
                <a:cs typeface="Times New Roman" pitchFamily="18" charset="0"/>
              </a:rPr>
              <a:t>ầ</a:t>
            </a:r>
            <a:r>
              <a:rPr lang="vi-VN" sz="3000" b="1" dirty="0">
                <a:solidFill>
                  <a:srgbClr val="0070C0"/>
                </a:solidFill>
                <a:latin typeface="Times New Roman" pitchFamily="18" charset="0"/>
                <a:cs typeface="Times New Roman" pitchFamily="18" charset="0"/>
              </a:rPr>
              <a:t>n </a:t>
            </a:r>
            <a:r>
              <a:rPr lang="vi-VN" sz="3000" b="1" dirty="0" smtClean="0">
                <a:solidFill>
                  <a:srgbClr val="0070C0"/>
                </a:solidFill>
                <a:latin typeface="Times New Roman" pitchFamily="18" charset="0"/>
                <a:cs typeface="Times New Roman" pitchFamily="18" charset="0"/>
              </a:rPr>
              <a:t>áo</a:t>
            </a:r>
            <a:r>
              <a:rPr lang="en-US" sz="3000" b="1" dirty="0" smtClean="0">
                <a:solidFill>
                  <a:srgbClr val="0070C0"/>
                </a:solidFill>
                <a:latin typeface="Times New Roman" pitchFamily="18" charset="0"/>
                <a:cs typeface="Times New Roman" pitchFamily="18" charset="0"/>
              </a:rPr>
              <a:t>.</a:t>
            </a:r>
            <a:endParaRPr lang="en-US" sz="3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27917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in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inVertical)">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34376" y="304800"/>
            <a:ext cx="8870483" cy="16002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 </a:t>
            </a:r>
            <a:endParaRPr lang="en-US" dirty="0"/>
          </a:p>
        </p:txBody>
      </p:sp>
      <p:sp>
        <p:nvSpPr>
          <p:cNvPr id="4" name="Rectangle 2"/>
          <p:cNvSpPr>
            <a:spLocks noChangeArrowheads="1"/>
          </p:cNvSpPr>
          <p:nvPr/>
        </p:nvSpPr>
        <p:spPr bwMode="auto">
          <a:xfrm>
            <a:off x="704200" y="572111"/>
            <a:ext cx="80772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1" i="1" u="sng"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32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1" i="1" u="sng"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tập</a:t>
            </a:r>
            <a:r>
              <a:rPr kumimoji="0" lang="en-US" sz="32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2</a:t>
            </a:r>
            <a:r>
              <a:rPr lang="en-US" sz="3200" b="1" dirty="0">
                <a:solidFill>
                  <a:srgbClr val="FF0000"/>
                </a:solidFill>
                <a:latin typeface="Times New Roman" pitchFamily="18" charset="0"/>
                <a:ea typeface="Times New Roman" pitchFamily="18" charset="0"/>
                <a:cs typeface="Times New Roman" pitchFamily="18" charset="0"/>
              </a:rPr>
              <a:t>:</a:t>
            </a: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Em</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hãy</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cho</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biết</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tên</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trúc</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nhà</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ở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sz="32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 </a:t>
            </a:r>
            <a:r>
              <a:rPr lang="en-US" sz="3200" b="1" dirty="0" smtClean="0">
                <a:latin typeface="Times New Roman" pitchFamily="18" charset="0"/>
                <a:ea typeface="Times New Roman" pitchFamily="18" charset="0"/>
                <a:cs typeface="Times New Roman" pitchFamily="18" charset="0"/>
              </a:rPr>
              <a:t>b, c</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dưới</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đây</a:t>
            </a:r>
            <a:r>
              <a:rPr kumimoji="0" lang="en-US"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297641"/>
            <a:ext cx="9148763" cy="270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162085" y="5173398"/>
            <a:ext cx="2590800" cy="515167"/>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itchFamily="18" charset="0"/>
                <a:cs typeface="Times New Roman" pitchFamily="18" charset="0"/>
              </a:rPr>
              <a:t>a. </a:t>
            </a:r>
            <a:r>
              <a:rPr lang="en-US" sz="2800" b="1" dirty="0" err="1" smtClean="0">
                <a:solidFill>
                  <a:srgbClr val="0070C0"/>
                </a:solidFill>
                <a:latin typeface="Times New Roman" pitchFamily="18" charset="0"/>
                <a:cs typeface="Times New Roman" pitchFamily="18" charset="0"/>
              </a:rPr>
              <a:t>Nhà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sàn</a:t>
            </a:r>
            <a:endParaRPr lang="en-US" sz="2800" b="1" dirty="0">
              <a:solidFill>
                <a:srgbClr val="0070C0"/>
              </a:solidFill>
              <a:latin typeface="Times New Roman" pitchFamily="18" charset="0"/>
              <a:cs typeface="Times New Roman" pitchFamily="18" charset="0"/>
            </a:endParaRPr>
          </a:p>
        </p:txBody>
      </p:sp>
      <p:sp>
        <p:nvSpPr>
          <p:cNvPr id="8" name="Rounded Rectangle 7"/>
          <p:cNvSpPr/>
          <p:nvPr/>
        </p:nvSpPr>
        <p:spPr>
          <a:xfrm>
            <a:off x="3274217" y="5173398"/>
            <a:ext cx="2590800" cy="515167"/>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itchFamily="18" charset="0"/>
                <a:cs typeface="Times New Roman" pitchFamily="18" charset="0"/>
              </a:rPr>
              <a:t>b. </a:t>
            </a:r>
            <a:r>
              <a:rPr lang="en-US" sz="2800" b="1" dirty="0" err="1" smtClean="0">
                <a:solidFill>
                  <a:srgbClr val="0070C0"/>
                </a:solidFill>
                <a:latin typeface="Times New Roman" pitchFamily="18" charset="0"/>
                <a:cs typeface="Times New Roman" pitchFamily="18" charset="0"/>
              </a:rPr>
              <a:t>Nhà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liền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kề</a:t>
            </a:r>
            <a:endParaRPr lang="en-US" sz="2800" b="1" dirty="0">
              <a:solidFill>
                <a:srgbClr val="0070C0"/>
              </a:solidFill>
              <a:latin typeface="Times New Roman" pitchFamily="18" charset="0"/>
              <a:cs typeface="Times New Roman" pitchFamily="18" charset="0"/>
            </a:endParaRPr>
          </a:p>
        </p:txBody>
      </p:sp>
      <p:sp>
        <p:nvSpPr>
          <p:cNvPr id="9" name="Rounded Rectangle 8"/>
          <p:cNvSpPr/>
          <p:nvPr/>
        </p:nvSpPr>
        <p:spPr>
          <a:xfrm>
            <a:off x="6311341" y="5173396"/>
            <a:ext cx="2811877" cy="515167"/>
          </a:xfrm>
          <a:prstGeom prst="roundRect">
            <a:avLst/>
          </a:prstGeom>
          <a:solidFill>
            <a:srgbClr val="FFFF00">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70C0"/>
                </a:solidFill>
                <a:latin typeface="Times New Roman" pitchFamily="18" charset="0"/>
                <a:cs typeface="Times New Roman" pitchFamily="18" charset="0"/>
              </a:rPr>
              <a:t>c. </a:t>
            </a:r>
            <a:r>
              <a:rPr lang="en-US" sz="2800" b="1" dirty="0" err="1" smtClean="0">
                <a:solidFill>
                  <a:srgbClr val="0070C0"/>
                </a:solidFill>
                <a:latin typeface="Times New Roman" pitchFamily="18" charset="0"/>
                <a:cs typeface="Times New Roman" pitchFamily="18" charset="0"/>
              </a:rPr>
              <a:t>Nhà</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chung</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cư</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061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52400" y="457200"/>
            <a:ext cx="8915400" cy="2895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AU" sz="3200" b="1" dirty="0" smtClean="0">
                <a:solidFill>
                  <a:srgbClr val="C00000"/>
                </a:solidFill>
                <a:latin typeface="Times New Roman" pitchFamily="18" charset="0"/>
                <a:cs typeface="Times New Roman" pitchFamily="18" charset="0"/>
              </a:rPr>
              <a:t>     </a:t>
            </a:r>
            <a:r>
              <a:rPr lang="vi-VN" sz="3600" b="1" dirty="0">
                <a:solidFill>
                  <a:schemeClr val="tx1"/>
                </a:solidFill>
                <a:latin typeface="Times New Roman" pitchFamily="18" charset="0"/>
                <a:cs typeface="Times New Roman" pitchFamily="18" charset="0"/>
              </a:rPr>
              <a:t>Nhận xét về các kiến trúc nhà phổ biến tại nơi em đang ở.</a:t>
            </a:r>
          </a:p>
        </p:txBody>
      </p:sp>
    </p:spTree>
    <p:extLst>
      <p:ext uri="{BB962C8B-B14F-4D97-AF65-F5344CB8AC3E}">
        <p14:creationId xmlns:p14="http://schemas.microsoft.com/office/powerpoint/2010/main" val="314702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76201" y="0"/>
            <a:ext cx="89916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
        <p:nvSpPr>
          <p:cNvPr id="3" name="TextBox 2"/>
          <p:cNvSpPr txBox="1"/>
          <p:nvPr/>
        </p:nvSpPr>
        <p:spPr>
          <a:xfrm>
            <a:off x="76201" y="914400"/>
            <a:ext cx="8991600" cy="3697166"/>
          </a:xfrm>
          <a:prstGeom prst="rect">
            <a:avLst/>
          </a:prstGeom>
          <a:noFill/>
        </p:spPr>
        <p:txBody>
          <a:bodyPr wrap="square" rtlCol="0">
            <a:spAutoFit/>
          </a:bodyPr>
          <a:lstStyle/>
          <a:p>
            <a:pPr>
              <a:lnSpc>
                <a:spcPct val="150000"/>
              </a:lnSpc>
            </a:pPr>
            <a:r>
              <a:rPr lang="en-US" sz="3200" b="1" dirty="0" smtClean="0">
                <a:solidFill>
                  <a:srgbClr val="0000FF"/>
                </a:solidFill>
                <a:latin typeface="Times New Roman" pitchFamily="18" charset="0"/>
                <a:cs typeface="Times New Roman" pitchFamily="18" charset="0"/>
              </a:rPr>
              <a:t>1. </a:t>
            </a:r>
            <a:r>
              <a:rPr lang="en-US" sz="3200" b="1" dirty="0" err="1" smtClean="0">
                <a:solidFill>
                  <a:srgbClr val="0000FF"/>
                </a:solidFill>
                <a:latin typeface="Times New Roman" pitchFamily="18" charset="0"/>
                <a:cs typeface="Times New Roman" pitchFamily="18" charset="0"/>
              </a:rPr>
              <a:t>Vai</a:t>
            </a:r>
            <a:r>
              <a:rPr lang="en-US" sz="3200" b="1" dirty="0" smtClean="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nhà</a:t>
            </a:r>
            <a:r>
              <a:rPr lang="en-US" sz="3200" b="1" dirty="0">
                <a:solidFill>
                  <a:srgbClr val="0000FF"/>
                </a:solidFill>
                <a:latin typeface="Times New Roman" pitchFamily="18" charset="0"/>
                <a:cs typeface="Times New Roman" pitchFamily="18" charset="0"/>
              </a:rPr>
              <a:t> ở</a:t>
            </a:r>
            <a:r>
              <a:rPr lang="en-US" sz="3200" b="1" dirty="0" smtClean="0">
                <a:solidFill>
                  <a:srgbClr val="0000FF"/>
                </a:solidFill>
                <a:latin typeface="Times New Roman" pitchFamily="18" charset="0"/>
                <a:cs typeface="Times New Roman" pitchFamily="18" charset="0"/>
              </a:rPr>
              <a:t>.</a:t>
            </a:r>
          </a:p>
          <a:p>
            <a:pPr>
              <a:lnSpc>
                <a:spcPct val="150000"/>
              </a:lnSpc>
            </a:pPr>
            <a:r>
              <a:rPr lang="en-US" sz="3200" b="1" dirty="0">
                <a:solidFill>
                  <a:srgbClr val="0000FF"/>
                </a:solidFill>
                <a:latin typeface="Times New Roman" pitchFamily="18" charset="0"/>
                <a:cs typeface="Times New Roman" pitchFamily="18" charset="0"/>
              </a:rPr>
              <a:t>2. </a:t>
            </a:r>
            <a:r>
              <a:rPr lang="en-US" sz="3200" b="1" dirty="0" err="1">
                <a:solidFill>
                  <a:srgbClr val="0000FF"/>
                </a:solidFill>
                <a:latin typeface="Times New Roman" pitchFamily="18" charset="0"/>
                <a:cs typeface="Times New Roman" pitchFamily="18" charset="0"/>
              </a:rPr>
              <a:t>Đặc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điểm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nhà</a:t>
            </a:r>
            <a:r>
              <a:rPr lang="en-US" sz="3200" b="1" dirty="0">
                <a:solidFill>
                  <a:srgbClr val="0000FF"/>
                </a:solidFill>
                <a:latin typeface="Times New Roman" pitchFamily="18" charset="0"/>
                <a:cs typeface="Times New Roman" pitchFamily="18" charset="0"/>
              </a:rPr>
              <a:t> ở</a:t>
            </a:r>
            <a:r>
              <a:rPr lang="en-US" sz="3200" b="1" dirty="0" smtClean="0">
                <a:solidFill>
                  <a:srgbClr val="0000FF"/>
                </a:solidFill>
                <a:latin typeface="Times New Roman" pitchFamily="18" charset="0"/>
                <a:cs typeface="Times New Roman" pitchFamily="18" charset="0"/>
              </a:rPr>
              <a:t>.</a:t>
            </a:r>
          </a:p>
          <a:p>
            <a:pPr>
              <a:lnSpc>
                <a:spcPct val="150000"/>
              </a:lnSpc>
            </a:pPr>
            <a:r>
              <a:rPr lang="en-US" sz="3200" b="1" dirty="0">
                <a:solidFill>
                  <a:srgbClr val="0000FF"/>
                </a:solidFill>
                <a:latin typeface="Times New Roman" pitchFamily="18" charset="0"/>
                <a:cs typeface="Times New Roman" pitchFamily="18" charset="0"/>
              </a:rPr>
              <a:t>3.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số</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kiến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nhà</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đặc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Việt</a:t>
            </a:r>
            <a:r>
              <a:rPr lang="en-US" sz="3200" b="1" dirty="0">
                <a:solidFill>
                  <a:srgbClr val="0000FF"/>
                </a:solidFill>
                <a:latin typeface="Times New Roman" pitchFamily="18" charset="0"/>
                <a:cs typeface="Times New Roman" pitchFamily="18" charset="0"/>
              </a:rPr>
              <a:t> </a:t>
            </a:r>
            <a:r>
              <a:rPr lang="en-US" sz="3200" b="1" dirty="0" smtClean="0">
                <a:solidFill>
                  <a:srgbClr val="0000FF"/>
                </a:solidFill>
                <a:latin typeface="Times New Roman" pitchFamily="18" charset="0"/>
                <a:cs typeface="Times New Roman" pitchFamily="18" charset="0"/>
              </a:rPr>
              <a:t>Nam.</a:t>
            </a:r>
          </a:p>
          <a:p>
            <a:pPr>
              <a:lnSpc>
                <a:spcPct val="150000"/>
              </a:lnSpc>
            </a:pPr>
            <a:r>
              <a:rPr lang="en-US" sz="3200" b="1" dirty="0">
                <a:solidFill>
                  <a:srgbClr val="0000FF"/>
                </a:solidFill>
                <a:latin typeface="Times New Roman" pitchFamily="18" charset="0"/>
                <a:cs typeface="Times New Roman" pitchFamily="18" charset="0"/>
              </a:rPr>
              <a:t>4.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liệu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dựng</a:t>
            </a:r>
            <a:r>
              <a:rPr lang="en-US" sz="3200" b="1" dirty="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nhà</a:t>
            </a:r>
            <a:r>
              <a:rPr lang="en-US" sz="3200" b="1" dirty="0" smtClean="0">
                <a:solidFill>
                  <a:srgbClr val="0000FF"/>
                </a:solidFill>
                <a:latin typeface="Times New Roman" pitchFamily="18" charset="0"/>
                <a:cs typeface="Times New Roman" pitchFamily="18" charset="0"/>
              </a:rPr>
              <a:t>.</a:t>
            </a:r>
          </a:p>
          <a:p>
            <a:pPr>
              <a:lnSpc>
                <a:spcPct val="150000"/>
              </a:lnSpc>
            </a:pPr>
            <a:r>
              <a:rPr lang="en-US" sz="3200" b="1" dirty="0">
                <a:solidFill>
                  <a:srgbClr val="0000FF"/>
                </a:solidFill>
                <a:latin typeface="Times New Roman" pitchFamily="18" charset="0"/>
                <a:cs typeface="Times New Roman" pitchFamily="18" charset="0"/>
              </a:rPr>
              <a:t>5. </a:t>
            </a:r>
            <a:r>
              <a:rPr lang="en-US" sz="3200" b="1" dirty="0" err="1">
                <a:solidFill>
                  <a:srgbClr val="0000FF"/>
                </a:solidFill>
                <a:latin typeface="Times New Roman" pitchFamily="18" charset="0"/>
                <a:cs typeface="Times New Roman" pitchFamily="18" charset="0"/>
              </a:rPr>
              <a:t>Quy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trình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nhà</a:t>
            </a:r>
            <a:r>
              <a:rPr lang="en-US" sz="3200" b="1" dirty="0">
                <a:solidFill>
                  <a:srgbClr val="0000FF"/>
                </a:solidFill>
                <a:latin typeface="Times New Roman" pitchFamily="18" charset="0"/>
                <a:cs typeface="Times New Roman" pitchFamily="18" charset="0"/>
              </a:rPr>
              <a:t> ở. </a:t>
            </a:r>
          </a:p>
        </p:txBody>
      </p:sp>
    </p:spTree>
    <p:extLst>
      <p:ext uri="{BB962C8B-B14F-4D97-AF65-F5344CB8AC3E}">
        <p14:creationId xmlns:p14="http://schemas.microsoft.com/office/powerpoint/2010/main" val="12606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pic>
        <p:nvPicPr>
          <p:cNvPr id="11" name="Picture 10" descr="C:\Users\USER\Desktop\1-mau-nha-dep-7x25m-2-tang.jpg"/>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38200"/>
            <a:ext cx="6096000" cy="6019800"/>
          </a:xfrm>
          <a:prstGeom prst="rect">
            <a:avLst/>
          </a:prstGeom>
          <a:noFill/>
          <a:ln>
            <a:noFill/>
          </a:ln>
        </p:spPr>
      </p:pic>
      <p:sp>
        <p:nvSpPr>
          <p:cNvPr id="7" name="Rectangle 9"/>
          <p:cNvSpPr>
            <a:spLocks noChangeArrowheads="1"/>
          </p:cNvSpPr>
          <p:nvPr/>
        </p:nvSpPr>
        <p:spPr bwMode="auto">
          <a:xfrm>
            <a:off x="0" y="29289"/>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
        <p:nvSpPr>
          <p:cNvPr id="8" name="Flowchart: Alternate Process 7"/>
          <p:cNvSpPr/>
          <p:nvPr/>
        </p:nvSpPr>
        <p:spPr>
          <a:xfrm>
            <a:off x="152400" y="1143000"/>
            <a:ext cx="2723002" cy="5562600"/>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chemeClr val="tx1"/>
                </a:solidFill>
                <a:latin typeface="+mj-lt"/>
              </a:rPr>
              <a:t>Đ</a:t>
            </a:r>
            <a:r>
              <a:rPr lang="en-US" sz="3200" b="1" dirty="0" err="1">
                <a:solidFill>
                  <a:schemeClr val="tx1"/>
                </a:solidFill>
                <a:latin typeface="Times New Roman" pitchFamily="18" charset="0"/>
                <a:cs typeface="Times New Roman" pitchFamily="18" charset="0"/>
              </a:rPr>
              <a:t>ây</a:t>
            </a:r>
            <a:r>
              <a:rPr lang="en-US" sz="3200" b="1" dirty="0">
                <a:solidFill>
                  <a:schemeClr val="tx1"/>
                </a:solidFill>
                <a:latin typeface="+mj-lt"/>
              </a:rPr>
              <a:t> </a:t>
            </a:r>
            <a:r>
              <a:rPr lang="en-US" sz="3200" b="1" dirty="0" err="1">
                <a:solidFill>
                  <a:schemeClr val="tx1"/>
                </a:solidFill>
                <a:latin typeface="+mj-lt"/>
              </a:rPr>
              <a:t>là</a:t>
            </a:r>
            <a:r>
              <a:rPr lang="en-US" sz="3200" b="1" dirty="0">
                <a:solidFill>
                  <a:schemeClr val="tx1"/>
                </a:solidFill>
                <a:latin typeface="+mj-lt"/>
              </a:rPr>
              <a:t> </a:t>
            </a:r>
            <a:r>
              <a:rPr lang="en-US" sz="3200" b="1" dirty="0" err="1">
                <a:solidFill>
                  <a:schemeClr val="tx1"/>
                </a:solidFill>
                <a:latin typeface="+mj-lt"/>
              </a:rPr>
              <a:t>một</a:t>
            </a:r>
            <a:r>
              <a:rPr lang="en-US" sz="3200" b="1" dirty="0">
                <a:solidFill>
                  <a:schemeClr val="tx1"/>
                </a:solidFill>
                <a:latin typeface="+mj-lt"/>
              </a:rPr>
              <a:t> </a:t>
            </a:r>
            <a:r>
              <a:rPr lang="en-US" sz="3200" b="1" dirty="0" err="1">
                <a:solidFill>
                  <a:schemeClr val="tx1"/>
                </a:solidFill>
                <a:latin typeface="+mj-lt"/>
              </a:rPr>
              <a:t>n</a:t>
            </a:r>
            <a:r>
              <a:rPr lang="en-US" sz="3200" b="1" dirty="0" err="1">
                <a:solidFill>
                  <a:schemeClr val="tx1"/>
                </a:solidFill>
                <a:latin typeface="Times New Roman" pitchFamily="18" charset="0"/>
                <a:cs typeface="Times New Roman" pitchFamily="18" charset="0"/>
              </a:rPr>
              <a:t>gô</a:t>
            </a:r>
            <a:r>
              <a:rPr lang="en-US" sz="3200" b="1" dirty="0" err="1">
                <a:solidFill>
                  <a:schemeClr val="tx1"/>
                </a:solidFill>
                <a:latin typeface="+mj-lt"/>
              </a:rPr>
              <a:t>i</a:t>
            </a:r>
            <a:r>
              <a:rPr lang="en-US" sz="3200" b="1" dirty="0">
                <a:solidFill>
                  <a:schemeClr val="tx1"/>
                </a:solidFill>
                <a:latin typeface="+mj-lt"/>
              </a:rPr>
              <a:t> </a:t>
            </a:r>
            <a:r>
              <a:rPr lang="en-US" sz="3200" b="1" dirty="0" err="1">
                <a:solidFill>
                  <a:schemeClr val="tx1"/>
                </a:solidFill>
                <a:latin typeface="+mj-lt"/>
              </a:rPr>
              <a:t>nhà</a:t>
            </a:r>
            <a:r>
              <a:rPr lang="en-US" sz="3200" b="1" dirty="0">
                <a:solidFill>
                  <a:schemeClr val="tx1"/>
                </a:solidFill>
                <a:latin typeface="+mj-lt"/>
              </a:rPr>
              <a:t> </a:t>
            </a:r>
            <a:r>
              <a:rPr lang="en-US" sz="3200" b="1" dirty="0" err="1">
                <a:solidFill>
                  <a:schemeClr val="tx1"/>
                </a:solidFill>
                <a:latin typeface="+mj-lt"/>
              </a:rPr>
              <a:t>đ</a:t>
            </a:r>
            <a:r>
              <a:rPr lang="en-US" sz="3200" b="1" dirty="0" err="1">
                <a:solidFill>
                  <a:schemeClr val="tx1"/>
                </a:solidFill>
                <a:latin typeface="Times New Roman" pitchFamily="18" charset="0"/>
                <a:cs typeface="Times New Roman" pitchFamily="18" charset="0"/>
              </a:rPr>
              <a:t>ẹ</a:t>
            </a:r>
            <a:r>
              <a:rPr lang="en-US" sz="3200" b="1" dirty="0" err="1">
                <a:solidFill>
                  <a:schemeClr val="tx1"/>
                </a:solidFill>
                <a:latin typeface="+mj-lt"/>
              </a:rPr>
              <a:t>p</a:t>
            </a:r>
            <a:r>
              <a:rPr lang="en-US" sz="3200" b="1" dirty="0">
                <a:solidFill>
                  <a:schemeClr val="tx1"/>
                </a:solidFill>
                <a:latin typeface="+mj-lt"/>
              </a:rPr>
              <a:t>, </a:t>
            </a:r>
            <a:r>
              <a:rPr lang="en-US" sz="3200" b="1" dirty="0">
                <a:solidFill>
                  <a:schemeClr val="tx1"/>
                </a:solidFill>
                <a:latin typeface="Times New Roman" pitchFamily="18" charset="0"/>
                <a:cs typeface="Times New Roman" pitchFamily="18" charset="0"/>
              </a:rPr>
              <a:t>đ</a:t>
            </a:r>
            <a:r>
              <a:rPr lang="vi-VN" sz="3200" b="1" dirty="0">
                <a:solidFill>
                  <a:schemeClr val="tx1"/>
                </a:solidFill>
                <a:latin typeface="+mj-lt"/>
              </a:rPr>
              <a:t>iều gì tạo nên một ngôi nhà bền </a:t>
            </a:r>
            <a:r>
              <a:rPr lang="vi-VN" sz="3200" b="1" dirty="0" smtClean="0">
                <a:solidFill>
                  <a:schemeClr val="tx1"/>
                </a:solidFill>
                <a:latin typeface="+mj-lt"/>
              </a:rPr>
              <a:t>đẹp? </a:t>
            </a:r>
            <a:r>
              <a:rPr lang="vi-VN" sz="3200" b="1" dirty="0">
                <a:solidFill>
                  <a:schemeClr val="tx1"/>
                </a:solidFill>
                <a:latin typeface="+mj-lt"/>
              </a:rPr>
              <a:t>Nhà ở trên được xây dựng như thế nào và bằng vật liệu </a:t>
            </a:r>
            <a:r>
              <a:rPr lang="vi-VN" sz="3200" b="1" dirty="0" smtClean="0">
                <a:solidFill>
                  <a:schemeClr val="tx1"/>
                </a:solidFill>
                <a:latin typeface="+mj-lt"/>
              </a:rPr>
              <a:t>nào?</a:t>
            </a:r>
            <a:endParaRPr lang="en-US" sz="3200" b="1" dirty="0">
              <a:solidFill>
                <a:schemeClr val="tx1"/>
              </a:solidFill>
              <a:latin typeface="+mj-lt"/>
            </a:endParaRPr>
          </a:p>
        </p:txBody>
      </p:sp>
    </p:spTree>
    <p:extLst>
      <p:ext uri="{BB962C8B-B14F-4D97-AF65-F5344CB8AC3E}">
        <p14:creationId xmlns:p14="http://schemas.microsoft.com/office/powerpoint/2010/main" val="80063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7" name="Rectangle 7"/>
          <p:cNvSpPr>
            <a:spLocks noChangeArrowheads="1"/>
          </p:cNvSpPr>
          <p:nvPr/>
        </p:nvSpPr>
        <p:spPr bwMode="auto">
          <a:xfrm>
            <a:off x="0" y="798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          Hình C                                                         Hình 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0" y="38004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18789" y="848380"/>
            <a:ext cx="8993332"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4</a:t>
            </a:r>
            <a:r>
              <a:rPr lang="en-US" sz="2800" b="1" dirty="0" smtClean="0">
                <a:solidFill>
                  <a:srgbClr val="0000FF"/>
                </a:solidFill>
                <a:latin typeface="Times New Roman" pitchFamily="18" charset="0"/>
                <a:cs typeface="Times New Roman" pitchFamily="18" charset="0"/>
              </a:rPr>
              <a:t>. VẬT LIỆU XÂY DỰNG NHÀ.</a:t>
            </a:r>
            <a:endParaRPr lang="en-US" sz="2800" b="1" dirty="0">
              <a:solidFill>
                <a:srgbClr val="0000FF"/>
              </a:solidFill>
              <a:latin typeface="Times New Roman" pitchFamily="18" charset="0"/>
              <a:cs typeface="Times New Roman" pitchFamily="18" charset="0"/>
            </a:endParaRPr>
          </a:p>
        </p:txBody>
      </p:sp>
      <p:pic>
        <p:nvPicPr>
          <p:cNvPr id="8" name="Picture 4"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984886" y="2824619"/>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1" y="76200"/>
            <a:ext cx="9144000" cy="646331"/>
          </a:xfrm>
          <a:prstGeom prst="rect">
            <a:avLst/>
          </a:prstGeom>
          <a:gradFill rotWithShape="1">
            <a:gsLst>
              <a:gs pos="0">
                <a:srgbClr val="99FF33"/>
              </a:gs>
              <a:gs pos="50000">
                <a:schemeClr val="bg1"/>
              </a:gs>
              <a:gs pos="100000">
                <a:srgbClr val="99FF33"/>
              </a:gs>
            </a:gsLst>
            <a:lin ang="5400000" scaled="1"/>
          </a:gradFill>
          <a:ln w="28575">
            <a:solidFill>
              <a:srgbClr val="FF0066"/>
            </a:solidFill>
            <a:miter lim="800000"/>
            <a:headEnd/>
            <a:tailEnd/>
          </a:ln>
          <a:effec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sz="3600" b="1" u="sng" dirty="0">
                <a:solidFill>
                  <a:srgbClr val="FF0000"/>
                </a:solidFill>
                <a:latin typeface="Times New Roman" panose="02020603050405020304" pitchFamily="18" charset="0"/>
                <a:cs typeface="Times New Roman" panose="02020603050405020304" pitchFamily="18" charset="0"/>
              </a:rPr>
              <a:t>BÀI </a:t>
            </a:r>
            <a:r>
              <a:rPr lang="en-US" sz="3600" b="1" u="sng" dirty="0" smtClean="0">
                <a:solidFill>
                  <a:srgbClr val="FF0000"/>
                </a:solidFill>
                <a:latin typeface="Times New Roman" panose="02020603050405020304" pitchFamily="18" charset="0"/>
                <a:cs typeface="Times New Roman" panose="02020603050405020304" pitchFamily="18" charset="0"/>
              </a:rPr>
              <a:t>1(</a:t>
            </a:r>
            <a:r>
              <a:rPr lang="en-US" sz="3600" b="1" u="sng" dirty="0" err="1" smtClean="0">
                <a:solidFill>
                  <a:srgbClr val="FF0000"/>
                </a:solidFill>
                <a:latin typeface="Times New Roman" panose="02020603050405020304" pitchFamily="18" charset="0"/>
                <a:cs typeface="Times New Roman" panose="02020603050405020304" pitchFamily="18" charset="0"/>
              </a:rPr>
              <a:t>tt</a:t>
            </a:r>
            <a:r>
              <a:rPr lang="en-US" sz="3600" b="1" u="sng" dirty="0" smtClean="0">
                <a:solidFill>
                  <a:srgbClr val="FF0000"/>
                </a:solidFill>
                <a:latin typeface="Times New Roman" panose="02020603050405020304" pitchFamily="18" charset="0"/>
                <a:cs typeface="Times New Roman" panose="02020603050405020304" pitchFamily="18" charset="0"/>
              </a:rPr>
              <a: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NHÀ Ở ĐỐI VỚI CON NGƯỜI</a:t>
            </a:r>
          </a:p>
        </p:txBody>
      </p:sp>
    </p:spTree>
    <p:extLst>
      <p:ext uri="{BB962C8B-B14F-4D97-AF65-F5344CB8AC3E}">
        <p14:creationId xmlns:p14="http://schemas.microsoft.com/office/powerpoint/2010/main" val="2511310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14" name="Flowchart: Alternate Process 13"/>
          <p:cNvSpPr/>
          <p:nvPr/>
        </p:nvSpPr>
        <p:spPr>
          <a:xfrm>
            <a:off x="152400" y="5163005"/>
            <a:ext cx="8915400" cy="1567934"/>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mj-lt"/>
              </a:rPr>
              <a:t>? Những vật liệu nào dùng </a:t>
            </a:r>
            <a:r>
              <a:rPr lang="vi-VN" sz="2800" b="1" dirty="0" smtClean="0">
                <a:solidFill>
                  <a:schemeClr val="tx1"/>
                </a:solidFill>
                <a:latin typeface="+mj-lt"/>
              </a:rPr>
              <a:t>đ</a:t>
            </a:r>
            <a:r>
              <a:rPr lang="en-US" sz="2800" b="1" dirty="0" smtClean="0">
                <a:solidFill>
                  <a:schemeClr val="tx1"/>
                </a:solidFill>
                <a:latin typeface="Times New Roman" pitchFamily="18" charset="0"/>
                <a:cs typeface="Times New Roman" pitchFamily="18" charset="0"/>
              </a:rPr>
              <a:t>ể</a:t>
            </a:r>
            <a:r>
              <a:rPr lang="vi-VN" sz="2800" b="1" dirty="0" smtClean="0">
                <a:solidFill>
                  <a:schemeClr val="tx1"/>
                </a:solidFill>
                <a:latin typeface="+mj-lt"/>
              </a:rPr>
              <a:t> </a:t>
            </a:r>
            <a:r>
              <a:rPr lang="vi-VN" sz="2800" b="1" dirty="0">
                <a:solidFill>
                  <a:schemeClr val="tx1"/>
                </a:solidFill>
                <a:latin typeface="+mj-lt"/>
              </a:rPr>
              <a:t>xây nền nhà, tường nhà</a:t>
            </a:r>
          </a:p>
          <a:p>
            <a:pPr algn="just"/>
            <a:r>
              <a:rPr lang="vi-VN" sz="2800" b="1" dirty="0">
                <a:solidFill>
                  <a:schemeClr val="tx1"/>
                </a:solidFill>
                <a:latin typeface="+mj-lt"/>
              </a:rPr>
              <a:t>? Vật liệu nào có thế dùng </a:t>
            </a:r>
            <a:r>
              <a:rPr lang="vi-VN" sz="2800" b="1" dirty="0" smtClean="0">
                <a:solidFill>
                  <a:schemeClr val="tx1"/>
                </a:solidFill>
                <a:latin typeface="+mj-lt"/>
              </a:rPr>
              <a:t>đ</a:t>
            </a:r>
            <a:r>
              <a:rPr lang="en-US" sz="2800" b="1" dirty="0" smtClean="0">
                <a:solidFill>
                  <a:schemeClr val="tx1"/>
                </a:solidFill>
                <a:latin typeface="Times New Roman" pitchFamily="18" charset="0"/>
                <a:cs typeface="Times New Roman" pitchFamily="18" charset="0"/>
              </a:rPr>
              <a:t>ể</a:t>
            </a:r>
            <a:r>
              <a:rPr lang="vi-VN" sz="2800" b="1" dirty="0" smtClean="0">
                <a:solidFill>
                  <a:schemeClr val="tx1"/>
                </a:solidFill>
                <a:latin typeface="+mj-lt"/>
                <a:cs typeface="Arial" pitchFamily="34" charset="0"/>
              </a:rPr>
              <a:t> </a:t>
            </a:r>
            <a:r>
              <a:rPr lang="vi-VN" sz="2800" b="1" dirty="0">
                <a:solidFill>
                  <a:schemeClr val="tx1"/>
                </a:solidFill>
                <a:latin typeface="+mj-lt"/>
              </a:rPr>
              <a:t>xây và lợp </a:t>
            </a:r>
            <a:r>
              <a:rPr lang="vi-VN" sz="2800" b="1" dirty="0" smtClean="0">
                <a:solidFill>
                  <a:schemeClr val="tx1"/>
                </a:solidFill>
                <a:latin typeface="+mj-lt"/>
              </a:rPr>
              <a:t>m</a:t>
            </a:r>
            <a:r>
              <a:rPr lang="en-US" sz="2800" b="1" dirty="0" err="1" smtClean="0">
                <a:solidFill>
                  <a:schemeClr val="tx1"/>
                </a:solidFill>
                <a:latin typeface="Times New Roman" pitchFamily="18" charset="0"/>
                <a:cs typeface="Times New Roman" pitchFamily="18" charset="0"/>
              </a:rPr>
              <a:t>á</a:t>
            </a:r>
            <a:r>
              <a:rPr lang="en-US" sz="2800" b="1" dirty="0" err="1" smtClean="0">
                <a:solidFill>
                  <a:schemeClr val="tx1"/>
                </a:solidFill>
                <a:latin typeface="+mj-lt"/>
              </a:rPr>
              <a:t>i</a:t>
            </a:r>
            <a:r>
              <a:rPr lang="en-US" sz="2800" b="1" dirty="0" smtClean="0">
                <a:solidFill>
                  <a:schemeClr val="tx1"/>
                </a:solidFill>
                <a:latin typeface="+mj-lt"/>
              </a:rPr>
              <a:t> </a:t>
            </a:r>
            <a:r>
              <a:rPr lang="vi-VN" sz="2800" b="1" dirty="0" smtClean="0">
                <a:solidFill>
                  <a:schemeClr val="tx1"/>
                </a:solidFill>
                <a:latin typeface="+mj-lt"/>
              </a:rPr>
              <a:t>nhà</a:t>
            </a:r>
            <a:r>
              <a:rPr lang="vi-VN" sz="2800" b="1" dirty="0">
                <a:solidFill>
                  <a:schemeClr val="tx1"/>
                </a:solidFill>
                <a:latin typeface="+mj-lt"/>
              </a:rPr>
              <a:t>?</a:t>
            </a:r>
          </a:p>
          <a:p>
            <a:pPr algn="just"/>
            <a:r>
              <a:rPr lang="vi-VN" sz="2800" b="1" dirty="0">
                <a:solidFill>
                  <a:schemeClr val="tx1"/>
                </a:solidFill>
                <a:latin typeface="+mj-lt"/>
              </a:rPr>
              <a:t>? </a:t>
            </a:r>
            <a:r>
              <a:rPr lang="en-US" sz="2800" b="1" dirty="0" err="1" smtClean="0">
                <a:solidFill>
                  <a:schemeClr val="tx1"/>
                </a:solidFill>
                <a:latin typeface="Times New Roman" pitchFamily="18" charset="0"/>
                <a:cs typeface="Times New Roman" pitchFamily="18" charset="0"/>
              </a:rPr>
              <a:t>Đất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sét</a:t>
            </a:r>
            <a:r>
              <a:rPr lang="vi-VN" sz="2800" b="1" dirty="0" smtClean="0">
                <a:solidFill>
                  <a:schemeClr val="tx1"/>
                </a:solidFill>
                <a:latin typeface="+mj-lt"/>
              </a:rPr>
              <a:t> c</a:t>
            </a:r>
            <a:r>
              <a:rPr lang="en-US" sz="2800" b="1" dirty="0">
                <a:solidFill>
                  <a:schemeClr val="tx1"/>
                </a:solidFill>
                <a:latin typeface="Times New Roman" pitchFamily="18" charset="0"/>
                <a:cs typeface="Times New Roman" pitchFamily="18" charset="0"/>
              </a:rPr>
              <a:t>ó</a:t>
            </a:r>
            <a:r>
              <a:rPr lang="vi-VN" sz="2800" b="1" dirty="0" smtClean="0">
                <a:solidFill>
                  <a:schemeClr val="tx1"/>
                </a:solidFill>
                <a:latin typeface="+mj-lt"/>
              </a:rPr>
              <a:t> th</a:t>
            </a:r>
            <a:r>
              <a:rPr lang="en-US" sz="2800" b="1" dirty="0" smtClean="0">
                <a:solidFill>
                  <a:schemeClr val="tx1"/>
                </a:solidFill>
                <a:latin typeface="Times New Roman" pitchFamily="18" charset="0"/>
                <a:cs typeface="Times New Roman" pitchFamily="18" charset="0"/>
              </a:rPr>
              <a:t>ể</a:t>
            </a:r>
            <a:r>
              <a:rPr lang="vi-VN" sz="2800" b="1" dirty="0" smtClean="0">
                <a:solidFill>
                  <a:schemeClr val="tx1"/>
                </a:solidFill>
                <a:latin typeface="+mj-lt"/>
              </a:rPr>
              <a:t> </a:t>
            </a:r>
            <a:r>
              <a:rPr lang="vi-VN" sz="2800" b="1" dirty="0">
                <a:solidFill>
                  <a:schemeClr val="tx1"/>
                </a:solidFill>
                <a:latin typeface="+mj-lt"/>
              </a:rPr>
              <a:t>dùng </a:t>
            </a:r>
            <a:r>
              <a:rPr lang="vi-VN" sz="2800" b="1" dirty="0" smtClean="0">
                <a:solidFill>
                  <a:schemeClr val="tx1"/>
                </a:solidFill>
                <a:latin typeface="+mj-lt"/>
              </a:rPr>
              <a:t>đ</a:t>
            </a:r>
            <a:r>
              <a:rPr lang="en-US" sz="2800" b="1" dirty="0" smtClean="0">
                <a:solidFill>
                  <a:schemeClr val="tx1"/>
                </a:solidFill>
                <a:latin typeface="Times New Roman" pitchFamily="18" charset="0"/>
                <a:cs typeface="Times New Roman" pitchFamily="18" charset="0"/>
              </a:rPr>
              <a:t>ể</a:t>
            </a:r>
            <a:r>
              <a:rPr lang="vi-VN" sz="2800" b="1" dirty="0" smtClean="0">
                <a:solidFill>
                  <a:schemeClr val="tx1"/>
                </a:solidFill>
                <a:latin typeface="+mj-lt"/>
              </a:rPr>
              <a:t> </a:t>
            </a:r>
            <a:r>
              <a:rPr lang="vi-VN" sz="2800" b="1" dirty="0">
                <a:solidFill>
                  <a:schemeClr val="tx1"/>
                </a:solidFill>
                <a:latin typeface="+mj-lt"/>
              </a:rPr>
              <a:t>xây phần nào của ngôi nhà</a:t>
            </a:r>
          </a:p>
        </p:txBody>
      </p:sp>
      <p:sp>
        <p:nvSpPr>
          <p:cNvPr id="2" name="TextBox 1"/>
          <p:cNvSpPr txBox="1"/>
          <p:nvPr/>
        </p:nvSpPr>
        <p:spPr>
          <a:xfrm>
            <a:off x="1905000" y="4591990"/>
            <a:ext cx="5638800" cy="461665"/>
          </a:xfrm>
          <a:prstGeom prst="rect">
            <a:avLst/>
          </a:prstGeom>
          <a:noFill/>
        </p:spPr>
        <p:txBody>
          <a:bodyPr wrap="square" rtlCol="0">
            <a:spAutoFit/>
          </a:bodyPr>
          <a:lstStyle/>
          <a:p>
            <a:pPr algn="ctr"/>
            <a:r>
              <a:rPr lang="en-US" sz="2400" b="1" dirty="0" err="1" smtClean="0">
                <a:solidFill>
                  <a:srgbClr val="0000FF"/>
                </a:solidFill>
                <a:latin typeface="Times New Roman" pitchFamily="18" charset="0"/>
                <a:cs typeface="Times New Roman" pitchFamily="18" charset="0"/>
              </a:rPr>
              <a:t>Hình</a:t>
            </a:r>
            <a:r>
              <a:rPr lang="en-US" sz="2400" b="1" dirty="0" smtClean="0">
                <a:solidFill>
                  <a:srgbClr val="0000FF"/>
                </a:solidFill>
                <a:latin typeface="Times New Roman" pitchFamily="18" charset="0"/>
                <a:cs typeface="Times New Roman" pitchFamily="18" charset="0"/>
              </a:rPr>
              <a:t> 1.6. </a:t>
            </a: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loại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vật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liệu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xây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dựng</a:t>
            </a:r>
            <a:endParaRPr lang="en-US" sz="2400" b="1" dirty="0">
              <a:solidFill>
                <a:srgbClr val="0000FF"/>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8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60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TotalTime>
  <Words>1223</Words>
  <Application>Microsoft Office PowerPoint</Application>
  <PresentationFormat>On-screen Show (4:3)</PresentationFormat>
  <Paragraphs>118</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89</cp:revision>
  <dcterms:created xsi:type="dcterms:W3CDTF">2021-07-12T08:18:51Z</dcterms:created>
  <dcterms:modified xsi:type="dcterms:W3CDTF">2021-09-12T08:40:57Z</dcterms:modified>
</cp:coreProperties>
</file>