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7" r:id="rId4"/>
    <p:sldId id="356" r:id="rId5"/>
    <p:sldId id="282" r:id="rId6"/>
    <p:sldId id="539" r:id="rId7"/>
    <p:sldId id="551" r:id="rId8"/>
    <p:sldId id="523" r:id="rId9"/>
    <p:sldId id="524" r:id="rId10"/>
    <p:sldId id="259" r:id="rId11"/>
    <p:sldId id="531" r:id="rId12"/>
    <p:sldId id="263" r:id="rId13"/>
    <p:sldId id="552" r:id="rId14"/>
    <p:sldId id="553" r:id="rId15"/>
    <p:sldId id="555" r:id="rId16"/>
    <p:sldId id="554" r:id="rId17"/>
    <p:sldId id="545" r:id="rId18"/>
    <p:sldId id="296" r:id="rId19"/>
    <p:sldId id="295" r:id="rId20"/>
    <p:sldId id="556" r:id="rId21"/>
    <p:sldId id="557" r:id="rId22"/>
    <p:sldId id="558" r:id="rId23"/>
    <p:sldId id="549" r:id="rId24"/>
    <p:sldId id="526" r:id="rId25"/>
    <p:sldId id="284" r:id="rId26"/>
    <p:sldId id="286" r:id="rId27"/>
    <p:sldId id="559" r:id="rId28"/>
    <p:sldId id="288" r:id="rId29"/>
    <p:sldId id="289" r:id="rId30"/>
    <p:sldId id="290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D096F-3BCC-402B-8516-8DDFEDF41874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DA5F-9B2C-4752-9F8C-E4F5B1F11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A9F2F8-A6FD-4DAE-B3F9-7AFF9A17E374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1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4AE8-C8EE-46F7-A9AF-D5B9ED0FA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6336A-D975-4022-9E68-A1ED33AD4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84A6-797E-4EA4-BD2A-46D85627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AE4B-C911-4C2E-86C3-C1AA3D73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6ADB-E77B-4329-A68A-8AD0327A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4AE4-8ED1-479C-AA74-DEAEC5EF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4F96B-01A2-4DD7-BBEB-A25258937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8B515-CE9C-411E-B83B-4B60EEA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BD020-A9DC-47E5-9A37-A29587AA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150CB-7EEA-4FED-B50A-D8F7D763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AD60B-EDE7-4FC8-96C2-231A4C1DA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14C79-EC58-413D-A8BC-8CFAC710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92F4-0844-4CD7-BA11-6BD438FB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CB76C-CCF1-4D11-801B-CB1B776B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8F10-B29B-4496-9312-2D071F36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9A12-E894-4101-A0E5-0617CCA5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4420-0608-4D0E-9281-2C66F664C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AD079-FF56-490E-91E6-738E1D04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53D56-64FF-4283-B97D-6A624C4F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6F91-3883-480A-9B71-06EEFF71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A312-82DA-4F75-84FE-798AA634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8733B-DC28-4E5A-BB31-11F14464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D93D9-486A-48E5-85B5-77EA7B44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004D-6AAB-4405-8192-C9453A2A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F1F1-4D47-446D-B0A4-9CFDF9F8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6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C9EF-676C-42D0-A711-03C96569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B1F3-0EE7-4707-A19B-428D502B3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100C2-AA14-43E7-8525-93A2F8481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F832-14D1-44DA-967F-F1F7437F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5234F-158F-4DE4-A477-93A76827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575DC-D626-4916-A21C-5D410C49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7EE1-DC55-48D9-8397-CA935A1A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B06C0-E37E-45C6-8AF5-7071ADD02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44712-350B-4A6E-AFA8-0C25E46DF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21085-F37E-459A-ADDB-699F14EAF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D7F7-3E83-4EF8-B8F7-15E594384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C3526-DB86-4587-802A-12DF0E4D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ABFFC-2BBA-4082-B968-D20469DE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812B1-A435-47F7-8D76-FFA00659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E905-7B48-422A-A5FE-97132412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BFD80-0D84-48D8-986C-CC2F9159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88771-69A8-4C01-AD24-5A7880A7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B2A2A-4AFD-407C-989A-7598ECB9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FCEFA-B19B-4788-AA78-AF63365B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F8867-495D-4A9C-B307-A4236B30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DA7C4-0031-41D4-B780-9732AF7B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9178-15E8-401A-9637-B9700BEB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9BB8-AC96-40F7-A186-09E2FA7E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85EA0-71FB-4574-9663-3D1B4D121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2F432-26F0-4B28-8C3B-5BFDA7A0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A1A1-225B-4C48-A4CF-3C7E3396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1E95A-9DBF-43BC-AA09-6C257503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9638-B628-4FE1-97D4-98024F36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D34B3-67C7-467E-8ABD-3DC204FDA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06BDB-B202-47B8-957F-B858CA87F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0DA68-0A45-4620-B9E3-4970E4AC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14AEE-761A-4DBF-96C3-C4E0DEE7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F499D-C5EB-41B3-9667-6AFC8FE1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2F5C9-19A2-4E93-B077-9ED2C310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CE20D-A912-4D13-81DA-88B46D65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A875F-B864-4310-A4AF-CECB3408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535B-434C-4DFC-A495-9F0E028061D0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21AB1-F808-4396-B6A1-72751DA0A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9B5D-58AA-44AB-B379-25AD05787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8A57-5F5D-460D-83F4-5CDAC7E8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DF869-CFC7-413D-B665-1687CD8D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9645E-554E-49BD-8D4D-4568C9D75C2E}"/>
              </a:ext>
            </a:extLst>
          </p:cNvPr>
          <p:cNvSpPr txBox="1"/>
          <p:nvPr/>
        </p:nvSpPr>
        <p:spPr>
          <a:xfrm>
            <a:off x="2236577" y="1073426"/>
            <a:ext cx="77188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THCS HUỲNH VĂN NGHỆ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 DẠY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HỌC 2021 - 2022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AC81-ACEE-4856-BBC0-63291B508AB8}"/>
              </a:ext>
            </a:extLst>
          </p:cNvPr>
          <p:cNvSpPr txBox="1"/>
          <p:nvPr/>
        </p:nvSpPr>
        <p:spPr>
          <a:xfrm>
            <a:off x="1275521" y="3380126"/>
            <a:ext cx="922405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GIÁO DỤC CÔNG DÂN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LỚP: 8</a:t>
            </a:r>
          </a:p>
        </p:txBody>
      </p:sp>
    </p:spTree>
    <p:extLst>
      <p:ext uri="{BB962C8B-B14F-4D97-AF65-F5344CB8AC3E}">
        <p14:creationId xmlns:p14="http://schemas.microsoft.com/office/powerpoint/2010/main" val="4120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7E59E8-4974-4ABD-9E63-BC2E693D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id="{3DC9F854-EFFF-4F29-9B91-D3F75B78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054049"/>
            <a:ext cx="3704896" cy="36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DEDDD9-8731-4592-BAB9-33528E32571A}"/>
              </a:ext>
            </a:extLst>
          </p:cNvPr>
          <p:cNvSpPr txBox="1"/>
          <p:nvPr/>
        </p:nvSpPr>
        <p:spPr>
          <a:xfrm>
            <a:off x="1500809" y="1256645"/>
            <a:ext cx="91903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Speech Bubble: Oval 3">
            <a:extLst>
              <a:ext uri="{FF2B5EF4-FFF2-40B4-BE49-F238E27FC236}">
                <a16:creationId xmlns:a16="http://schemas.microsoft.com/office/drawing/2014/main" id="{A0A38A4F-8663-489D-B1C5-4847D344CD52}"/>
              </a:ext>
            </a:extLst>
          </p:cNvPr>
          <p:cNvSpPr/>
          <p:nvPr/>
        </p:nvSpPr>
        <p:spPr>
          <a:xfrm>
            <a:off x="4719565" y="2782958"/>
            <a:ext cx="6304723" cy="2928730"/>
          </a:xfrm>
          <a:prstGeom prst="wedgeEllipseCallout">
            <a:avLst>
              <a:gd name="adj1" fmla="val -58720"/>
              <a:gd name="adj2" fmla="val -11158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B9DC7-2D0E-4404-AE49-694F9FDF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1033670" y="606295"/>
            <a:ext cx="10217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TIẾT 12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BÀI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TỰ LẬP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195D7-8F51-4A68-B89D-C2FC5FED34C9}"/>
              </a:ext>
            </a:extLst>
          </p:cNvPr>
          <p:cNvSpPr txBox="1"/>
          <p:nvPr/>
        </p:nvSpPr>
        <p:spPr>
          <a:xfrm>
            <a:off x="1764242" y="1838431"/>
            <a:ext cx="8663516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ĐẶT VẤN ĐỀ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NỘI DUNG BÀI HỌC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Thế nào là tự lập ?</a:t>
            </a:r>
          </a:p>
          <a:p>
            <a:pPr algn="just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Tự lập là :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 lấy, tự giải quyết lấy công việc, tự tạo dựng cho cuộc sống của mình;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trông chờ, dựa dẫm vào người 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45B3-2728-4BF5-8E8F-93D53DA8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88038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3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908F5-6DD5-4749-A342-8003A7D4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C5B094F-C917-4D16-9A78-74916398F120}"/>
              </a:ext>
            </a:extLst>
          </p:cNvPr>
          <p:cNvSpPr/>
          <p:nvPr/>
        </p:nvSpPr>
        <p:spPr>
          <a:xfrm>
            <a:off x="4739310" y="1146480"/>
            <a:ext cx="5926724" cy="2676935"/>
          </a:xfrm>
          <a:prstGeom prst="wedgeEllipseCallout">
            <a:avLst>
              <a:gd name="adj1" fmla="val -57437"/>
              <a:gd name="adj2" fmla="val 621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BIỂU HIỆN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id="{7D5326E9-B49E-4176-92F2-83BED172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7" y="1808074"/>
            <a:ext cx="3752697" cy="37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E29841-EDB9-406B-9E26-5CCFD8B3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5" y="569844"/>
            <a:ext cx="9872869" cy="4764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5B388-1B93-423A-A6CC-7D3D40D41C5C}"/>
              </a:ext>
            </a:extLst>
          </p:cNvPr>
          <p:cNvSpPr txBox="1"/>
          <p:nvPr/>
        </p:nvSpPr>
        <p:spPr>
          <a:xfrm>
            <a:off x="1159565" y="5641825"/>
            <a:ext cx="9872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tự tin bản lĩnh cá nhân trước thử thách, khó khăn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6ECE4-5BAB-4055-903B-3A2A9A5A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7" y="702366"/>
            <a:ext cx="8693426" cy="351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C2FC3-8DE0-4CDE-9592-143B2D164197}"/>
              </a:ext>
            </a:extLst>
          </p:cNvPr>
          <p:cNvSpPr txBox="1"/>
          <p:nvPr/>
        </p:nvSpPr>
        <p:spPr>
          <a:xfrm>
            <a:off x="1881809" y="4805426"/>
            <a:ext cx="8428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ý chí, nỗ lực vươn lên trong cuốc sống.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983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59306" y="1651379"/>
            <a:ext cx="57604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sz="3600" b="1" dirty="0">
              <a:solidFill>
                <a:srgbClr val="0000FF"/>
              </a:solidFill>
              <a:latin typeface="VNI-Times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VNI-Times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tin,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trọng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2581" y="685801"/>
            <a:ext cx="3734874" cy="6461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6096000" y="457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455392" y="2061917"/>
            <a:ext cx="573660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VNI-Times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Lo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VNI-Jun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Ỷ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latin typeface="VNI-Juni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857999" y="685801"/>
            <a:ext cx="4217831" cy="6508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59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animBg="1"/>
      <p:bldP spid="104453" grpId="0"/>
      <p:bldP spid="1044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B9DC7-2D0E-4404-AE49-694F9FDF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1033670" y="606295"/>
            <a:ext cx="10217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TIẾT 12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BÀI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TỰ LẬP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195D7-8F51-4A68-B89D-C2FC5FED34C9}"/>
              </a:ext>
            </a:extLst>
          </p:cNvPr>
          <p:cNvSpPr txBox="1"/>
          <p:nvPr/>
        </p:nvSpPr>
        <p:spPr>
          <a:xfrm>
            <a:off x="1306190" y="1771486"/>
            <a:ext cx="9579619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ĐẶT VẤN ĐỀ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NỘI DUNG BÀI HỌC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Thế nào là tự lập ?</a:t>
            </a:r>
          </a:p>
          <a:p>
            <a:pPr algn="just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Tự lập là 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Biểu hiện:      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tự tin bản lĩnh cá nhân trước thử thách, khó khăn;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ý chí, nỗ lực vươn lên trong cuốc sống.</a:t>
            </a:r>
          </a:p>
          <a:p>
            <a:pPr algn="just"/>
            <a:endParaRPr 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45B3-2728-4BF5-8E8F-93D53DA8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88038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4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131E7B-71E6-4EB8-A359-1304D47F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F5DB7-F561-4F96-9141-3DE62FF223A1}"/>
              </a:ext>
            </a:extLst>
          </p:cNvPr>
          <p:cNvSpPr txBox="1"/>
          <p:nvPr/>
        </p:nvSpPr>
        <p:spPr>
          <a:xfrm>
            <a:off x="629478" y="1116233"/>
            <a:ext cx="1093304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id="{2B4D2B3E-F05B-4A38-80E6-9180EF49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3627990"/>
            <a:ext cx="2941982" cy="27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Image-0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799" y="309093"/>
            <a:ext cx="6373091" cy="6299525"/>
          </a:xfrm>
          <a:noFill/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57577" y="309093"/>
            <a:ext cx="530502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chồng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-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-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Đào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đìa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vét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mương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-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tôm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-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2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vtc_21473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3048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857319" y="765175"/>
            <a:ext cx="508430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   </a:t>
            </a:r>
            <a:r>
              <a:rPr lang="en-US" altLang="en-US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12 kg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gần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mất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hoàn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năng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</a:rPr>
              <a:t>chàng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trai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liệt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Nguyễn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Hùng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vượt</a:t>
            </a:r>
            <a:r>
              <a:rPr lang="en-US" altLang="en-US" b="1" dirty="0">
                <a:latin typeface="Times New Roman" panose="02020603050405020304" pitchFamily="18" charset="0"/>
              </a:rPr>
              <a:t> qua </a:t>
            </a:r>
            <a:r>
              <a:rPr lang="en-US" altLang="en-US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khăn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trở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</a:rPr>
              <a:t> “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Hiệp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sỹ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nghệ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thông</a:t>
            </a:r>
            <a:r>
              <a:rPr lang="en-US" altLang="en-US" b="1" i="1" dirty="0">
                <a:latin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</a:rPr>
              <a:t> 2005”, </a:t>
            </a:r>
            <a:r>
              <a:rPr lang="en-US" altLang="en-US" b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</a:rPr>
              <a:t>ở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</a:t>
            </a:r>
            <a:r>
              <a:rPr lang="vi-VN" altLang="en-US" b="1" dirty="0">
                <a:latin typeface="Times New Roman" panose="02020603050405020304" pitchFamily="18" charset="0"/>
              </a:rPr>
              <a:t>ành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</a:rPr>
              <a:t>m</a:t>
            </a:r>
            <a:r>
              <a:rPr lang="vi-VN" altLang="en-US" b="1" dirty="0">
                <a:latin typeface="Times New Roman" panose="02020603050405020304" pitchFamily="18" charset="0"/>
              </a:rPr>
              <a:t>ột</a:t>
            </a:r>
            <a:r>
              <a:rPr lang="en-US" altLang="en-US" b="1" dirty="0">
                <a:latin typeface="Times New Roman" panose="02020603050405020304" pitchFamily="18" charset="0"/>
              </a:rPr>
              <a:t> t</a:t>
            </a:r>
            <a:r>
              <a:rPr lang="vi-VN" altLang="en-US" b="1" dirty="0">
                <a:latin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</a:rPr>
              <a:t> g</a:t>
            </a:r>
            <a:r>
              <a:rPr lang="vi-VN" altLang="en-US" b="1" dirty="0">
                <a:latin typeface="Times New Roman" panose="02020603050405020304" pitchFamily="18" charset="0"/>
              </a:rPr>
              <a:t>ươ</a:t>
            </a:r>
            <a:r>
              <a:rPr lang="en-US" altLang="en-US" b="1" dirty="0" err="1">
                <a:latin typeface="Times New Roman" panose="02020603050405020304" pitchFamily="18" charset="0"/>
              </a:rPr>
              <a:t>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  <a:endParaRPr lang="vi-VN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39940" name="Picture 4" descr="Frames PPT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5" y="304800"/>
            <a:ext cx="5492977" cy="635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mmer Enrollment Background Photos, Vectors and PSD Files for Free  Download | Pngtree">
            <a:extLst>
              <a:ext uri="{FF2B5EF4-FFF2-40B4-BE49-F238E27FC236}">
                <a16:creationId xmlns:a16="http://schemas.microsoft.com/office/drawing/2014/main" id="{C7265DD6-942E-47AE-8BC4-18A942116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3299778" y="640781"/>
            <a:ext cx="5347257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12, 13 – BÀI 10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LẬP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57FA7-4C95-466D-99EB-BEDBD8F95581}"/>
              </a:ext>
            </a:extLst>
          </p:cNvPr>
          <p:cNvSpPr txBox="1"/>
          <p:nvPr/>
        </p:nvSpPr>
        <p:spPr>
          <a:xfrm>
            <a:off x="3422371" y="2543445"/>
            <a:ext cx="5347257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28700" indent="-1028700" algn="just">
              <a:buAutoNum type="romanU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  <a:p>
            <a:pPr marL="1028700" indent="-1028700" algn="just">
              <a:buAutoNum type="romanUcPeriod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Rèn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6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6858000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54627" name="Picture 3" descr="Re-exposure of Image-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835" y="-152400"/>
            <a:ext cx="7259783" cy="7162800"/>
          </a:xfrm>
          <a:noFill/>
        </p:spPr>
      </p:pic>
      <p:pic>
        <p:nvPicPr>
          <p:cNvPr id="154628" name="Picture 4" descr="Image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04509"/>
            <a:ext cx="4322618" cy="22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131E7B-71E6-4EB8-A359-1304D47F6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F5DB7-F561-4F96-9141-3DE62FF223A1}"/>
              </a:ext>
            </a:extLst>
          </p:cNvPr>
          <p:cNvSpPr txBox="1"/>
          <p:nvPr/>
        </p:nvSpPr>
        <p:spPr>
          <a:xfrm>
            <a:off x="629478" y="1116233"/>
            <a:ext cx="1093304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id="{2B4D2B3E-F05B-4A38-80E6-9180EF49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3627990"/>
            <a:ext cx="2941982" cy="27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B9DC7-2D0E-4404-AE49-694F9FDF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1162785" y="316357"/>
            <a:ext cx="10217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TIẾT 12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BÀI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TỰ LẬP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195D7-8F51-4A68-B89D-C2FC5FED34C9}"/>
              </a:ext>
            </a:extLst>
          </p:cNvPr>
          <p:cNvSpPr txBox="1"/>
          <p:nvPr/>
        </p:nvSpPr>
        <p:spPr>
          <a:xfrm>
            <a:off x="1306190" y="1455130"/>
            <a:ext cx="957961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ĐẶT VẤN ĐỀ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NỘI DUNG BÀI HỌC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Thế nào là tự lập ?</a:t>
            </a:r>
          </a:p>
          <a:p>
            <a:pPr algn="just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Tự lập là 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Biểu hiện:       </a:t>
            </a:r>
          </a:p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: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tính tự lập:  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công trong cuộc sống;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mọi người kính trọng.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45B3-2728-4BF5-8E8F-93D53DA8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" y="88038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6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C8A5E1-5AA8-421C-B673-F8988C81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F5DB7-F561-4F96-9141-3DE62FF223A1}"/>
              </a:ext>
            </a:extLst>
          </p:cNvPr>
          <p:cNvSpPr txBox="1"/>
          <p:nvPr/>
        </p:nvSpPr>
        <p:spPr>
          <a:xfrm>
            <a:off x="231914" y="340659"/>
            <a:ext cx="83687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rèn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B562B-B15C-4E7B-9531-D8FE9345B5AB}"/>
              </a:ext>
            </a:extLst>
          </p:cNvPr>
          <p:cNvSpPr/>
          <p:nvPr/>
        </p:nvSpPr>
        <p:spPr>
          <a:xfrm>
            <a:off x="1106556" y="1414668"/>
            <a:ext cx="997888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chỉ ra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rèn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luyện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131B7-A4F2-43BB-9F2A-F9BA0BEDFB7F}"/>
              </a:ext>
            </a:extLst>
          </p:cNvPr>
          <p:cNvSpPr txBox="1"/>
          <p:nvPr/>
        </p:nvSpPr>
        <p:spPr>
          <a:xfrm>
            <a:off x="2438399" y="4797001"/>
            <a:ext cx="73151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rèn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C67092F-E697-4D40-B962-15D080CACE20}"/>
              </a:ext>
            </a:extLst>
          </p:cNvPr>
          <p:cNvSpPr/>
          <p:nvPr/>
        </p:nvSpPr>
        <p:spPr>
          <a:xfrm>
            <a:off x="5791200" y="3841976"/>
            <a:ext cx="821635" cy="8360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dèle de fond sur le thème de l&amp;amp;#39;école 365979 - Telecharger Vectoriel  Gratuit, Clipart Graphique, Vecteur Dessins et Pictogramme Gratuit">
            <a:extLst>
              <a:ext uri="{FF2B5EF4-FFF2-40B4-BE49-F238E27FC236}">
                <a16:creationId xmlns:a16="http://schemas.microsoft.com/office/drawing/2014/main" id="{A30C2AEF-6193-496C-8544-3D8C90EC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41013-4664-4B66-89A0-2A7E5A447A8B}"/>
              </a:ext>
            </a:extLst>
          </p:cNvPr>
          <p:cNvSpPr/>
          <p:nvPr/>
        </p:nvSpPr>
        <p:spPr>
          <a:xfrm>
            <a:off x="1258956" y="447968"/>
            <a:ext cx="9053515" cy="5216576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III./ 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10303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1"/>
            <a:ext cx="12192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ts val="2400"/>
              <a:buFont typeface="Times New Roman" panose="02020603050405020304" pitchFamily="18" charset="0"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ts val="2400"/>
              <a:buFont typeface="Times New Roman" panose="02020603050405020304" pitchFamily="18" charset="0"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ts val="2400"/>
              <a:buFont typeface="Times New Roman" panose="02020603050405020304" pitchFamily="18" charset="0"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ts val="2400"/>
              <a:buFont typeface="Times New Roman" panose="02020603050405020304" pitchFamily="18" charset="0"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9995" y="5319050"/>
            <a:ext cx="609600" cy="5890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9995" y="4267122"/>
            <a:ext cx="609601" cy="5890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9990" y="3328711"/>
            <a:ext cx="609600" cy="5835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0" y="2392230"/>
            <a:ext cx="609600" cy="61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895600" y="3810000"/>
            <a:ext cx="6172200" cy="1625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TRÒ CHƠI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cs typeface="Arial" charset="0"/>
              </a:rPr>
              <a:t>“ĐUỔI HÌNH BẮT CHỮ”</a:t>
            </a:r>
            <a:endParaRPr lang="en-US" sz="40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0" y="1752601"/>
            <a:ext cx="7772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1524000" y="457200"/>
            <a:ext cx="9144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9860" name="Picture 4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410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 rot="10799051" flipV="1">
            <a:off x="2438400" y="5991226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447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k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752600" y="61722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“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tha lâu đầy tổ”.</a:t>
            </a:r>
          </a:p>
        </p:txBody>
      </p:sp>
    </p:spTree>
    <p:extLst>
      <p:ext uri="{BB962C8B-B14F-4D97-AF65-F5344CB8AC3E}">
        <p14:creationId xmlns:p14="http://schemas.microsoft.com/office/powerpoint/2010/main" val="10125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mai 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2863"/>
            <a:ext cx="91440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828800" y="6248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“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0000FF"/>
                </a:solidFill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èle de fond sur le thème de l&amp;amp;#39;école 365979 - Telecharger Vectoriel  Gratuit, Clipart Graphique, Vecteur Dessins et Pictogramme Gratuit">
            <a:extLst>
              <a:ext uri="{FF2B5EF4-FFF2-40B4-BE49-F238E27FC236}">
                <a16:creationId xmlns:a16="http://schemas.microsoft.com/office/drawing/2014/main" id="{B68921A8-E1DD-49C5-B707-FC3C2C02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41013-4664-4B66-89A0-2A7E5A447A8B}"/>
              </a:ext>
            </a:extLst>
          </p:cNvPr>
          <p:cNvSpPr/>
          <p:nvPr/>
        </p:nvSpPr>
        <p:spPr>
          <a:xfrm>
            <a:off x="1391477" y="633498"/>
            <a:ext cx="9053515" cy="5216576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I./ ĐẶT VẤN ĐỀ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a mieng cho s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543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438400" y="6172201"/>
            <a:ext cx="7620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“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Há miệng chờ sung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507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97BF1-48E8-4EE6-B893-B86CD9F6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3C47A-232E-45A7-AB57-F356E668BF57}"/>
              </a:ext>
            </a:extLst>
          </p:cNvPr>
          <p:cNvSpPr txBox="1"/>
          <p:nvPr/>
        </p:nvSpPr>
        <p:spPr>
          <a:xfrm>
            <a:off x="848139" y="627320"/>
            <a:ext cx="1049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DBF06-ED71-4045-AA4E-BF107E4A4B07}"/>
              </a:ext>
            </a:extLst>
          </p:cNvPr>
          <p:cNvSpPr txBox="1"/>
          <p:nvPr/>
        </p:nvSpPr>
        <p:spPr>
          <a:xfrm>
            <a:off x="1457738" y="2085637"/>
            <a:ext cx="85741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Ý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Lao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D36BD-9408-4226-90C5-503494B7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3" y="135333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5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06F41-FB34-41BE-8FBE-A8725FA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E3387-9B34-48BF-AA43-C57B09DA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1"/>
            <a:ext cx="6341165" cy="4373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F3D69-D391-4A5E-8EC1-66ADBFC08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8" b="12464"/>
          <a:stretch/>
        </p:blipFill>
        <p:spPr>
          <a:xfrm>
            <a:off x="596348" y="569844"/>
            <a:ext cx="10946295" cy="608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3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CA01D-0096-48BF-9EEA-3F29F3F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A252-D271-4118-9E20-F2FCD3B0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77" y="736185"/>
            <a:ext cx="6901070" cy="734805"/>
          </a:xfrm>
        </p:spPr>
        <p:txBody>
          <a:bodyPr/>
          <a:lstStyle/>
          <a:p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687"/>
            <a:ext cx="10515600" cy="43513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ở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qua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3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dèle de fond sur le thème de l&amp;amp;#39;école 365979 - Telecharger Vectoriel  Gratuit, Clipart Graphique, Vecteur Dessins et Pictogramme Gratuit">
            <a:extLst>
              <a:ext uri="{FF2B5EF4-FFF2-40B4-BE49-F238E27FC236}">
                <a16:creationId xmlns:a16="http://schemas.microsoft.com/office/drawing/2014/main" id="{1A2BA91D-133E-4D65-85AE-7978C63B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41013-4664-4B66-89A0-2A7E5A447A8B}"/>
              </a:ext>
            </a:extLst>
          </p:cNvPr>
          <p:cNvSpPr/>
          <p:nvPr/>
        </p:nvSpPr>
        <p:spPr>
          <a:xfrm>
            <a:off x="1272209" y="580489"/>
            <a:ext cx="9053515" cy="5216576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II./ NỘI DUNG BÀI HỌC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Rèn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FC909-7DA5-4FAB-A3B0-4BB1673B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A252-D271-4118-9E20-F2FCD3B0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03"/>
            <a:ext cx="10515600" cy="884931"/>
          </a:xfrm>
        </p:spPr>
        <p:txBody>
          <a:bodyPr/>
          <a:lstStyle/>
          <a:p>
            <a:pPr algn="just"/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296"/>
            <a:ext cx="10515600" cy="50017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giỏi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Nam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B3926-8643-42A4-8E69-1C46B30B1A5C}"/>
              </a:ext>
            </a:extLst>
          </p:cNvPr>
          <p:cNvSpPr/>
          <p:nvPr/>
        </p:nvSpPr>
        <p:spPr>
          <a:xfrm>
            <a:off x="5519531" y="2057602"/>
            <a:ext cx="5584134" cy="25444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BADBEFC-865E-4377-8BE0-5D7E21B72E6B}"/>
              </a:ext>
            </a:extLst>
          </p:cNvPr>
          <p:cNvSpPr/>
          <p:nvPr/>
        </p:nvSpPr>
        <p:spPr>
          <a:xfrm>
            <a:off x="7910719" y="4642684"/>
            <a:ext cx="808383" cy="657301"/>
          </a:xfrm>
          <a:prstGeom prst="downArrow">
            <a:avLst>
              <a:gd name="adj1" fmla="val 4672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1FDDB-8800-45C8-B4D8-3503D80BF9AE}"/>
              </a:ext>
            </a:extLst>
          </p:cNvPr>
          <p:cNvSpPr txBox="1"/>
          <p:nvPr/>
        </p:nvSpPr>
        <p:spPr>
          <a:xfrm>
            <a:off x="6443041" y="5340650"/>
            <a:ext cx="3737113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50C0A-B58F-4912-A327-35331104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48" y="2057602"/>
            <a:ext cx="34339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FC909-7DA5-4FAB-A3B0-4BB1673B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5649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D643C-0E14-4931-99A6-FE8634AB42F8}"/>
              </a:ext>
            </a:extLst>
          </p:cNvPr>
          <p:cNvSpPr/>
          <p:nvPr/>
        </p:nvSpPr>
        <p:spPr>
          <a:xfrm>
            <a:off x="5486400" y="1537253"/>
            <a:ext cx="5584134" cy="2057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mẹ,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4B127-860A-4340-A959-10EE3F9CA287}"/>
              </a:ext>
            </a:extLst>
          </p:cNvPr>
          <p:cNvSpPr/>
          <p:nvPr/>
        </p:nvSpPr>
        <p:spPr>
          <a:xfrm>
            <a:off x="5613953" y="4655103"/>
            <a:ext cx="5584134" cy="10207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7709D52-154A-4C45-81DB-10A46A65ED91}"/>
              </a:ext>
            </a:extLst>
          </p:cNvPr>
          <p:cNvSpPr/>
          <p:nvPr/>
        </p:nvSpPr>
        <p:spPr>
          <a:xfrm>
            <a:off x="7854397" y="3627648"/>
            <a:ext cx="848139" cy="8818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2ED97-CA45-42B6-807B-6965D717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65" y="1434413"/>
            <a:ext cx="4094922" cy="43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FC909-7DA5-4FAB-A3B0-4BB1673B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8034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có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mẹ.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FF038-7218-4E7F-933C-F65348345264}"/>
              </a:ext>
            </a:extLst>
          </p:cNvPr>
          <p:cNvSpPr/>
          <p:nvPr/>
        </p:nvSpPr>
        <p:spPr>
          <a:xfrm>
            <a:off x="6048006" y="1418705"/>
            <a:ext cx="4842012" cy="27815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A2A0DE9-BBAA-4F30-96B0-D8CE9801DF81}"/>
              </a:ext>
            </a:extLst>
          </p:cNvPr>
          <p:cNvSpPr/>
          <p:nvPr/>
        </p:nvSpPr>
        <p:spPr>
          <a:xfrm>
            <a:off x="8101301" y="4316534"/>
            <a:ext cx="735423" cy="5940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BE429-353E-4F51-8E7B-926C5F1D7856}"/>
              </a:ext>
            </a:extLst>
          </p:cNvPr>
          <p:cNvSpPr txBox="1"/>
          <p:nvPr/>
        </p:nvSpPr>
        <p:spPr>
          <a:xfrm>
            <a:off x="6096000" y="5069963"/>
            <a:ext cx="4738274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trông chờ, dựa dẫm vào người khác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9AFA0-ADA6-4C88-8AFE-F65BF6A27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7"/>
          <a:stretch/>
        </p:blipFill>
        <p:spPr>
          <a:xfrm>
            <a:off x="1802296" y="1277254"/>
            <a:ext cx="2633257" cy="43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1306</Words>
  <Application>Microsoft Office PowerPoint</Application>
  <PresentationFormat>Widescreen</PresentationFormat>
  <Paragraphs>118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Comic Sans MS</vt:lpstr>
      <vt:lpstr>Times New Roman</vt:lpstr>
      <vt:lpstr>VNI-Juni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Học sinh đọc các thông tin sau:</vt:lpstr>
      <vt:lpstr>Học sinh trả lời các câu hỏi:</vt:lpstr>
      <vt:lpstr>PowerPoint Presentation</vt:lpstr>
      <vt:lpstr>     Em hãy nhận xét về các việc làm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Bạn Nguyễn Minh Phú khi sinh ra đã không có 2 cánh tay. Bạn đã kiên trì tự mình: Chịu đau đớn để tập viết, tập vá áo quần, tập thêu bằng chân. Tập đá cầu, đá bóng, bơi lội, làm công việc nhà phụ cha mẹ.    Phú nói: “Giờ thì tôi đã biết, chẳng có gì là không thể. Nếu có nghị lực và quyết tâm, mình sẽ vượt qua tất cả.”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 Trọng Tâm</dc:creator>
  <cp:lastModifiedBy>Lê  Trọng Tâm</cp:lastModifiedBy>
  <cp:revision>6</cp:revision>
  <dcterms:created xsi:type="dcterms:W3CDTF">2021-10-31T08:40:16Z</dcterms:created>
  <dcterms:modified xsi:type="dcterms:W3CDTF">2021-11-29T07:29:44Z</dcterms:modified>
</cp:coreProperties>
</file>