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1" r:id="rId2"/>
    <p:sldId id="322" r:id="rId3"/>
    <p:sldId id="261" r:id="rId4"/>
    <p:sldId id="301" r:id="rId5"/>
    <p:sldId id="331" r:id="rId6"/>
    <p:sldId id="302" r:id="rId7"/>
    <p:sldId id="299" r:id="rId8"/>
    <p:sldId id="303" r:id="rId9"/>
    <p:sldId id="262" r:id="rId10"/>
    <p:sldId id="336" r:id="rId11"/>
    <p:sldId id="263" r:id="rId12"/>
    <p:sldId id="265" r:id="rId13"/>
    <p:sldId id="350" r:id="rId14"/>
    <p:sldId id="342" r:id="rId15"/>
    <p:sldId id="343" r:id="rId16"/>
    <p:sldId id="346" r:id="rId17"/>
    <p:sldId id="347" r:id="rId18"/>
    <p:sldId id="348" r:id="rId19"/>
    <p:sldId id="349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  <a:srgbClr val="663300"/>
    <a:srgbClr val="33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79" autoAdjust="0"/>
    <p:restoredTop sz="94660"/>
  </p:normalViewPr>
  <p:slideViewPr>
    <p:cSldViewPr>
      <p:cViewPr>
        <p:scale>
          <a:sx n="76" d="100"/>
          <a:sy n="76" d="100"/>
        </p:scale>
        <p:origin x="-270" y="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B09ED-EBCF-4DC3-A586-67E014AEE8EC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EAB52-2337-4F20-BF69-DBAF2BE4B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8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EAB52-2337-4F20-BF69-DBAF2BE4BB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7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EAB52-2337-4F20-BF69-DBAF2BE4B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8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EAB52-2337-4F20-BF69-DBAF2BE4B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8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EAB52-2337-4F20-BF69-DBAF2BE4B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0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EAB52-2337-4F20-BF69-DBAF2BE4BB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3EAB52-2337-4F20-BF69-DBAF2BE4BB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7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7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2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12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1626-F84C-4309-A601-E8466D297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379176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1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4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7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5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39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6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C8139-D751-4C1B-8E7D-92F99A63F909}" type="datetimeFigureOut">
              <a:rPr lang="en-US" smtClean="0"/>
              <a:t>15-03-2022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DE85C-8432-48A5-8D59-DE0D71FED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15.png"/><Relationship Id="rId2" Type="http://schemas.microsoft.com/office/2007/relationships/media" Target="../media/media14.wav"/><Relationship Id="rId1" Type="http://schemas.openxmlformats.org/officeDocument/2006/relationships/tags" Target="../tags/tag13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6.tmp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19.png"/><Relationship Id="rId2" Type="http://schemas.microsoft.com/office/2007/relationships/media" Target="../media/media16.wav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20.tmp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image" Target="../media/image22.tmp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file:///G:\tin%208\TTDD1.ppt" TargetMode="External"/><Relationship Id="rId3" Type="http://schemas.openxmlformats.org/officeDocument/2006/relationships/audio" Target="../media/media3.wav"/><Relationship Id="rId7" Type="http://schemas.openxmlformats.org/officeDocument/2006/relationships/image" Target="../media/image5.jpe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hyperlink" Target="file:///G:\tin%208\TTDD2.pp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6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3.png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8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9525"/>
            <a:ext cx="5381368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08018" y="602159"/>
            <a:ext cx="3124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i="1" dirty="0" err="1">
                <a:solidFill>
                  <a:srgbClr val="FF3399"/>
                </a:solidFill>
                <a:latin typeface="Times New Roman" pitchFamily="18" charset="0"/>
              </a:rPr>
              <a:t>Chương</a:t>
            </a:r>
            <a:r>
              <a:rPr lang="en-US" altLang="en-US" sz="4400" b="1" i="1" dirty="0">
                <a:solidFill>
                  <a:srgbClr val="FF3399"/>
                </a:solidFill>
                <a:latin typeface="Times New Roman" pitchFamily="18" charset="0"/>
              </a:rPr>
              <a:t> </a:t>
            </a:r>
            <a:r>
              <a:rPr lang="en-US" altLang="en-US" sz="4400" b="1" i="1" dirty="0" smtClean="0">
                <a:solidFill>
                  <a:srgbClr val="FF3399"/>
                </a:solidFill>
                <a:latin typeface="Times New Roman" pitchFamily="18" charset="0"/>
              </a:rPr>
              <a:t>III</a:t>
            </a:r>
            <a:endParaRPr lang="en-US" altLang="en-US" sz="4400" b="1" i="1" dirty="0">
              <a:solidFill>
                <a:srgbClr val="FF3399"/>
              </a:solidFill>
              <a:latin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89458" y="1470392"/>
            <a:ext cx="868314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PHẦN MỀM </a:t>
            </a:r>
            <a:r>
              <a:rPr lang="en-US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TRÌNH </a:t>
            </a:r>
            <a:r>
              <a:rPr lang="en-US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CHIẾU</a:t>
            </a:r>
            <a:endParaRPr lang="en-US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70548" y="2966710"/>
            <a:ext cx="82375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4400" b="1" i="1" dirty="0" smtClean="0">
                <a:solidFill>
                  <a:srgbClr val="FF0000"/>
                </a:solidFill>
                <a:latin typeface="Times New Roman" pitchFamily="18" charset="0"/>
              </a:rPr>
              <a:t>TẠO CÁC HIỆU ỨNG ĐỘNG</a:t>
            </a:r>
            <a:endParaRPr lang="en-US" altLang="en-US" sz="44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Line 12"/>
          <p:cNvSpPr>
            <a:spLocks noChangeShapeType="1"/>
          </p:cNvSpPr>
          <p:nvPr/>
        </p:nvSpPr>
        <p:spPr bwMode="auto">
          <a:xfrm>
            <a:off x="2914580" y="4191000"/>
            <a:ext cx="434340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151" name="Line 13"/>
          <p:cNvSpPr>
            <a:spLocks noChangeShapeType="1"/>
          </p:cNvSpPr>
          <p:nvPr/>
        </p:nvSpPr>
        <p:spPr bwMode="auto">
          <a:xfrm>
            <a:off x="1600200" y="3969886"/>
            <a:ext cx="4343400" cy="0"/>
          </a:xfrm>
          <a:prstGeom prst="line">
            <a:avLst/>
          </a:prstGeom>
          <a:noFill/>
          <a:ln w="57150">
            <a:solidFill>
              <a:srgbClr val="FF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6152" name="Picture 14" descr="495644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8" y="2286000"/>
            <a:ext cx="5969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2994120" y="2444405"/>
            <a:ext cx="3190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i="1" dirty="0" smtClean="0">
                <a:solidFill>
                  <a:srgbClr val="660066"/>
                </a:solidFill>
              </a:rPr>
              <a:t>BÀI 11</a:t>
            </a:r>
            <a:endParaRPr lang="en-US" altLang="en-US" sz="2800" b="1" i="1" dirty="0">
              <a:solidFill>
                <a:srgbClr val="660066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7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Rectangle 11"/>
          <p:cNvSpPr>
            <a:spLocks noChangeArrowheads="1"/>
          </p:cNvSpPr>
          <p:nvPr/>
        </p:nvSpPr>
        <p:spPr bwMode="auto">
          <a:xfrm>
            <a:off x="15903" y="782935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ĐỀ: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57200" y="2743200"/>
            <a:ext cx="8534400" cy="1328023"/>
          </a:xfrm>
          <a:prstGeom prst="flowChartAlternateProcess">
            <a:avLst/>
          </a:prstGeom>
          <a:ln>
            <a:solidFill>
              <a:schemeClr val="tx1"/>
            </a:solidFill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4000" rIns="54000" anchor="ctr">
            <a:spAutoFit/>
          </a:bodyPr>
          <a:lstStyle/>
          <a:p>
            <a:pPr algn="just" eaLnBrk="1" hangingPunct="1">
              <a:spcBef>
                <a:spcPct val="20000"/>
              </a:spcBef>
              <a:defRPr/>
            </a:pP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trang chiếu, ta chọn dải lệnh nào và có mấy bước?</a:t>
            </a:r>
            <a:endParaRPr lang="vi-VN" alt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54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00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0" y="1481441"/>
            <a:ext cx="4495800" cy="512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spcBef>
                <a:spcPct val="15000"/>
              </a:spcBef>
            </a:pPr>
            <a:r>
              <a:rPr lang="en-US" altLang="en-US" sz="3200" dirty="0"/>
              <a:t>* </a:t>
            </a:r>
            <a:r>
              <a:rPr lang="en-US" altLang="en-US" sz="32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altLang="en-US" sz="3200" dirty="0"/>
              <a:t> </a:t>
            </a:r>
            <a:r>
              <a:rPr lang="en-US" altLang="en-US" sz="2400" dirty="0" err="1">
                <a:solidFill>
                  <a:srgbClr val="3333CC"/>
                </a:solidFill>
              </a:rPr>
              <a:t>Các</a:t>
            </a:r>
            <a:r>
              <a:rPr lang="en-US" altLang="en-US" sz="2400" dirty="0">
                <a:solidFill>
                  <a:srgbClr val="3333CC"/>
                </a:solidFill>
              </a:rPr>
              <a:t> </a:t>
            </a:r>
            <a:r>
              <a:rPr lang="en-US" altLang="en-US" sz="2400" dirty="0" err="1">
                <a:solidFill>
                  <a:srgbClr val="3333CC"/>
                </a:solidFill>
              </a:rPr>
              <a:t>bước</a:t>
            </a:r>
            <a:r>
              <a:rPr lang="en-US" altLang="en-US" sz="2400" dirty="0">
                <a:solidFill>
                  <a:srgbClr val="3333CC"/>
                </a:solidFill>
              </a:rPr>
              <a:t>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tạo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hiệu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dirty="0" err="1">
                <a:solidFill>
                  <a:srgbClr val="3333CC"/>
                </a:solidFill>
              </a:rPr>
              <a:t>ứng</a:t>
            </a:r>
            <a:r>
              <a:rPr lang="en-US" altLang="en-US" sz="2400" dirty="0">
                <a:solidFill>
                  <a:srgbClr val="3333CC"/>
                </a:solidFill>
              </a:rPr>
              <a:t> </a:t>
            </a:r>
            <a:r>
              <a:rPr lang="en-US" altLang="en-US" sz="2400" dirty="0" err="1">
                <a:solidFill>
                  <a:srgbClr val="3333CC"/>
                </a:solidFill>
              </a:rPr>
              <a:t>chuyển</a:t>
            </a:r>
            <a:r>
              <a:rPr lang="en-US" altLang="en-US" sz="2400" dirty="0">
                <a:solidFill>
                  <a:srgbClr val="3333CC"/>
                </a:solidFill>
              </a:rPr>
              <a:t> </a:t>
            </a:r>
            <a:r>
              <a:rPr lang="en-US" altLang="en-US" sz="2400" dirty="0" err="1">
                <a:solidFill>
                  <a:srgbClr val="3333CC"/>
                </a:solidFill>
              </a:rPr>
              <a:t>trang</a:t>
            </a:r>
            <a:r>
              <a:rPr lang="en-US" altLang="en-US" sz="2400" dirty="0">
                <a:solidFill>
                  <a:srgbClr val="3333CC"/>
                </a:solidFill>
              </a:rPr>
              <a:t> </a:t>
            </a:r>
            <a:r>
              <a:rPr lang="en-US" altLang="en-US" sz="2400" dirty="0" err="1">
                <a:solidFill>
                  <a:srgbClr val="3333CC"/>
                </a:solidFill>
              </a:rPr>
              <a:t>chiếu</a:t>
            </a:r>
            <a:r>
              <a:rPr lang="en-US" altLang="en-US" sz="2400" dirty="0"/>
              <a:t>:</a:t>
            </a:r>
          </a:p>
          <a:p>
            <a:pPr algn="just" eaLnBrk="1" hangingPunct="1"/>
            <a:r>
              <a:rPr lang="en-US" altLang="en-US" sz="2400" dirty="0"/>
              <a:t>- B1: </a:t>
            </a:r>
            <a:r>
              <a:rPr lang="vi-VN" altLang="en-US" sz="2400" dirty="0"/>
              <a:t>Chọn các trang chiếu cần tạo hiệu ứng.</a:t>
            </a:r>
          </a:p>
          <a:p>
            <a:pPr algn="just" eaLnBrk="1" hangingPunct="1">
              <a:spcBef>
                <a:spcPct val="15000"/>
              </a:spcBef>
            </a:pPr>
            <a:r>
              <a:rPr lang="en-US" altLang="en-US" sz="2400" dirty="0"/>
              <a:t>- B2: </a:t>
            </a:r>
            <a:r>
              <a:rPr lang="en-US" altLang="en-US" sz="2400" dirty="0" err="1"/>
              <a:t>Mở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dải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lệnh</a:t>
            </a:r>
            <a:r>
              <a:rPr lang="en-US" altLang="en-US" sz="2400" dirty="0"/>
              <a:t> </a:t>
            </a:r>
            <a:r>
              <a:rPr lang="en-US" altLang="en-US" sz="2400" b="1" i="1" dirty="0" smtClean="0">
                <a:solidFill>
                  <a:srgbClr val="0070C0"/>
                </a:solidFill>
              </a:rPr>
              <a:t>Transitions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và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chọn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kiểu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chuyển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nhóm</a:t>
            </a:r>
            <a:r>
              <a:rPr lang="en-US" altLang="en-US" sz="2400" dirty="0" smtClean="0"/>
              <a:t> </a:t>
            </a:r>
            <a:r>
              <a:rPr lang="en-US" altLang="en-US" sz="2400" b="1" i="1" dirty="0" smtClean="0">
                <a:solidFill>
                  <a:srgbClr val="0070C0"/>
                </a:solidFill>
              </a:rPr>
              <a:t>Transition </a:t>
            </a:r>
            <a:r>
              <a:rPr lang="en-US" altLang="en-US" sz="2400" b="1" i="1" dirty="0">
                <a:solidFill>
                  <a:srgbClr val="0070C0"/>
                </a:solidFill>
              </a:rPr>
              <a:t>to this slide</a:t>
            </a:r>
          </a:p>
          <a:p>
            <a:pPr algn="just">
              <a:spcBef>
                <a:spcPct val="15000"/>
              </a:spcBef>
            </a:pPr>
            <a:r>
              <a:rPr lang="en-US" altLang="en-US" sz="2400" dirty="0"/>
              <a:t>- B3: </a:t>
            </a:r>
            <a:r>
              <a:rPr lang="en-US" altLang="en-US" sz="2400" dirty="0" err="1"/>
              <a:t>Nháy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lệnh</a:t>
            </a:r>
            <a:r>
              <a:rPr lang="en-US" altLang="en-US" sz="2400" dirty="0" smtClean="0"/>
              <a:t> </a:t>
            </a:r>
            <a:r>
              <a:rPr lang="en-US" altLang="en-US" sz="2400" b="1" i="1" dirty="0">
                <a:solidFill>
                  <a:srgbClr val="0070C0"/>
                </a:solidFill>
              </a:rPr>
              <a:t>Apply to all </a:t>
            </a:r>
            <a:r>
              <a:rPr lang="en-US" altLang="en-US" sz="2400" dirty="0"/>
              <a:t>(</a:t>
            </a: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chiếu</a:t>
            </a:r>
            <a:r>
              <a:rPr lang="en-US" altLang="en-US" sz="2400" dirty="0" smtClean="0"/>
              <a:t>) </a:t>
            </a:r>
            <a:r>
              <a:rPr lang="en-US" altLang="en-US" sz="2400" dirty="0" err="1" smtClean="0"/>
              <a:t>trong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nhóm</a:t>
            </a:r>
            <a:r>
              <a:rPr lang="en-US" altLang="en-US" sz="2400" dirty="0"/>
              <a:t> </a:t>
            </a:r>
            <a:r>
              <a:rPr lang="en-US" altLang="en-US" sz="2400" b="1" i="1" dirty="0" smtClean="0">
                <a:solidFill>
                  <a:srgbClr val="0070C0"/>
                </a:solidFill>
              </a:rPr>
              <a:t>Timing</a:t>
            </a:r>
            <a:r>
              <a:rPr lang="en-US" altLang="en-US" sz="2400" dirty="0" smtClean="0"/>
              <a:t>, </a:t>
            </a:r>
            <a:r>
              <a:rPr lang="en-US" altLang="en-US" sz="2400" dirty="0" err="1"/>
              <a:t>nếu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không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hiệu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chỉ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được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chọn</a:t>
            </a:r>
            <a:r>
              <a:rPr lang="en-US" altLang="en-US" sz="2400" dirty="0"/>
              <a:t>.</a:t>
            </a:r>
            <a:endParaRPr lang="vi-VN" altLang="en-US" sz="2400" dirty="0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4648200" y="990600"/>
            <a:ext cx="0" cy="58674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59634" y="129210"/>
            <a:ext cx="89916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02060"/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rgbClr val="002060"/>
                </a:solidFill>
                <a:cs typeface="Times" pitchFamily="18" charset="0"/>
              </a:rPr>
              <a:t>ĐỀ: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6504" y="1019776"/>
            <a:ext cx="4621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en-US" altLang="en-US" sz="24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4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94583" y="998526"/>
            <a:ext cx="4419600" cy="4268799"/>
            <a:chOff x="4694583" y="998526"/>
            <a:chExt cx="4419600" cy="4268799"/>
          </a:xfrm>
        </p:grpSpPr>
        <p:pic>
          <p:nvPicPr>
            <p:cNvPr id="22541" name="Picture 13" descr="an-hien-thanh-cong-cu-trong-powerpoint-2007-2010-20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583" y="3124200"/>
              <a:ext cx="44196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399" name="AutoShape 7"/>
            <p:cNvSpPr>
              <a:spLocks noChangeArrowheads="1"/>
            </p:cNvSpPr>
            <p:nvPr/>
          </p:nvSpPr>
          <p:spPr bwMode="auto">
            <a:xfrm>
              <a:off x="4780722" y="998526"/>
              <a:ext cx="4210878" cy="1107996"/>
            </a:xfrm>
            <a:prstGeom prst="wedgeRectCallout">
              <a:avLst>
                <a:gd name="adj1" fmla="val -8077"/>
                <a:gd name="adj2" fmla="val 152926"/>
              </a:avLst>
            </a:prstGeom>
            <a:ln>
              <a:solidFill>
                <a:srgbClr val="0070C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altLang="en-US" sz="2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en-US" sz="2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alt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alt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altLang="en-US" sz="2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altLang="en-US" sz="2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chiếu</a:t>
              </a:r>
              <a:r>
                <a:rPr lang="en-US" altLang="en-US" sz="2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en-US" sz="2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trong </a:t>
              </a:r>
              <a:r>
                <a:rPr lang="vi-VN" altLang="en-US" sz="2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PowerPoint </a:t>
              </a:r>
              <a:r>
                <a:rPr lang="en-GB" altLang="en-US" sz="22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ta</a:t>
              </a:r>
              <a:r>
                <a:rPr lang="en-US" altLang="en-US" sz="22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dải</a:t>
              </a:r>
              <a:r>
                <a:rPr lang="en-US" altLang="en-US" sz="2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altLang="en-US" sz="220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Transitions</a:t>
              </a:r>
              <a:r>
                <a:rPr lang="en-US" altLang="en-US" sz="2200" smtClean="0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vi-VN" altLang="en-US" sz="2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324600" y="3276600"/>
              <a:ext cx="457200" cy="2878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31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74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" y="1447800"/>
            <a:ext cx="8915400" cy="5257800"/>
            <a:chOff x="228600" y="1447800"/>
            <a:chExt cx="8915400" cy="5257800"/>
          </a:xfrm>
        </p:grpSpPr>
        <p:sp>
          <p:nvSpPr>
            <p:cNvPr id="25604" name="Text Box 6"/>
            <p:cNvSpPr txBox="1">
              <a:spLocks noChangeArrowheads="1"/>
            </p:cNvSpPr>
            <p:nvPr/>
          </p:nvSpPr>
          <p:spPr bwMode="auto">
            <a:xfrm>
              <a:off x="228600" y="1524000"/>
              <a:ext cx="4953000" cy="518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rIns="5400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1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sym typeface="Wingdings" pitchFamily="2" charset="2"/>
                </a:rPr>
                <a:t></a:t>
              </a:r>
              <a:r>
                <a:rPr lang="en-US" altLang="en-US" dirty="0"/>
                <a:t> </a:t>
              </a:r>
              <a:r>
                <a:rPr lang="vi-VN" altLang="en-US" sz="2800" b="1" dirty="0"/>
                <a:t>Một số tùy chọn chuyển trang chiếu</a:t>
              </a:r>
              <a:r>
                <a:rPr lang="vi-VN" altLang="en-US" sz="2800" dirty="0"/>
                <a:t>:</a:t>
              </a:r>
              <a:endParaRPr lang="en-US" altLang="en-US" sz="2800" dirty="0"/>
            </a:p>
            <a:p>
              <a:pPr eaLnBrk="1" hangingPunct="1">
                <a:spcBef>
                  <a:spcPct val="10000"/>
                </a:spcBef>
              </a:pPr>
              <a:r>
                <a:rPr lang="en-US" altLang="en-US" sz="2400" dirty="0"/>
                <a:t>+None: </a:t>
              </a:r>
              <a:r>
                <a:rPr lang="vi-VN" altLang="en-US" sz="2400" dirty="0">
                  <a:solidFill>
                    <a:srgbClr val="FF0000"/>
                  </a:solidFill>
                </a:rPr>
                <a:t>Không hiệu ứng (ngầm định)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n-US" altLang="en-US" sz="2400" dirty="0"/>
                <a:t>+Sound: </a:t>
              </a:r>
              <a:r>
                <a:rPr lang="vi-VN" altLang="en-US" sz="2400" dirty="0">
                  <a:solidFill>
                    <a:srgbClr val="FF0000"/>
                  </a:solidFill>
                </a:rPr>
                <a:t>Âm thanh đi kèm.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n-US" altLang="en-US" sz="2400" dirty="0"/>
                <a:t>+On mouse click: </a:t>
              </a:r>
              <a:r>
                <a:rPr lang="vi-VN" altLang="en-US" sz="2400" dirty="0">
                  <a:solidFill>
                    <a:srgbClr val="FF0000"/>
                  </a:solidFill>
                </a:rPr>
                <a:t>Chuyển trang chiếu khi nháy chuột.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n-US" altLang="en-US" sz="2400" dirty="0"/>
                <a:t>+Duration: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Thiết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lập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thời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gian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thực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hiện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hiệu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ứng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chuyển</a:t>
              </a:r>
              <a:r>
                <a:rPr lang="vi-VN" altLang="en-US" sz="2400" dirty="0">
                  <a:solidFill>
                    <a:srgbClr val="FF0000"/>
                  </a:solidFill>
                </a:rPr>
                <a:t>.</a:t>
              </a:r>
            </a:p>
            <a:p>
              <a:pPr eaLnBrk="1" hangingPunct="1">
                <a:spcBef>
                  <a:spcPct val="10000"/>
                </a:spcBef>
              </a:pPr>
              <a:r>
                <a:rPr lang="en-US" altLang="en-US" sz="2400" dirty="0"/>
                <a:t>+Apply to All : </a:t>
              </a:r>
              <a:r>
                <a:rPr lang="vi-VN" altLang="en-US" sz="2400" dirty="0">
                  <a:solidFill>
                    <a:srgbClr val="FF0000"/>
                  </a:solidFill>
                </a:rPr>
                <a:t>Áp dụng hiệu ứng cho tất cả các trang chiếu.</a:t>
              </a:r>
              <a:endParaRPr lang="en-US" altLang="en-US" sz="2400" dirty="0">
                <a:solidFill>
                  <a:srgbClr val="FF0000"/>
                </a:solidFill>
              </a:endParaRPr>
            </a:p>
            <a:p>
              <a:pPr algn="just" eaLnBrk="1" hangingPunct="1">
                <a:spcBef>
                  <a:spcPct val="10000"/>
                </a:spcBef>
              </a:pPr>
              <a:r>
                <a:rPr lang="en-US" altLang="en-US" sz="2400" dirty="0"/>
                <a:t>+ After: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Nhập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thời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gian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để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tự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động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chuyển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trang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sau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một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khoảng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thời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gian</a:t>
              </a:r>
              <a:r>
                <a:rPr lang="en-US" altLang="en-US" sz="2400" dirty="0">
                  <a:solidFill>
                    <a:srgbClr val="FF0000"/>
                  </a:solidFill>
                </a:rPr>
                <a:t> (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tính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bằng</a:t>
              </a:r>
              <a:r>
                <a:rPr lang="en-US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giây</a:t>
              </a:r>
              <a:r>
                <a:rPr lang="en-US" altLang="en-US" sz="2400" dirty="0">
                  <a:solidFill>
                    <a:srgbClr val="FF0000"/>
                  </a:solidFill>
                </a:rPr>
                <a:t>)</a:t>
              </a:r>
              <a:endParaRPr lang="vi-VN" altLang="en-US" sz="2400" dirty="0">
                <a:solidFill>
                  <a:srgbClr val="FF0000"/>
                </a:solidFill>
              </a:endParaRPr>
            </a:p>
          </p:txBody>
        </p:sp>
        <p:pic>
          <p:nvPicPr>
            <p:cNvPr id="25607" name="Picture 7" descr="7a43a701-907d-4c96-9553-b8004065c6a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447800"/>
              <a:ext cx="3733800" cy="464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257800" y="990600"/>
            <a:ext cx="0" cy="58674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-19878" y="228600"/>
            <a:ext cx="91440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</a:t>
            </a:r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cs typeface="Times" pitchFamily="18" charset="0"/>
              </a:rPr>
              <a:t>:</a:t>
            </a:r>
            <a:r>
              <a:rPr lang="en-US" sz="3600" smtClean="0">
                <a:solidFill>
                  <a:srgbClr val="0000FF"/>
                </a:solidFill>
                <a:cs typeface="Times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76200" y="1000780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chuyển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768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0" y="314980"/>
            <a:ext cx="9144000" cy="6858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cs typeface="Times" pitchFamily="18" charset="0"/>
              </a:rPr>
              <a:t>CHỦ ĐỀ </a:t>
            </a:r>
            <a:r>
              <a:rPr lang="en-US" sz="3600" dirty="0" smtClean="0">
                <a:solidFill>
                  <a:srgbClr val="0000FF"/>
                </a:solidFill>
                <a:cs typeface="Times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76200" y="1000780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228600" y="1361660"/>
            <a:ext cx="8481391" cy="442954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800" dirty="0" smtClean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  <a:p>
            <a:pPr>
              <a:defRPr/>
            </a:pPr>
            <a:r>
              <a:rPr lang="en-US" sz="2800" u="sng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Ví</a:t>
            </a:r>
            <a:r>
              <a:rPr lang="en-US" sz="2800" u="sng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dụ</a:t>
            </a:r>
            <a:r>
              <a:rPr lang="en-US" sz="2800" u="sng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1</a:t>
            </a:r>
            <a:r>
              <a:rPr lang="en-US" sz="28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: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Cho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cầu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hiệu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ứng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động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đối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tượng</a:t>
            </a:r>
            <a:r>
              <a:rPr lang="en-US" sz="2800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defRPr/>
            </a:pPr>
            <a:r>
              <a:rPr lang="en-US" sz="2800" u="sng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Ví</a:t>
            </a:r>
            <a:r>
              <a:rPr lang="en-US" sz="2800" u="sng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dụ</a:t>
            </a:r>
            <a:r>
              <a:rPr lang="en-US" sz="2800" u="sng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2</a:t>
            </a:r>
            <a:r>
              <a:rPr lang="en-US" sz="28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Ngôi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sao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rơi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xuống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ứng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tượng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.</a:t>
            </a:r>
            <a:r>
              <a:rPr lang="en-US" sz="2800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  <a:hlinkClick r:id="" action="ppaction://hlinkpres?slideindex=1&amp;slidetitle="/>
              </a:rPr>
              <a:t> </a:t>
            </a:r>
            <a:endParaRPr lang="en-US" sz="2800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  <a:p>
            <a:pPr>
              <a:defRPr/>
            </a:pPr>
            <a:r>
              <a:rPr lang="en-US" sz="2800" u="sng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Ví</a:t>
            </a:r>
            <a:r>
              <a:rPr lang="en-US" sz="2800" u="sng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dụ</a:t>
            </a:r>
            <a:r>
              <a:rPr lang="en-US" sz="2800" u="sng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3</a:t>
            </a:r>
            <a:r>
              <a:rPr lang="en-US" sz="2800" b="1" dirty="0" smtClean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Xuất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hiện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di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hướng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ứng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tượng</a:t>
            </a:r>
            <a:r>
              <a:rPr lang="en-US" sz="28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.</a:t>
            </a:r>
            <a:r>
              <a:rPr lang="en-US" sz="2800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  <a:hlinkClick r:id="" action="ppaction://hlinkpres?slideindex=1&amp;slidetitle="/>
              </a:rPr>
              <a:t> </a:t>
            </a:r>
            <a:endParaRPr lang="en-US" sz="2800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  <a:p>
            <a:pPr>
              <a:defRPr/>
            </a:pPr>
            <a:endParaRPr lang="en-US" sz="2800" dirty="0">
              <a:solidFill>
                <a:srgbClr val="C00000"/>
              </a:solidFill>
              <a:latin typeface="Times" pitchFamily="18" charset="0"/>
              <a:cs typeface="Times" pitchFamily="18" charset="0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05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03" y="2623932"/>
            <a:ext cx="9144000" cy="5334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43069" y="854769"/>
            <a:ext cx="872987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u="sng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Ví</a:t>
            </a:r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u="sng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dụ</a:t>
            </a:r>
            <a:r>
              <a:rPr lang="en-US" sz="2000" b="1" u="sng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1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: Cho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hai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quả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cầu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lại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với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nhau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tích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hiệu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ứng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động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cho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đối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tượng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05678" y="2286000"/>
            <a:ext cx="2514600" cy="2133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82478" y="2287659"/>
            <a:ext cx="2514600" cy="2133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725556" y="2115378"/>
            <a:ext cx="2819400" cy="25146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n 8"/>
          <p:cNvSpPr/>
          <p:nvPr/>
        </p:nvSpPr>
        <p:spPr>
          <a:xfrm>
            <a:off x="5143500" y="2001078"/>
            <a:ext cx="3352800" cy="2743200"/>
          </a:xfrm>
          <a:prstGeom prst="su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6624" y="36444"/>
            <a:ext cx="9061175" cy="5334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</a:t>
            </a:r>
            <a:r>
              <a:rPr lang="en-US" sz="3600" smtClean="0">
                <a:solidFill>
                  <a:srgbClr val="0000FF"/>
                </a:solidFill>
                <a:cs typeface="Times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565" y="593517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9190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5417 1.1111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27916 1.11111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2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8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999819"/>
            <a:ext cx="8915400" cy="84554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u="sng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Ví</a:t>
            </a:r>
            <a:r>
              <a:rPr lang="en-US" sz="3200" b="1" u="sng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dụ</a:t>
            </a:r>
            <a:r>
              <a:rPr lang="en-US" sz="3200" b="1" u="sng" dirty="0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1</a:t>
            </a:r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: </a:t>
            </a:r>
            <a:r>
              <a:rPr lang="en-US" sz="32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Kết quả hai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quả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cầu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lại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nhau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tích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hiệu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ứng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động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cho</a:t>
            </a:r>
            <a:r>
              <a:rPr lang="en-US" sz="32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đối</a:t>
            </a:r>
            <a:r>
              <a:rPr lang="en-US" sz="32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tượng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6624" y="36444"/>
            <a:ext cx="9061175" cy="5334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ĐỀ: </a:t>
            </a:r>
            <a:r>
              <a:rPr lang="en-US" sz="3600" b="1" dirty="0" smtClean="0">
                <a:solidFill>
                  <a:srgbClr val="FF3399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FF3399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565" y="593517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4512365" cy="4724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2107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0"/>
            <a:ext cx="9144000" cy="6858000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15956" y="914400"/>
            <a:ext cx="8574155" cy="11430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Ví</a:t>
            </a:r>
            <a:r>
              <a:rPr lang="en-US" sz="2400" b="1" u="sng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u="sng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dụ</a:t>
            </a:r>
            <a:r>
              <a:rPr lang="en-US" sz="2400" b="1" u="sng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2: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Ngôi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sao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rơi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xuống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hiệu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ứng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tượng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endParaRPr lang="en-US" sz="24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6934200" y="3962400"/>
            <a:ext cx="1524000" cy="1066800"/>
          </a:xfrm>
          <a:prstGeom prst="star5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6996906" y="2773363"/>
            <a:ext cx="1398588" cy="93662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5943600" y="2003875"/>
            <a:ext cx="1295400" cy="879475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997744" y="1928813"/>
            <a:ext cx="1169988" cy="84455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877888" y="2819400"/>
            <a:ext cx="1409700" cy="879475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2514600" y="1878462"/>
            <a:ext cx="1066800" cy="90805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038600" y="1878462"/>
            <a:ext cx="1295400" cy="100488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16564" y="23192"/>
            <a:ext cx="9127435" cy="5334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565" y="593517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1499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6504 L -0.0217 -0.06504 C -0.02969 -0.06504 -0.03976 0.10787 -0.03976 0.24908 L -0.03976 0.5632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3079 L 0.04705 -0.03079 C 0.06701 -0.03079 0.09219 0.09329 0.09219 0.19445 L 0.09219 0.41968 " pathEditMode="relative" rAng="0" ptsTypes="FfFF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6227 L 0.004 -0.06227 C 0.00591 -0.06227 0.00816 0.11226 0.00816 0.25416 L 0.00816 0.5706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3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4699 L -0.07083 0.578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8576 0 C -0.12395 0 -0.17083 0.1588 -0.17083 0.28843 L -0.17083 0.57708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09236 -1.11111E-6 C -0.13385 -1.11111E-6 -0.18472 0.1257 -0.18472 0.22778 L -0.18472 0.45556 " pathEditMode="relative" rAng="0" ptsTypes="FfFF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6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375 2.96296E-6 C -0.05434 2.96296E-6 -0.075 0.06412 -0.075 0.1162 L -0.075 0.2324 " pathEditMode="relative" rAng="0" ptsTypes="FfFF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3191" y="1143000"/>
            <a:ext cx="8984975" cy="9906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 err="1" smtClean="0">
                <a:latin typeface="Times" pitchFamily="18" charset="0"/>
                <a:cs typeface="Times" pitchFamily="18" charset="0"/>
              </a:rPr>
              <a:t>Ví</a:t>
            </a:r>
            <a:r>
              <a:rPr lang="en-US" sz="2600" b="1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sz="2600" b="1" dirty="0" err="1" smtClean="0">
                <a:latin typeface="Times" pitchFamily="18" charset="0"/>
                <a:cs typeface="Times" pitchFamily="18" charset="0"/>
              </a:rPr>
              <a:t>dụ</a:t>
            </a:r>
            <a:r>
              <a:rPr lang="en-US" sz="2600" b="1" dirty="0" smtClean="0">
                <a:latin typeface="Times" pitchFamily="18" charset="0"/>
                <a:cs typeface="Times" pitchFamily="18" charset="0"/>
              </a:rPr>
              <a:t> 2</a:t>
            </a:r>
            <a:r>
              <a:rPr lang="en-US" sz="2600" b="1" smtClean="0">
                <a:latin typeface="Times" pitchFamily="18" charset="0"/>
                <a:cs typeface="Times" pitchFamily="18" charset="0"/>
              </a:rPr>
              <a:t>:</a:t>
            </a:r>
            <a:r>
              <a:rPr lang="en-US" sz="2600" b="1" smtClean="0">
                <a:solidFill>
                  <a:srgbClr val="3366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6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Kết quả ngôi </a:t>
            </a:r>
            <a:r>
              <a:rPr lang="en-US" sz="26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sao</a:t>
            </a:r>
            <a:r>
              <a:rPr lang="en-US" sz="26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600" b="1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rơi</a:t>
            </a:r>
            <a:r>
              <a:rPr lang="en-US" sz="26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600" b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xuống, tích hợp nhiều hiệu ứng động cho đối tượng</a:t>
            </a:r>
            <a:r>
              <a:rPr lang="en-US" sz="26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/>
            </a:r>
            <a:br>
              <a:rPr lang="en-US" sz="26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</a:br>
            <a:endParaRPr lang="en-US" sz="26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7848600" cy="4800128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6624" y="36444"/>
            <a:ext cx="9137376" cy="5334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3191" y="504066"/>
            <a:ext cx="526705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470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0" y="1295400"/>
            <a:ext cx="9144000" cy="6858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685800"/>
            <a:ext cx="8610600" cy="1143000"/>
          </a:xfrm>
        </p:spPr>
        <p:txBody>
          <a:bodyPr>
            <a:normAutofit/>
          </a:bodyPr>
          <a:lstStyle/>
          <a:p>
            <a:pPr lvl="0" algn="l">
              <a:defRPr/>
            </a:pPr>
            <a:r>
              <a:rPr lang="en-US" sz="2000" b="1" u="sng" dirty="0" err="1" smtClean="0">
                <a:latin typeface="Times" pitchFamily="18" charset="0"/>
                <a:cs typeface="Times" pitchFamily="18" charset="0"/>
              </a:rPr>
              <a:t>Ví</a:t>
            </a:r>
            <a:r>
              <a:rPr lang="en-US" sz="2000" b="1" u="sng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u="sng" dirty="0" err="1" smtClean="0">
                <a:latin typeface="Times" pitchFamily="18" charset="0"/>
                <a:cs typeface="Times" pitchFamily="18" charset="0"/>
              </a:rPr>
              <a:t>dụ</a:t>
            </a:r>
            <a:r>
              <a:rPr lang="en-US" sz="2000" b="1" u="sng" dirty="0" smtClean="0">
                <a:latin typeface="Times" pitchFamily="18" charset="0"/>
                <a:cs typeface="Times" pitchFamily="18" charset="0"/>
              </a:rPr>
              <a:t> 3</a:t>
            </a:r>
            <a:r>
              <a:rPr lang="en-US" sz="2000" b="1" dirty="0" smtClean="0">
                <a:latin typeface="Times" pitchFamily="18" charset="0"/>
                <a:cs typeface="Times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Xuất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hiện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quả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bóng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di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chuyển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về</a:t>
            </a:r>
            <a:r>
              <a:rPr lang="en-US" sz="20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b="1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một</a:t>
            </a:r>
            <a:r>
              <a:rPr lang="en-US" sz="20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hướng, tích hợp nhiều hiệu ứng động cho đối tượng. </a:t>
            </a:r>
            <a:endParaRPr lang="en-US" sz="20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09600" y="1600200"/>
            <a:ext cx="2209800" cy="20574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52513" y="1597025"/>
            <a:ext cx="2209800" cy="20574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200" y="1600200"/>
            <a:ext cx="2209800" cy="2057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68525" y="1600200"/>
            <a:ext cx="2209800" cy="2057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6624" y="36444"/>
            <a:ext cx="9061176" cy="5334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498157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23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34358 1.11111E-6 C 0.49774 1.11111E-6 0.6875 -0.00324 0.6875 -0.00556 L 0.6875 -0.01111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31944 -3.7037E-7 C 0.46267 -3.7037E-7 0.63906 -0.00463 0.63906 -0.0081 L 0.63906 -0.0162 " pathEditMode="relative" rAng="0" ptsTypes="FfFF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8959 -3.33333E-6 C 0.41927 -3.33333E-6 0.57917 -0.00509 0.57917 -0.00856 L 0.57917 -0.01666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0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2585 -3.33333E-6 C 0.3743 -3.33333E-6 0.51701 -0.00301 0.51701 -0.00555 L 0.51701 -0.01088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9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8" grpId="0" animBg="1"/>
      <p:bldP spid="8" grpId="1" animBg="1"/>
      <p:bldP spid="8" grpId="2" animBg="1"/>
      <p:bldP spid="10" grpId="0" animBg="1"/>
      <p:bldP spid="10" grpId="1" animBg="1"/>
      <p:bldP spid="11" grpId="0" animBg="1"/>
      <p:bldP spid="11" grpId="1" animBg="1"/>
      <p:bldP spid="11" grpId="2" animBg="1"/>
      <p:bldP spid="11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65" y="535659"/>
            <a:ext cx="90678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400" b="1" u="sng" dirty="0" err="1" smtClean="0">
                <a:latin typeface="Times" pitchFamily="18" charset="0"/>
                <a:cs typeface="Times" pitchFamily="18" charset="0"/>
              </a:rPr>
              <a:t>Ví</a:t>
            </a:r>
            <a:r>
              <a:rPr lang="en-US" sz="2400" b="1" u="sng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u="sng" dirty="0" err="1" smtClean="0">
                <a:latin typeface="Times" pitchFamily="18" charset="0"/>
                <a:cs typeface="Times" pitchFamily="18" charset="0"/>
              </a:rPr>
              <a:t>dụ</a:t>
            </a:r>
            <a:r>
              <a:rPr lang="en-US" sz="2400" b="1" u="sng" dirty="0" smtClean="0">
                <a:latin typeface="Times" pitchFamily="18" charset="0"/>
                <a:cs typeface="Times" pitchFamily="18" charset="0"/>
              </a:rPr>
              <a:t> 3</a:t>
            </a:r>
            <a:r>
              <a:rPr lang="en-US" sz="2400" b="1" smtClean="0">
                <a:latin typeface="Times" pitchFamily="18" charset="0"/>
                <a:cs typeface="Times" pitchFamily="18" charset="0"/>
              </a:rPr>
              <a:t>: </a:t>
            </a:r>
            <a:r>
              <a:rPr lang="en-US" sz="24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Kết quả xuất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hiện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nhiều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400" b="1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bóng</a:t>
            </a:r>
            <a:r>
              <a:rPr lang="en-US" sz="24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di chuyển </a:t>
            </a:r>
            <a:r>
              <a:rPr lang="en-US" sz="2400" b="1" err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về</a:t>
            </a:r>
            <a:r>
              <a:rPr lang="en-US" sz="2400" b="1" smtClean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một hướng</a:t>
            </a:r>
            <a:endParaRPr lang="en-US" sz="2400" b="1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6624" y="6627"/>
            <a:ext cx="9061176" cy="5334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ĐỀ:</a:t>
            </a:r>
            <a:r>
              <a:rPr lang="en-US" sz="3600" smtClean="0">
                <a:solidFill>
                  <a:srgbClr val="0000FF"/>
                </a:solidFill>
                <a:cs typeface="Times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98157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3./ Sử dụng các hiệu </a:t>
            </a:r>
            <a:r>
              <a:rPr lang="en-US" altLang="en-US" sz="2600" b="1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động:</a:t>
            </a:r>
            <a:endParaRPr lang="en-US" altLang="en-US" sz="2600" b="1" dirty="0">
              <a:solidFill>
                <a:srgbClr val="FF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19632"/>
            <a:ext cx="7848600" cy="51859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99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1"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9900"/>
            <a:ext cx="8229600" cy="114300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en-US" altLang="en-US" sz="50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vi-VN" altLang="en-US" sz="50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609600" y="3457575"/>
            <a:ext cx="184150" cy="8540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5000" b="1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-69574" y="2057400"/>
            <a:ext cx="9289773" cy="5638800"/>
          </a:xfrm>
        </p:spPr>
        <p:txBody>
          <a:bodyPr/>
          <a:lstStyle/>
          <a:p>
            <a:pPr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Tác dụng của các hiệu ứng động.</a:t>
            </a:r>
            <a:endParaRPr lang="en-US" altLang="en-US" sz="40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Tạo và sử dụng hiệu ứng động hiệu quả. </a:t>
            </a:r>
            <a:endParaRPr lang="en-US" altLang="en-US" sz="4000" b="1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3600" b="1" dirty="0" smtClean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09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41"/>
          <p:cNvSpPr>
            <a:spLocks noChangeArrowheads="1"/>
          </p:cNvSpPr>
          <p:nvPr/>
        </p:nvSpPr>
        <p:spPr bwMode="gray">
          <a:xfrm>
            <a:off x="417737" y="4389672"/>
            <a:ext cx="3286125" cy="1168539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400" b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3. Sử dụng các hiệu ứng động</a:t>
            </a:r>
            <a:endParaRPr lang="en-US" altLang="en-US" sz="2400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4028492" y="3074988"/>
            <a:ext cx="511550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</a:rPr>
              <a:t>HƯỚNG DẪN VỀ NHÀ </a:t>
            </a:r>
            <a:r>
              <a:rPr lang="en-US" altLang="en-US" sz="2800" dirty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Xem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lại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nội</a:t>
            </a:r>
            <a:r>
              <a:rPr lang="en-US" altLang="en-US" sz="2800" dirty="0" smtClean="0">
                <a:solidFill>
                  <a:srgbClr val="000000"/>
                </a:solidFill>
              </a:rPr>
              <a:t> dung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bài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phần</a:t>
            </a:r>
            <a:r>
              <a:rPr lang="en-US" altLang="en-US" sz="2800" dirty="0" smtClean="0">
                <a:solidFill>
                  <a:srgbClr val="000000"/>
                </a:solidFill>
              </a:rPr>
              <a:t> 1, 2</a:t>
            </a:r>
            <a:r>
              <a:rPr lang="en-US" altLang="en-US" sz="2800" dirty="0">
                <a:solidFill>
                  <a:srgbClr val="000000"/>
                </a:solidFill>
              </a:rPr>
              <a:t>.</a:t>
            </a:r>
            <a:endParaRPr lang="en-US" altLang="en-US" sz="2800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Thực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hiện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tạo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hiệu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ứng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động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cho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bài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tập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thực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hành</a:t>
            </a:r>
            <a:endParaRPr lang="en-US" altLang="en-US" sz="2800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altLang="en-US" sz="2800" dirty="0" err="1" smtClean="0">
                <a:solidFill>
                  <a:srgbClr val="000000"/>
                </a:solidFill>
              </a:rPr>
              <a:t>Kiểm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tra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giữa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kỳ</a:t>
            </a:r>
            <a:r>
              <a:rPr lang="en-US" altLang="en-US" sz="2800" dirty="0" smtClean="0">
                <a:solidFill>
                  <a:srgbClr val="000000"/>
                </a:solidFill>
              </a:rPr>
              <a:t> 2 (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trắc</a:t>
            </a:r>
            <a:r>
              <a:rPr lang="en-US" altLang="en-US" sz="2800" dirty="0" smtClean="0">
                <a:solidFill>
                  <a:srgbClr val="00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nghiệm</a:t>
            </a:r>
            <a:r>
              <a:rPr lang="en-US" altLang="en-US" sz="2800" dirty="0" smtClean="0">
                <a:solidFill>
                  <a:srgbClr val="000000"/>
                </a:solidFill>
              </a:rPr>
              <a:t> 25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câu</a:t>
            </a:r>
            <a:r>
              <a:rPr lang="en-US" altLang="en-US" sz="2800" dirty="0" smtClean="0">
                <a:solidFill>
                  <a:srgbClr val="000000"/>
                </a:solidFill>
              </a:rPr>
              <a:t>)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108548" name="Picture 5" descr="jlgbo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AutoShape 6"/>
          <p:cNvSpPr>
            <a:spLocks noChangeArrowheads="1"/>
          </p:cNvSpPr>
          <p:nvPr/>
        </p:nvSpPr>
        <p:spPr bwMode="auto">
          <a:xfrm>
            <a:off x="5257800" y="838200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8550" name="Text Box 39"/>
          <p:cNvSpPr txBox="1">
            <a:spLocks noChangeArrowheads="1"/>
          </p:cNvSpPr>
          <p:nvPr/>
        </p:nvSpPr>
        <p:spPr bwMode="auto">
          <a:xfrm>
            <a:off x="603698" y="807243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</a:rPr>
              <a:t>NỘI DUNG</a:t>
            </a:r>
            <a:endParaRPr lang="en-US" altLang="en-US" sz="2800" b="1" dirty="0"/>
          </a:p>
        </p:txBody>
      </p:sp>
      <p:sp>
        <p:nvSpPr>
          <p:cNvPr id="108551" name="Line 40"/>
          <p:cNvSpPr>
            <a:spLocks noChangeShapeType="1"/>
          </p:cNvSpPr>
          <p:nvPr/>
        </p:nvSpPr>
        <p:spPr bwMode="auto">
          <a:xfrm>
            <a:off x="3886200" y="914400"/>
            <a:ext cx="0" cy="5791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AutoShape 41"/>
          <p:cNvSpPr>
            <a:spLocks noChangeArrowheads="1"/>
          </p:cNvSpPr>
          <p:nvPr/>
        </p:nvSpPr>
        <p:spPr bwMode="gray">
          <a:xfrm>
            <a:off x="371930" y="2863090"/>
            <a:ext cx="3286125" cy="1168539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2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altLang="en-US" sz="2400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553" name="AutoShape 42"/>
          <p:cNvSpPr>
            <a:spLocks noChangeArrowheads="1"/>
          </p:cNvSpPr>
          <p:nvPr/>
        </p:nvSpPr>
        <p:spPr bwMode="gray">
          <a:xfrm>
            <a:off x="275887" y="1523480"/>
            <a:ext cx="3478212" cy="995422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5C5C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endParaRPr lang="en-US" altLang="en-US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8554" name="Group 43"/>
          <p:cNvGrpSpPr>
            <a:grpSpLocks/>
          </p:cNvGrpSpPr>
          <p:nvPr/>
        </p:nvGrpSpPr>
        <p:grpSpPr bwMode="auto">
          <a:xfrm>
            <a:off x="-76626" y="1670544"/>
            <a:ext cx="609600" cy="604838"/>
            <a:chOff x="2078" y="1680"/>
            <a:chExt cx="1615" cy="1615"/>
          </a:xfrm>
        </p:grpSpPr>
        <p:sp>
          <p:nvSpPr>
            <p:cNvPr id="108578" name="Oval 4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08579" name="Oval 4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356398" name="Oval 46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8581" name="Oval 4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356400" name="Oval 48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8583" name="Oval 4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/>
            </a:p>
          </p:txBody>
        </p:sp>
      </p:grpSp>
      <p:grpSp>
        <p:nvGrpSpPr>
          <p:cNvPr id="108555" name="Group 50"/>
          <p:cNvGrpSpPr>
            <a:grpSpLocks/>
          </p:cNvGrpSpPr>
          <p:nvPr/>
        </p:nvGrpSpPr>
        <p:grpSpPr bwMode="auto">
          <a:xfrm>
            <a:off x="-47319" y="3093998"/>
            <a:ext cx="609600" cy="604838"/>
            <a:chOff x="2078" y="1680"/>
            <a:chExt cx="1615" cy="1615"/>
          </a:xfrm>
        </p:grpSpPr>
        <p:sp>
          <p:nvSpPr>
            <p:cNvPr id="108572" name="Oval 5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108573" name="Oval 5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356405" name="Oval 53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8575" name="Oval 5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356407" name="Oval 55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8577" name="Oval 5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/>
            </a:p>
          </p:txBody>
        </p:sp>
      </p:grpSp>
      <p:sp>
        <p:nvSpPr>
          <p:cNvPr id="40" name="Title 1"/>
          <p:cNvSpPr>
            <a:spLocks/>
          </p:cNvSpPr>
          <p:nvPr/>
        </p:nvSpPr>
        <p:spPr bwMode="auto">
          <a:xfrm>
            <a:off x="0" y="76200"/>
            <a:ext cx="90678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1">
                    <a:lumMod val="50000"/>
                  </a:schemeClr>
                </a:solidFill>
                <a:cs typeface="Times" pitchFamily="18" charset="0"/>
              </a:rPr>
              <a:t>ĐỀ</a:t>
            </a:r>
            <a:r>
              <a:rPr lang="en-US" sz="3600" smtClean="0">
                <a:solidFill>
                  <a:srgbClr val="0000FF"/>
                </a:solidFill>
                <a:cs typeface="Times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grpSp>
        <p:nvGrpSpPr>
          <p:cNvPr id="24" name="Group 50"/>
          <p:cNvGrpSpPr>
            <a:grpSpLocks/>
          </p:cNvGrpSpPr>
          <p:nvPr/>
        </p:nvGrpSpPr>
        <p:grpSpPr bwMode="auto">
          <a:xfrm>
            <a:off x="-10129" y="4629259"/>
            <a:ext cx="609600" cy="604838"/>
            <a:chOff x="2078" y="1680"/>
            <a:chExt cx="1615" cy="1615"/>
          </a:xfrm>
        </p:grpSpPr>
        <p:sp>
          <p:nvSpPr>
            <p:cNvPr id="25" name="Oval 5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6" name="Oval 5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7" name="Oval 53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Oval 5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/>
            </a:p>
          </p:txBody>
        </p:sp>
        <p:sp>
          <p:nvSpPr>
            <p:cNvPr id="29" name="Oval 55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Oval 5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solidFill>
              <a:srgbClr val="FFFF00"/>
            </a:solidFill>
            <a:ln w="38100" algn="ctr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12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28600" y="457200"/>
            <a:ext cx="86106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" pitchFamily="18" charset="0"/>
              </a:rPr>
              <a:t>CHỦ 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" pitchFamily="18" charset="0"/>
              </a:rPr>
              <a:t>ĐỀ</a:t>
            </a:r>
            <a:r>
              <a:rPr lang="en-US" sz="36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" pitchFamily="18" charset="0"/>
              </a:rPr>
              <a:t>: </a:t>
            </a:r>
            <a:r>
              <a:rPr lang="en-US" sz="3600" b="1" smtClean="0">
                <a:solidFill>
                  <a:srgbClr val="FF3399"/>
                </a:solidFill>
                <a:latin typeface="Times New Roman" pitchFamily="18" charset="0"/>
                <a:cs typeface="Times" pitchFamily="18" charset="0"/>
              </a:rPr>
              <a:t>TẠO </a:t>
            </a:r>
            <a:r>
              <a:rPr lang="en-US" sz="3600" b="1" dirty="0" smtClean="0">
                <a:solidFill>
                  <a:srgbClr val="FF3399"/>
                </a:solidFill>
                <a:latin typeface="Times New Roman" pitchFamily="18" charset="0"/>
                <a:cs typeface="Times" pitchFamily="18" charset="0"/>
              </a:rPr>
              <a:t>CÁC HIỆU ỨNG ĐỘNG</a:t>
            </a:r>
          </a:p>
        </p:txBody>
      </p:sp>
      <p:sp>
        <p:nvSpPr>
          <p:cNvPr id="55" name="AutoShape 27" descr="Bouquet">
            <a:hlinkClick r:id="rId5" action="ppaction://hlinksldjump"/>
          </p:cNvPr>
          <p:cNvSpPr>
            <a:spLocks noChangeArrowheads="1"/>
          </p:cNvSpPr>
          <p:nvPr/>
        </p:nvSpPr>
        <p:spPr bwMode="gray">
          <a:xfrm>
            <a:off x="1189510" y="1716553"/>
            <a:ext cx="7757419" cy="118766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en-US" sz="2700" b="1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700" b="1" smtClean="0">
                <a:latin typeface="Times New Roman" pitchFamily="18" charset="0"/>
              </a:rPr>
              <a:t>Hiệu </a:t>
            </a:r>
            <a:r>
              <a:rPr lang="en-US" sz="2700" b="1">
                <a:latin typeface="Times New Roman" pitchFamily="18" charset="0"/>
              </a:rPr>
              <a:t>ứng </a:t>
            </a:r>
            <a:r>
              <a:rPr lang="en-US" sz="2700" b="1" smtClean="0">
                <a:latin typeface="Times New Roman" pitchFamily="18" charset="0"/>
              </a:rPr>
              <a:t>động cho </a:t>
            </a:r>
            <a:r>
              <a:rPr lang="en-US" sz="2700" b="1">
                <a:latin typeface="Times New Roman" pitchFamily="18" charset="0"/>
              </a:rPr>
              <a:t>các đối tượng trên trang </a:t>
            </a:r>
            <a:r>
              <a:rPr lang="en-US" sz="2700" b="1" smtClean="0">
                <a:latin typeface="Times New Roman" pitchFamily="18" charset="0"/>
              </a:rPr>
              <a:t>chiếu</a:t>
            </a:r>
            <a:r>
              <a:rPr lang="en-US" sz="2700" b="1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  <a:defRPr/>
            </a:pPr>
            <a:endParaRPr lang="en-US" sz="2700" b="1" smtClean="0">
              <a:latin typeface="Times New Roman" pitchFamily="18" charset="0"/>
            </a:endParaRPr>
          </a:p>
        </p:txBody>
      </p:sp>
      <p:sp>
        <p:nvSpPr>
          <p:cNvPr id="58" name="AutoShape 43" descr="Bouquet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1189510" y="3212019"/>
            <a:ext cx="4959625" cy="101222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</a:rPr>
              <a:t>Hiệu ứng chuyển </a:t>
            </a:r>
            <a:r>
              <a:rPr lang="en-US" sz="2800" b="1" smtClean="0">
                <a:latin typeface="Times New Roman" pitchFamily="18" charset="0"/>
              </a:rPr>
              <a:t>trang chiếu?</a:t>
            </a:r>
            <a:endParaRPr lang="en-US" sz="2800" b="1" dirty="0">
              <a:latin typeface="Times New Roman" pitchFamily="18" charset="0"/>
            </a:endParaRPr>
          </a:p>
        </p:txBody>
      </p:sp>
      <p:grpSp>
        <p:nvGrpSpPr>
          <p:cNvPr id="59" name="Group 24"/>
          <p:cNvGrpSpPr>
            <a:grpSpLocks/>
          </p:cNvGrpSpPr>
          <p:nvPr/>
        </p:nvGrpSpPr>
        <p:grpSpPr bwMode="auto">
          <a:xfrm rot="5400000">
            <a:off x="73023" y="2940258"/>
            <a:ext cx="1173162" cy="144462"/>
            <a:chOff x="0" y="1896"/>
            <a:chExt cx="5760" cy="120"/>
          </a:xfrm>
        </p:grpSpPr>
        <p:sp>
          <p:nvSpPr>
            <p:cNvPr id="115720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  <p:sp>
          <p:nvSpPr>
            <p:cNvPr id="115721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</p:grpSp>
      <p:grpSp>
        <p:nvGrpSpPr>
          <p:cNvPr id="62" name="Group 28"/>
          <p:cNvGrpSpPr>
            <a:grpSpLocks/>
          </p:cNvGrpSpPr>
          <p:nvPr/>
        </p:nvGrpSpPr>
        <p:grpSpPr bwMode="auto">
          <a:xfrm>
            <a:off x="66388" y="1716799"/>
            <a:ext cx="1066800" cy="989012"/>
            <a:chOff x="3257" y="860"/>
            <a:chExt cx="581" cy="623"/>
          </a:xfrm>
        </p:grpSpPr>
        <p:grpSp>
          <p:nvGrpSpPr>
            <p:cNvPr id="115723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15724" name="AutoShape 30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15725" name="AutoShape 31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115726" name="AutoShape 32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115727" name="Oval 33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115728" name="Oval 34" descr="Bouquet">
                <a:hlinkClick r:id="rId8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115729" name="Oval 35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15730" name="Oval 36" descr="Bouquet"/>
              <p:cNvSpPr>
                <a:spLocks noChangeArrowheads="1"/>
              </p:cNvSpPr>
              <p:nvPr/>
            </p:nvSpPr>
            <p:spPr bwMode="gray">
              <a:xfrm>
                <a:off x="2280" y="2916"/>
                <a:ext cx="1240" cy="22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15731" name="Oval 37" descr="Bouquet"/>
              <p:cNvSpPr>
                <a:spLocks noChangeArrowheads="1"/>
              </p:cNvSpPr>
              <p:nvPr/>
            </p:nvSpPr>
            <p:spPr bwMode="gray">
              <a:xfrm>
                <a:off x="2267" y="2066"/>
                <a:ext cx="1241" cy="1102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15732" name="Oval 38" descr="Bouquet"/>
              <p:cNvSpPr>
                <a:spLocks noChangeArrowheads="1"/>
              </p:cNvSpPr>
              <p:nvPr/>
            </p:nvSpPr>
            <p:spPr bwMode="gray">
              <a:xfrm>
                <a:off x="2270" y="2082"/>
                <a:ext cx="1241" cy="110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/>
              </a:p>
            </p:txBody>
          </p:sp>
        </p:grpSp>
        <p:sp>
          <p:nvSpPr>
            <p:cNvPr id="115733" name="WordArt 39">
              <a:hlinkClick r:id="rId8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1</a:t>
              </a:r>
            </a:p>
          </p:txBody>
        </p:sp>
      </p:grpSp>
      <p:grpSp>
        <p:nvGrpSpPr>
          <p:cNvPr id="77" name="Group 44"/>
          <p:cNvGrpSpPr>
            <a:grpSpLocks/>
          </p:cNvGrpSpPr>
          <p:nvPr/>
        </p:nvGrpSpPr>
        <p:grpSpPr bwMode="auto">
          <a:xfrm>
            <a:off x="98889" y="3282702"/>
            <a:ext cx="1012813" cy="989012"/>
            <a:chOff x="3261" y="1702"/>
            <a:chExt cx="581" cy="623"/>
          </a:xfrm>
        </p:grpSpPr>
        <p:grpSp>
          <p:nvGrpSpPr>
            <p:cNvPr id="115738" name="Group 45"/>
            <p:cNvGrpSpPr>
              <a:grpSpLocks/>
            </p:cNvGrpSpPr>
            <p:nvPr/>
          </p:nvGrpSpPr>
          <p:grpSpPr bwMode="auto">
            <a:xfrm rot="5400000">
              <a:off x="3240" y="1723"/>
              <a:ext cx="623" cy="581"/>
              <a:chOff x="1871" y="1824"/>
              <a:chExt cx="2007" cy="1809"/>
            </a:xfrm>
          </p:grpSpPr>
          <p:sp>
            <p:nvSpPr>
              <p:cNvPr id="115739" name="AutoShape 46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15740" name="AutoShape 47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115741" name="AutoShape 48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3" y="3431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115742" name="Oval 49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115743" name="Oval 50" descr="Bouquet"/>
              <p:cNvSpPr>
                <a:spLocks noChangeArrowheads="1"/>
              </p:cNvSpPr>
              <p:nvPr/>
            </p:nvSpPr>
            <p:spPr bwMode="gray">
              <a:xfrm>
                <a:off x="2168" y="1913"/>
                <a:ext cx="1430" cy="143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115744" name="Oval 51" descr="Bouquet"/>
              <p:cNvSpPr>
                <a:spLocks noChangeArrowheads="1"/>
              </p:cNvSpPr>
              <p:nvPr/>
            </p:nvSpPr>
            <p:spPr bwMode="gray">
              <a:xfrm>
                <a:off x="2274" y="2885"/>
                <a:ext cx="1240" cy="26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15745" name="Oval 52" descr="Bouquet">
                <a:hlinkClick r:id="rId9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74" y="2885"/>
                <a:ext cx="1240" cy="26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15746" name="Oval 53" descr="Bouquet"/>
              <p:cNvSpPr>
                <a:spLocks noChangeArrowheads="1"/>
              </p:cNvSpPr>
              <p:nvPr/>
            </p:nvSpPr>
            <p:spPr bwMode="gray">
              <a:xfrm>
                <a:off x="2267" y="2067"/>
                <a:ext cx="1241" cy="110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15747" name="Oval 54" descr="Bouquet"/>
              <p:cNvSpPr>
                <a:spLocks noChangeArrowheads="1"/>
              </p:cNvSpPr>
              <p:nvPr/>
            </p:nvSpPr>
            <p:spPr bwMode="gray">
              <a:xfrm>
                <a:off x="2267" y="2083"/>
                <a:ext cx="1241" cy="1099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/>
              </a:p>
            </p:txBody>
          </p:sp>
        </p:grpSp>
        <p:sp>
          <p:nvSpPr>
            <p:cNvPr id="115748" name="WordArt 55">
              <a:hlinkClick r:id="rId9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50" y="186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</p:grpSp>
      <p:grpSp>
        <p:nvGrpSpPr>
          <p:cNvPr id="32" name="Group 44"/>
          <p:cNvGrpSpPr>
            <a:grpSpLocks/>
          </p:cNvGrpSpPr>
          <p:nvPr/>
        </p:nvGrpSpPr>
        <p:grpSpPr bwMode="auto">
          <a:xfrm>
            <a:off x="72577" y="4773569"/>
            <a:ext cx="1012813" cy="989012"/>
            <a:chOff x="3261" y="1702"/>
            <a:chExt cx="581" cy="623"/>
          </a:xfrm>
        </p:grpSpPr>
        <p:grpSp>
          <p:nvGrpSpPr>
            <p:cNvPr id="33" name="Group 45"/>
            <p:cNvGrpSpPr>
              <a:grpSpLocks/>
            </p:cNvGrpSpPr>
            <p:nvPr/>
          </p:nvGrpSpPr>
          <p:grpSpPr bwMode="auto">
            <a:xfrm rot="5400000">
              <a:off x="3240" y="1723"/>
              <a:ext cx="623" cy="581"/>
              <a:chOff x="1871" y="1824"/>
              <a:chExt cx="2007" cy="1809"/>
            </a:xfrm>
          </p:grpSpPr>
          <p:sp>
            <p:nvSpPr>
              <p:cNvPr id="35" name="AutoShape 46" descr="Bouquet"/>
              <p:cNvSpPr>
                <a:spLocks noChangeArrowheads="1"/>
              </p:cNvSpPr>
              <p:nvPr/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" name="AutoShape 47" descr="Bouquet"/>
              <p:cNvSpPr>
                <a:spLocks noChangeArrowheads="1"/>
              </p:cNvSpPr>
              <p:nvPr/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sz="1800"/>
              </a:p>
            </p:txBody>
          </p:sp>
          <p:sp>
            <p:nvSpPr>
              <p:cNvPr id="37" name="AutoShape 48" descr="Bouquet"/>
              <p:cNvSpPr>
                <a:spLocks noChangeArrowheads="1"/>
              </p:cNvSpPr>
              <p:nvPr/>
            </p:nvSpPr>
            <p:spPr bwMode="gray">
              <a:xfrm rot="10800000" flipH="1">
                <a:off x="2713" y="3431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/>
              </a:p>
            </p:txBody>
          </p:sp>
          <p:sp>
            <p:nvSpPr>
              <p:cNvPr id="38" name="Oval 49" descr="Bouquet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39" name="Oval 50" descr="Bouquet"/>
              <p:cNvSpPr>
                <a:spLocks noChangeArrowheads="1"/>
              </p:cNvSpPr>
              <p:nvPr/>
            </p:nvSpPr>
            <p:spPr bwMode="gray">
              <a:xfrm>
                <a:off x="2168" y="1913"/>
                <a:ext cx="1430" cy="143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 sz="1800"/>
              </a:p>
            </p:txBody>
          </p:sp>
          <p:sp>
            <p:nvSpPr>
              <p:cNvPr id="40" name="Oval 51" descr="Bouquet"/>
              <p:cNvSpPr>
                <a:spLocks noChangeArrowheads="1"/>
              </p:cNvSpPr>
              <p:nvPr/>
            </p:nvSpPr>
            <p:spPr bwMode="gray">
              <a:xfrm>
                <a:off x="2274" y="2885"/>
                <a:ext cx="1240" cy="26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41" name="Oval 52" descr="Bouquet">
                <a:hlinkClick r:id="rId9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274" y="2885"/>
                <a:ext cx="1240" cy="26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42" name="Oval 53" descr="Bouquet"/>
              <p:cNvSpPr>
                <a:spLocks noChangeArrowheads="1"/>
              </p:cNvSpPr>
              <p:nvPr/>
            </p:nvSpPr>
            <p:spPr bwMode="gray">
              <a:xfrm>
                <a:off x="2267" y="2067"/>
                <a:ext cx="1241" cy="1100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43" name="Oval 54" descr="Bouquet"/>
              <p:cNvSpPr>
                <a:spLocks noChangeArrowheads="1"/>
              </p:cNvSpPr>
              <p:nvPr/>
            </p:nvSpPr>
            <p:spPr bwMode="gray">
              <a:xfrm>
                <a:off x="2267" y="2083"/>
                <a:ext cx="1241" cy="1099"/>
              </a:xfrm>
              <a:prstGeom prst="ellipse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endParaRPr lang="en-US" sz="1800"/>
              </a:p>
            </p:txBody>
          </p:sp>
        </p:grpSp>
        <p:sp>
          <p:nvSpPr>
            <p:cNvPr id="34" name="WordArt 55">
              <a:hlinkClick r:id="rId9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50" y="186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GB" sz="3600" kern="10" smtClean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3</a:t>
              </a:r>
              <a:endParaRPr lang="en-US" sz="3600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endParaRPr>
            </a:p>
          </p:txBody>
        </p:sp>
      </p:grpSp>
      <p:grpSp>
        <p:nvGrpSpPr>
          <p:cNvPr id="44" name="Group 24"/>
          <p:cNvGrpSpPr>
            <a:grpSpLocks/>
          </p:cNvGrpSpPr>
          <p:nvPr/>
        </p:nvGrpSpPr>
        <p:grpSpPr bwMode="auto">
          <a:xfrm rot="5400000">
            <a:off x="220896" y="4440300"/>
            <a:ext cx="780662" cy="89885"/>
            <a:chOff x="0" y="1896"/>
            <a:chExt cx="5760" cy="120"/>
          </a:xfrm>
        </p:grpSpPr>
        <p:sp>
          <p:nvSpPr>
            <p:cNvPr id="45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  <p:sp>
          <p:nvSpPr>
            <p:cNvPr id="46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 sz="1800"/>
            </a:p>
          </p:txBody>
        </p:sp>
      </p:grpSp>
      <p:sp>
        <p:nvSpPr>
          <p:cNvPr id="47" name="AutoShape 43" descr="Bouquet">
            <a:hlinkClick r:id="rId6" action="ppaction://hlinksldjump"/>
          </p:cNvPr>
          <p:cNvSpPr>
            <a:spLocks noChangeArrowheads="1"/>
          </p:cNvSpPr>
          <p:nvPr/>
        </p:nvSpPr>
        <p:spPr bwMode="gray">
          <a:xfrm>
            <a:off x="1156380" y="4845637"/>
            <a:ext cx="4959625" cy="1012221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r>
              <a:rPr lang="en-US" sz="2800" b="1" smtClean="0">
                <a:latin typeface="Times New Roman" pitchFamily="18" charset="0"/>
              </a:rPr>
              <a:t>Sử dụng các hiệu </a:t>
            </a:r>
            <a:r>
              <a:rPr lang="en-US" sz="2800" b="1">
                <a:latin typeface="Times New Roman" pitchFamily="18" charset="0"/>
              </a:rPr>
              <a:t>ứng </a:t>
            </a:r>
            <a:r>
              <a:rPr lang="en-US" sz="2800" b="1" smtClean="0">
                <a:latin typeface="Times New Roman" pitchFamily="18" charset="0"/>
              </a:rPr>
              <a:t>động?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93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5" grpId="0" animBg="1"/>
      <p:bldP spid="58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AutoShape 4"/>
          <p:cNvSpPr>
            <a:spLocks noChangeArrowheads="1"/>
          </p:cNvSpPr>
          <p:nvPr/>
        </p:nvSpPr>
        <p:spPr bwMode="auto">
          <a:xfrm>
            <a:off x="5350565" y="1905000"/>
            <a:ext cx="3505200" cy="1384995"/>
          </a:xfrm>
          <a:prstGeom prst="wedgeRectCallout">
            <a:avLst>
              <a:gd name="adj1" fmla="val 32046"/>
              <a:gd name="adj2" fmla="val 110528"/>
            </a:avLst>
          </a:prstGeom>
          <a:ln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54000" rIns="54000">
            <a:spAutoFit/>
          </a:bodyPr>
          <a:lstStyle/>
          <a:p>
            <a:pPr algn="just" eaLnBrk="1" hangingPunct="1">
              <a:defRPr/>
            </a:pPr>
            <a:r>
              <a:rPr lang="en-GB" alt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đối tượng nào trên trang chiếu mà em thường gặp?</a:t>
            </a:r>
            <a:endParaRPr lang="vi-V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470" name="Rectangle 6"/>
          <p:cNvSpPr>
            <a:spLocks noChangeArrowheads="1"/>
          </p:cNvSpPr>
          <p:nvPr/>
        </p:nvSpPr>
        <p:spPr bwMode="auto">
          <a:xfrm>
            <a:off x="114300" y="1600200"/>
            <a:ext cx="46863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 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video, …</a:t>
            </a:r>
          </a:p>
        </p:txBody>
      </p:sp>
      <p:sp>
        <p:nvSpPr>
          <p:cNvPr id="190474" name="AutoShape 10"/>
          <p:cNvSpPr>
            <a:spLocks noChangeArrowheads="1"/>
          </p:cNvSpPr>
          <p:nvPr/>
        </p:nvSpPr>
        <p:spPr bwMode="auto">
          <a:xfrm>
            <a:off x="5274365" y="1724739"/>
            <a:ext cx="3657600" cy="2009061"/>
          </a:xfrm>
          <a:prstGeom prst="flowChartAlternateProcess">
            <a:avLst/>
          </a:prstGeom>
          <a:ln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4000" rIns="54000" anchor="ctr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476" name="Rectangle 12"/>
          <p:cNvSpPr>
            <a:spLocks noChangeArrowheads="1"/>
          </p:cNvSpPr>
          <p:nvPr/>
        </p:nvSpPr>
        <p:spPr bwMode="auto">
          <a:xfrm>
            <a:off x="38100" y="3124200"/>
            <a:ext cx="48387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r>
              <a:rPr lang="en-US" altLang="en-US" sz="3200" dirty="0"/>
              <a:t>*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- Thu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tin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tabLst>
                <a:tab pos="168275" algn="l"/>
              </a:tabLst>
            </a:pPr>
            <a:r>
              <a:rPr lang="en-US" altLang="en-US" sz="2400" smtClean="0">
                <a:latin typeface="Times New Roman" pitchFamily="18" charset="0"/>
                <a:cs typeface="Times New Roman" pitchFamily="18" charset="0"/>
              </a:rPr>
              <a:t>- Giúp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5029200" y="1562031"/>
            <a:ext cx="20320" cy="52578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CHỦ ĐỀ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:</a:t>
            </a:r>
            <a:r>
              <a:rPr lang="en-US" sz="3600" dirty="0" smtClean="0">
                <a:solidFill>
                  <a:srgbClr val="0000FF"/>
                </a:solidFill>
                <a:cs typeface="Times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-76200" y="1000780"/>
            <a:ext cx="9067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tượng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87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8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0468" grpId="0" animBg="1"/>
      <p:bldP spid="190468" grpId="1" animBg="1"/>
      <p:bldP spid="190470" grpId="0"/>
      <p:bldP spid="190476" grpId="0"/>
      <p:bldP spid="26637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74" name="AutoShape 10"/>
          <p:cNvSpPr>
            <a:spLocks noChangeArrowheads="1"/>
          </p:cNvSpPr>
          <p:nvPr/>
        </p:nvSpPr>
        <p:spPr bwMode="auto">
          <a:xfrm>
            <a:off x="324678" y="2259520"/>
            <a:ext cx="8382000" cy="1940957"/>
          </a:xfrm>
          <a:prstGeom prst="flowChartAlternateProcess">
            <a:avLst/>
          </a:prstGeom>
          <a:ln>
            <a:solidFill>
              <a:schemeClr val="tx1"/>
            </a:solidFill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4000" rIns="54000" anchor="ctr">
            <a:spAutoFit/>
          </a:bodyPr>
          <a:lstStyle/>
          <a:p>
            <a:pPr algn="just" eaLnBrk="1" hangingPunct="1">
              <a:spcBef>
                <a:spcPct val="20000"/>
              </a:spcBef>
              <a:tabLst>
                <a:tab pos="974725" algn="l"/>
              </a:tabLst>
              <a:defRPr/>
            </a:pP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cho đối tượng trên trang chiếu, ta chọn dải lệnh nào và có mấy bước?</a:t>
            </a:r>
            <a:endParaRPr lang="vi-VN" alt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23190" y="0"/>
            <a:ext cx="904461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CHỦ ĐỀ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-9940" y="1066800"/>
            <a:ext cx="9067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tượng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09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95" name="Text Box 11"/>
          <p:cNvSpPr txBox="1">
            <a:spLocks noChangeArrowheads="1"/>
          </p:cNvSpPr>
          <p:nvPr/>
        </p:nvSpPr>
        <p:spPr bwMode="auto">
          <a:xfrm>
            <a:off x="0" y="1981200"/>
            <a:ext cx="46482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altLang="en-US" dirty="0"/>
              <a:t>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bước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tạo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tượng</a:t>
            </a:r>
            <a:r>
              <a:rPr lang="en-US" altLang="en-US" sz="2400" dirty="0"/>
              <a:t>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dirty="0" smtClean="0"/>
              <a:t> B1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Chọn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tượng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chiếu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cần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động</a:t>
            </a:r>
            <a:r>
              <a:rPr lang="en-US" altLang="en-US" sz="240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dirty="0"/>
              <a:t>B2: </a:t>
            </a:r>
            <a:r>
              <a:rPr lang="en-US" altLang="en-US" sz="2400" dirty="0" err="1"/>
              <a:t>Mở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dải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lệnh</a:t>
            </a:r>
            <a:r>
              <a:rPr lang="en-US" altLang="en-US" sz="2400" dirty="0"/>
              <a:t> </a:t>
            </a:r>
            <a:r>
              <a:rPr lang="en-US" altLang="en-US" sz="2400" b="1" dirty="0">
                <a:solidFill>
                  <a:srgbClr val="3333CC"/>
                </a:solidFill>
              </a:rPr>
              <a:t>Animations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- B3: </a:t>
            </a:r>
            <a:r>
              <a:rPr lang="en-US" altLang="en-US" sz="2400" dirty="0" err="1"/>
              <a:t>Nháy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chọn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thích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hợp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nhóm</a:t>
            </a:r>
            <a:r>
              <a:rPr lang="en-US" altLang="en-US" sz="2400" b="1" dirty="0"/>
              <a:t> </a:t>
            </a:r>
            <a:r>
              <a:rPr lang="en-US" altLang="en-US" b="1" dirty="0" smtClean="0">
                <a:solidFill>
                  <a:srgbClr val="3333CC"/>
                </a:solidFill>
              </a:rPr>
              <a:t>Animation</a:t>
            </a:r>
            <a:endParaRPr lang="en-US" altLang="en-US" b="1" dirty="0">
              <a:solidFill>
                <a:srgbClr val="3333CC"/>
              </a:solidFill>
            </a:endParaRPr>
          </a:p>
        </p:txBody>
      </p:sp>
      <p:sp>
        <p:nvSpPr>
          <p:cNvPr id="27676" name="Line 28"/>
          <p:cNvSpPr>
            <a:spLocks noChangeShapeType="1"/>
          </p:cNvSpPr>
          <p:nvPr/>
        </p:nvSpPr>
        <p:spPr bwMode="auto">
          <a:xfrm>
            <a:off x="4648200" y="1493223"/>
            <a:ext cx="0" cy="5364777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cs typeface="Times" pitchFamily="18" charset="0"/>
              </a:rPr>
              <a:t> 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360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ĐỀ: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-76200" y="1000780"/>
            <a:ext cx="9067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tượng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48200" y="1443528"/>
            <a:ext cx="4373880" cy="4211841"/>
            <a:chOff x="4770120" y="1493223"/>
            <a:chExt cx="4373880" cy="4211841"/>
          </a:xfrm>
        </p:grpSpPr>
        <p:pic>
          <p:nvPicPr>
            <p:cNvPr id="27669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342864"/>
              <a:ext cx="43434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399" name="AutoShape 7"/>
            <p:cNvSpPr>
              <a:spLocks noChangeArrowheads="1"/>
            </p:cNvSpPr>
            <p:nvPr/>
          </p:nvSpPr>
          <p:spPr bwMode="auto">
            <a:xfrm>
              <a:off x="4770120" y="1493223"/>
              <a:ext cx="4343400" cy="1246495"/>
            </a:xfrm>
            <a:prstGeom prst="wedgeRectCallout">
              <a:avLst>
                <a:gd name="adj1" fmla="val 32347"/>
                <a:gd name="adj2" fmla="val 65092"/>
              </a:avLst>
            </a:prstGeom>
            <a:ln>
              <a:solidFill>
                <a:srgbClr val="00B050"/>
              </a:solidFill>
              <a:headEnd/>
              <a:tailEnd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just" eaLnBrk="1" hangingPunct="1"/>
              <a:r>
                <a:rPr lang="en-US" altLang="en-US" sz="2500" dirty="0" err="1" smtClean="0">
                  <a:solidFill>
                    <a:srgbClr val="3333CC"/>
                  </a:solidFill>
                </a:rPr>
                <a:t>Để</a:t>
              </a:r>
              <a:r>
                <a:rPr lang="en-US" altLang="en-US" sz="2500" dirty="0" smtClean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tạo</a:t>
              </a:r>
              <a:r>
                <a:rPr lang="en-US" altLang="en-US" sz="2500" dirty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hiệu</a:t>
              </a:r>
              <a:r>
                <a:rPr lang="en-US" altLang="en-US" sz="2500" dirty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ứng</a:t>
              </a:r>
              <a:r>
                <a:rPr lang="en-US" altLang="en-US" sz="2500" dirty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động</a:t>
              </a:r>
              <a:r>
                <a:rPr lang="en-US" altLang="en-US" sz="2500" dirty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cho</a:t>
              </a:r>
              <a:r>
                <a:rPr lang="en-US" altLang="en-US" sz="2500" dirty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đối</a:t>
              </a:r>
              <a:r>
                <a:rPr lang="en-US" altLang="en-US" sz="2500" dirty="0">
                  <a:solidFill>
                    <a:srgbClr val="3333CC"/>
                  </a:solidFill>
                </a:rPr>
                <a:t> </a:t>
              </a:r>
              <a:r>
                <a:rPr lang="en-US" altLang="en-US" sz="2500" dirty="0" err="1">
                  <a:solidFill>
                    <a:srgbClr val="3333CC"/>
                  </a:solidFill>
                </a:rPr>
                <a:t>tượng</a:t>
              </a:r>
              <a:r>
                <a:rPr lang="vi-VN" altLang="en-US" sz="2500" dirty="0">
                  <a:solidFill>
                    <a:srgbClr val="3333CC"/>
                  </a:solidFill>
                </a:rPr>
                <a:t> trong </a:t>
              </a:r>
              <a:r>
                <a:rPr lang="vi-VN" altLang="en-US" sz="2500">
                  <a:solidFill>
                    <a:srgbClr val="3333CC"/>
                  </a:solidFill>
                </a:rPr>
                <a:t>PowerPoint </a:t>
              </a:r>
              <a:r>
                <a:rPr lang="en-US" altLang="en-US" sz="2500" smtClean="0">
                  <a:solidFill>
                    <a:srgbClr val="3333CC"/>
                  </a:solidFill>
                </a:rPr>
                <a:t>ta chọn dải </a:t>
              </a:r>
              <a:r>
                <a:rPr lang="en-US" altLang="en-US" sz="2500" err="1" smtClean="0">
                  <a:solidFill>
                    <a:srgbClr val="3333CC"/>
                  </a:solidFill>
                </a:rPr>
                <a:t>lệnh</a:t>
              </a:r>
              <a:r>
                <a:rPr lang="en-US" altLang="en-US" sz="2500" smtClean="0">
                  <a:solidFill>
                    <a:srgbClr val="3333CC"/>
                  </a:solidFill>
                </a:rPr>
                <a:t> </a:t>
              </a:r>
              <a:r>
                <a:rPr lang="en-US" altLang="en-US" sz="2500" b="1" u="sng" smtClean="0">
                  <a:solidFill>
                    <a:srgbClr val="FF0000"/>
                  </a:solidFill>
                </a:rPr>
                <a:t>Animations</a:t>
              </a:r>
              <a:endParaRPr lang="vi-VN" altLang="en-US" sz="25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7964556" y="3399208"/>
              <a:ext cx="838200" cy="486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32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4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4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6243"/>
            <a:ext cx="9143999" cy="6441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143000"/>
            <a:ext cx="5410200" cy="5573325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4531573" y="765076"/>
            <a:ext cx="4229777" cy="1055608"/>
          </a:xfrm>
          <a:prstGeom prst="wedgeRoundRectCallout">
            <a:avLst>
              <a:gd name="adj1" fmla="val -82537"/>
              <a:gd name="adj2" fmla="val 48403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 smtClean="0">
                <a:latin typeface="Arial" panose="020B0604020202020204" pitchFamily="34" charset="0"/>
              </a:rPr>
              <a:t>Chọn</a:t>
            </a:r>
            <a:r>
              <a:rPr lang="en-US" sz="2800" dirty="0" smtClean="0">
                <a:latin typeface="Arial" panose="020B0604020202020204" pitchFamily="34" charset="0"/>
              </a:rPr>
              <a:t> More </a:t>
            </a:r>
            <a:r>
              <a:rPr lang="en-US" sz="2800" dirty="0" err="1" smtClean="0">
                <a:latin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lựa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chọn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hiệu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ứng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</a:rPr>
              <a:t>khác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5767386" y="3353627"/>
            <a:ext cx="3165475" cy="889000"/>
          </a:xfrm>
          <a:prstGeom prst="wedgeRoundRectCallout">
            <a:avLst>
              <a:gd name="adj1" fmla="val -200335"/>
              <a:gd name="adj2" fmla="val -209773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bg1"/>
                </a:solidFill>
              </a:rPr>
              <a:t>Nhóm hiệu ứng xuất hiện trên màn hình.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5788023" y="4332628"/>
            <a:ext cx="3124200" cy="1284287"/>
          </a:xfrm>
          <a:prstGeom prst="wedgeRoundRectCallout">
            <a:avLst>
              <a:gd name="adj1" fmla="val -202993"/>
              <a:gd name="adj2" fmla="val -147462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/>
              <a:t>Nhóm hiệu ứng nhấn mạnh làm đổi màu, cỡ chữ.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5767386" y="5672922"/>
            <a:ext cx="3013075" cy="889000"/>
          </a:xfrm>
          <a:prstGeom prst="wedgeRoundRectCallout">
            <a:avLst>
              <a:gd name="adj1" fmla="val -216049"/>
              <a:gd name="adj2" fmla="val -165411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chemeClr val="bg1"/>
                </a:solidFill>
              </a:rPr>
              <a:t>Nhóm hiệu ứng làm biến mất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579563" y="1056075"/>
            <a:ext cx="2535237" cy="510778"/>
          </a:xfrm>
          <a:prstGeom prst="wedgeRoundRectCallout">
            <a:avLst>
              <a:gd name="adj1" fmla="val -72238"/>
              <a:gd name="adj2" fmla="val 27511"/>
              <a:gd name="adj3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400" b="1" dirty="0" err="1" smtClean="0"/>
              <a:t>Không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hiệu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ứng</a:t>
            </a:r>
            <a:endParaRPr lang="en-US" altLang="en-US" sz="2400" b="1" dirty="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899378" y="5716250"/>
            <a:ext cx="2745867" cy="919401"/>
          </a:xfrm>
          <a:prstGeom prst="wedgeRoundRectCallout">
            <a:avLst>
              <a:gd name="adj1" fmla="val -58345"/>
              <a:gd name="adj2" fmla="val 19223"/>
              <a:gd name="adj3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400" b="1" dirty="0" err="1" smtClean="0">
                <a:solidFill>
                  <a:schemeClr val="bg1"/>
                </a:solidFill>
              </a:rPr>
              <a:t>Hiệu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</a:rPr>
              <a:t>ứng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di </a:t>
            </a:r>
            <a:r>
              <a:rPr lang="en-US" altLang="en-US" sz="2400" b="1" dirty="0" err="1" smtClean="0">
                <a:solidFill>
                  <a:schemeClr val="bg1"/>
                </a:solidFill>
              </a:rPr>
              <a:t>chuyển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</a:rPr>
              <a:t>đối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</a:rPr>
              <a:t>tượng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91437" y="-76200"/>
            <a:ext cx="9067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tượng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54721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92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92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19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9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92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92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19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19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76200" y="1583642"/>
            <a:ext cx="8839200" cy="4247317"/>
          </a:xfrm>
          <a:prstGeom prst="rect">
            <a:avLst/>
          </a:prstGeom>
          <a:noFill/>
          <a:ln w="25400">
            <a:solidFill>
              <a:srgbClr val="3333CC">
                <a:alpha val="49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Lưu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ý: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0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Bef>
                <a:spcPct val="50000"/>
              </a:spcBef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/>
              <a:t>.</a:t>
            </a:r>
            <a:endParaRPr lang="en-US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0" y="228600"/>
            <a:ext cx="91059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CHỦ ĐỀ</a:t>
            </a:r>
            <a:r>
              <a:rPr lang="en-US" sz="3600" dirty="0" smtClean="0">
                <a:solidFill>
                  <a:srgbClr val="0000FF"/>
                </a:solidFill>
                <a:cs typeface="Times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8100" y="1016786"/>
            <a:ext cx="9067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đối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tượng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trên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99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9" name="Rectangle 11"/>
          <p:cNvSpPr>
            <a:spLocks noChangeArrowheads="1"/>
          </p:cNvSpPr>
          <p:nvPr/>
        </p:nvSpPr>
        <p:spPr bwMode="auto">
          <a:xfrm>
            <a:off x="15903" y="782935"/>
            <a:ext cx="5181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./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2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2600" b="1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0060" name="Rectangle 12"/>
          <p:cNvSpPr>
            <a:spLocks noChangeArrowheads="1"/>
          </p:cNvSpPr>
          <p:nvPr/>
        </p:nvSpPr>
        <p:spPr bwMode="auto">
          <a:xfrm>
            <a:off x="190500" y="1447800"/>
            <a:ext cx="529590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altLang="en-US" sz="3200" dirty="0"/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0061" name="Rectangle 13"/>
          <p:cNvSpPr>
            <a:spLocks noChangeArrowheads="1"/>
          </p:cNvSpPr>
          <p:nvPr/>
        </p:nvSpPr>
        <p:spPr bwMode="auto">
          <a:xfrm>
            <a:off x="274320" y="3048000"/>
            <a:ext cx="521208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altLang="en-US" sz="3200" dirty="0"/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0062" name="AutoShape 14"/>
          <p:cNvSpPr>
            <a:spLocks noChangeArrowheads="1"/>
          </p:cNvSpPr>
          <p:nvPr/>
        </p:nvSpPr>
        <p:spPr bwMode="auto">
          <a:xfrm>
            <a:off x="6172200" y="1106557"/>
            <a:ext cx="2743200" cy="1560513"/>
          </a:xfrm>
          <a:prstGeom prst="wedgeRectCallout">
            <a:avLst>
              <a:gd name="adj1" fmla="val 35653"/>
              <a:gd name="adj2" fmla="val 146847"/>
            </a:avLst>
          </a:prstGeom>
          <a:ln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54000" rIns="54000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0000CC"/>
                </a:solidFill>
                <a:cs typeface="+mn-cs"/>
              </a:rPr>
              <a:t>Hiệu ứng chuyển trang chiếu là gì?</a:t>
            </a:r>
            <a:endParaRPr lang="vi-VN" altLang="en-US" sz="3200">
              <a:solidFill>
                <a:srgbClr val="0000CC"/>
              </a:solidFill>
              <a:cs typeface="+mn-cs"/>
            </a:endParaRPr>
          </a:p>
        </p:txBody>
      </p:sp>
      <p:sp>
        <p:nvSpPr>
          <p:cNvPr id="130063" name="AutoShape 15"/>
          <p:cNvSpPr>
            <a:spLocks noChangeArrowheads="1"/>
          </p:cNvSpPr>
          <p:nvPr/>
        </p:nvSpPr>
        <p:spPr bwMode="auto">
          <a:xfrm>
            <a:off x="6046304" y="1106557"/>
            <a:ext cx="2819400" cy="1560513"/>
          </a:xfrm>
          <a:prstGeom prst="wedgeRectCallout">
            <a:avLst>
              <a:gd name="adj1" fmla="val 40880"/>
              <a:gd name="adj2" fmla="val 150204"/>
            </a:avLst>
          </a:prstGeom>
          <a:ln>
            <a:headEnd/>
            <a:tailEnd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4000" rIns="54000">
            <a:spAutoFit/>
          </a:bodyPr>
          <a:lstStyle/>
          <a:p>
            <a:pPr algn="ctr" eaLnBrk="1" hangingPunct="1">
              <a:defRPr/>
            </a:pPr>
            <a:r>
              <a:rPr lang="en-US" altLang="en-US" sz="3200" dirty="0" err="1">
                <a:solidFill>
                  <a:srgbClr val="0000CC"/>
                </a:solidFill>
                <a:cs typeface="+mn-cs"/>
              </a:rPr>
              <a:t>Tác</a:t>
            </a:r>
            <a:r>
              <a:rPr lang="en-US" altLang="en-US" sz="3200" dirty="0">
                <a:solidFill>
                  <a:srgbClr val="0000CC"/>
                </a:solidFill>
                <a:cs typeface="+mn-cs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cs typeface="+mn-cs"/>
              </a:rPr>
              <a:t>dụng</a:t>
            </a:r>
            <a:r>
              <a:rPr lang="en-US" altLang="en-US" sz="3200" dirty="0">
                <a:solidFill>
                  <a:srgbClr val="0000CC"/>
                </a:solidFill>
                <a:cs typeface="+mn-cs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cs typeface="+mn-cs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cs typeface="+mn-cs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cs typeface="+mn-cs"/>
              </a:rPr>
              <a:t>chuyển</a:t>
            </a:r>
            <a:r>
              <a:rPr lang="en-US" altLang="en-US" sz="3200" dirty="0">
                <a:solidFill>
                  <a:srgbClr val="0000CC"/>
                </a:solidFill>
                <a:cs typeface="+mn-cs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cs typeface="+mn-cs"/>
              </a:rPr>
              <a:t>trang</a:t>
            </a:r>
            <a:r>
              <a:rPr lang="en-US" altLang="en-US" sz="3200" dirty="0">
                <a:solidFill>
                  <a:srgbClr val="0000CC"/>
                </a:solidFill>
                <a:cs typeface="+mn-cs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cs typeface="+mn-cs"/>
              </a:rPr>
              <a:t>chiếu</a:t>
            </a:r>
            <a:r>
              <a:rPr lang="en-US" altLang="en-US" sz="3200" dirty="0">
                <a:solidFill>
                  <a:srgbClr val="0000CC"/>
                </a:solidFill>
                <a:cs typeface="+mn-cs"/>
              </a:rPr>
              <a:t>?</a:t>
            </a:r>
            <a:endParaRPr lang="vi-VN" altLang="en-US" sz="3200" dirty="0">
              <a:solidFill>
                <a:srgbClr val="0000CC"/>
              </a:solidFill>
              <a:cs typeface="+mn-cs"/>
            </a:endParaRPr>
          </a:p>
        </p:txBody>
      </p:sp>
      <p:sp>
        <p:nvSpPr>
          <p:cNvPr id="130064" name="AutoShape 16"/>
          <p:cNvSpPr>
            <a:spLocks noChangeArrowheads="1"/>
          </p:cNvSpPr>
          <p:nvPr/>
        </p:nvSpPr>
        <p:spPr bwMode="auto">
          <a:xfrm>
            <a:off x="5857463" y="1080146"/>
            <a:ext cx="3200400" cy="2062103"/>
          </a:xfrm>
          <a:prstGeom prst="wedgeRectCallout">
            <a:avLst>
              <a:gd name="adj1" fmla="val 38087"/>
              <a:gd name="adj2" fmla="val 111968"/>
            </a:avLst>
          </a:prstGeom>
          <a:ln>
            <a:solidFill>
              <a:schemeClr val="accent6">
                <a:lumMod val="75000"/>
              </a:schemeClr>
            </a:solidFill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4000" rIns="54000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trang chiếu có thể đặt bao nhiêu kiểu hiệu ứng chuyển trang?</a:t>
            </a:r>
            <a:endParaRPr lang="vi-VN" altLang="en-US" sz="32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065" name="Rectangle 17"/>
          <p:cNvSpPr>
            <a:spLocks noChangeArrowheads="1"/>
          </p:cNvSpPr>
          <p:nvPr/>
        </p:nvSpPr>
        <p:spPr bwMode="auto">
          <a:xfrm>
            <a:off x="278296" y="4648200"/>
            <a:ext cx="5131904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/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  <a:sym typeface="Wingdings" pitchFamily="2" charset="2"/>
              </a:rPr>
              <a:t></a:t>
            </a:r>
            <a:r>
              <a:rPr lang="en-US" altLang="en-US" sz="3200" dirty="0"/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/>
          </p:cNvSpPr>
          <p:nvPr/>
        </p:nvSpPr>
        <p:spPr bwMode="auto">
          <a:xfrm>
            <a:off x="0" y="0"/>
            <a:ext cx="8839200" cy="762000"/>
          </a:xfrm>
          <a:prstGeom prst="rect">
            <a:avLst/>
          </a:prstGeom>
          <a:gradFill rotWithShape="1">
            <a:gsLst>
              <a:gs pos="0">
                <a:srgbClr val="CCFF66"/>
              </a:gs>
              <a:gs pos="100000">
                <a:srgbClr val="99FF99"/>
              </a:gs>
            </a:gsLst>
            <a:lin ang="189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CHỦ 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ĐỀ: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cs typeface="Times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cs typeface="Times" pitchFamily="18" charset="0"/>
              </a:rPr>
              <a:t>TẠO </a:t>
            </a:r>
            <a:r>
              <a:rPr lang="en-US" sz="3600" b="1" dirty="0">
                <a:solidFill>
                  <a:srgbClr val="0000FF"/>
                </a:solidFill>
                <a:cs typeface="Times" pitchFamily="18" charset="0"/>
              </a:rPr>
              <a:t>CÁC HIỆU ỨNG ĐỘNG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07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3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0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0059" grpId="0"/>
      <p:bldP spid="130060" grpId="0"/>
      <p:bldP spid="130061" grpId="0"/>
      <p:bldP spid="130062" grpId="0" animBg="1"/>
      <p:bldP spid="130062" grpId="1" animBg="1"/>
      <p:bldP spid="130063" grpId="0" animBg="1"/>
      <p:bldP spid="130063" grpId="1" animBg="1"/>
      <p:bldP spid="130064" grpId="0" animBg="1"/>
      <p:bldP spid="1300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|1.3|1|1.7|0.8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|1.8|3|7.2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5|3.1|2.6|3.8|4.3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|2.9|4.5|4.3|3.4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</TotalTime>
  <Words>1177</Words>
  <Application>Microsoft Office PowerPoint</Application>
  <PresentationFormat>On-screen Show (4:3)</PresentationFormat>
  <Paragraphs>113</Paragraphs>
  <Slides>20</Slides>
  <Notes>6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MỤC TIÊU BÀI HỌC</vt:lpstr>
      <vt:lpstr>CHỦ ĐỀ: TẠO CÁC HIỆU ỨNG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Ví dụ 1: Cho hai quả cầu hợp lại với nhau, tích hợp nhiều hiệu ứng động cho đối tượng</vt:lpstr>
      <vt:lpstr>Ví dụ 1: Kết quả hai quả cầu hợp lại với nhau, tích hợp nhiều hiệu ứng động cho đối tượng</vt:lpstr>
      <vt:lpstr>     Ví dụ 2: Ngôi sao rơi xuống, tích hợp nhiều hiệu ứng động cho đối tượng </vt:lpstr>
      <vt:lpstr>Ví dụ 2: Kết quả ngôi sao rơi xuống, tích hợp nhiều hiệu ứng động cho đối tượng </vt:lpstr>
      <vt:lpstr>Ví dụ 3: Xuất hiện nhiều quả bóng di chuyển về một hướng, tích hợp nhiều hiệu ứng động cho đối tượng. </vt:lpstr>
      <vt:lpstr>Ví dụ 3: Kết quả xuất hiện nhiều quả bóng di chuyển về một hướng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221</cp:revision>
  <dcterms:created xsi:type="dcterms:W3CDTF">2018-02-03T04:43:12Z</dcterms:created>
  <dcterms:modified xsi:type="dcterms:W3CDTF">2022-03-15T09:32:58Z</dcterms:modified>
</cp:coreProperties>
</file>