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98" r:id="rId3"/>
    <p:sldId id="282" r:id="rId4"/>
    <p:sldId id="296" r:id="rId5"/>
    <p:sldId id="256" r:id="rId6"/>
    <p:sldId id="300" r:id="rId7"/>
    <p:sldId id="301" r:id="rId8"/>
    <p:sldId id="302" r:id="rId9"/>
    <p:sldId id="303" r:id="rId10"/>
    <p:sldId id="304" r:id="rId11"/>
    <p:sldId id="305" r:id="rId12"/>
    <p:sldId id="306" r:id="rId13"/>
    <p:sldId id="257" r:id="rId14"/>
    <p:sldId id="283" r:id="rId15"/>
    <p:sldId id="284" r:id="rId16"/>
    <p:sldId id="285" r:id="rId17"/>
    <p:sldId id="260" r:id="rId18"/>
    <p:sldId id="288" r:id="rId19"/>
    <p:sldId id="291" r:id="rId20"/>
    <p:sldId id="289" r:id="rId21"/>
    <p:sldId id="292" r:id="rId22"/>
    <p:sldId id="290" r:id="rId23"/>
    <p:sldId id="293" r:id="rId24"/>
    <p:sldId id="295" r:id="rId25"/>
    <p:sldId id="307" r:id="rId26"/>
    <p:sldId id="308" r:id="rId27"/>
    <p:sldId id="309" r:id="rId28"/>
    <p:sldId id="310" r:id="rId29"/>
    <p:sldId id="311" r:id="rId30"/>
    <p:sldId id="312" r:id="rId31"/>
    <p:sldId id="2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0" d="100"/>
          <a:sy n="70" d="100"/>
        </p:scale>
        <p:origin x="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5214-6CFE-43FD-AB50-AB0232E8C30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311ACC-0D86-4A58-9D8A-A3320C1298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E7443F-660B-4394-8A07-A4AAF603F8A7}"/>
              </a:ext>
            </a:extLst>
          </p:cNvPr>
          <p:cNvSpPr>
            <a:spLocks noGrp="1"/>
          </p:cNvSpPr>
          <p:nvPr>
            <p:ph type="dt" sz="half" idx="10"/>
          </p:nvPr>
        </p:nvSpPr>
        <p:spPr>
          <a:xfrm>
            <a:off x="838200" y="6356350"/>
            <a:ext cx="2743200" cy="365125"/>
          </a:xfrm>
          <a:prstGeom prst="rect">
            <a:avLst/>
          </a:prstGeom>
        </p:spPr>
        <p:txBody>
          <a:bodyPr/>
          <a:lstStyle/>
          <a:p>
            <a:fld id="{FC6FAD1B-D12E-4CC5-B8E9-5698F1C4E6D3}" type="datetimeFigureOut">
              <a:rPr lang="en-US" smtClean="0"/>
              <a:t>19/12/2021</a:t>
            </a:fld>
            <a:endParaRPr lang="en-US"/>
          </a:p>
        </p:txBody>
      </p:sp>
      <p:sp>
        <p:nvSpPr>
          <p:cNvPr id="5" name="Footer Placeholder 4">
            <a:extLst>
              <a:ext uri="{FF2B5EF4-FFF2-40B4-BE49-F238E27FC236}">
                <a16:creationId xmlns:a16="http://schemas.microsoft.com/office/drawing/2014/main" id="{194E3DFA-D80C-4EB3-90F3-0336D090C9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CBB855-A53F-4234-A351-5D295600A5BE}"/>
              </a:ext>
            </a:extLst>
          </p:cNvPr>
          <p:cNvSpPr>
            <a:spLocks noGrp="1"/>
          </p:cNvSpPr>
          <p:nvPr>
            <p:ph type="sldNum" sz="quarter" idx="12"/>
          </p:nvPr>
        </p:nvSpPr>
        <p:spPr>
          <a:xfrm>
            <a:off x="8610600" y="6356350"/>
            <a:ext cx="2743200" cy="365125"/>
          </a:xfrm>
          <a:prstGeom prst="rect">
            <a:avLst/>
          </a:prstGeom>
        </p:spPr>
        <p:txBody>
          <a:bodyPr/>
          <a:lstStyle/>
          <a:p>
            <a:fld id="{0A15FF37-0C95-4193-A6D7-D231D86E947D}" type="slidenum">
              <a:rPr lang="en-US" smtClean="0"/>
              <a:t>‹#›</a:t>
            </a:fld>
            <a:endParaRPr lang="en-US"/>
          </a:p>
        </p:txBody>
      </p:sp>
    </p:spTree>
    <p:extLst>
      <p:ext uri="{BB962C8B-B14F-4D97-AF65-F5344CB8AC3E}">
        <p14:creationId xmlns:p14="http://schemas.microsoft.com/office/powerpoint/2010/main" val="103640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0038-7C08-4E00-930D-DD49F29E7F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488851-F7D6-4260-8103-3CE88323958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35176-4203-4169-9FDA-AD9DAD62A254}"/>
              </a:ext>
            </a:extLst>
          </p:cNvPr>
          <p:cNvSpPr>
            <a:spLocks noGrp="1"/>
          </p:cNvSpPr>
          <p:nvPr>
            <p:ph type="dt" sz="half" idx="10"/>
          </p:nvPr>
        </p:nvSpPr>
        <p:spPr>
          <a:xfrm>
            <a:off x="838200" y="6356350"/>
            <a:ext cx="2743200" cy="365125"/>
          </a:xfrm>
          <a:prstGeom prst="rect">
            <a:avLst/>
          </a:prstGeom>
        </p:spPr>
        <p:txBody>
          <a:bodyPr/>
          <a:lstStyle/>
          <a:p>
            <a:fld id="{FC6FAD1B-D12E-4CC5-B8E9-5698F1C4E6D3}" type="datetimeFigureOut">
              <a:rPr lang="en-US" smtClean="0"/>
              <a:t>19/12/2021</a:t>
            </a:fld>
            <a:endParaRPr lang="en-US"/>
          </a:p>
        </p:txBody>
      </p:sp>
      <p:sp>
        <p:nvSpPr>
          <p:cNvPr id="5" name="Footer Placeholder 4">
            <a:extLst>
              <a:ext uri="{FF2B5EF4-FFF2-40B4-BE49-F238E27FC236}">
                <a16:creationId xmlns:a16="http://schemas.microsoft.com/office/drawing/2014/main" id="{221417B3-477C-4FCB-B487-299E194C18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7226DD-353D-4844-B614-74D11E270392}"/>
              </a:ext>
            </a:extLst>
          </p:cNvPr>
          <p:cNvSpPr>
            <a:spLocks noGrp="1"/>
          </p:cNvSpPr>
          <p:nvPr>
            <p:ph type="sldNum" sz="quarter" idx="12"/>
          </p:nvPr>
        </p:nvSpPr>
        <p:spPr>
          <a:xfrm>
            <a:off x="8610600" y="6356350"/>
            <a:ext cx="2743200" cy="365125"/>
          </a:xfrm>
          <a:prstGeom prst="rect">
            <a:avLst/>
          </a:prstGeom>
        </p:spPr>
        <p:txBody>
          <a:bodyPr/>
          <a:lstStyle/>
          <a:p>
            <a:fld id="{0A15FF37-0C95-4193-A6D7-D231D86E947D}" type="slidenum">
              <a:rPr lang="en-US" smtClean="0"/>
              <a:t>‹#›</a:t>
            </a:fld>
            <a:endParaRPr lang="en-US"/>
          </a:p>
        </p:txBody>
      </p:sp>
    </p:spTree>
    <p:extLst>
      <p:ext uri="{BB962C8B-B14F-4D97-AF65-F5344CB8AC3E}">
        <p14:creationId xmlns:p14="http://schemas.microsoft.com/office/powerpoint/2010/main" val="330574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B193F-80E3-44F9-B1E2-89EF80C6EC9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AF1267-6394-44C2-8E7F-374BC4801F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EFB56-F1D6-4CAA-ADE4-184C31BEF87B}"/>
              </a:ext>
            </a:extLst>
          </p:cNvPr>
          <p:cNvSpPr>
            <a:spLocks noGrp="1"/>
          </p:cNvSpPr>
          <p:nvPr>
            <p:ph type="dt" sz="half" idx="10"/>
          </p:nvPr>
        </p:nvSpPr>
        <p:spPr>
          <a:xfrm>
            <a:off x="838200" y="6356350"/>
            <a:ext cx="2743200" cy="365125"/>
          </a:xfrm>
          <a:prstGeom prst="rect">
            <a:avLst/>
          </a:prstGeom>
        </p:spPr>
        <p:txBody>
          <a:bodyPr/>
          <a:lstStyle/>
          <a:p>
            <a:fld id="{FC6FAD1B-D12E-4CC5-B8E9-5698F1C4E6D3}" type="datetimeFigureOut">
              <a:rPr lang="en-US" smtClean="0"/>
              <a:t>19/12/2021</a:t>
            </a:fld>
            <a:endParaRPr lang="en-US"/>
          </a:p>
        </p:txBody>
      </p:sp>
      <p:sp>
        <p:nvSpPr>
          <p:cNvPr id="5" name="Footer Placeholder 4">
            <a:extLst>
              <a:ext uri="{FF2B5EF4-FFF2-40B4-BE49-F238E27FC236}">
                <a16:creationId xmlns:a16="http://schemas.microsoft.com/office/drawing/2014/main" id="{ED048CF5-2DAF-4DA6-9D9E-601249FD6B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23EAF5-3E7F-4CAD-9DAC-E684BE98C0C5}"/>
              </a:ext>
            </a:extLst>
          </p:cNvPr>
          <p:cNvSpPr>
            <a:spLocks noGrp="1"/>
          </p:cNvSpPr>
          <p:nvPr>
            <p:ph type="sldNum" sz="quarter" idx="12"/>
          </p:nvPr>
        </p:nvSpPr>
        <p:spPr>
          <a:xfrm>
            <a:off x="8610600" y="6356350"/>
            <a:ext cx="2743200" cy="365125"/>
          </a:xfrm>
          <a:prstGeom prst="rect">
            <a:avLst/>
          </a:prstGeom>
        </p:spPr>
        <p:txBody>
          <a:bodyPr/>
          <a:lstStyle/>
          <a:p>
            <a:fld id="{0A15FF37-0C95-4193-A6D7-D231D86E947D}" type="slidenum">
              <a:rPr lang="en-US" smtClean="0"/>
              <a:t>‹#›</a:t>
            </a:fld>
            <a:endParaRPr lang="en-US"/>
          </a:p>
        </p:txBody>
      </p:sp>
    </p:spTree>
    <p:extLst>
      <p:ext uri="{BB962C8B-B14F-4D97-AF65-F5344CB8AC3E}">
        <p14:creationId xmlns:p14="http://schemas.microsoft.com/office/powerpoint/2010/main" val="394768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6B26-48AB-4C71-A118-B2D09FFE8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E859DC-5D0B-45A6-8CA3-174A1A6B748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7DC11-42CC-4BC9-AA25-457860B58AD0}"/>
              </a:ext>
            </a:extLst>
          </p:cNvPr>
          <p:cNvSpPr>
            <a:spLocks noGrp="1"/>
          </p:cNvSpPr>
          <p:nvPr>
            <p:ph type="dt" sz="half" idx="10"/>
          </p:nvPr>
        </p:nvSpPr>
        <p:spPr>
          <a:xfrm>
            <a:off x="838200" y="6356350"/>
            <a:ext cx="2743200" cy="365125"/>
          </a:xfrm>
          <a:prstGeom prst="rect">
            <a:avLst/>
          </a:prstGeom>
        </p:spPr>
        <p:txBody>
          <a:bodyPr/>
          <a:lstStyle/>
          <a:p>
            <a:fld id="{FC6FAD1B-D12E-4CC5-B8E9-5698F1C4E6D3}" type="datetimeFigureOut">
              <a:rPr lang="en-US" smtClean="0"/>
              <a:t>19/12/2021</a:t>
            </a:fld>
            <a:endParaRPr lang="en-US"/>
          </a:p>
        </p:txBody>
      </p:sp>
      <p:sp>
        <p:nvSpPr>
          <p:cNvPr id="5" name="Footer Placeholder 4">
            <a:extLst>
              <a:ext uri="{FF2B5EF4-FFF2-40B4-BE49-F238E27FC236}">
                <a16:creationId xmlns:a16="http://schemas.microsoft.com/office/drawing/2014/main" id="{A9071148-8C46-488A-A15F-37B202D915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9D80B1-1F22-4C38-9C59-7CC7073D2A62}"/>
              </a:ext>
            </a:extLst>
          </p:cNvPr>
          <p:cNvSpPr>
            <a:spLocks noGrp="1"/>
          </p:cNvSpPr>
          <p:nvPr>
            <p:ph type="sldNum" sz="quarter" idx="12"/>
          </p:nvPr>
        </p:nvSpPr>
        <p:spPr>
          <a:xfrm>
            <a:off x="8610600" y="6356350"/>
            <a:ext cx="2743200" cy="365125"/>
          </a:xfrm>
          <a:prstGeom prst="rect">
            <a:avLst/>
          </a:prstGeom>
        </p:spPr>
        <p:txBody>
          <a:bodyPr/>
          <a:lstStyle/>
          <a:p>
            <a:fld id="{0A15FF37-0C95-4193-A6D7-D231D86E947D}" type="slidenum">
              <a:rPr lang="en-US" smtClean="0"/>
              <a:t>‹#›</a:t>
            </a:fld>
            <a:endParaRPr lang="en-US"/>
          </a:p>
        </p:txBody>
      </p:sp>
    </p:spTree>
    <p:extLst>
      <p:ext uri="{BB962C8B-B14F-4D97-AF65-F5344CB8AC3E}">
        <p14:creationId xmlns:p14="http://schemas.microsoft.com/office/powerpoint/2010/main" val="336906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73DA-DC4F-471C-A95B-D883E99D950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8DB0A-DC68-47A9-B832-05A54D5AF59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72D356-3A8F-483C-8365-5BC5ABAA7D59}"/>
              </a:ext>
            </a:extLst>
          </p:cNvPr>
          <p:cNvSpPr>
            <a:spLocks noGrp="1"/>
          </p:cNvSpPr>
          <p:nvPr>
            <p:ph type="dt" sz="half" idx="10"/>
          </p:nvPr>
        </p:nvSpPr>
        <p:spPr>
          <a:xfrm>
            <a:off x="838200" y="6356350"/>
            <a:ext cx="2743200" cy="365125"/>
          </a:xfrm>
          <a:prstGeom prst="rect">
            <a:avLst/>
          </a:prstGeom>
        </p:spPr>
        <p:txBody>
          <a:bodyPr/>
          <a:lstStyle/>
          <a:p>
            <a:fld id="{FC6FAD1B-D12E-4CC5-B8E9-5698F1C4E6D3}" type="datetimeFigureOut">
              <a:rPr lang="en-US" smtClean="0"/>
              <a:t>19/12/2021</a:t>
            </a:fld>
            <a:endParaRPr lang="en-US"/>
          </a:p>
        </p:txBody>
      </p:sp>
      <p:sp>
        <p:nvSpPr>
          <p:cNvPr id="5" name="Footer Placeholder 4">
            <a:extLst>
              <a:ext uri="{FF2B5EF4-FFF2-40B4-BE49-F238E27FC236}">
                <a16:creationId xmlns:a16="http://schemas.microsoft.com/office/drawing/2014/main" id="{2936603E-8A61-4BE7-BD05-D3A7668F05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3F481D-42A8-4C70-ADB1-F2E8894F8E18}"/>
              </a:ext>
            </a:extLst>
          </p:cNvPr>
          <p:cNvSpPr>
            <a:spLocks noGrp="1"/>
          </p:cNvSpPr>
          <p:nvPr>
            <p:ph type="sldNum" sz="quarter" idx="12"/>
          </p:nvPr>
        </p:nvSpPr>
        <p:spPr>
          <a:xfrm>
            <a:off x="8610600" y="6356350"/>
            <a:ext cx="2743200" cy="365125"/>
          </a:xfrm>
          <a:prstGeom prst="rect">
            <a:avLst/>
          </a:prstGeom>
        </p:spPr>
        <p:txBody>
          <a:bodyPr/>
          <a:lstStyle/>
          <a:p>
            <a:fld id="{0A15FF37-0C95-4193-A6D7-D231D86E947D}" type="slidenum">
              <a:rPr lang="en-US" smtClean="0"/>
              <a:t>‹#›</a:t>
            </a:fld>
            <a:endParaRPr lang="en-US"/>
          </a:p>
        </p:txBody>
      </p:sp>
    </p:spTree>
    <p:extLst>
      <p:ext uri="{BB962C8B-B14F-4D97-AF65-F5344CB8AC3E}">
        <p14:creationId xmlns:p14="http://schemas.microsoft.com/office/powerpoint/2010/main" val="73854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8F11-51B3-46D9-A6DD-32D3FE5B58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B1878E4-ADA8-4D4A-87E4-536EB55D4B2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915E21-3359-4471-9EC4-9E3180E95F4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B5CCE3-702D-41E6-A17C-6C91C79F90DF}"/>
              </a:ext>
            </a:extLst>
          </p:cNvPr>
          <p:cNvSpPr>
            <a:spLocks noGrp="1"/>
          </p:cNvSpPr>
          <p:nvPr>
            <p:ph type="dt" sz="half" idx="10"/>
          </p:nvPr>
        </p:nvSpPr>
        <p:spPr>
          <a:xfrm>
            <a:off x="838200" y="6356350"/>
            <a:ext cx="2743200" cy="365125"/>
          </a:xfrm>
          <a:prstGeom prst="rect">
            <a:avLst/>
          </a:prstGeom>
        </p:spPr>
        <p:txBody>
          <a:bodyPr/>
          <a:lstStyle/>
          <a:p>
            <a:fld id="{FC6FAD1B-D12E-4CC5-B8E9-5698F1C4E6D3}" type="datetimeFigureOut">
              <a:rPr lang="en-US" smtClean="0"/>
              <a:t>19/12/2021</a:t>
            </a:fld>
            <a:endParaRPr lang="en-US"/>
          </a:p>
        </p:txBody>
      </p:sp>
      <p:sp>
        <p:nvSpPr>
          <p:cNvPr id="6" name="Footer Placeholder 5">
            <a:extLst>
              <a:ext uri="{FF2B5EF4-FFF2-40B4-BE49-F238E27FC236}">
                <a16:creationId xmlns:a16="http://schemas.microsoft.com/office/drawing/2014/main" id="{0B05B898-65FE-4820-A3A8-C603E46AB2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EAE41D-FFBA-4234-B8E0-ACD3C4478DDF}"/>
              </a:ext>
            </a:extLst>
          </p:cNvPr>
          <p:cNvSpPr>
            <a:spLocks noGrp="1"/>
          </p:cNvSpPr>
          <p:nvPr>
            <p:ph type="sldNum" sz="quarter" idx="12"/>
          </p:nvPr>
        </p:nvSpPr>
        <p:spPr>
          <a:xfrm>
            <a:off x="8610600" y="6356350"/>
            <a:ext cx="2743200" cy="365125"/>
          </a:xfrm>
          <a:prstGeom prst="rect">
            <a:avLst/>
          </a:prstGeom>
        </p:spPr>
        <p:txBody>
          <a:bodyPr/>
          <a:lstStyle/>
          <a:p>
            <a:fld id="{0A15FF37-0C95-4193-A6D7-D231D86E947D}" type="slidenum">
              <a:rPr lang="en-US" smtClean="0"/>
              <a:t>‹#›</a:t>
            </a:fld>
            <a:endParaRPr lang="en-US"/>
          </a:p>
        </p:txBody>
      </p:sp>
    </p:spTree>
    <p:extLst>
      <p:ext uri="{BB962C8B-B14F-4D97-AF65-F5344CB8AC3E}">
        <p14:creationId xmlns:p14="http://schemas.microsoft.com/office/powerpoint/2010/main" val="10292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64E1-48CE-4F2A-93FB-D0C569680A6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5A13679-3FEE-4988-ABC8-7BB99D2C578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E8BBF-1404-43BF-A4EA-FBA93C1A18B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225835-4660-4457-9FB1-29C9B7E4430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6C07F-7DA2-4C8D-B853-424AF165647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599ED6-1487-42DE-9A02-4AC57A62B89C}"/>
              </a:ext>
            </a:extLst>
          </p:cNvPr>
          <p:cNvSpPr>
            <a:spLocks noGrp="1"/>
          </p:cNvSpPr>
          <p:nvPr>
            <p:ph type="dt" sz="half" idx="10"/>
          </p:nvPr>
        </p:nvSpPr>
        <p:spPr>
          <a:xfrm>
            <a:off x="838200" y="6356350"/>
            <a:ext cx="2743200" cy="365125"/>
          </a:xfrm>
          <a:prstGeom prst="rect">
            <a:avLst/>
          </a:prstGeom>
        </p:spPr>
        <p:txBody>
          <a:bodyPr/>
          <a:lstStyle/>
          <a:p>
            <a:fld id="{FC6FAD1B-D12E-4CC5-B8E9-5698F1C4E6D3}" type="datetimeFigureOut">
              <a:rPr lang="en-US" smtClean="0"/>
              <a:t>19/12/2021</a:t>
            </a:fld>
            <a:endParaRPr lang="en-US"/>
          </a:p>
        </p:txBody>
      </p:sp>
      <p:sp>
        <p:nvSpPr>
          <p:cNvPr id="8" name="Footer Placeholder 7">
            <a:extLst>
              <a:ext uri="{FF2B5EF4-FFF2-40B4-BE49-F238E27FC236}">
                <a16:creationId xmlns:a16="http://schemas.microsoft.com/office/drawing/2014/main" id="{F9F85E34-9C3F-4D22-A027-997D4CFA89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95F2A43-7AA2-49AA-AB4B-53274876E32E}"/>
              </a:ext>
            </a:extLst>
          </p:cNvPr>
          <p:cNvSpPr>
            <a:spLocks noGrp="1"/>
          </p:cNvSpPr>
          <p:nvPr>
            <p:ph type="sldNum" sz="quarter" idx="12"/>
          </p:nvPr>
        </p:nvSpPr>
        <p:spPr>
          <a:xfrm>
            <a:off x="8610600" y="6356350"/>
            <a:ext cx="2743200" cy="365125"/>
          </a:xfrm>
          <a:prstGeom prst="rect">
            <a:avLst/>
          </a:prstGeom>
        </p:spPr>
        <p:txBody>
          <a:bodyPr/>
          <a:lstStyle/>
          <a:p>
            <a:fld id="{0A15FF37-0C95-4193-A6D7-D231D86E947D}" type="slidenum">
              <a:rPr lang="en-US" smtClean="0"/>
              <a:t>‹#›</a:t>
            </a:fld>
            <a:endParaRPr lang="en-US"/>
          </a:p>
        </p:txBody>
      </p:sp>
    </p:spTree>
    <p:extLst>
      <p:ext uri="{BB962C8B-B14F-4D97-AF65-F5344CB8AC3E}">
        <p14:creationId xmlns:p14="http://schemas.microsoft.com/office/powerpoint/2010/main" val="199842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3BB8-C6B9-4498-80B3-BF2A2AEB66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0D0166D-D8C0-4F26-9469-4E48D1AEA27F}"/>
              </a:ext>
            </a:extLst>
          </p:cNvPr>
          <p:cNvSpPr>
            <a:spLocks noGrp="1"/>
          </p:cNvSpPr>
          <p:nvPr>
            <p:ph type="dt" sz="half" idx="10"/>
          </p:nvPr>
        </p:nvSpPr>
        <p:spPr>
          <a:xfrm>
            <a:off x="838200" y="6356350"/>
            <a:ext cx="2743200" cy="365125"/>
          </a:xfrm>
          <a:prstGeom prst="rect">
            <a:avLst/>
          </a:prstGeom>
        </p:spPr>
        <p:txBody>
          <a:bodyPr/>
          <a:lstStyle/>
          <a:p>
            <a:fld id="{FC6FAD1B-D12E-4CC5-B8E9-5698F1C4E6D3}" type="datetimeFigureOut">
              <a:rPr lang="en-US" smtClean="0"/>
              <a:t>19/12/2021</a:t>
            </a:fld>
            <a:endParaRPr lang="en-US"/>
          </a:p>
        </p:txBody>
      </p:sp>
      <p:sp>
        <p:nvSpPr>
          <p:cNvPr id="4" name="Footer Placeholder 3">
            <a:extLst>
              <a:ext uri="{FF2B5EF4-FFF2-40B4-BE49-F238E27FC236}">
                <a16:creationId xmlns:a16="http://schemas.microsoft.com/office/drawing/2014/main" id="{1D423BDC-8AC6-4414-8AB3-A00FB7DDF4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1D96467-B0C7-4B26-B5B9-1A4F511E88D8}"/>
              </a:ext>
            </a:extLst>
          </p:cNvPr>
          <p:cNvSpPr>
            <a:spLocks noGrp="1"/>
          </p:cNvSpPr>
          <p:nvPr>
            <p:ph type="sldNum" sz="quarter" idx="12"/>
          </p:nvPr>
        </p:nvSpPr>
        <p:spPr>
          <a:xfrm>
            <a:off x="8610600" y="6356350"/>
            <a:ext cx="2743200" cy="365125"/>
          </a:xfrm>
          <a:prstGeom prst="rect">
            <a:avLst/>
          </a:prstGeom>
        </p:spPr>
        <p:txBody>
          <a:bodyPr/>
          <a:lstStyle/>
          <a:p>
            <a:fld id="{0A15FF37-0C95-4193-A6D7-D231D86E947D}" type="slidenum">
              <a:rPr lang="en-US" smtClean="0"/>
              <a:t>‹#›</a:t>
            </a:fld>
            <a:endParaRPr lang="en-US"/>
          </a:p>
        </p:txBody>
      </p:sp>
    </p:spTree>
    <p:extLst>
      <p:ext uri="{BB962C8B-B14F-4D97-AF65-F5344CB8AC3E}">
        <p14:creationId xmlns:p14="http://schemas.microsoft.com/office/powerpoint/2010/main" val="129723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B4B0F3-F502-4AC0-B874-ADF8B38044A5}"/>
              </a:ext>
            </a:extLst>
          </p:cNvPr>
          <p:cNvSpPr>
            <a:spLocks noGrp="1"/>
          </p:cNvSpPr>
          <p:nvPr>
            <p:ph type="dt" sz="half" idx="10"/>
          </p:nvPr>
        </p:nvSpPr>
        <p:spPr>
          <a:xfrm>
            <a:off x="838200" y="6356350"/>
            <a:ext cx="2743200" cy="365125"/>
          </a:xfrm>
          <a:prstGeom prst="rect">
            <a:avLst/>
          </a:prstGeom>
        </p:spPr>
        <p:txBody>
          <a:bodyPr/>
          <a:lstStyle/>
          <a:p>
            <a:fld id="{FC6FAD1B-D12E-4CC5-B8E9-5698F1C4E6D3}" type="datetimeFigureOut">
              <a:rPr lang="en-US" smtClean="0"/>
              <a:t>19/12/2021</a:t>
            </a:fld>
            <a:endParaRPr lang="en-US"/>
          </a:p>
        </p:txBody>
      </p:sp>
      <p:sp>
        <p:nvSpPr>
          <p:cNvPr id="3" name="Footer Placeholder 2">
            <a:extLst>
              <a:ext uri="{FF2B5EF4-FFF2-40B4-BE49-F238E27FC236}">
                <a16:creationId xmlns:a16="http://schemas.microsoft.com/office/drawing/2014/main" id="{91C7680C-A48A-4B7F-BB2F-B331CA15F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1253CF-6DE2-42C3-A758-A827F1DD8A12}"/>
              </a:ext>
            </a:extLst>
          </p:cNvPr>
          <p:cNvSpPr>
            <a:spLocks noGrp="1"/>
          </p:cNvSpPr>
          <p:nvPr>
            <p:ph type="sldNum" sz="quarter" idx="12"/>
          </p:nvPr>
        </p:nvSpPr>
        <p:spPr>
          <a:xfrm>
            <a:off x="8610600" y="6356350"/>
            <a:ext cx="2743200" cy="365125"/>
          </a:xfrm>
          <a:prstGeom prst="rect">
            <a:avLst/>
          </a:prstGeom>
        </p:spPr>
        <p:txBody>
          <a:bodyPr/>
          <a:lstStyle/>
          <a:p>
            <a:fld id="{0A15FF37-0C95-4193-A6D7-D231D86E947D}" type="slidenum">
              <a:rPr lang="en-US" smtClean="0"/>
              <a:t>‹#›</a:t>
            </a:fld>
            <a:endParaRPr lang="en-US"/>
          </a:p>
        </p:txBody>
      </p:sp>
    </p:spTree>
    <p:extLst>
      <p:ext uri="{BB962C8B-B14F-4D97-AF65-F5344CB8AC3E}">
        <p14:creationId xmlns:p14="http://schemas.microsoft.com/office/powerpoint/2010/main" val="420322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FBF4-3065-4AAA-A558-D08614B7A75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CFD7F7-A5AD-4A5A-BA17-240FC795BC0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E414C6-E0A9-4820-90CD-A019D8A92B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045600-7282-43CE-B8D6-CE4D5BD22C35}"/>
              </a:ext>
            </a:extLst>
          </p:cNvPr>
          <p:cNvSpPr>
            <a:spLocks noGrp="1"/>
          </p:cNvSpPr>
          <p:nvPr>
            <p:ph type="dt" sz="half" idx="10"/>
          </p:nvPr>
        </p:nvSpPr>
        <p:spPr>
          <a:xfrm>
            <a:off x="838200" y="6356350"/>
            <a:ext cx="2743200" cy="365125"/>
          </a:xfrm>
          <a:prstGeom prst="rect">
            <a:avLst/>
          </a:prstGeom>
        </p:spPr>
        <p:txBody>
          <a:bodyPr/>
          <a:lstStyle/>
          <a:p>
            <a:fld id="{FC6FAD1B-D12E-4CC5-B8E9-5698F1C4E6D3}" type="datetimeFigureOut">
              <a:rPr lang="en-US" smtClean="0"/>
              <a:t>19/12/2021</a:t>
            </a:fld>
            <a:endParaRPr lang="en-US"/>
          </a:p>
        </p:txBody>
      </p:sp>
      <p:sp>
        <p:nvSpPr>
          <p:cNvPr id="6" name="Footer Placeholder 5">
            <a:extLst>
              <a:ext uri="{FF2B5EF4-FFF2-40B4-BE49-F238E27FC236}">
                <a16:creationId xmlns:a16="http://schemas.microsoft.com/office/drawing/2014/main" id="{A12C139D-3035-4E15-BE46-89CE2E85EF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DF9A0B-7F1B-44B6-8B85-4E21557E9617}"/>
              </a:ext>
            </a:extLst>
          </p:cNvPr>
          <p:cNvSpPr>
            <a:spLocks noGrp="1"/>
          </p:cNvSpPr>
          <p:nvPr>
            <p:ph type="sldNum" sz="quarter" idx="12"/>
          </p:nvPr>
        </p:nvSpPr>
        <p:spPr>
          <a:xfrm>
            <a:off x="8610600" y="6356350"/>
            <a:ext cx="2743200" cy="365125"/>
          </a:xfrm>
          <a:prstGeom prst="rect">
            <a:avLst/>
          </a:prstGeom>
        </p:spPr>
        <p:txBody>
          <a:bodyPr/>
          <a:lstStyle/>
          <a:p>
            <a:fld id="{0A15FF37-0C95-4193-A6D7-D231D86E947D}" type="slidenum">
              <a:rPr lang="en-US" smtClean="0"/>
              <a:t>‹#›</a:t>
            </a:fld>
            <a:endParaRPr lang="en-US"/>
          </a:p>
        </p:txBody>
      </p:sp>
    </p:spTree>
    <p:extLst>
      <p:ext uri="{BB962C8B-B14F-4D97-AF65-F5344CB8AC3E}">
        <p14:creationId xmlns:p14="http://schemas.microsoft.com/office/powerpoint/2010/main" val="371888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F4DA-A4CA-42F8-92EF-48BE7445ED4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2F04B0-5A80-4EB9-A63D-BA16C660931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8BF26E-2766-4F4D-8204-02F1C04A43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FAE7A7-FF60-4DC0-A3C1-1A41177BA93F}"/>
              </a:ext>
            </a:extLst>
          </p:cNvPr>
          <p:cNvSpPr>
            <a:spLocks noGrp="1"/>
          </p:cNvSpPr>
          <p:nvPr>
            <p:ph type="dt" sz="half" idx="10"/>
          </p:nvPr>
        </p:nvSpPr>
        <p:spPr>
          <a:xfrm>
            <a:off x="838200" y="6356350"/>
            <a:ext cx="2743200" cy="365125"/>
          </a:xfrm>
          <a:prstGeom prst="rect">
            <a:avLst/>
          </a:prstGeom>
        </p:spPr>
        <p:txBody>
          <a:bodyPr/>
          <a:lstStyle/>
          <a:p>
            <a:fld id="{FC6FAD1B-D12E-4CC5-B8E9-5698F1C4E6D3}" type="datetimeFigureOut">
              <a:rPr lang="en-US" smtClean="0"/>
              <a:t>19/12/2021</a:t>
            </a:fld>
            <a:endParaRPr lang="en-US"/>
          </a:p>
        </p:txBody>
      </p:sp>
      <p:sp>
        <p:nvSpPr>
          <p:cNvPr id="6" name="Footer Placeholder 5">
            <a:extLst>
              <a:ext uri="{FF2B5EF4-FFF2-40B4-BE49-F238E27FC236}">
                <a16:creationId xmlns:a16="http://schemas.microsoft.com/office/drawing/2014/main" id="{450AFC71-A364-4613-AC14-57CC662450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A4AFAA-41D8-4E7E-BDF7-9674FB228063}"/>
              </a:ext>
            </a:extLst>
          </p:cNvPr>
          <p:cNvSpPr>
            <a:spLocks noGrp="1"/>
          </p:cNvSpPr>
          <p:nvPr>
            <p:ph type="sldNum" sz="quarter" idx="12"/>
          </p:nvPr>
        </p:nvSpPr>
        <p:spPr>
          <a:xfrm>
            <a:off x="8610600" y="6356350"/>
            <a:ext cx="2743200" cy="365125"/>
          </a:xfrm>
          <a:prstGeom prst="rect">
            <a:avLst/>
          </a:prstGeom>
        </p:spPr>
        <p:txBody>
          <a:bodyPr/>
          <a:lstStyle/>
          <a:p>
            <a:fld id="{0A15FF37-0C95-4193-A6D7-D231D86E947D}" type="slidenum">
              <a:rPr lang="en-US" smtClean="0"/>
              <a:t>‹#›</a:t>
            </a:fld>
            <a:endParaRPr lang="en-US"/>
          </a:p>
        </p:txBody>
      </p:sp>
    </p:spTree>
    <p:extLst>
      <p:ext uri="{BB962C8B-B14F-4D97-AF65-F5344CB8AC3E}">
        <p14:creationId xmlns:p14="http://schemas.microsoft.com/office/powerpoint/2010/main" val="376005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FB5AB8-720B-4656-985E-34DFC07107E4}"/>
              </a:ext>
            </a:extLst>
          </p:cNvPr>
          <p:cNvSpPr/>
          <p:nvPr userDrawn="1"/>
        </p:nvSpPr>
        <p:spPr>
          <a:xfrm>
            <a:off x="0" y="0"/>
            <a:ext cx="12192000" cy="31350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n-US" dirty="0">
                <a:latin typeface="Times New Roman" panose="02020603050405020304" pitchFamily="18" charset="0"/>
                <a:cs typeface="Times New Roman" panose="02020603050405020304" pitchFamily="18" charset="0"/>
              </a:rPr>
              <a:t>MÔN GIÁO DỤC CÔNG DÂN                                                                                                                                       KHỐI LỚP 8</a:t>
            </a:r>
          </a:p>
        </p:txBody>
      </p:sp>
      <p:sp>
        <p:nvSpPr>
          <p:cNvPr id="8" name="Rectangle 7">
            <a:extLst>
              <a:ext uri="{FF2B5EF4-FFF2-40B4-BE49-F238E27FC236}">
                <a16:creationId xmlns:a16="http://schemas.microsoft.com/office/drawing/2014/main" id="{AE00E961-3246-47DD-9C4B-4A2029FA0F89}"/>
              </a:ext>
            </a:extLst>
          </p:cNvPr>
          <p:cNvSpPr/>
          <p:nvPr userDrawn="1"/>
        </p:nvSpPr>
        <p:spPr>
          <a:xfrm>
            <a:off x="0" y="6439990"/>
            <a:ext cx="12192000" cy="3135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l"/>
            <a:r>
              <a:rPr lang="en-US" dirty="0">
                <a:latin typeface="Times New Roman" panose="02020603050405020304" pitchFamily="18" charset="0"/>
                <a:cs typeface="Times New Roman" panose="02020603050405020304" pitchFamily="18" charset="0"/>
              </a:rPr>
              <a:t>GIÁO ÁN ĐIỆN TỬ                                                                                                                                        NĂM HỌC: 2021 - 2022                                                                                </a:t>
            </a:r>
          </a:p>
        </p:txBody>
      </p:sp>
    </p:spTree>
    <p:extLst>
      <p:ext uri="{BB962C8B-B14F-4D97-AF65-F5344CB8AC3E}">
        <p14:creationId xmlns:p14="http://schemas.microsoft.com/office/powerpoint/2010/main" val="3954123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IEBSbsDD1wg?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C6DA25-B20A-42D2-ACE0-0C3B83F5062F}"/>
              </a:ext>
            </a:extLst>
          </p:cNvPr>
          <p:cNvPicPr>
            <a:picLocks noChangeAspect="1"/>
          </p:cNvPicPr>
          <p:nvPr/>
        </p:nvPicPr>
        <p:blipFill>
          <a:blip r:embed="rId2"/>
          <a:stretch>
            <a:fillRect/>
          </a:stretch>
        </p:blipFill>
        <p:spPr>
          <a:xfrm>
            <a:off x="0" y="341195"/>
            <a:ext cx="12191999" cy="6086902"/>
          </a:xfrm>
          <a:prstGeom prst="rect">
            <a:avLst/>
          </a:prstGeom>
        </p:spPr>
      </p:pic>
      <p:sp>
        <p:nvSpPr>
          <p:cNvPr id="4" name="TextBox 3">
            <a:extLst>
              <a:ext uri="{FF2B5EF4-FFF2-40B4-BE49-F238E27FC236}">
                <a16:creationId xmlns:a16="http://schemas.microsoft.com/office/drawing/2014/main" id="{5519645E-554E-49BD-8D4D-4568C9D75C2E}"/>
              </a:ext>
            </a:extLst>
          </p:cNvPr>
          <p:cNvSpPr txBox="1"/>
          <p:nvPr/>
        </p:nvSpPr>
        <p:spPr>
          <a:xfrm>
            <a:off x="2014875" y="1674623"/>
            <a:ext cx="7718846"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TRƯỜNG THCS HUỲNH VĂN NGHỆ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BÀI DẠY ONLINE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NĂM HỌC 2021 - 2022</a:t>
            </a:r>
          </a:p>
        </p:txBody>
      </p:sp>
      <p:sp>
        <p:nvSpPr>
          <p:cNvPr id="5" name="TextBox 4">
            <a:extLst>
              <a:ext uri="{FF2B5EF4-FFF2-40B4-BE49-F238E27FC236}">
                <a16:creationId xmlns:a16="http://schemas.microsoft.com/office/drawing/2014/main" id="{7448AC81-ACEE-4856-BBC0-63291B508AB8}"/>
              </a:ext>
            </a:extLst>
          </p:cNvPr>
          <p:cNvSpPr txBox="1"/>
          <p:nvPr/>
        </p:nvSpPr>
        <p:spPr>
          <a:xfrm>
            <a:off x="1483971" y="3582939"/>
            <a:ext cx="9224056"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MÔN GIÁO DỤC CÔNG DÂN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LỚP: 8</a:t>
            </a:r>
          </a:p>
        </p:txBody>
      </p:sp>
    </p:spTree>
    <p:extLst>
      <p:ext uri="{BB962C8B-B14F-4D97-AF65-F5344CB8AC3E}">
        <p14:creationId xmlns:p14="http://schemas.microsoft.com/office/powerpoint/2010/main" val="4120121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6C51FB-EAE0-43CF-BA31-93C13C3093D2}"/>
              </a:ext>
            </a:extLst>
          </p:cNvPr>
          <p:cNvSpPr txBox="1"/>
          <p:nvPr/>
        </p:nvSpPr>
        <p:spPr>
          <a:xfrm>
            <a:off x="125104" y="660990"/>
            <a:ext cx="11941791" cy="5016758"/>
          </a:xfrm>
          <a:prstGeom prst="rect">
            <a:avLst/>
          </a:prstGeom>
          <a:noFill/>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Học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các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gợi</a:t>
            </a:r>
            <a:r>
              <a:rPr lang="en-US" sz="3200" b="1" dirty="0">
                <a:solidFill>
                  <a:srgbClr val="FF0000"/>
                </a:solidFill>
                <a:latin typeface="Times New Roman" panose="02020603050405020304" pitchFamily="18" charset="0"/>
                <a:cs typeface="Times New Roman" panose="02020603050405020304" pitchFamily="18" charset="0"/>
              </a:rPr>
              <a:t> ý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 </a:t>
            </a:r>
          </a:p>
          <a:p>
            <a:endParaRPr lang="vi-VN" sz="3200" b="1" dirty="0">
              <a:solidFill>
                <a:srgbClr val="FF0000"/>
              </a:solidFill>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a.</a:t>
            </a:r>
            <a:r>
              <a:rPr lang="vi-VN" sz="3200" dirty="0">
                <a:latin typeface="Times New Roman" panose="02020603050405020304" pitchFamily="18" charset="0"/>
                <a:cs typeface="Times New Roman" panose="02020603050405020304" pitchFamily="18" charset="0"/>
              </a:rPr>
              <a:t> Em hiểu thế nào về bài ca dao trên? Tình cảm gia đình đối với em quan trọng như thế nào?</a:t>
            </a:r>
          </a:p>
          <a:p>
            <a:pPr algn="just"/>
            <a:r>
              <a:rPr lang="vi-VN" sz="3200" b="1" dirty="0">
                <a:solidFill>
                  <a:srgbClr val="0070C0"/>
                </a:solidFill>
                <a:latin typeface="Times New Roman" panose="02020603050405020304" pitchFamily="18" charset="0"/>
                <a:cs typeface="Times New Roman" panose="02020603050405020304" pitchFamily="18" charset="0"/>
              </a:rPr>
              <a:t>   b.</a:t>
            </a:r>
            <a:r>
              <a:rPr lang="vi-VN" sz="3200" dirty="0">
                <a:latin typeface="Times New Roman" panose="02020603050405020304" pitchFamily="18" charset="0"/>
                <a:cs typeface="Times New Roman" panose="02020603050405020304" pitchFamily="18" charset="0"/>
              </a:rPr>
              <a:t> Em đồng tình và không đồng tình với cách cư xử của nhân vật nào trong hai mẩu chuyện trên? Vì sao?</a:t>
            </a:r>
          </a:p>
          <a:p>
            <a:pPr algn="just"/>
            <a:r>
              <a:rPr lang="vi-VN" sz="3200" dirty="0">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c. </a:t>
            </a:r>
            <a:r>
              <a:rPr lang="vi-VN" sz="3200" dirty="0">
                <a:latin typeface="Times New Roman" panose="02020603050405020304" pitchFamily="18" charset="0"/>
                <a:cs typeface="Times New Roman" panose="02020603050405020304" pitchFamily="18" charset="0"/>
              </a:rPr>
              <a:t>Em suy nghĩ gì về bổn phận, trách nhiệm của con cháu đối với ông bà, cha mẹ và vai trò của con cháu trong gia đình? Trẻ em có thể tham gia bàn bạc và thực hiện các công việc của gia đình không? Em có thể tham gia như thế nào?</a:t>
            </a:r>
          </a:p>
        </p:txBody>
      </p:sp>
    </p:spTree>
    <p:extLst>
      <p:ext uri="{BB962C8B-B14F-4D97-AF65-F5344CB8AC3E}">
        <p14:creationId xmlns:p14="http://schemas.microsoft.com/office/powerpoint/2010/main" val="633510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68FBF3-78D3-4066-BAA7-72AC8B0748D7}"/>
              </a:ext>
            </a:extLst>
          </p:cNvPr>
          <p:cNvPicPr>
            <a:picLocks noChangeAspect="1"/>
          </p:cNvPicPr>
          <p:nvPr/>
        </p:nvPicPr>
        <p:blipFill>
          <a:blip r:embed="rId2"/>
          <a:stretch>
            <a:fillRect/>
          </a:stretch>
        </p:blipFill>
        <p:spPr>
          <a:xfrm>
            <a:off x="0" y="393440"/>
            <a:ext cx="12192000" cy="6071119"/>
          </a:xfrm>
          <a:prstGeom prst="rect">
            <a:avLst/>
          </a:prstGeom>
        </p:spPr>
      </p:pic>
      <p:sp>
        <p:nvSpPr>
          <p:cNvPr id="4" name="Cloud 3">
            <a:extLst>
              <a:ext uri="{FF2B5EF4-FFF2-40B4-BE49-F238E27FC236}">
                <a16:creationId xmlns:a16="http://schemas.microsoft.com/office/drawing/2014/main" id="{E79AE0F3-D061-4AE1-9411-C5297C8B3906}"/>
              </a:ext>
            </a:extLst>
          </p:cNvPr>
          <p:cNvSpPr/>
          <p:nvPr/>
        </p:nvSpPr>
        <p:spPr>
          <a:xfrm>
            <a:off x="887104" y="974249"/>
            <a:ext cx="9908275" cy="521657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II. NỘI DUNG BÀI HỌC</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vi-VN" sz="4400"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1. Gia đình.</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vi-VN" sz="4400"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2. Pháp luật nước ta qui định.</a:t>
            </a:r>
            <a:endParaRPr kumimoji="0" lang="en-US" sz="4400"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lang="en-US" sz="44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3. Ý </a:t>
            </a:r>
            <a:r>
              <a:rPr lang="en-US" sz="44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nghĩa</a:t>
            </a:r>
            <a:r>
              <a:rPr lang="en-US" sz="44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vi-VN" sz="4400"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1982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449D96-1101-49BE-8BAD-FE86D5E9CA4D}"/>
              </a:ext>
            </a:extLst>
          </p:cNvPr>
          <p:cNvSpPr txBox="1"/>
          <p:nvPr/>
        </p:nvSpPr>
        <p:spPr>
          <a:xfrm>
            <a:off x="1551296" y="518615"/>
            <a:ext cx="9089408" cy="2585323"/>
          </a:xfrm>
          <a:prstGeom prst="rect">
            <a:avLst/>
          </a:prstGeom>
          <a:noFill/>
        </p:spPr>
        <p:txBody>
          <a:bodyPr wrap="square" rtlCol="0">
            <a:spAutoFit/>
          </a:bodyPr>
          <a:lstStyle/>
          <a:p>
            <a:pPr algn="ctr"/>
            <a:r>
              <a:rPr lang="en-US" sz="5400" b="1" dirty="0" err="1">
                <a:solidFill>
                  <a:srgbClr val="FF0000"/>
                </a:solidFill>
                <a:latin typeface="Times New Roman" panose="02020603050405020304" pitchFamily="18" charset="0"/>
                <a:cs typeface="Times New Roman" panose="02020603050405020304" pitchFamily="18" charset="0"/>
              </a:rPr>
              <a:t>Học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sinh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đọc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các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Điều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luật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trích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tư</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Luật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Hôn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nhân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gia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đình</a:t>
            </a:r>
            <a:r>
              <a:rPr lang="en-US" sz="5400" b="1" dirty="0">
                <a:solidFill>
                  <a:srgbClr val="FF0000"/>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357C7DB5-A36C-44E0-ACFA-27E7659EA59F}"/>
              </a:ext>
            </a:extLst>
          </p:cNvPr>
          <p:cNvPicPr>
            <a:picLocks noChangeAspect="1"/>
          </p:cNvPicPr>
          <p:nvPr/>
        </p:nvPicPr>
        <p:blipFill>
          <a:blip r:embed="rId2"/>
          <a:stretch>
            <a:fillRect/>
          </a:stretch>
        </p:blipFill>
        <p:spPr>
          <a:xfrm>
            <a:off x="3384644" y="3091360"/>
            <a:ext cx="4876800" cy="3248025"/>
          </a:xfrm>
          <a:prstGeom prst="rect">
            <a:avLst/>
          </a:prstGeom>
        </p:spPr>
      </p:pic>
    </p:spTree>
    <p:extLst>
      <p:ext uri="{BB962C8B-B14F-4D97-AF65-F5344CB8AC3E}">
        <p14:creationId xmlns:p14="http://schemas.microsoft.com/office/powerpoint/2010/main" val="4283106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1448BD-0F95-4392-B069-79410767459A}"/>
              </a:ext>
            </a:extLst>
          </p:cNvPr>
          <p:cNvSpPr txBox="1"/>
          <p:nvPr/>
        </p:nvSpPr>
        <p:spPr>
          <a:xfrm>
            <a:off x="100084" y="382012"/>
            <a:ext cx="12091916" cy="6093976"/>
          </a:xfrm>
          <a:prstGeom prst="rect">
            <a:avLst/>
          </a:prstGeom>
          <a:noFill/>
        </p:spPr>
        <p:txBody>
          <a:bodyPr wrap="square">
            <a:spAutoFit/>
          </a:bodyPr>
          <a:lstStyle/>
          <a:p>
            <a:pPr algn="ctr"/>
            <a:r>
              <a:rPr lang="vi-VN" sz="3000" b="1" dirty="0">
                <a:solidFill>
                  <a:srgbClr val="FF0000"/>
                </a:solidFill>
                <a:latin typeface="+mj-lt"/>
              </a:rPr>
              <a:t>Điều 69. Nghĩa vụ và quyền của cha mẹ</a:t>
            </a:r>
          </a:p>
          <a:p>
            <a:pPr algn="just"/>
            <a:r>
              <a:rPr lang="vi-VN" sz="2400" dirty="0">
                <a:latin typeface="+mj-lt"/>
              </a:rPr>
              <a:t>1. Thương yêu con, tôn trọng ý kiến của con; chăm lo việc học tập, giáo dục để con phát triển lành mạnh về thể chất, trí tuệ, đạo đức, trở thành người con hiếu thảo của gia đình, công dân có ích cho xã hội;</a:t>
            </a:r>
            <a:endParaRPr lang="en-US" sz="2400" dirty="0">
              <a:latin typeface="+mj-lt"/>
            </a:endParaRPr>
          </a:p>
          <a:p>
            <a:pPr algn="just"/>
            <a:endParaRPr lang="vi-VN" sz="2400" dirty="0">
              <a:latin typeface="+mj-lt"/>
            </a:endParaRPr>
          </a:p>
          <a:p>
            <a:pPr algn="just"/>
            <a:r>
              <a:rPr lang="vi-VN" sz="2400" dirty="0">
                <a:latin typeface="+mj-lt"/>
              </a:rPr>
              <a:t>2. Trông nom, nuôi dưỡng, chăm sóc, bảo vệ quyền, lợi ích hợp pháp của con chưa thành niên; con đã thành niên mất năng lực hành vi dân sự hoặc không có khả năng lao động và không có tài sản để tự nuôi mình;</a:t>
            </a:r>
            <a:endParaRPr lang="en-US" sz="2400" dirty="0">
              <a:latin typeface="+mj-lt"/>
            </a:endParaRPr>
          </a:p>
          <a:p>
            <a:pPr algn="just"/>
            <a:endParaRPr lang="vi-VN" sz="2400" dirty="0">
              <a:latin typeface="+mj-lt"/>
            </a:endParaRPr>
          </a:p>
          <a:p>
            <a:pPr algn="just"/>
            <a:r>
              <a:rPr lang="vi-VN" sz="2400" dirty="0">
                <a:latin typeface="+mj-lt"/>
              </a:rPr>
              <a:t>3. Giám hộ hoặc đại diện theo quy định của Bộ luật dân sự cho con đã thành niên mất năng lực hành vi dân sự hoặc không có khả năng lao động và không có tài sản để tự nuôi mình;</a:t>
            </a:r>
            <a:endParaRPr lang="en-US" sz="2400" dirty="0">
              <a:latin typeface="+mj-lt"/>
            </a:endParaRPr>
          </a:p>
          <a:p>
            <a:pPr algn="just"/>
            <a:endParaRPr lang="vi-VN" sz="2400" dirty="0">
              <a:latin typeface="+mj-lt"/>
            </a:endParaRPr>
          </a:p>
          <a:p>
            <a:pPr algn="just"/>
            <a:r>
              <a:rPr lang="vi-VN" sz="2400" dirty="0">
                <a:latin typeface="+mj-lt"/>
              </a:rPr>
              <a:t>4. Không được phân biệt đối xử với con trên cơ sở giới và theo tình trạng hôn nhân của cha mẹ; không được lạm dụng sức lao động của con chưa thành niên, con đã thành niên mất năng lực hành vi dân sự hoặc không có khả năng lao động, không được xúi giục, ép buộc con làm việc trái pháp luật, trái đạo đức xã hội.</a:t>
            </a:r>
            <a:endParaRPr lang="en-US" sz="2400" dirty="0">
              <a:latin typeface="+mj-lt"/>
            </a:endParaRPr>
          </a:p>
        </p:txBody>
      </p:sp>
    </p:spTree>
    <p:extLst>
      <p:ext uri="{BB962C8B-B14F-4D97-AF65-F5344CB8AC3E}">
        <p14:creationId xmlns:p14="http://schemas.microsoft.com/office/powerpoint/2010/main" val="913169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6EF2FC-132A-4093-A42C-CBAF6F18163A}"/>
              </a:ext>
            </a:extLst>
          </p:cNvPr>
          <p:cNvSpPr txBox="1"/>
          <p:nvPr/>
        </p:nvSpPr>
        <p:spPr>
          <a:xfrm>
            <a:off x="0" y="260151"/>
            <a:ext cx="12192000" cy="6124754"/>
          </a:xfrm>
          <a:prstGeom prst="rect">
            <a:avLst/>
          </a:prstGeom>
          <a:noFill/>
        </p:spPr>
        <p:txBody>
          <a:bodyPr wrap="square">
            <a:spAutoFit/>
          </a:bodyPr>
          <a:lstStyle/>
          <a:p>
            <a:pPr algn="just"/>
            <a:r>
              <a:rPr lang="vi-VN" sz="2800" b="1" dirty="0">
                <a:solidFill>
                  <a:srgbClr val="FF0000"/>
                </a:solidFill>
                <a:latin typeface="+mj-lt"/>
              </a:rPr>
              <a:t>Điều 70. Quyền và nghĩa vụ của con</a:t>
            </a:r>
            <a:endParaRPr lang="en-US" sz="2800" b="1" dirty="0">
              <a:solidFill>
                <a:srgbClr val="FF0000"/>
              </a:solidFill>
              <a:latin typeface="+mj-lt"/>
            </a:endParaRPr>
          </a:p>
          <a:p>
            <a:pPr algn="just"/>
            <a:endParaRPr lang="vi-VN" sz="2800" b="1" dirty="0">
              <a:solidFill>
                <a:srgbClr val="FF0000"/>
              </a:solidFill>
              <a:latin typeface="+mj-lt"/>
            </a:endParaRPr>
          </a:p>
          <a:p>
            <a:pPr algn="just"/>
            <a:r>
              <a:rPr lang="vi-VN" sz="2400" dirty="0">
                <a:latin typeface="+mj-lt"/>
              </a:rPr>
              <a:t>1. Có bổn phận yêu quý, kính trọng, biết ơn, hiếu thảo, phụng dưỡng cha mẹ, giữ gìn danh dự, truyền thống tốt đẹp của gia đình.</a:t>
            </a:r>
          </a:p>
          <a:p>
            <a:pPr algn="just"/>
            <a:r>
              <a:rPr lang="vi-VN" sz="2400" dirty="0">
                <a:latin typeface="+mj-lt"/>
              </a:rPr>
              <a:t>2. Được cha mẹ thương yêu, tôn trọng, thực hiện các quyền, lợi ích hợp pháp về nhân thân và tài sản theo quy định của pháp luật; được học tập và giáo dục; được phát triển lành mạnh về thể chất, trí tuệ và đạo đức.</a:t>
            </a:r>
          </a:p>
          <a:p>
            <a:pPr algn="just"/>
            <a:r>
              <a:rPr lang="vi-VN" sz="2400" dirty="0">
                <a:latin typeface="+mj-lt"/>
              </a:rPr>
              <a:t>3. Khi con chưa thành niên hoặc đã thành niên mất năng lực hành vi dân sự, không có khả năng lao động và không có tài sản để tự nuôi mình thì  có quyền sống chung với cha mẹ, được cha mẹ trông nom, nuôi dưỡng, chăm sóc</a:t>
            </a:r>
            <a:r>
              <a:rPr lang="en-US" sz="2400" dirty="0">
                <a:latin typeface="+mj-lt"/>
              </a:rPr>
              <a:t>.</a:t>
            </a:r>
            <a:endParaRPr lang="vi-VN" sz="2400" dirty="0">
              <a:latin typeface="+mj-lt"/>
            </a:endParaRPr>
          </a:p>
          <a:p>
            <a:pPr algn="just"/>
            <a:r>
              <a:rPr lang="vi-VN" sz="2400" dirty="0">
                <a:latin typeface="+mj-lt"/>
              </a:rPr>
              <a:t>4. Khi con đã thành niên thì có quyền tự do lựa chọn nghề nghiệp, nơi cư trú, học tập, nâng cao trình độ văn hóa, chuyên môn, nghiệp vụ; tham gia hoạt động chính trị, kinh tế, văn hóa, xã hội theo nguyện vọng và khả năng của mình. Khi sống cùng với cha mẹ, con có nghĩa vụ tham gia công việc gia đình, lao động, sản xuất, tạo thu nhập nhằm bảo đảm đời sống chung của gia đình; đóng góp thu nhập vào việc đáp ứng nhu cầu của gia đình phù hợp với khả năng của mình.</a:t>
            </a:r>
          </a:p>
          <a:p>
            <a:pPr algn="just"/>
            <a:r>
              <a:rPr lang="vi-VN" sz="2400" dirty="0">
                <a:latin typeface="+mj-lt"/>
              </a:rPr>
              <a:t>5. Được hưởng quyền về tài sản tương xứng với công sức đóng góp vào tài sản của gia đình.</a:t>
            </a:r>
            <a:endParaRPr lang="en-US" sz="2400" dirty="0">
              <a:latin typeface="+mj-lt"/>
            </a:endParaRPr>
          </a:p>
        </p:txBody>
      </p:sp>
    </p:spTree>
    <p:extLst>
      <p:ext uri="{BB962C8B-B14F-4D97-AF65-F5344CB8AC3E}">
        <p14:creationId xmlns:p14="http://schemas.microsoft.com/office/powerpoint/2010/main" val="2014706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9DE287-3267-42BC-9CF0-54098F644C49}"/>
              </a:ext>
            </a:extLst>
          </p:cNvPr>
          <p:cNvSpPr txBox="1"/>
          <p:nvPr/>
        </p:nvSpPr>
        <p:spPr>
          <a:xfrm>
            <a:off x="311055" y="559389"/>
            <a:ext cx="11569889" cy="5262979"/>
          </a:xfrm>
          <a:prstGeom prst="rect">
            <a:avLst/>
          </a:prstGeom>
          <a:noFill/>
        </p:spPr>
        <p:txBody>
          <a:bodyPr wrap="square">
            <a:spAutoFit/>
          </a:bodyPr>
          <a:lstStyle/>
          <a:p>
            <a:pPr algn="just"/>
            <a:r>
              <a:rPr lang="vi-VN" sz="2800" b="1" dirty="0">
                <a:solidFill>
                  <a:srgbClr val="FF0000"/>
                </a:solidFill>
                <a:latin typeface="+mj-lt"/>
              </a:rPr>
              <a:t>Điều 104. Quyền và nghĩa vụ của ông bà nội, ông bà ngoại và cháu</a:t>
            </a:r>
            <a:endParaRPr lang="en-US" sz="2800" b="1" dirty="0">
              <a:solidFill>
                <a:srgbClr val="FF0000"/>
              </a:solidFill>
              <a:latin typeface="+mj-lt"/>
            </a:endParaRPr>
          </a:p>
          <a:p>
            <a:pPr algn="just"/>
            <a:endParaRPr lang="vi-VN" sz="2800" b="1" dirty="0">
              <a:solidFill>
                <a:srgbClr val="FF0000"/>
              </a:solidFill>
              <a:latin typeface="+mj-lt"/>
            </a:endParaRPr>
          </a:p>
          <a:p>
            <a:pPr algn="just"/>
            <a:r>
              <a:rPr lang="vi-VN" sz="2800" dirty="0">
                <a:latin typeface="+mj-lt"/>
              </a:rPr>
              <a:t>1. Ông bà nội, ông bà ngoại có quyền và nghĩa vụ trông nom, chăm sóc, giáo dục cháu, sống mẫu mực và nêu gương tốt cho con cháu. Trong trường hợp cháu chưa thành niên; cháu đã thành niên mất năng lực hành vi dân sự, không có khả năng lao động và không có tài sản để tự nuôi mình mà không có người nuôi dưỡng theo quy định tại Điều 105 của Luật này thì ông bà nội, ông bà ngoại có nghĩa vụ nuôi dưỡng cháu.</a:t>
            </a:r>
          </a:p>
          <a:p>
            <a:pPr algn="just"/>
            <a:endParaRPr lang="vi-VN" sz="2800" dirty="0">
              <a:latin typeface="+mj-lt"/>
            </a:endParaRPr>
          </a:p>
          <a:p>
            <a:pPr algn="just"/>
            <a:r>
              <a:rPr lang="vi-VN" sz="2800" dirty="0">
                <a:latin typeface="+mj-lt"/>
              </a:rPr>
              <a:t>2. Cháu có nghĩa vụ kính trọng, chăm sóc, phụng dưỡng ông bà nội, ông bà ngoại. Trong trường hợp ông bà nội, ông bà ngoại không có con để nuôi dưỡng thì cháu đã thành niên có nghĩa vụ nuôi dưỡng.</a:t>
            </a:r>
            <a:endParaRPr lang="en-US" sz="2800" dirty="0">
              <a:latin typeface="+mj-lt"/>
            </a:endParaRPr>
          </a:p>
        </p:txBody>
      </p:sp>
    </p:spTree>
    <p:extLst>
      <p:ext uri="{BB962C8B-B14F-4D97-AF65-F5344CB8AC3E}">
        <p14:creationId xmlns:p14="http://schemas.microsoft.com/office/powerpoint/2010/main" val="2071656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BC9091-0B77-4B9F-9909-E7DC5D0C760A}"/>
              </a:ext>
            </a:extLst>
          </p:cNvPr>
          <p:cNvSpPr txBox="1"/>
          <p:nvPr/>
        </p:nvSpPr>
        <p:spPr>
          <a:xfrm>
            <a:off x="341194" y="1214988"/>
            <a:ext cx="11409528" cy="3046988"/>
          </a:xfrm>
          <a:prstGeom prst="rect">
            <a:avLst/>
          </a:prstGeom>
          <a:noFill/>
        </p:spPr>
        <p:txBody>
          <a:bodyPr wrap="square">
            <a:spAutoFit/>
          </a:bodyPr>
          <a:lstStyle/>
          <a:p>
            <a:pPr algn="ctr" fontAlgn="base"/>
            <a:r>
              <a:rPr lang="vi-VN" sz="3200" b="1" i="0" dirty="0">
                <a:solidFill>
                  <a:srgbClr val="FF0000"/>
                </a:solidFill>
                <a:effectLst/>
                <a:latin typeface="+mj-lt"/>
              </a:rPr>
              <a:t>Điều 105. Quyền và nghĩa vụ của anh, chị, em</a:t>
            </a:r>
            <a:endParaRPr lang="en-US" sz="3200" b="1" i="0" dirty="0">
              <a:solidFill>
                <a:srgbClr val="FF0000"/>
              </a:solidFill>
              <a:effectLst/>
              <a:latin typeface="+mj-lt"/>
            </a:endParaRPr>
          </a:p>
          <a:p>
            <a:pPr algn="ctr" fontAlgn="base"/>
            <a:endParaRPr lang="vi-VN" sz="3200" b="0" i="0" dirty="0">
              <a:solidFill>
                <a:srgbClr val="FF0000"/>
              </a:solidFill>
              <a:effectLst/>
              <a:latin typeface="+mj-lt"/>
            </a:endParaRPr>
          </a:p>
          <a:p>
            <a:pPr algn="just" fontAlgn="base"/>
            <a:r>
              <a:rPr lang="vi-VN" sz="3200" b="0" i="0" dirty="0">
                <a:solidFill>
                  <a:srgbClr val="222222"/>
                </a:solidFill>
                <a:effectLst/>
                <a:latin typeface="+mj-lt"/>
              </a:rPr>
              <a:t>Anh, chị, em có quyền, nghĩa vụ thương yêu, chăm sóc, giúp đỡ nhau; có quyền, nghĩa vụ nuôi dưỡng nhau trong trường hợp không còn cha mẹ hoặc cha mẹ không có điều kiện trông nom, nuôi dưỡng, chăm sóc, giáo dục con.</a:t>
            </a:r>
          </a:p>
        </p:txBody>
      </p:sp>
    </p:spTree>
    <p:extLst>
      <p:ext uri="{BB962C8B-B14F-4D97-AF65-F5344CB8AC3E}">
        <p14:creationId xmlns:p14="http://schemas.microsoft.com/office/powerpoint/2010/main" val="2222444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08FE37-1A46-4EFE-82CE-CCA1A5CBAA44}"/>
              </a:ext>
            </a:extLst>
          </p:cNvPr>
          <p:cNvSpPr/>
          <p:nvPr/>
        </p:nvSpPr>
        <p:spPr>
          <a:xfrm>
            <a:off x="0" y="1319494"/>
            <a:ext cx="12192000" cy="646331"/>
          </a:xfrm>
          <a:prstGeom prst="rect">
            <a:avLst/>
          </a:prstGeom>
        </p:spPr>
        <p:txBody>
          <a:bodyPr wrap="square">
            <a:spAutoFit/>
          </a:bodyPr>
          <a:lstStyle/>
          <a:p>
            <a:pPr algn="just"/>
            <a:r>
              <a:rPr lang="vi-VN" sz="3600" dirty="0">
                <a:latin typeface="+mj-lt"/>
              </a:rPr>
              <a:t> </a:t>
            </a:r>
          </a:p>
        </p:txBody>
      </p:sp>
      <p:sp>
        <p:nvSpPr>
          <p:cNvPr id="5" name="Rectangle 4">
            <a:extLst>
              <a:ext uri="{FF2B5EF4-FFF2-40B4-BE49-F238E27FC236}">
                <a16:creationId xmlns:a16="http://schemas.microsoft.com/office/drawing/2014/main" id="{D9342678-FA0E-49F2-BD95-84A9B7E0AE4C}"/>
              </a:ext>
            </a:extLst>
          </p:cNvPr>
          <p:cNvSpPr/>
          <p:nvPr/>
        </p:nvSpPr>
        <p:spPr>
          <a:xfrm>
            <a:off x="3527945" y="468826"/>
            <a:ext cx="5063320" cy="923330"/>
          </a:xfrm>
          <a:prstGeom prst="rect">
            <a:avLst/>
          </a:prstGeom>
        </p:spPr>
        <p:txBody>
          <a:bodyPr wrap="square">
            <a:spAutoFit/>
          </a:bodyPr>
          <a:lstStyle/>
          <a:p>
            <a:pPr algn="just"/>
            <a:r>
              <a:rPr lang="en-US" sz="3600" b="1" u="sng" dirty="0" err="1">
                <a:solidFill>
                  <a:srgbClr val="FF0000"/>
                </a:solidFill>
                <a:latin typeface="Times New Roman" panose="02020603050405020304" pitchFamily="18" charset="0"/>
                <a:cs typeface="Times New Roman" panose="02020603050405020304" pitchFamily="18" charset="0"/>
              </a:rPr>
              <a:t>Học</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sinh</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tra</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lời</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câu</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hỏi</a:t>
            </a:r>
            <a:endParaRPr lang="en-US" sz="3600" b="1" u="sng" dirty="0">
              <a:solidFill>
                <a:srgbClr val="FF0000"/>
              </a:solidFill>
              <a:latin typeface="Times New Roman" panose="02020603050405020304" pitchFamily="18" charset="0"/>
              <a:cs typeface="Times New Roman" panose="02020603050405020304" pitchFamily="18" charset="0"/>
            </a:endParaRPr>
          </a:p>
          <a:p>
            <a:pPr algn="just"/>
            <a:endParaRPr lang="vi-VN" b="1" u="sng" dirty="0">
              <a:solidFill>
                <a:srgbClr val="FF0000"/>
              </a:solidFill>
            </a:endParaRPr>
          </a:p>
        </p:txBody>
      </p:sp>
      <p:sp>
        <p:nvSpPr>
          <p:cNvPr id="6" name="TextBox 5">
            <a:extLst>
              <a:ext uri="{FF2B5EF4-FFF2-40B4-BE49-F238E27FC236}">
                <a16:creationId xmlns:a16="http://schemas.microsoft.com/office/drawing/2014/main" id="{EA26F34B-6342-4F2D-84EB-EB7344079D5F}"/>
              </a:ext>
            </a:extLst>
          </p:cNvPr>
          <p:cNvSpPr txBox="1"/>
          <p:nvPr/>
        </p:nvSpPr>
        <p:spPr>
          <a:xfrm>
            <a:off x="95534" y="1078173"/>
            <a:ext cx="11928143" cy="501675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Qua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được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tìm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khoa GDCD8,  </a:t>
            </a:r>
            <a:r>
              <a:rPr lang="en-US" sz="3200" dirty="0" err="1">
                <a:latin typeface="Times New Roman" panose="02020603050405020304" pitchFamily="18" charset="0"/>
                <a:cs typeface="Times New Roman" panose="02020603050405020304" pitchFamily="18" charset="0"/>
              </a:rPr>
              <a:t>học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a:t>
            </a:r>
          </a:p>
          <a:p>
            <a:pPr algn="just"/>
            <a:endParaRPr lang="en-US" sz="3200" dirty="0">
              <a:latin typeface="Times New Roman" panose="02020603050405020304" pitchFamily="18" charset="0"/>
              <a:cs typeface="Times New Roman" panose="02020603050405020304" pitchFamily="18" charset="0"/>
            </a:endParaRPr>
          </a:p>
          <a:p>
            <a:pPr algn="just"/>
            <a:r>
              <a:rPr lang="en-US" sz="3200" b="1"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3200" b="1" dirty="0">
                <a:solidFill>
                  <a:schemeClr val="accent1">
                    <a:lumMod val="75000"/>
                  </a:schemeClr>
                </a:solidFill>
                <a:latin typeface="Times New Roman" panose="02020603050405020304" pitchFamily="18" charset="0"/>
                <a:cs typeface="Times New Roman" panose="02020603050405020304" pitchFamily="18" charset="0"/>
              </a:rPr>
              <a:t> 1: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hiểu</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thê</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nào</a:t>
            </a:r>
            <a:r>
              <a:rPr lang="en-US" sz="3200" b="1" dirty="0">
                <a:solidFill>
                  <a:schemeClr val="accent1">
                    <a:lumMod val="75000"/>
                  </a:schemeClr>
                </a:solidFill>
                <a:latin typeface="Times New Roman" panose="02020603050405020304" pitchFamily="18" charset="0"/>
                <a:cs typeface="Times New Roman" panose="02020603050405020304" pitchFamily="18" charset="0"/>
              </a:rPr>
              <a:t> là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gia</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đình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a:t>
            </a:r>
          </a:p>
          <a:p>
            <a:pPr algn="just"/>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nghĩa</a:t>
            </a:r>
            <a:r>
              <a:rPr lang="en-US" sz="3200" b="1" dirty="0">
                <a:latin typeface="Times New Roman" panose="02020603050405020304" pitchFamily="18" charset="0"/>
                <a:cs typeface="Times New Roman" panose="02020603050405020304" pitchFamily="18" charset="0"/>
              </a:rPr>
              <a:t> vụ </a:t>
            </a:r>
            <a:r>
              <a:rPr lang="en-US" sz="3200" b="1" dirty="0" err="1">
                <a:latin typeface="Times New Roman" panose="02020603050405020304" pitchFamily="18" charset="0"/>
                <a:cs typeface="Times New Roman" panose="02020603050405020304" pitchFamily="18" charset="0"/>
              </a:rPr>
              <a:t>của</a:t>
            </a:r>
            <a:r>
              <a:rPr lang="en-US" sz="3200" b="1" dirty="0">
                <a:latin typeface="Times New Roman" panose="02020603050405020304" pitchFamily="18" charset="0"/>
                <a:cs typeface="Times New Roman" panose="02020603050405020304" pitchFamily="18" charset="0"/>
              </a:rPr>
              <a:t> cha mẹ, </a:t>
            </a:r>
            <a:r>
              <a:rPr lang="en-US" sz="3200" b="1" dirty="0" err="1">
                <a:latin typeface="Times New Roman" panose="02020603050405020304" pitchFamily="18" charset="0"/>
                <a:cs typeface="Times New Roman" panose="02020603050405020304" pitchFamily="18" charset="0"/>
              </a:rPr>
              <a:t>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đình</a:t>
            </a:r>
            <a:r>
              <a:rPr lang="en-US" sz="3200" b="1" dirty="0">
                <a:latin typeface="Times New Roman" panose="02020603050405020304" pitchFamily="18" charset="0"/>
                <a:cs typeface="Times New Roman" panose="02020603050405020304" pitchFamily="18" charset="0"/>
              </a:rPr>
              <a:t>.</a:t>
            </a:r>
          </a:p>
          <a:p>
            <a:pPr algn="just"/>
            <a:r>
              <a:rPr lang="en-US" sz="3200" b="1" dirty="0" err="1">
                <a:solidFill>
                  <a:srgbClr val="00B050"/>
                </a:solidFill>
                <a:latin typeface="Times New Roman" panose="02020603050405020304" pitchFamily="18" charset="0"/>
                <a:cs typeface="Times New Roman" panose="02020603050405020304" pitchFamily="18" charset="0"/>
              </a:rPr>
              <a:t>Câu</a:t>
            </a:r>
            <a:r>
              <a:rPr lang="en-US" sz="3200" b="1" dirty="0">
                <a:solidFill>
                  <a:srgbClr val="00B050"/>
                </a:solidFill>
                <a:latin typeface="Times New Roman" panose="02020603050405020304" pitchFamily="18" charset="0"/>
                <a:cs typeface="Times New Roman" panose="02020603050405020304" pitchFamily="18" charset="0"/>
              </a:rPr>
              <a:t> 3: </a:t>
            </a:r>
            <a:r>
              <a:rPr lang="en-US" sz="3200" b="1" dirty="0" err="1">
                <a:solidFill>
                  <a:srgbClr val="00B050"/>
                </a:solidFill>
                <a:latin typeface="Times New Roman" panose="02020603050405020304" pitchFamily="18" charset="0"/>
                <a:cs typeface="Times New Roman" panose="02020603050405020304" pitchFamily="18" charset="0"/>
              </a:rPr>
              <a:t>Em</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hãy</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nêu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quyền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va</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nghĩa</a:t>
            </a:r>
            <a:r>
              <a:rPr lang="en-US" sz="3200" b="1" dirty="0">
                <a:solidFill>
                  <a:srgbClr val="00B050"/>
                </a:solidFill>
                <a:latin typeface="Times New Roman" panose="02020603050405020304" pitchFamily="18" charset="0"/>
                <a:cs typeface="Times New Roman" panose="02020603050405020304" pitchFamily="18" charset="0"/>
              </a:rPr>
              <a:t> vụ con, </a:t>
            </a:r>
            <a:r>
              <a:rPr lang="en-US" sz="3200" b="1" dirty="0" err="1">
                <a:solidFill>
                  <a:srgbClr val="00B050"/>
                </a:solidFill>
                <a:latin typeface="Times New Roman" panose="02020603050405020304" pitchFamily="18" charset="0"/>
                <a:cs typeface="Times New Roman" panose="02020603050405020304" pitchFamily="18" charset="0"/>
              </a:rPr>
              <a:t>cháu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anh</a:t>
            </a:r>
            <a:r>
              <a:rPr lang="en-US" sz="3200" b="1" dirty="0">
                <a:solidFill>
                  <a:srgbClr val="00B050"/>
                </a:solidFill>
                <a:latin typeface="Times New Roman" panose="02020603050405020304" pitchFamily="18" charset="0"/>
                <a:cs typeface="Times New Roman" panose="02020603050405020304" pitchFamily="18" charset="0"/>
              </a:rPr>
              <a:t> chị </a:t>
            </a:r>
            <a:r>
              <a:rPr lang="en-US" sz="3200" b="1" dirty="0" err="1">
                <a:solidFill>
                  <a:srgbClr val="00B050"/>
                </a:solidFill>
                <a:latin typeface="Times New Roman" panose="02020603050405020304" pitchFamily="18" charset="0"/>
                <a:cs typeface="Times New Roman" panose="02020603050405020304" pitchFamily="18" charset="0"/>
              </a:rPr>
              <a:t>em</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trong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gia</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đình</a:t>
            </a:r>
            <a:r>
              <a:rPr lang="en-US" sz="3200" b="1" dirty="0">
                <a:latin typeface="Times New Roman" panose="02020603050405020304" pitchFamily="18" charset="0"/>
                <a:cs typeface="Times New Roman" panose="02020603050405020304" pitchFamily="18" charset="0"/>
              </a:rPr>
              <a:t>.</a:t>
            </a:r>
          </a:p>
          <a:p>
            <a:pPr algn="just"/>
            <a:r>
              <a:rPr lang="en-US" sz="3200" b="1" dirty="0" err="1">
                <a:solidFill>
                  <a:srgbClr val="7030A0"/>
                </a:solidFill>
                <a:latin typeface="Times New Roman" panose="02020603050405020304" pitchFamily="18" charset="0"/>
                <a:cs typeface="Times New Roman" panose="02020603050405020304" pitchFamily="18" charset="0"/>
              </a:rPr>
              <a:t>Câu</a:t>
            </a:r>
            <a:r>
              <a:rPr lang="en-US" sz="3200" b="1" dirty="0">
                <a:solidFill>
                  <a:srgbClr val="7030A0"/>
                </a:solidFill>
                <a:latin typeface="Times New Roman" panose="02020603050405020304" pitchFamily="18" charset="0"/>
                <a:cs typeface="Times New Roman" panose="02020603050405020304" pitchFamily="18" charset="0"/>
              </a:rPr>
              <a:t> 4: </a:t>
            </a:r>
            <a:r>
              <a:rPr lang="en-US" sz="3200" b="1" dirty="0" err="1">
                <a:solidFill>
                  <a:srgbClr val="7030A0"/>
                </a:solidFill>
                <a:latin typeface="Times New Roman" panose="02020603050405020304" pitchFamily="18" charset="0"/>
                <a:cs typeface="Times New Roman" panose="02020603050405020304" pitchFamily="18" charset="0"/>
              </a:rPr>
              <a:t>Em</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hãy</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biết</a:t>
            </a:r>
            <a:r>
              <a:rPr lang="en-US" sz="3200" b="1" dirty="0">
                <a:solidFill>
                  <a:srgbClr val="7030A0"/>
                </a:solidFill>
                <a:latin typeface="Times New Roman" panose="02020603050405020304" pitchFamily="18" charset="0"/>
                <a:cs typeface="Times New Roman" panose="02020603050405020304" pitchFamily="18" charset="0"/>
              </a:rPr>
              <a:t> ý </a:t>
            </a:r>
            <a:r>
              <a:rPr lang="en-US" sz="3200" b="1" dirty="0" err="1">
                <a:solidFill>
                  <a:srgbClr val="7030A0"/>
                </a:solidFill>
                <a:latin typeface="Times New Roman" panose="02020603050405020304" pitchFamily="18" charset="0"/>
                <a:cs typeface="Times New Roman" panose="02020603050405020304" pitchFamily="18" charset="0"/>
              </a:rPr>
              <a:t>nghĩa</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của</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Quyền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va</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nghĩa</a:t>
            </a:r>
            <a:r>
              <a:rPr lang="en-US" sz="3200" b="1" dirty="0">
                <a:solidFill>
                  <a:srgbClr val="7030A0"/>
                </a:solidFill>
                <a:latin typeface="Times New Roman" panose="02020603050405020304" pitchFamily="18" charset="0"/>
                <a:cs typeface="Times New Roman" panose="02020603050405020304" pitchFamily="18" charset="0"/>
              </a:rPr>
              <a:t> vụ </a:t>
            </a:r>
            <a:r>
              <a:rPr lang="en-US" sz="3200" b="1" dirty="0" err="1">
                <a:solidFill>
                  <a:srgbClr val="7030A0"/>
                </a:solidFill>
                <a:latin typeface="Times New Roman" panose="02020603050405020304" pitchFamily="18" charset="0"/>
                <a:cs typeface="Times New Roman" panose="02020603050405020304" pitchFamily="18" charset="0"/>
              </a:rPr>
              <a:t>công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dân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trong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gia</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đình</a:t>
            </a:r>
            <a:r>
              <a:rPr lang="en-US" sz="3200" b="1" dirty="0">
                <a:solidFill>
                  <a:srgbClr val="7030A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35016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0F8BB1-B5DB-4B43-8469-FDBDD4FAFDE2}"/>
              </a:ext>
            </a:extLst>
          </p:cNvPr>
          <p:cNvSpPr txBox="1"/>
          <p:nvPr/>
        </p:nvSpPr>
        <p:spPr>
          <a:xfrm>
            <a:off x="3319818" y="403648"/>
            <a:ext cx="522368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Em</a:t>
            </a:r>
            <a:r>
              <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hiểu</a:t>
            </a:r>
            <a:r>
              <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thê</a:t>
            </a:r>
            <a:r>
              <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nào</a:t>
            </a:r>
            <a:r>
              <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 là </a:t>
            </a:r>
            <a:r>
              <a:rPr kumimoji="0" lang="en-US" sz="3200" b="1"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gia</a:t>
            </a:r>
            <a:r>
              <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đình</a:t>
            </a:r>
            <a:r>
              <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a:t>
            </a:r>
          </a:p>
        </p:txBody>
      </p:sp>
      <p:pic>
        <p:nvPicPr>
          <p:cNvPr id="6" name="Picture 5">
            <a:extLst>
              <a:ext uri="{FF2B5EF4-FFF2-40B4-BE49-F238E27FC236}">
                <a16:creationId xmlns:a16="http://schemas.microsoft.com/office/drawing/2014/main" id="{DB19649C-125F-48E0-BBEE-8540B3FCBC45}"/>
              </a:ext>
            </a:extLst>
          </p:cNvPr>
          <p:cNvPicPr>
            <a:picLocks noChangeAspect="1"/>
          </p:cNvPicPr>
          <p:nvPr/>
        </p:nvPicPr>
        <p:blipFill>
          <a:blip r:embed="rId2"/>
          <a:stretch>
            <a:fillRect/>
          </a:stretch>
        </p:blipFill>
        <p:spPr>
          <a:xfrm>
            <a:off x="996287" y="1401229"/>
            <a:ext cx="10358650" cy="5053122"/>
          </a:xfrm>
          <a:prstGeom prst="rect">
            <a:avLst/>
          </a:prstGeom>
        </p:spPr>
      </p:pic>
      <p:pic>
        <p:nvPicPr>
          <p:cNvPr id="1026" name="Picture 2" descr="Gia đình là chốn để yêu thương – Báo Nghệ An">
            <a:extLst>
              <a:ext uri="{FF2B5EF4-FFF2-40B4-BE49-F238E27FC236}">
                <a16:creationId xmlns:a16="http://schemas.microsoft.com/office/drawing/2014/main" id="{4015FA33-1429-4B0A-BEEA-70CD21B3D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287" y="1401229"/>
            <a:ext cx="10358650" cy="50531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311249-9517-4E23-8F26-CA1333D90E4F}"/>
              </a:ext>
            </a:extLst>
          </p:cNvPr>
          <p:cNvPicPr>
            <a:picLocks noChangeAspect="1"/>
          </p:cNvPicPr>
          <p:nvPr/>
        </p:nvPicPr>
        <p:blipFill>
          <a:blip r:embed="rId4"/>
          <a:stretch>
            <a:fillRect/>
          </a:stretch>
        </p:blipFill>
        <p:spPr>
          <a:xfrm>
            <a:off x="996287" y="1401228"/>
            <a:ext cx="10358649" cy="5053123"/>
          </a:xfrm>
          <a:prstGeom prst="rect">
            <a:avLst/>
          </a:prstGeom>
        </p:spPr>
      </p:pic>
      <p:pic>
        <p:nvPicPr>
          <p:cNvPr id="8" name="Picture 7">
            <a:extLst>
              <a:ext uri="{FF2B5EF4-FFF2-40B4-BE49-F238E27FC236}">
                <a16:creationId xmlns:a16="http://schemas.microsoft.com/office/drawing/2014/main" id="{8211934A-6A8C-429A-A7E3-91989CF751F0}"/>
              </a:ext>
            </a:extLst>
          </p:cNvPr>
          <p:cNvPicPr>
            <a:picLocks noChangeAspect="1"/>
          </p:cNvPicPr>
          <p:nvPr/>
        </p:nvPicPr>
        <p:blipFill>
          <a:blip r:embed="rId5"/>
          <a:stretch>
            <a:fillRect/>
          </a:stretch>
        </p:blipFill>
        <p:spPr>
          <a:xfrm>
            <a:off x="996286" y="1401227"/>
            <a:ext cx="10358648" cy="5053122"/>
          </a:xfrm>
          <a:prstGeom prst="rect">
            <a:avLst/>
          </a:prstGeom>
        </p:spPr>
      </p:pic>
      <p:pic>
        <p:nvPicPr>
          <p:cNvPr id="9" name="Picture 8">
            <a:extLst>
              <a:ext uri="{FF2B5EF4-FFF2-40B4-BE49-F238E27FC236}">
                <a16:creationId xmlns:a16="http://schemas.microsoft.com/office/drawing/2014/main" id="{753A34A0-902F-4700-96DB-82B007B1351E}"/>
              </a:ext>
            </a:extLst>
          </p:cNvPr>
          <p:cNvPicPr>
            <a:picLocks noChangeAspect="1"/>
          </p:cNvPicPr>
          <p:nvPr/>
        </p:nvPicPr>
        <p:blipFill>
          <a:blip r:embed="rId6"/>
          <a:stretch>
            <a:fillRect/>
          </a:stretch>
        </p:blipFill>
        <p:spPr>
          <a:xfrm>
            <a:off x="996283" y="1401225"/>
            <a:ext cx="10358647" cy="5053122"/>
          </a:xfrm>
          <a:prstGeom prst="rect">
            <a:avLst/>
          </a:prstGeom>
        </p:spPr>
      </p:pic>
    </p:spTree>
    <p:extLst>
      <p:ext uri="{BB962C8B-B14F-4D97-AF65-F5344CB8AC3E}">
        <p14:creationId xmlns:p14="http://schemas.microsoft.com/office/powerpoint/2010/main" val="181729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0BC9E8-1B69-42C7-B6B3-C4F7E4651E6E}"/>
              </a:ext>
            </a:extLst>
          </p:cNvPr>
          <p:cNvSpPr/>
          <p:nvPr/>
        </p:nvSpPr>
        <p:spPr>
          <a:xfrm>
            <a:off x="118280" y="892706"/>
            <a:ext cx="11955439" cy="4862870"/>
          </a:xfrm>
          <a:prstGeom prst="rect">
            <a:avLst/>
          </a:prstGeom>
        </p:spPr>
        <p:txBody>
          <a:bodyPr wrap="square">
            <a:spAutoFit/>
          </a:bodyPr>
          <a:lstStyle/>
          <a:p>
            <a:pPr algn="just"/>
            <a:r>
              <a:rPr lang="vi-VN" sz="4000" b="1" u="sng" dirty="0">
                <a:solidFill>
                  <a:srgbClr val="FF0000"/>
                </a:solidFill>
                <a:latin typeface="Times New Roman" panose="02020603050405020304" pitchFamily="18" charset="0"/>
                <a:cs typeface="Times New Roman" panose="02020603050405020304" pitchFamily="18" charset="0"/>
              </a:rPr>
              <a:t>II./ Nội dung bài học</a:t>
            </a:r>
            <a:endParaRPr lang="en-US" sz="4000" b="1" u="sng" dirty="0">
              <a:solidFill>
                <a:srgbClr val="FF0000"/>
              </a:solidFill>
              <a:latin typeface="Times New Roman" panose="02020603050405020304" pitchFamily="18" charset="0"/>
              <a:cs typeface="Times New Roman" panose="02020603050405020304" pitchFamily="18" charset="0"/>
            </a:endParaRPr>
          </a:p>
          <a:p>
            <a:pPr algn="just"/>
            <a:endParaRPr lang="vi-VN" sz="3200" b="1" u="sng" dirty="0">
              <a:solidFill>
                <a:srgbClr val="FF0000"/>
              </a:solidFill>
              <a:latin typeface="+mj-lt"/>
            </a:endParaRPr>
          </a:p>
          <a:p>
            <a:pPr algn="just"/>
            <a:r>
              <a:rPr lang="vi-VN" sz="4400" b="1" dirty="0">
                <a:solidFill>
                  <a:srgbClr val="0070C0"/>
                </a:solidFill>
                <a:latin typeface="Times New Roman" panose="02020603050405020304" pitchFamily="18" charset="0"/>
                <a:cs typeface="Times New Roman" panose="02020603050405020304" pitchFamily="18" charset="0"/>
              </a:rPr>
              <a:t>1. Gia đình là :</a:t>
            </a:r>
          </a:p>
          <a:p>
            <a:pPr algn="just"/>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Chiếc nôi nuôi dưỡng mỗi người;</a:t>
            </a:r>
          </a:p>
          <a:p>
            <a:pPr algn="just"/>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Môi trường quan trọng hình thành và giáo dục nhân cách.</a:t>
            </a:r>
          </a:p>
          <a:p>
            <a:pPr algn="just"/>
            <a:endParaRPr lang="vi-VN" sz="4400" dirty="0">
              <a:latin typeface="Times New Roman" panose="02020603050405020304" pitchFamily="18" charset="0"/>
              <a:cs typeface="Times New Roman" panose="02020603050405020304" pitchFamily="18" charset="0"/>
            </a:endParaRPr>
          </a:p>
          <a:p>
            <a:endParaRPr lang="vi-VN" dirty="0"/>
          </a:p>
        </p:txBody>
      </p:sp>
      <p:sp>
        <p:nvSpPr>
          <p:cNvPr id="4" name="Rectangle 3">
            <a:extLst>
              <a:ext uri="{FF2B5EF4-FFF2-40B4-BE49-F238E27FC236}">
                <a16:creationId xmlns:a16="http://schemas.microsoft.com/office/drawing/2014/main" id="{7ACEC1AC-8CCB-4DA6-85AE-7661EDC5D140}"/>
              </a:ext>
            </a:extLst>
          </p:cNvPr>
          <p:cNvSpPr/>
          <p:nvPr/>
        </p:nvSpPr>
        <p:spPr>
          <a:xfrm>
            <a:off x="10373553" y="431041"/>
            <a:ext cx="1407757" cy="461665"/>
          </a:xfrm>
          <a:prstGeom prst="rect">
            <a:avLst/>
          </a:prstGeom>
          <a:noFill/>
          <a:ln>
            <a:solidFill>
              <a:srgbClr val="FFC000"/>
            </a:solidFill>
          </a:ln>
        </p:spPr>
        <p:txBody>
          <a:bodyPr wrap="none" lIns="91440" tIns="45720" rIns="91440" bIns="45720">
            <a:spAutoFit/>
          </a:bodyPr>
          <a:lstStyle/>
          <a:p>
            <a:pPr algn="ctr"/>
            <a:r>
              <a:rPr lang="en-US" sz="2400" b="1" cap="none" spc="0" dirty="0">
                <a:ln w="12700" cmpd="sng">
                  <a:solidFill>
                    <a:srgbClr val="00B050"/>
                  </a:solidFill>
                  <a:prstDash val="solid"/>
                </a:ln>
                <a:solidFill>
                  <a:srgbClr val="00B050"/>
                </a:solidFill>
                <a:effectLst/>
                <a:latin typeface="Times New Roman" panose="02020603050405020304" pitchFamily="18" charset="0"/>
                <a:cs typeface="Times New Roman" panose="02020603050405020304" pitchFamily="18" charset="0"/>
              </a:rPr>
              <a:t>GHI BÀI</a:t>
            </a:r>
          </a:p>
        </p:txBody>
      </p:sp>
    </p:spTree>
    <p:extLst>
      <p:ext uri="{BB962C8B-B14F-4D97-AF65-F5344CB8AC3E}">
        <p14:creationId xmlns:p14="http://schemas.microsoft.com/office/powerpoint/2010/main" val="416264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68FBF3-78D3-4066-BAA7-72AC8B0748D7}"/>
              </a:ext>
            </a:extLst>
          </p:cNvPr>
          <p:cNvPicPr>
            <a:picLocks noChangeAspect="1"/>
          </p:cNvPicPr>
          <p:nvPr/>
        </p:nvPicPr>
        <p:blipFill>
          <a:blip r:embed="rId2"/>
          <a:stretch>
            <a:fillRect/>
          </a:stretch>
        </p:blipFill>
        <p:spPr>
          <a:xfrm>
            <a:off x="0" y="356977"/>
            <a:ext cx="12192000" cy="6071119"/>
          </a:xfrm>
          <a:prstGeom prst="rect">
            <a:avLst/>
          </a:prstGeom>
        </p:spPr>
      </p:pic>
      <p:sp>
        <p:nvSpPr>
          <p:cNvPr id="8" name="Cloud 7">
            <a:extLst>
              <a:ext uri="{FF2B5EF4-FFF2-40B4-BE49-F238E27FC236}">
                <a16:creationId xmlns:a16="http://schemas.microsoft.com/office/drawing/2014/main" id="{02BA4376-E2FA-4BFB-87D1-B312A7824DDB}"/>
              </a:ext>
            </a:extLst>
          </p:cNvPr>
          <p:cNvSpPr/>
          <p:nvPr/>
        </p:nvSpPr>
        <p:spPr>
          <a:xfrm>
            <a:off x="1235816" y="820712"/>
            <a:ext cx="9053515" cy="521657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THÔNG TIN MỞ ĐẦU BÀI HỌC</a:t>
            </a:r>
          </a:p>
        </p:txBody>
      </p:sp>
    </p:spTree>
    <p:extLst>
      <p:ext uri="{BB962C8B-B14F-4D97-AF65-F5344CB8AC3E}">
        <p14:creationId xmlns:p14="http://schemas.microsoft.com/office/powerpoint/2010/main" val="624444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177511-F863-4C94-B693-CD40F5DE0213}"/>
              </a:ext>
            </a:extLst>
          </p:cNvPr>
          <p:cNvSpPr txBox="1"/>
          <p:nvPr/>
        </p:nvSpPr>
        <p:spPr>
          <a:xfrm>
            <a:off x="204716" y="416734"/>
            <a:ext cx="1181896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hãy</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nêu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quyền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nghĩa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vụ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cha mẹ,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ông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4">
            <a:extLst>
              <a:ext uri="{FF2B5EF4-FFF2-40B4-BE49-F238E27FC236}">
                <a16:creationId xmlns:a16="http://schemas.microsoft.com/office/drawing/2014/main" id="{13666608-A656-407D-AAE7-D494F87C1FB7}"/>
              </a:ext>
            </a:extLst>
          </p:cNvPr>
          <p:cNvPicPr>
            <a:picLocks noChangeAspect="1"/>
          </p:cNvPicPr>
          <p:nvPr/>
        </p:nvPicPr>
        <p:blipFill>
          <a:blip r:embed="rId2"/>
          <a:stretch>
            <a:fillRect/>
          </a:stretch>
        </p:blipFill>
        <p:spPr>
          <a:xfrm>
            <a:off x="1723598" y="1783306"/>
            <a:ext cx="8430336" cy="4289947"/>
          </a:xfrm>
          <a:prstGeom prst="rect">
            <a:avLst/>
          </a:prstGeom>
        </p:spPr>
      </p:pic>
    </p:spTree>
    <p:extLst>
      <p:ext uri="{BB962C8B-B14F-4D97-AF65-F5344CB8AC3E}">
        <p14:creationId xmlns:p14="http://schemas.microsoft.com/office/powerpoint/2010/main" val="369733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0BC9E8-1B69-42C7-B6B3-C4F7E4651E6E}"/>
              </a:ext>
            </a:extLst>
          </p:cNvPr>
          <p:cNvSpPr/>
          <p:nvPr/>
        </p:nvSpPr>
        <p:spPr>
          <a:xfrm>
            <a:off x="0" y="431041"/>
            <a:ext cx="11955439" cy="6771084"/>
          </a:xfrm>
          <a:prstGeom prst="rect">
            <a:avLst/>
          </a:prstGeom>
        </p:spPr>
        <p:txBody>
          <a:bodyPr wrap="square">
            <a:spAutoFit/>
          </a:bodyPr>
          <a:lstStyle/>
          <a:p>
            <a:pPr algn="just"/>
            <a:r>
              <a:rPr lang="vi-VN" sz="3200" b="1" u="sng" dirty="0">
                <a:solidFill>
                  <a:srgbClr val="FF0000"/>
                </a:solidFill>
                <a:latin typeface="+mj-lt"/>
              </a:rPr>
              <a:t>II./ Nội dung bài học</a:t>
            </a:r>
          </a:p>
          <a:p>
            <a:pPr algn="just"/>
            <a:r>
              <a:rPr lang="vi-VN" sz="3200" dirty="0">
                <a:solidFill>
                  <a:srgbClr val="002060"/>
                </a:solidFill>
                <a:latin typeface="+mj-lt"/>
              </a:rPr>
              <a:t>2. Pháp luật nước ta qui định: </a:t>
            </a:r>
            <a:endParaRPr lang="en-US" sz="3200" dirty="0">
              <a:solidFill>
                <a:srgbClr val="002060"/>
              </a:solidFill>
              <a:latin typeface="+mj-lt"/>
            </a:endParaRPr>
          </a:p>
          <a:p>
            <a:pPr algn="just"/>
            <a:r>
              <a:rPr lang="vi-VN" sz="3200" dirty="0">
                <a:solidFill>
                  <a:srgbClr val="0070C0"/>
                </a:solidFill>
                <a:latin typeface="+mj-lt"/>
              </a:rPr>
              <a:t>a) Nghĩa vụ và quyền của cha mẹ, ông bà: </a:t>
            </a:r>
          </a:p>
          <a:p>
            <a:pPr algn="just"/>
            <a:r>
              <a:rPr lang="en-US" sz="3200" dirty="0">
                <a:solidFill>
                  <a:srgbClr val="002060"/>
                </a:solidFill>
                <a:latin typeface="+mj-lt"/>
              </a:rPr>
              <a:t>- </a:t>
            </a:r>
            <a:r>
              <a:rPr lang="vi-VN" sz="3200" dirty="0">
                <a:solidFill>
                  <a:srgbClr val="002060"/>
                </a:solidFill>
                <a:latin typeface="+mj-lt"/>
              </a:rPr>
              <a:t>Cha mẹ :</a:t>
            </a:r>
          </a:p>
          <a:p>
            <a:pPr algn="just"/>
            <a:r>
              <a:rPr lang="vi-VN" sz="3200" dirty="0">
                <a:solidFill>
                  <a:srgbClr val="002060"/>
                </a:solidFill>
                <a:latin typeface="+mj-lt"/>
              </a:rPr>
              <a:t>	+ Thương yêu, trông nom, nuôi dưỡng con thành công dân tốt;</a:t>
            </a:r>
          </a:p>
          <a:p>
            <a:pPr algn="just"/>
            <a:r>
              <a:rPr lang="vi-VN" sz="3200" dirty="0">
                <a:solidFill>
                  <a:srgbClr val="002060"/>
                </a:solidFill>
                <a:latin typeface="+mj-lt"/>
              </a:rPr>
              <a:t>	+ Bảo vệ quyền và lợi ích hợp pháp của con, tôn trọng ý kiến của con;</a:t>
            </a:r>
          </a:p>
          <a:p>
            <a:pPr algn="just"/>
            <a:r>
              <a:rPr lang="vi-VN" sz="3200" dirty="0">
                <a:solidFill>
                  <a:srgbClr val="002060"/>
                </a:solidFill>
                <a:latin typeface="+mj-lt"/>
              </a:rPr>
              <a:t>	+ Không được phân biệt đối xử, ngược đãi, xúc phạm, ép con làm điều trái pháp luật, trái đạo đức.</a:t>
            </a:r>
          </a:p>
          <a:p>
            <a:pPr algn="just"/>
            <a:r>
              <a:rPr lang="en-US" sz="3200" dirty="0">
                <a:solidFill>
                  <a:srgbClr val="002060"/>
                </a:solidFill>
                <a:latin typeface="+mj-lt"/>
              </a:rPr>
              <a:t>- </a:t>
            </a:r>
            <a:r>
              <a:rPr lang="vi-VN" sz="3200" dirty="0">
                <a:solidFill>
                  <a:srgbClr val="002060"/>
                </a:solidFill>
                <a:latin typeface="+mj-lt"/>
              </a:rPr>
              <a:t>Ông bà :</a:t>
            </a:r>
          </a:p>
          <a:p>
            <a:pPr algn="just"/>
            <a:r>
              <a:rPr lang="vi-VN" sz="3200" dirty="0">
                <a:solidFill>
                  <a:srgbClr val="002060"/>
                </a:solidFill>
                <a:latin typeface="+mj-lt"/>
              </a:rPr>
              <a:t>	+ Trông nom, chăm sóc, giáo dục cháu;</a:t>
            </a:r>
          </a:p>
          <a:p>
            <a:pPr algn="just"/>
            <a:r>
              <a:rPr lang="vi-VN" sz="3200" dirty="0">
                <a:solidFill>
                  <a:srgbClr val="002060"/>
                </a:solidFill>
                <a:latin typeface="+mj-lt"/>
              </a:rPr>
              <a:t>	+ Sống mẫu mực và nêu gương tốt cho cháu.</a:t>
            </a:r>
          </a:p>
          <a:p>
            <a:pPr algn="just"/>
            <a:endParaRPr lang="vi-VN" sz="3200" dirty="0">
              <a:latin typeface="+mj-lt"/>
            </a:endParaRPr>
          </a:p>
          <a:p>
            <a:endParaRPr lang="vi-VN" dirty="0"/>
          </a:p>
        </p:txBody>
      </p:sp>
      <p:sp>
        <p:nvSpPr>
          <p:cNvPr id="4" name="Rectangle 3">
            <a:extLst>
              <a:ext uri="{FF2B5EF4-FFF2-40B4-BE49-F238E27FC236}">
                <a16:creationId xmlns:a16="http://schemas.microsoft.com/office/drawing/2014/main" id="{7ACEC1AC-8CCB-4DA6-85AE-7661EDC5D140}"/>
              </a:ext>
            </a:extLst>
          </p:cNvPr>
          <p:cNvSpPr/>
          <p:nvPr/>
        </p:nvSpPr>
        <p:spPr>
          <a:xfrm>
            <a:off x="10373553" y="431041"/>
            <a:ext cx="1407757" cy="461665"/>
          </a:xfrm>
          <a:prstGeom prst="rect">
            <a:avLst/>
          </a:prstGeom>
          <a:noFill/>
          <a:ln>
            <a:solidFill>
              <a:srgbClr val="FFC000"/>
            </a:solidFill>
          </a:ln>
        </p:spPr>
        <p:txBody>
          <a:bodyPr wrap="none" lIns="91440" tIns="45720" rIns="91440" bIns="45720">
            <a:spAutoFit/>
          </a:bodyPr>
          <a:lstStyle/>
          <a:p>
            <a:pPr algn="ctr"/>
            <a:r>
              <a:rPr lang="en-US" sz="2400" b="1" cap="none" spc="0" dirty="0">
                <a:ln w="12700" cmpd="sng">
                  <a:solidFill>
                    <a:srgbClr val="00B050"/>
                  </a:solidFill>
                  <a:prstDash val="solid"/>
                </a:ln>
                <a:solidFill>
                  <a:srgbClr val="00B050"/>
                </a:solidFill>
                <a:effectLst/>
                <a:latin typeface="Times New Roman" panose="02020603050405020304" pitchFamily="18" charset="0"/>
                <a:cs typeface="Times New Roman" panose="02020603050405020304" pitchFamily="18" charset="0"/>
              </a:rPr>
              <a:t>GHI BÀI</a:t>
            </a:r>
          </a:p>
        </p:txBody>
      </p:sp>
    </p:spTree>
    <p:extLst>
      <p:ext uri="{BB962C8B-B14F-4D97-AF65-F5344CB8AC3E}">
        <p14:creationId xmlns:p14="http://schemas.microsoft.com/office/powerpoint/2010/main" val="30837889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D9C17C-2B79-4711-8738-266704E14149}"/>
              </a:ext>
            </a:extLst>
          </p:cNvPr>
          <p:cNvSpPr txBox="1"/>
          <p:nvPr/>
        </p:nvSpPr>
        <p:spPr>
          <a:xfrm>
            <a:off x="-1" y="348495"/>
            <a:ext cx="11955439"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hãy</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nêu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quyền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nghĩa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vụ con,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cháu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anh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pic>
        <p:nvPicPr>
          <p:cNvPr id="2" name="Picture 1">
            <a:extLst>
              <a:ext uri="{FF2B5EF4-FFF2-40B4-BE49-F238E27FC236}">
                <a16:creationId xmlns:a16="http://schemas.microsoft.com/office/drawing/2014/main" id="{1E70459F-D397-4B13-A009-78C50A116E10}"/>
              </a:ext>
            </a:extLst>
          </p:cNvPr>
          <p:cNvPicPr>
            <a:picLocks noChangeAspect="1"/>
          </p:cNvPicPr>
          <p:nvPr/>
        </p:nvPicPr>
        <p:blipFill>
          <a:blip r:embed="rId2"/>
          <a:stretch>
            <a:fillRect/>
          </a:stretch>
        </p:blipFill>
        <p:spPr>
          <a:xfrm>
            <a:off x="2571750" y="1524213"/>
            <a:ext cx="7048500" cy="4410075"/>
          </a:xfrm>
          <a:prstGeom prst="rect">
            <a:avLst/>
          </a:prstGeom>
        </p:spPr>
      </p:pic>
    </p:spTree>
    <p:extLst>
      <p:ext uri="{BB962C8B-B14F-4D97-AF65-F5344CB8AC3E}">
        <p14:creationId xmlns:p14="http://schemas.microsoft.com/office/powerpoint/2010/main" val="1515879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0BC9E8-1B69-42C7-B6B3-C4F7E4651E6E}"/>
              </a:ext>
            </a:extLst>
          </p:cNvPr>
          <p:cNvSpPr/>
          <p:nvPr/>
        </p:nvSpPr>
        <p:spPr>
          <a:xfrm>
            <a:off x="0" y="431041"/>
            <a:ext cx="11955439" cy="7386638"/>
          </a:xfrm>
          <a:prstGeom prst="rect">
            <a:avLst/>
          </a:prstGeom>
        </p:spPr>
        <p:txBody>
          <a:bodyPr wrap="square">
            <a:spAutoFit/>
          </a:bodyPr>
          <a:lstStyle/>
          <a:p>
            <a:pPr algn="just"/>
            <a:r>
              <a:rPr lang="vi-VN" sz="4000" b="1" u="sng" dirty="0">
                <a:solidFill>
                  <a:srgbClr val="FF0000"/>
                </a:solidFill>
                <a:latin typeface="Times New Roman" panose="02020603050405020304" pitchFamily="18" charset="0"/>
                <a:cs typeface="Times New Roman" panose="02020603050405020304" pitchFamily="18" charset="0"/>
              </a:rPr>
              <a:t>II./ Nội dung bài học</a:t>
            </a:r>
            <a:endParaRPr lang="en-US" sz="4000" b="1" u="sng" dirty="0">
              <a:solidFill>
                <a:srgbClr val="FF0000"/>
              </a:solidFill>
              <a:latin typeface="Times New Roman" panose="02020603050405020304" pitchFamily="18" charset="0"/>
              <a:cs typeface="Times New Roman" panose="02020603050405020304" pitchFamily="18" charset="0"/>
            </a:endParaRPr>
          </a:p>
          <a:p>
            <a:pPr algn="just"/>
            <a:endParaRPr lang="vi-VN" sz="4000" b="1" u="sng" dirty="0">
              <a:solidFill>
                <a:srgbClr val="FF0000"/>
              </a:solidFill>
              <a:latin typeface="Times New Roman" panose="02020603050405020304" pitchFamily="18" charset="0"/>
              <a:cs typeface="Times New Roman" panose="02020603050405020304" pitchFamily="18" charset="0"/>
            </a:endParaRPr>
          </a:p>
          <a:p>
            <a:pPr algn="just"/>
            <a:r>
              <a:rPr lang="vi-VN" sz="4000" dirty="0">
                <a:solidFill>
                  <a:srgbClr val="002060"/>
                </a:solidFill>
                <a:latin typeface="Times New Roman" panose="02020603050405020304" pitchFamily="18" charset="0"/>
                <a:cs typeface="Times New Roman" panose="02020603050405020304" pitchFamily="18" charset="0"/>
              </a:rPr>
              <a:t>b) Nghĩa vụ và quyền của con, cháu:</a:t>
            </a:r>
          </a:p>
          <a:p>
            <a:pPr algn="just"/>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Yêu quí, kính trọng, biết ơn cha mẹ, ông bà;</a:t>
            </a:r>
          </a:p>
          <a:p>
            <a:pPr algn="just"/>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Chăm sóc, nuôi dưỡng ông bà, cha mẹ;</a:t>
            </a:r>
          </a:p>
          <a:p>
            <a:pPr algn="just"/>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Nghiêm cấm mọi hành vi ngược đãi, xúc phạm cha mẹ, ông bà</a:t>
            </a:r>
            <a:endParaRPr lang="vi-VN" sz="4000" dirty="0">
              <a:solidFill>
                <a:srgbClr val="002060"/>
              </a:solidFill>
              <a:latin typeface="Times New Roman" panose="02020603050405020304" pitchFamily="18" charset="0"/>
              <a:cs typeface="Times New Roman" panose="02020603050405020304" pitchFamily="18" charset="0"/>
            </a:endParaRPr>
          </a:p>
          <a:p>
            <a:pPr algn="just"/>
            <a:r>
              <a:rPr lang="vi-VN" sz="4000" dirty="0">
                <a:solidFill>
                  <a:srgbClr val="002060"/>
                </a:solidFill>
                <a:latin typeface="Times New Roman" panose="02020603050405020304" pitchFamily="18" charset="0"/>
                <a:cs typeface="Times New Roman" panose="02020603050405020304" pitchFamily="18" charset="0"/>
              </a:rPr>
              <a:t>c) Anh chị em phải có bổn phận thương yêu, chăm sóc, giúp đỡ nhau và nuôi dưỡng nhau nếu không còn cha mẹ.</a:t>
            </a:r>
            <a:endParaRPr lang="en-US" sz="4000" dirty="0">
              <a:solidFill>
                <a:srgbClr val="002060"/>
              </a:solidFill>
              <a:latin typeface="Times New Roman" panose="02020603050405020304" pitchFamily="18" charset="0"/>
              <a:cs typeface="Times New Roman" panose="02020603050405020304" pitchFamily="18" charset="0"/>
            </a:endParaRPr>
          </a:p>
          <a:p>
            <a:pPr algn="just"/>
            <a:endParaRPr lang="vi-VN" sz="3200" dirty="0">
              <a:solidFill>
                <a:srgbClr val="002060"/>
              </a:solidFill>
              <a:latin typeface="+mj-lt"/>
            </a:endParaRPr>
          </a:p>
          <a:p>
            <a:pPr algn="just"/>
            <a:endParaRPr lang="vi-VN" sz="3200" dirty="0">
              <a:latin typeface="+mj-lt"/>
            </a:endParaRPr>
          </a:p>
          <a:p>
            <a:pPr algn="just"/>
            <a:endParaRPr lang="vi-VN" sz="3200" dirty="0">
              <a:latin typeface="+mj-lt"/>
            </a:endParaRPr>
          </a:p>
          <a:p>
            <a:endParaRPr lang="vi-VN" dirty="0"/>
          </a:p>
        </p:txBody>
      </p:sp>
      <p:sp>
        <p:nvSpPr>
          <p:cNvPr id="4" name="Rectangle 3">
            <a:extLst>
              <a:ext uri="{FF2B5EF4-FFF2-40B4-BE49-F238E27FC236}">
                <a16:creationId xmlns:a16="http://schemas.microsoft.com/office/drawing/2014/main" id="{7ACEC1AC-8CCB-4DA6-85AE-7661EDC5D140}"/>
              </a:ext>
            </a:extLst>
          </p:cNvPr>
          <p:cNvSpPr/>
          <p:nvPr/>
        </p:nvSpPr>
        <p:spPr>
          <a:xfrm>
            <a:off x="10373553" y="431041"/>
            <a:ext cx="1407757" cy="461665"/>
          </a:xfrm>
          <a:prstGeom prst="rect">
            <a:avLst/>
          </a:prstGeom>
          <a:noFill/>
          <a:ln>
            <a:solidFill>
              <a:srgbClr val="FFC000"/>
            </a:solidFill>
          </a:ln>
        </p:spPr>
        <p:txBody>
          <a:bodyPr wrap="none" lIns="91440" tIns="45720" rIns="91440" bIns="45720">
            <a:spAutoFit/>
          </a:bodyPr>
          <a:lstStyle/>
          <a:p>
            <a:pPr algn="ctr"/>
            <a:r>
              <a:rPr lang="en-US" sz="2400" b="1" cap="none" spc="0" dirty="0">
                <a:ln w="12700" cmpd="sng">
                  <a:solidFill>
                    <a:srgbClr val="00B050"/>
                  </a:solidFill>
                  <a:prstDash val="solid"/>
                </a:ln>
                <a:solidFill>
                  <a:srgbClr val="00B050"/>
                </a:solidFill>
                <a:effectLst/>
                <a:latin typeface="Times New Roman" panose="02020603050405020304" pitchFamily="18" charset="0"/>
                <a:cs typeface="Times New Roman" panose="02020603050405020304" pitchFamily="18" charset="0"/>
              </a:rPr>
              <a:t>GHI BÀI</a:t>
            </a:r>
          </a:p>
        </p:txBody>
      </p:sp>
    </p:spTree>
    <p:extLst>
      <p:ext uri="{BB962C8B-B14F-4D97-AF65-F5344CB8AC3E}">
        <p14:creationId xmlns:p14="http://schemas.microsoft.com/office/powerpoint/2010/main" val="3291875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Phim Ngắn: Khi Cha Già Đi | Cực hay và cảm động">
            <a:hlinkClick r:id="" action="ppaction://media"/>
            <a:extLst>
              <a:ext uri="{FF2B5EF4-FFF2-40B4-BE49-F238E27FC236}">
                <a16:creationId xmlns:a16="http://schemas.microsoft.com/office/drawing/2014/main" id="{026C6EDE-2872-4393-AE9A-D8291DBCC8BF}"/>
              </a:ext>
            </a:extLst>
          </p:cNvPr>
          <p:cNvPicPr>
            <a:picLocks noRot="1" noChangeAspect="1"/>
          </p:cNvPicPr>
          <p:nvPr>
            <a:videoFile r:link="rId1"/>
          </p:nvPr>
        </p:nvPicPr>
        <p:blipFill>
          <a:blip r:embed="rId3"/>
          <a:stretch>
            <a:fillRect/>
          </a:stretch>
        </p:blipFill>
        <p:spPr>
          <a:xfrm>
            <a:off x="1119117" y="1207342"/>
            <a:ext cx="10401869" cy="5111571"/>
          </a:xfrm>
          <a:prstGeom prst="rect">
            <a:avLst/>
          </a:prstGeom>
        </p:spPr>
      </p:pic>
      <p:sp>
        <p:nvSpPr>
          <p:cNvPr id="4" name="TextBox 3">
            <a:extLst>
              <a:ext uri="{FF2B5EF4-FFF2-40B4-BE49-F238E27FC236}">
                <a16:creationId xmlns:a16="http://schemas.microsoft.com/office/drawing/2014/main" id="{F9282EC6-29AD-462B-A81D-6A34C93578E0}"/>
              </a:ext>
            </a:extLst>
          </p:cNvPr>
          <p:cNvSpPr txBox="1"/>
          <p:nvPr/>
        </p:nvSpPr>
        <p:spPr>
          <a:xfrm>
            <a:off x="95534" y="396286"/>
            <a:ext cx="11928144"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hãy</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biết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ý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nghĩa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Quyền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nghĩa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vụ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92514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0BC9E8-1B69-42C7-B6B3-C4F7E4651E6E}"/>
              </a:ext>
            </a:extLst>
          </p:cNvPr>
          <p:cNvSpPr/>
          <p:nvPr/>
        </p:nvSpPr>
        <p:spPr>
          <a:xfrm>
            <a:off x="0" y="431041"/>
            <a:ext cx="11955439" cy="6278642"/>
          </a:xfrm>
          <a:prstGeom prst="rect">
            <a:avLst/>
          </a:prstGeom>
        </p:spPr>
        <p:txBody>
          <a:bodyPr wrap="square">
            <a:spAutoFit/>
          </a:bodyPr>
          <a:lstStyle/>
          <a:p>
            <a:pPr algn="just"/>
            <a:r>
              <a:rPr lang="vi-VN" sz="4400" b="1" u="sng" dirty="0">
                <a:solidFill>
                  <a:srgbClr val="FF0000"/>
                </a:solidFill>
                <a:latin typeface="Times New Roman" panose="02020603050405020304" pitchFamily="18" charset="0"/>
                <a:cs typeface="Times New Roman" panose="02020603050405020304" pitchFamily="18" charset="0"/>
              </a:rPr>
              <a:t>II./ Nội dung bài học</a:t>
            </a:r>
          </a:p>
          <a:p>
            <a:pPr algn="just"/>
            <a:endParaRPr lang="vi-VN" sz="4400" dirty="0">
              <a:solidFill>
                <a:srgbClr val="002060"/>
              </a:solidFill>
              <a:latin typeface="Times New Roman" panose="02020603050405020304" pitchFamily="18" charset="0"/>
              <a:cs typeface="Times New Roman" panose="02020603050405020304" pitchFamily="18" charset="0"/>
            </a:endParaRPr>
          </a:p>
          <a:p>
            <a:pPr algn="just"/>
            <a:r>
              <a:rPr lang="vi-VN" sz="4400" dirty="0">
                <a:solidFill>
                  <a:srgbClr val="FF0000"/>
                </a:solidFill>
                <a:latin typeface="Times New Roman" panose="02020603050405020304" pitchFamily="18" charset="0"/>
                <a:cs typeface="Times New Roman" panose="02020603050405020304" pitchFamily="18" charset="0"/>
              </a:rPr>
              <a:t>3. Ý nghĩa:</a:t>
            </a:r>
          </a:p>
          <a:p>
            <a:pPr algn="just"/>
            <a:r>
              <a:rPr lang="vi-VN" sz="4400" dirty="0">
                <a:latin typeface="Times New Roman" panose="02020603050405020304" pitchFamily="18" charset="0"/>
                <a:cs typeface="Times New Roman" panose="02020603050405020304" pitchFamily="18" charset="0"/>
              </a:rPr>
              <a:t>Những qui định trên nhằm: </a:t>
            </a:r>
          </a:p>
          <a:p>
            <a:pPr algn="just"/>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Xây dựng gia đình hòa thuận, hạnh phúc;</a:t>
            </a:r>
          </a:p>
          <a:p>
            <a:pPr algn="just"/>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Giữ gìn và phát huy truyền thống tốt đẹp của gia đình.</a:t>
            </a:r>
          </a:p>
          <a:p>
            <a:pPr algn="just"/>
            <a:endParaRPr lang="vi-VN" sz="4400" dirty="0">
              <a:latin typeface="Times New Roman" panose="02020603050405020304" pitchFamily="18" charset="0"/>
              <a:cs typeface="Times New Roman" panose="02020603050405020304" pitchFamily="18" charset="0"/>
            </a:endParaRPr>
          </a:p>
          <a:p>
            <a:pPr algn="just"/>
            <a:endParaRPr lang="vi-VN" sz="3200" dirty="0">
              <a:latin typeface="+mj-lt"/>
            </a:endParaRPr>
          </a:p>
          <a:p>
            <a:endParaRPr lang="vi-VN" dirty="0"/>
          </a:p>
        </p:txBody>
      </p:sp>
      <p:sp>
        <p:nvSpPr>
          <p:cNvPr id="4" name="Rectangle 3">
            <a:extLst>
              <a:ext uri="{FF2B5EF4-FFF2-40B4-BE49-F238E27FC236}">
                <a16:creationId xmlns:a16="http://schemas.microsoft.com/office/drawing/2014/main" id="{7ACEC1AC-8CCB-4DA6-85AE-7661EDC5D140}"/>
              </a:ext>
            </a:extLst>
          </p:cNvPr>
          <p:cNvSpPr/>
          <p:nvPr/>
        </p:nvSpPr>
        <p:spPr>
          <a:xfrm>
            <a:off x="10373553" y="431041"/>
            <a:ext cx="1407757" cy="461665"/>
          </a:xfrm>
          <a:prstGeom prst="rect">
            <a:avLst/>
          </a:prstGeom>
          <a:noFill/>
          <a:ln>
            <a:solidFill>
              <a:srgbClr val="FFC000"/>
            </a:solidFill>
          </a:ln>
        </p:spPr>
        <p:txBody>
          <a:bodyPr wrap="none" lIns="91440" tIns="45720" rIns="91440" bIns="45720">
            <a:spAutoFit/>
          </a:bodyPr>
          <a:lstStyle/>
          <a:p>
            <a:pPr algn="ctr"/>
            <a:r>
              <a:rPr lang="en-US" sz="2400" b="1" cap="none" spc="0" dirty="0">
                <a:ln w="12700" cmpd="sng">
                  <a:solidFill>
                    <a:srgbClr val="00B050"/>
                  </a:solidFill>
                  <a:prstDash val="solid"/>
                </a:ln>
                <a:solidFill>
                  <a:srgbClr val="00B050"/>
                </a:solidFill>
                <a:effectLst/>
                <a:latin typeface="Times New Roman" panose="02020603050405020304" pitchFamily="18" charset="0"/>
                <a:cs typeface="Times New Roman" panose="02020603050405020304" pitchFamily="18" charset="0"/>
              </a:rPr>
              <a:t>GHI BÀI</a:t>
            </a:r>
          </a:p>
        </p:txBody>
      </p:sp>
    </p:spTree>
    <p:extLst>
      <p:ext uri="{BB962C8B-B14F-4D97-AF65-F5344CB8AC3E}">
        <p14:creationId xmlns:p14="http://schemas.microsoft.com/office/powerpoint/2010/main" val="2631089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68FBF3-78D3-4066-BAA7-72AC8B0748D7}"/>
              </a:ext>
            </a:extLst>
          </p:cNvPr>
          <p:cNvPicPr>
            <a:picLocks noChangeAspect="1"/>
          </p:cNvPicPr>
          <p:nvPr/>
        </p:nvPicPr>
        <p:blipFill>
          <a:blip r:embed="rId2"/>
          <a:stretch>
            <a:fillRect/>
          </a:stretch>
        </p:blipFill>
        <p:spPr>
          <a:xfrm>
            <a:off x="0" y="356977"/>
            <a:ext cx="12192000" cy="6071119"/>
          </a:xfrm>
          <a:prstGeom prst="rect">
            <a:avLst/>
          </a:prstGeom>
        </p:spPr>
      </p:pic>
      <p:sp>
        <p:nvSpPr>
          <p:cNvPr id="8" name="Cloud 7">
            <a:extLst>
              <a:ext uri="{FF2B5EF4-FFF2-40B4-BE49-F238E27FC236}">
                <a16:creationId xmlns:a16="http://schemas.microsoft.com/office/drawing/2014/main" id="{02BA4376-E2FA-4BFB-87D1-B312A7824DDB}"/>
              </a:ext>
            </a:extLst>
          </p:cNvPr>
          <p:cNvSpPr/>
          <p:nvPr/>
        </p:nvSpPr>
        <p:spPr>
          <a:xfrm>
            <a:off x="1235816" y="820712"/>
            <a:ext cx="9053515" cy="521657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III./ LUYỆN TẬP</a:t>
            </a:r>
            <a:endParaRPr kumimoji="0" lang="vi-VN"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44061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753E7-2A7E-46F3-B3E0-AD08E334AAD9}"/>
              </a:ext>
            </a:extLst>
          </p:cNvPr>
          <p:cNvSpPr txBox="1"/>
          <p:nvPr/>
        </p:nvSpPr>
        <p:spPr>
          <a:xfrm>
            <a:off x="1310185" y="976910"/>
            <a:ext cx="10003809" cy="3970318"/>
          </a:xfrm>
          <a:prstGeom prst="rect">
            <a:avLst/>
          </a:prstGeom>
          <a:noFill/>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B</a:t>
            </a:r>
            <a:r>
              <a:rPr lang="vi-VN" sz="3600" b="1" dirty="0">
                <a:solidFill>
                  <a:srgbClr val="FF0000"/>
                </a:solidFill>
                <a:latin typeface="Times New Roman" panose="02020603050405020304" pitchFamily="18" charset="0"/>
                <a:cs typeface="Times New Roman" panose="02020603050405020304" pitchFamily="18" charset="0"/>
              </a:rPr>
              <a:t>ài tập 2</a:t>
            </a:r>
            <a:r>
              <a:rPr lang="vi-VN" sz="3600" dirty="0">
                <a:latin typeface="Times New Roman" panose="02020603050405020304" pitchFamily="18" charset="0"/>
                <a:cs typeface="Times New Roman" panose="02020603050405020304" pitchFamily="18" charset="0"/>
              </a:rPr>
              <a:t>/ sgk trang 33</a:t>
            </a:r>
          </a:p>
          <a:p>
            <a:pPr algn="just"/>
            <a:endParaRPr lang="vi-VN" sz="3600" dirty="0">
              <a:latin typeface="Times New Roman" panose="02020603050405020304" pitchFamily="18" charset="0"/>
              <a:cs typeface="Times New Roman" panose="02020603050405020304" pitchFamily="18" charset="0"/>
            </a:endParaRPr>
          </a:p>
          <a:p>
            <a:pPr algn="just"/>
            <a:r>
              <a:rPr lang="vi-VN" sz="3600" dirty="0">
                <a:latin typeface="Times New Roman" panose="02020603050405020304" pitchFamily="18" charset="0"/>
                <a:cs typeface="Times New Roman" panose="02020603050405020304" pitchFamily="18" charset="0"/>
              </a:rPr>
              <a:t>Em thử hình dung nếu không có tình yêu thương, sự chăm sóc dạy dỗ của cha mẹ thì em sẽ ra sao? Điều gì sẽ xảy ra nếu em không làm tốt bổn phận và nghĩa vụ đối với cha mẹ, ông bà, anh chị em ?</a:t>
            </a:r>
          </a:p>
          <a:p>
            <a:pPr algn="just"/>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690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9265C3-A4F7-497D-B96A-D71B8A2BDC8C}"/>
              </a:ext>
            </a:extLst>
          </p:cNvPr>
          <p:cNvSpPr txBox="1"/>
          <p:nvPr/>
        </p:nvSpPr>
        <p:spPr>
          <a:xfrm>
            <a:off x="614150" y="824764"/>
            <a:ext cx="10495127" cy="5016758"/>
          </a:xfrm>
          <a:prstGeom prst="rect">
            <a:avLst/>
          </a:prstGeom>
          <a:noFill/>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B</a:t>
            </a:r>
            <a:r>
              <a:rPr lang="vi-VN" sz="3200" b="1" dirty="0">
                <a:solidFill>
                  <a:srgbClr val="FF0000"/>
                </a:solidFill>
                <a:latin typeface="Times New Roman" panose="02020603050405020304" pitchFamily="18" charset="0"/>
                <a:cs typeface="Times New Roman" panose="02020603050405020304" pitchFamily="18" charset="0"/>
              </a:rPr>
              <a:t>ài tập </a:t>
            </a:r>
            <a:r>
              <a:rPr lang="vi-VN" sz="3200" dirty="0">
                <a:latin typeface="Times New Roman" panose="02020603050405020304" pitchFamily="18" charset="0"/>
                <a:cs typeface="Times New Roman" panose="02020603050405020304" pitchFamily="18" charset="0"/>
              </a:rPr>
              <a:t>3/ sgk trang 33</a:t>
            </a:r>
          </a:p>
          <a:p>
            <a:endParaRPr lang="vi-VN"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Chi là một nữ sinh lớp 8. Một lần, Chi nhận lời đi chơi xa với một nhóm bạn cùng lớp. Bố mẹ Chi biết chuyện đó can ngăn và không cho Chi đi với lí do nhà trường không tổ chức và cô giáo chủ nhiệm không đi cùng. Chi vùng vằng, giận dỗi và cho rằng cha mẹ đã xâm phạm quyền tự do của Chi. Theo em, ai đúng, ai sai trong trường hợp này ? Vì sao ? </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Nếu em là Chi thì em sẽ ứng xử như thế nào ?</a:t>
            </a:r>
            <a:br>
              <a:rPr lang="vi-VN" sz="3200" dirty="0">
                <a:latin typeface="Times New Roman" panose="02020603050405020304" pitchFamily="18" charset="0"/>
                <a:cs typeface="Times New Roman" panose="02020603050405020304" pitchFamily="18" charset="0"/>
              </a:rPr>
            </a:b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638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0609FB-BD31-4EE3-99EA-3D1FF04FA0A0}"/>
              </a:ext>
            </a:extLst>
          </p:cNvPr>
          <p:cNvSpPr txBox="1"/>
          <p:nvPr/>
        </p:nvSpPr>
        <p:spPr>
          <a:xfrm>
            <a:off x="473122" y="969033"/>
            <a:ext cx="11245755" cy="3785652"/>
          </a:xfrm>
          <a:prstGeom prst="rect">
            <a:avLst/>
          </a:prstGeom>
          <a:noFill/>
        </p:spPr>
        <p:txBody>
          <a:bodyPr wrap="square">
            <a:spAutoFit/>
          </a:bodyPr>
          <a:lstStyle/>
          <a:p>
            <a:pPr algn="just"/>
            <a:r>
              <a:rPr lang="en-US" sz="4000" b="1" dirty="0">
                <a:solidFill>
                  <a:srgbClr val="FF0000"/>
                </a:solidFill>
                <a:latin typeface="Times New Roman" panose="02020603050405020304" pitchFamily="18" charset="0"/>
                <a:cs typeface="Times New Roman" panose="02020603050405020304" pitchFamily="18" charset="0"/>
              </a:rPr>
              <a:t>B</a:t>
            </a:r>
            <a:r>
              <a:rPr lang="vi-VN" sz="4000" b="1" dirty="0">
                <a:solidFill>
                  <a:srgbClr val="FF0000"/>
                </a:solidFill>
                <a:latin typeface="Times New Roman" panose="02020603050405020304" pitchFamily="18" charset="0"/>
                <a:cs typeface="Times New Roman" panose="02020603050405020304" pitchFamily="18" charset="0"/>
              </a:rPr>
              <a:t>ài tập 6</a:t>
            </a:r>
            <a:r>
              <a:rPr lang="vi-VN" sz="4000" dirty="0">
                <a:latin typeface="Times New Roman" panose="02020603050405020304" pitchFamily="18" charset="0"/>
                <a:cs typeface="Times New Roman" panose="02020603050405020304" pitchFamily="18" charset="0"/>
              </a:rPr>
              <a:t>/ sgk trang 33</a:t>
            </a:r>
          </a:p>
          <a:p>
            <a:pPr algn="just"/>
            <a:endParaRPr lang="vi-VN" sz="4000" dirty="0">
              <a:latin typeface="Times New Roman" panose="02020603050405020304" pitchFamily="18"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Đôi khi giữa cha mẹ và con cái, giữa anh chị em có sự bất hoà. Trong trường hợp đó em sẽ xử sự như thế nào để khắc phục sự bất hoà, giữ gìn mối quan hệ tốt đẹp trong gia đình ?</a:t>
            </a:r>
          </a:p>
        </p:txBody>
      </p:sp>
    </p:spTree>
    <p:extLst>
      <p:ext uri="{BB962C8B-B14F-4D97-AF65-F5344CB8AC3E}">
        <p14:creationId xmlns:p14="http://schemas.microsoft.com/office/powerpoint/2010/main" val="274896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869852-491D-466F-8E14-35574E3BFEA8}"/>
              </a:ext>
            </a:extLst>
          </p:cNvPr>
          <p:cNvSpPr txBox="1"/>
          <p:nvPr/>
        </p:nvSpPr>
        <p:spPr>
          <a:xfrm>
            <a:off x="436728" y="1746913"/>
            <a:ext cx="10809027" cy="2062103"/>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……………..NHƯ NÚI THÁI SƠN</a:t>
            </a:r>
          </a:p>
          <a:p>
            <a:pPr algn="ctr"/>
            <a:r>
              <a:rPr lang="en-US" sz="3200" dirty="0">
                <a:latin typeface="Times New Roman" panose="02020603050405020304" pitchFamily="18" charset="0"/>
                <a:cs typeface="Times New Roman" panose="02020603050405020304" pitchFamily="18" charset="0"/>
              </a:rPr>
              <a:t>……………….NHƯ NƯỚC TRONG NGUỒN CHẢY RA</a:t>
            </a:r>
          </a:p>
          <a:p>
            <a:pPr algn="ctr"/>
            <a:r>
              <a:rPr lang="en-US" sz="3200" dirty="0">
                <a:latin typeface="Times New Roman" panose="02020603050405020304" pitchFamily="18" charset="0"/>
                <a:cs typeface="Times New Roman" panose="02020603050405020304" pitchFamily="18" charset="0"/>
              </a:rPr>
              <a:t>MỘT LÒNG THỜ MẸ, KÍNH CHA</a:t>
            </a:r>
          </a:p>
          <a:p>
            <a:pPr algn="ctr"/>
            <a:r>
              <a:rPr lang="en-US" sz="3200" dirty="0">
                <a:latin typeface="Times New Roman" panose="02020603050405020304" pitchFamily="18" charset="0"/>
                <a:cs typeface="Times New Roman" panose="02020603050405020304" pitchFamily="18" charset="0"/>
              </a:rPr>
              <a:t>CHO TRÒN …………….MỚI LÀ ĐẠO CON.</a:t>
            </a:r>
          </a:p>
        </p:txBody>
      </p:sp>
      <p:sp>
        <p:nvSpPr>
          <p:cNvPr id="5" name="TextBox 4">
            <a:extLst>
              <a:ext uri="{FF2B5EF4-FFF2-40B4-BE49-F238E27FC236}">
                <a16:creationId xmlns:a16="http://schemas.microsoft.com/office/drawing/2014/main" id="{B85E8BBD-49FB-4F79-A37B-647AAE4EFDEA}"/>
              </a:ext>
            </a:extLst>
          </p:cNvPr>
          <p:cNvSpPr txBox="1"/>
          <p:nvPr/>
        </p:nvSpPr>
        <p:spPr>
          <a:xfrm>
            <a:off x="2814852" y="1746913"/>
            <a:ext cx="2439537" cy="584775"/>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CÔNG CHA </a:t>
            </a:r>
          </a:p>
        </p:txBody>
      </p:sp>
      <p:sp>
        <p:nvSpPr>
          <p:cNvPr id="7" name="TextBox 6">
            <a:extLst>
              <a:ext uri="{FF2B5EF4-FFF2-40B4-BE49-F238E27FC236}">
                <a16:creationId xmlns:a16="http://schemas.microsoft.com/office/drawing/2014/main" id="{467C292B-4CA2-47FF-92A6-02F94F169C0E}"/>
              </a:ext>
            </a:extLst>
          </p:cNvPr>
          <p:cNvSpPr txBox="1"/>
          <p:nvPr/>
        </p:nvSpPr>
        <p:spPr>
          <a:xfrm>
            <a:off x="1108881" y="2193189"/>
            <a:ext cx="2234821" cy="584775"/>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NGHĨA MẸ </a:t>
            </a:r>
          </a:p>
        </p:txBody>
      </p:sp>
      <p:sp>
        <p:nvSpPr>
          <p:cNvPr id="8" name="TextBox 7">
            <a:extLst>
              <a:ext uri="{FF2B5EF4-FFF2-40B4-BE49-F238E27FC236}">
                <a16:creationId xmlns:a16="http://schemas.microsoft.com/office/drawing/2014/main" id="{01C3F1F7-3088-40DE-A93C-CB008233C58C}"/>
              </a:ext>
            </a:extLst>
          </p:cNvPr>
          <p:cNvSpPr txBox="1"/>
          <p:nvPr/>
        </p:nvSpPr>
        <p:spPr>
          <a:xfrm>
            <a:off x="4123331" y="3136612"/>
            <a:ext cx="2262115"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CHỮ HIẾU</a:t>
            </a:r>
          </a:p>
        </p:txBody>
      </p:sp>
    </p:spTree>
    <p:extLst>
      <p:ext uri="{BB962C8B-B14F-4D97-AF65-F5344CB8AC3E}">
        <p14:creationId xmlns:p14="http://schemas.microsoft.com/office/powerpoint/2010/main" val="159018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7940A7-42FF-43BA-B1D4-2690F05D11C9}"/>
              </a:ext>
            </a:extLst>
          </p:cNvPr>
          <p:cNvSpPr txBox="1"/>
          <p:nvPr/>
        </p:nvSpPr>
        <p:spPr>
          <a:xfrm>
            <a:off x="1136744" y="457396"/>
            <a:ext cx="9918511"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4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ca </a:t>
            </a:r>
            <a:r>
              <a:rPr kumimoji="0" lang="en-US" sz="4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dao</a:t>
            </a:r>
            <a:r>
              <a:rPr kumimoji="0" lang="en-US" sz="4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tục</a:t>
            </a:r>
            <a:r>
              <a:rPr kumimoji="0" lang="en-US" sz="4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4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thành</a:t>
            </a:r>
            <a:r>
              <a:rPr kumimoji="0" lang="en-US" sz="4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4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danh</a:t>
            </a:r>
            <a:r>
              <a:rPr kumimoji="0" lang="en-US" sz="4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ngôn</a:t>
            </a:r>
            <a:r>
              <a:rPr kumimoji="0" lang="en-US" sz="4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US" sz="4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a:t>
            </a:r>
            <a:r>
              <a:rPr kumimoji="0" lang="en-US" sz="4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đình</a:t>
            </a:r>
            <a:r>
              <a:rPr kumimoji="0" lang="en-US" sz="4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pic>
        <p:nvPicPr>
          <p:cNvPr id="4" name="Picture 3">
            <a:extLst>
              <a:ext uri="{FF2B5EF4-FFF2-40B4-BE49-F238E27FC236}">
                <a16:creationId xmlns:a16="http://schemas.microsoft.com/office/drawing/2014/main" id="{B53F815A-2209-4433-8902-5F4489E0C53C}"/>
              </a:ext>
            </a:extLst>
          </p:cNvPr>
          <p:cNvPicPr>
            <a:picLocks noChangeAspect="1"/>
          </p:cNvPicPr>
          <p:nvPr/>
        </p:nvPicPr>
        <p:blipFill>
          <a:blip r:embed="rId2"/>
          <a:stretch>
            <a:fillRect/>
          </a:stretch>
        </p:blipFill>
        <p:spPr>
          <a:xfrm>
            <a:off x="3316406" y="1990197"/>
            <a:ext cx="5292488" cy="4410407"/>
          </a:xfrm>
          <a:prstGeom prst="rect">
            <a:avLst/>
          </a:prstGeom>
        </p:spPr>
      </p:pic>
    </p:spTree>
    <p:extLst>
      <p:ext uri="{BB962C8B-B14F-4D97-AF65-F5344CB8AC3E}">
        <p14:creationId xmlns:p14="http://schemas.microsoft.com/office/powerpoint/2010/main" val="795216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B891-DAD0-4E01-84A8-337F8988D2D5}"/>
              </a:ext>
            </a:extLst>
          </p:cNvPr>
          <p:cNvSpPr>
            <a:spLocks noGrp="1"/>
          </p:cNvSpPr>
          <p:nvPr>
            <p:ph type="title"/>
          </p:nvPr>
        </p:nvSpPr>
        <p:spPr>
          <a:xfrm>
            <a:off x="2488367" y="1159604"/>
            <a:ext cx="7270229" cy="3907072"/>
          </a:xfrm>
        </p:spPr>
        <p:style>
          <a:lnRef idx="1">
            <a:schemeClr val="accent5"/>
          </a:lnRef>
          <a:fillRef idx="2">
            <a:schemeClr val="accent5"/>
          </a:fillRef>
          <a:effectRef idx="1">
            <a:schemeClr val="accent5"/>
          </a:effectRef>
          <a:fontRef idx="minor">
            <a:schemeClr val="dk1"/>
          </a:fontRef>
        </p:style>
        <p: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HƯỚNG DẪN VỀ NHÀ</a:t>
            </a:r>
            <a:br>
              <a:rPr lang="en-US" sz="3200" b="1" dirty="0">
                <a:solidFill>
                  <a:srgbClr val="FF0000"/>
                </a:solidFill>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bài</a:t>
            </a:r>
            <a:r>
              <a:rPr lang="en-US" sz="3200" dirty="0">
                <a:latin typeface="Times New Roman" panose="02020603050405020304" pitchFamily="18" charset="0"/>
                <a:cs typeface="Times New Roman" panose="02020603050405020304" pitchFamily="18" charset="0"/>
              </a:rPr>
              <a:t> 12 : </a:t>
            </a:r>
            <a:r>
              <a:rPr lang="en-US" sz="3200" dirty="0" err="1">
                <a:latin typeface="Times New Roman" panose="02020603050405020304" pitchFamily="18" charset="0"/>
                <a:cs typeface="Times New Roman" panose="02020603050405020304" pitchFamily="18" charset="0"/>
              </a:rPr>
              <a:t>Quyền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nghĩa</a:t>
            </a:r>
            <a:r>
              <a:rPr lang="en-US" sz="3200" dirty="0">
                <a:latin typeface="Times New Roman" panose="02020603050405020304" pitchFamily="18" charset="0"/>
                <a:cs typeface="Times New Roman" panose="02020603050405020304" pitchFamily="18" charset="0"/>
              </a:rPr>
              <a:t> vụ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đình</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bài</a:t>
            </a:r>
            <a:r>
              <a:rPr lang="en-US" sz="3200" dirty="0">
                <a:latin typeface="Times New Roman" panose="02020603050405020304" pitchFamily="18" charset="0"/>
                <a:cs typeface="Times New Roman" panose="02020603050405020304" pitchFamily="18" charset="0"/>
              </a:rPr>
              <a:t> 12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SGK.</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các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học</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002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583C61-6BBC-4F78-92C3-A23B4F377735}"/>
              </a:ext>
            </a:extLst>
          </p:cNvPr>
          <p:cNvPicPr>
            <a:picLocks noChangeAspect="1"/>
          </p:cNvPicPr>
          <p:nvPr/>
        </p:nvPicPr>
        <p:blipFill>
          <a:blip r:embed="rId2"/>
          <a:stretch>
            <a:fillRect/>
          </a:stretch>
        </p:blipFill>
        <p:spPr>
          <a:xfrm>
            <a:off x="213814" y="532073"/>
            <a:ext cx="11764371" cy="5793854"/>
          </a:xfrm>
          <a:prstGeom prst="rect">
            <a:avLst/>
          </a:prstGeom>
        </p:spPr>
      </p:pic>
    </p:spTree>
    <p:extLst>
      <p:ext uri="{BB962C8B-B14F-4D97-AF65-F5344CB8AC3E}">
        <p14:creationId xmlns:p14="http://schemas.microsoft.com/office/powerpoint/2010/main" val="157274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2D9A66-627C-4BBB-B2A0-80ED93541BBD}"/>
              </a:ext>
            </a:extLst>
          </p:cNvPr>
          <p:cNvSpPr/>
          <p:nvPr/>
        </p:nvSpPr>
        <p:spPr>
          <a:xfrm>
            <a:off x="177421" y="624077"/>
            <a:ext cx="11873552" cy="2631490"/>
          </a:xfrm>
          <a:prstGeom prst="rect">
            <a:avLst/>
          </a:prstGeom>
        </p:spPr>
        <p:txBody>
          <a:bodyPr wrap="square">
            <a:spAutoFit/>
          </a:bodyPr>
          <a:lstStyle/>
          <a:p>
            <a:pPr algn="ctr"/>
            <a:r>
              <a:rPr lang="en-US" sz="3200" b="1"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MÔN GIÁO DỤC CÔNG DÂN 8 </a:t>
            </a:r>
            <a:endParaRPr lang="en-US" sz="3200"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endParaRPr>
          </a:p>
          <a:p>
            <a:pPr algn="ctr">
              <a:spcBef>
                <a:spcPts val="600"/>
              </a:spcBef>
              <a:spcAft>
                <a:spcPts val="600"/>
              </a:spcAft>
            </a:pPr>
            <a:r>
              <a:rPr lang="en-US" sz="3600" b="1" dirty="0" err="1">
                <a:effectLst/>
                <a:latin typeface="Times New Roman" panose="02020603050405020304" pitchFamily="18" charset="0"/>
                <a:ea typeface="SimSun" panose="02010600030101010101" pitchFamily="2" charset="-122"/>
                <a:cs typeface="Times New Roman" panose="02020603050405020304" pitchFamily="18" charset="0"/>
              </a:rPr>
              <a:t>Tiết</a:t>
            </a:r>
            <a:r>
              <a:rPr lang="en-US" sz="3600" b="1" dirty="0">
                <a:effectLst/>
                <a:latin typeface="Times New Roman" panose="02020603050405020304" pitchFamily="18" charset="0"/>
                <a:ea typeface="SimSun" panose="02010600030101010101" pitchFamily="2" charset="-122"/>
                <a:cs typeface="Times New Roman" panose="02020603050405020304" pitchFamily="18" charset="0"/>
              </a:rPr>
              <a:t> 16, 17 - </a:t>
            </a:r>
            <a:r>
              <a:rPr lang="en-US" sz="3600" b="1" dirty="0" err="1">
                <a:effectLst/>
                <a:latin typeface="Times New Roman" panose="02020603050405020304" pitchFamily="18" charset="0"/>
                <a:ea typeface="SimSun" panose="02010600030101010101" pitchFamily="2" charset="-122"/>
                <a:cs typeface="Times New Roman" panose="02020603050405020304" pitchFamily="18" charset="0"/>
              </a:rPr>
              <a:t>Bài</a:t>
            </a:r>
            <a:r>
              <a:rPr lang="en-US" sz="3600" b="1" dirty="0">
                <a:effectLst/>
                <a:latin typeface="Times New Roman" panose="02020603050405020304" pitchFamily="18" charset="0"/>
                <a:ea typeface="SimSun" panose="02010600030101010101" pitchFamily="2" charset="-122"/>
                <a:cs typeface="Times New Roman" panose="02020603050405020304" pitchFamily="18" charset="0"/>
              </a:rPr>
              <a:t> 12</a:t>
            </a:r>
            <a:endParaRPr lang="en-US" sz="3600" dirty="0">
              <a:effectLst/>
              <a:latin typeface="Times New Roman" panose="02020603050405020304" pitchFamily="18" charset="0"/>
              <a:ea typeface="SimSun" panose="02010600030101010101" pitchFamily="2" charset="-122"/>
              <a:cs typeface="Times New Roman" panose="02020603050405020304" pitchFamily="18" charset="0"/>
            </a:endParaRPr>
          </a:p>
          <a:p>
            <a:pPr algn="ctr">
              <a:spcBef>
                <a:spcPts val="600"/>
              </a:spcBef>
              <a:spcAft>
                <a:spcPts val="600"/>
              </a:spcAft>
            </a:pPr>
            <a:r>
              <a:rPr lang="en-US"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QUYỀN VÀ NGHĨA VỤ CỦA CÔNG DÂN </a:t>
            </a:r>
          </a:p>
          <a:p>
            <a:pPr algn="ctr">
              <a:spcBef>
                <a:spcPts val="600"/>
              </a:spcBef>
              <a:spcAft>
                <a:spcPts val="600"/>
              </a:spcAft>
            </a:pPr>
            <a:r>
              <a:rPr lang="en-US"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TRONG GIA ĐÌNH</a:t>
            </a:r>
            <a:endParaRPr lang="en-US" sz="36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01DFF34-90B5-469C-B025-5379E5449F62}"/>
              </a:ext>
            </a:extLst>
          </p:cNvPr>
          <p:cNvPicPr>
            <a:picLocks noChangeAspect="1"/>
          </p:cNvPicPr>
          <p:nvPr/>
        </p:nvPicPr>
        <p:blipFill>
          <a:blip r:embed="rId2"/>
          <a:stretch>
            <a:fillRect/>
          </a:stretch>
        </p:blipFill>
        <p:spPr>
          <a:xfrm>
            <a:off x="2438400" y="3255567"/>
            <a:ext cx="7315200" cy="3103477"/>
          </a:xfrm>
          <a:prstGeom prst="rect">
            <a:avLst/>
          </a:prstGeom>
        </p:spPr>
      </p:pic>
    </p:spTree>
    <p:extLst>
      <p:ext uri="{BB962C8B-B14F-4D97-AF65-F5344CB8AC3E}">
        <p14:creationId xmlns:p14="http://schemas.microsoft.com/office/powerpoint/2010/main" val="2644343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024030-7763-448F-998A-3C6E59485F33}"/>
              </a:ext>
            </a:extLst>
          </p:cNvPr>
          <p:cNvSpPr txBox="1"/>
          <p:nvPr/>
        </p:nvSpPr>
        <p:spPr>
          <a:xfrm>
            <a:off x="3100318" y="2234414"/>
            <a:ext cx="6807958" cy="4401205"/>
          </a:xfrm>
          <a:prstGeom prst="rect">
            <a:avLst/>
          </a:prstGeom>
          <a:noFill/>
        </p:spPr>
        <p:txBody>
          <a:bodyPr wrap="square" rtlCol="0">
            <a:spAutoFit/>
          </a:bodyPr>
          <a:lstStyle/>
          <a:p>
            <a:pPr fontAlgn="auto">
              <a:spcBef>
                <a:spcPts val="0"/>
              </a:spcBef>
              <a:spcAft>
                <a:spcPts val="0"/>
              </a:spcAft>
            </a:pPr>
            <a:r>
              <a:rPr lang="en-US" sz="4000" b="1" dirty="0">
                <a:solidFill>
                  <a:srgbClr val="0000FF"/>
                </a:solidFill>
                <a:latin typeface="Times New Roman" panose="02020603050405020304" pitchFamily="18" charset="0"/>
                <a:cs typeface="Times New Roman" panose="02020603050405020304" pitchFamily="18" charset="0"/>
              </a:rPr>
              <a:t>I. ĐẶT VẤN ĐỀ</a:t>
            </a:r>
          </a:p>
          <a:p>
            <a:pPr fontAlgn="auto">
              <a:spcBef>
                <a:spcPts val="0"/>
              </a:spcBef>
              <a:spcAft>
                <a:spcPts val="0"/>
              </a:spcAft>
            </a:pPr>
            <a:r>
              <a:rPr lang="en-US" sz="4000" b="1" dirty="0">
                <a:solidFill>
                  <a:srgbClr val="0000FF"/>
                </a:solidFill>
                <a:latin typeface="Times New Roman" panose="02020603050405020304" pitchFamily="18" charset="0"/>
                <a:cs typeface="Times New Roman" panose="02020603050405020304" pitchFamily="18" charset="0"/>
              </a:rPr>
              <a:t>II. NỘI DUNG BÀI HỌC</a:t>
            </a:r>
          </a:p>
          <a:p>
            <a:pPr fontAlgn="auto">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1. </a:t>
            </a:r>
            <a:r>
              <a:rPr lang="en-US" sz="4000" b="1" dirty="0" err="1">
                <a:solidFill>
                  <a:prstClr val="black"/>
                </a:solidFill>
                <a:latin typeface="Times New Roman" panose="02020603050405020304" pitchFamily="18" charset="0"/>
                <a:cs typeface="Times New Roman" panose="02020603050405020304" pitchFamily="18" charset="0"/>
              </a:rPr>
              <a:t>Gia</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đình</a:t>
            </a:r>
            <a:r>
              <a:rPr lang="en-US" sz="4000" b="1" dirty="0">
                <a:solidFill>
                  <a:prstClr val="black"/>
                </a:solidFill>
                <a:latin typeface="Times New Roman" panose="02020603050405020304" pitchFamily="18" charset="0"/>
                <a:cs typeface="Times New Roman" panose="02020603050405020304" pitchFamily="18" charset="0"/>
              </a:rPr>
              <a:t>.</a:t>
            </a:r>
          </a:p>
          <a:p>
            <a:pPr fontAlgn="auto">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2. </a:t>
            </a:r>
            <a:r>
              <a:rPr lang="en-US" sz="4000" b="1" dirty="0" err="1">
                <a:solidFill>
                  <a:prstClr val="black"/>
                </a:solidFill>
                <a:latin typeface="Times New Roman" panose="02020603050405020304" pitchFamily="18" charset="0"/>
                <a:cs typeface="Times New Roman" panose="02020603050405020304" pitchFamily="18" charset="0"/>
              </a:rPr>
              <a:t>Pháp</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luật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nước</a:t>
            </a:r>
            <a:r>
              <a:rPr lang="en-US" sz="4000" b="1" dirty="0">
                <a:solidFill>
                  <a:prstClr val="black"/>
                </a:solidFill>
                <a:latin typeface="Times New Roman" panose="02020603050405020304" pitchFamily="18" charset="0"/>
                <a:cs typeface="Times New Roman" panose="02020603050405020304" pitchFamily="18" charset="0"/>
              </a:rPr>
              <a:t> ta qui </a:t>
            </a:r>
            <a:r>
              <a:rPr lang="en-US" sz="4000" b="1" dirty="0" err="1">
                <a:solidFill>
                  <a:prstClr val="black"/>
                </a:solidFill>
                <a:latin typeface="Times New Roman" panose="02020603050405020304" pitchFamily="18" charset="0"/>
                <a:cs typeface="Times New Roman" panose="02020603050405020304" pitchFamily="18" charset="0"/>
              </a:rPr>
              <a:t>định</a:t>
            </a:r>
            <a:r>
              <a:rPr lang="en-US" sz="4000" b="1" dirty="0">
                <a:solidFill>
                  <a:prstClr val="black"/>
                </a:solidFill>
                <a:latin typeface="Times New Roman" panose="02020603050405020304" pitchFamily="18" charset="0"/>
                <a:cs typeface="Times New Roman" panose="02020603050405020304" pitchFamily="18" charset="0"/>
              </a:rPr>
              <a:t>.</a:t>
            </a:r>
          </a:p>
          <a:p>
            <a:pPr fontAlgn="auto">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3. Ý </a:t>
            </a:r>
            <a:r>
              <a:rPr lang="en-US" sz="4000" b="1" dirty="0" err="1">
                <a:solidFill>
                  <a:prstClr val="black"/>
                </a:solidFill>
                <a:latin typeface="Times New Roman" panose="02020603050405020304" pitchFamily="18" charset="0"/>
                <a:cs typeface="Times New Roman" panose="02020603050405020304" pitchFamily="18" charset="0"/>
              </a:rPr>
              <a:t>nghĩa</a:t>
            </a:r>
            <a:r>
              <a:rPr lang="en-US" sz="4000" b="1" dirty="0">
                <a:solidFill>
                  <a:prstClr val="black"/>
                </a:solidFill>
                <a:latin typeface="Times New Roman" panose="02020603050405020304" pitchFamily="18" charset="0"/>
                <a:cs typeface="Times New Roman" panose="02020603050405020304" pitchFamily="18" charset="0"/>
              </a:rPr>
              <a:t>.</a:t>
            </a:r>
          </a:p>
          <a:p>
            <a:pPr fontAlgn="auto">
              <a:spcBef>
                <a:spcPts val="0"/>
              </a:spcBef>
              <a:spcAft>
                <a:spcPts val="0"/>
              </a:spcAft>
            </a:pPr>
            <a:r>
              <a:rPr lang="en-US" sz="4000" b="1" dirty="0">
                <a:solidFill>
                  <a:srgbClr val="0000FF"/>
                </a:solidFill>
                <a:latin typeface="Times New Roman" panose="02020603050405020304" pitchFamily="18" charset="0"/>
                <a:cs typeface="Times New Roman" panose="02020603050405020304" pitchFamily="18" charset="0"/>
              </a:rPr>
              <a:t>III. LUYỆN TẬP</a:t>
            </a:r>
          </a:p>
          <a:p>
            <a:pPr fontAlgn="auto">
              <a:spcBef>
                <a:spcPts val="0"/>
              </a:spcBef>
              <a:spcAft>
                <a:spcPts val="0"/>
              </a:spcAft>
            </a:pPr>
            <a:r>
              <a:rPr lang="en-US" sz="4000" b="1" dirty="0">
                <a:solidFill>
                  <a:srgbClr val="0000FF"/>
                </a:solidFill>
                <a:latin typeface="Times New Roman" panose="02020603050405020304" pitchFamily="18" charset="0"/>
                <a:cs typeface="Times New Roman" panose="02020603050405020304" pitchFamily="18" charset="0"/>
              </a:rPr>
              <a:t>IV. HƯỚNG DẪN VỀ NHÀ</a:t>
            </a:r>
          </a:p>
        </p:txBody>
      </p:sp>
      <p:sp>
        <p:nvSpPr>
          <p:cNvPr id="6" name="TextBox 5">
            <a:extLst>
              <a:ext uri="{FF2B5EF4-FFF2-40B4-BE49-F238E27FC236}">
                <a16:creationId xmlns:a16="http://schemas.microsoft.com/office/drawing/2014/main" id="{72FFE5DD-5DB1-49FC-9A3F-BA803F47BB88}"/>
              </a:ext>
            </a:extLst>
          </p:cNvPr>
          <p:cNvSpPr txBox="1"/>
          <p:nvPr/>
        </p:nvSpPr>
        <p:spPr>
          <a:xfrm>
            <a:off x="0" y="356977"/>
            <a:ext cx="12192000" cy="1877437"/>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Tiết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16, 17 -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Bài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12</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QUYỀN VÀ NGHĨA VỤ CỦA CÔNG DÂN </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TRONG GIA ĐÌNH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02895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68FBF3-78D3-4066-BAA7-72AC8B0748D7}"/>
              </a:ext>
            </a:extLst>
          </p:cNvPr>
          <p:cNvPicPr>
            <a:picLocks noChangeAspect="1"/>
          </p:cNvPicPr>
          <p:nvPr/>
        </p:nvPicPr>
        <p:blipFill>
          <a:blip r:embed="rId2"/>
          <a:stretch>
            <a:fillRect/>
          </a:stretch>
        </p:blipFill>
        <p:spPr>
          <a:xfrm>
            <a:off x="0" y="356977"/>
            <a:ext cx="12192000" cy="6071119"/>
          </a:xfrm>
          <a:prstGeom prst="rect">
            <a:avLst/>
          </a:prstGeom>
        </p:spPr>
      </p:pic>
      <p:sp>
        <p:nvSpPr>
          <p:cNvPr id="4" name="Cloud 3">
            <a:extLst>
              <a:ext uri="{FF2B5EF4-FFF2-40B4-BE49-F238E27FC236}">
                <a16:creationId xmlns:a16="http://schemas.microsoft.com/office/drawing/2014/main" id="{E79AE0F3-D061-4AE1-9411-C5297C8B3906}"/>
              </a:ext>
            </a:extLst>
          </p:cNvPr>
          <p:cNvSpPr/>
          <p:nvPr/>
        </p:nvSpPr>
        <p:spPr>
          <a:xfrm>
            <a:off x="1249464" y="974249"/>
            <a:ext cx="9053515" cy="521657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I. ĐẶT VẤN ĐỀ</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4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Học</a:t>
            </a:r>
            <a:r>
              <a:rPr kumimoji="0" lang="en-US" sz="4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sinh</a:t>
            </a:r>
            <a:r>
              <a:rPr kumimoji="0" lang="en-US" sz="4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tư</a:t>
            </a:r>
            <a:r>
              <a:rPr kumimoji="0" lang="en-US" sz="4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đọc</a:t>
            </a:r>
            <a:r>
              <a:rPr kumimoji="0" lang="en-US" sz="4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va</a:t>
            </a:r>
            <a:r>
              <a:rPr kumimoji="0" lang="en-US" sz="4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nghiên</a:t>
            </a:r>
            <a:r>
              <a:rPr kumimoji="0" lang="en-US" sz="4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cứu</a:t>
            </a:r>
            <a:r>
              <a:rPr kumimoji="0" lang="en-US" sz="4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dựa</a:t>
            </a:r>
            <a:r>
              <a:rPr kumimoji="0" lang="en-US" sz="4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vào</a:t>
            </a:r>
            <a:endParaRPr kumimoji="0" lang="en-US" sz="4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nội</a:t>
            </a:r>
            <a:r>
              <a:rPr kumimoji="0" lang="en-US" sz="4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dung </a:t>
            </a:r>
            <a:r>
              <a:rPr kumimoji="0" lang="en-US" sz="4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gợi</a:t>
            </a:r>
            <a:r>
              <a:rPr kumimoji="0" lang="en-US" sz="4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ý </a:t>
            </a:r>
            <a:r>
              <a:rPr kumimoji="0" lang="en-US" sz="4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sau</a:t>
            </a:r>
            <a:r>
              <a:rPr kumimoji="0" lang="en-US" sz="4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082216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FAFC64-A080-46EE-B4D0-4B13D29827C5}"/>
              </a:ext>
            </a:extLst>
          </p:cNvPr>
          <p:cNvSpPr txBox="1"/>
          <p:nvPr/>
        </p:nvSpPr>
        <p:spPr>
          <a:xfrm>
            <a:off x="13648" y="371861"/>
            <a:ext cx="12192000" cy="6001643"/>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Em</a:t>
            </a:r>
            <a:r>
              <a:rPr kumimoji="0" lang="en-US" sz="32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hãy</a:t>
            </a:r>
            <a:r>
              <a:rPr kumimoji="0" lang="en-US" sz="32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đọc</a:t>
            </a:r>
            <a:r>
              <a:rPr kumimoji="0" lang="en-US" sz="32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hai</a:t>
            </a:r>
            <a:r>
              <a:rPr kumimoji="0" lang="en-US" sz="32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mẩu</a:t>
            </a:r>
            <a:r>
              <a:rPr kumimoji="0" lang="en-US" sz="32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chuyện</a:t>
            </a:r>
            <a:r>
              <a:rPr kumimoji="0" lang="en-US" sz="32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sau</a:t>
            </a:r>
            <a:r>
              <a:rPr kumimoji="0" lang="en-US" sz="32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p>
          <a:p>
            <a:pPr marR="0" lvl="0" algn="just" defTabSz="914400" rtl="0" eaLnBrk="1" fontAlgn="base" latinLnBrk="0" hangingPunct="1">
              <a:lnSpc>
                <a:spcPct val="100000"/>
              </a:lnSpc>
              <a:spcBef>
                <a:spcPct val="0"/>
              </a:spcBef>
              <a:spcAft>
                <a:spcPct val="0"/>
              </a:spcAft>
              <a:buClrTx/>
              <a:buSzTx/>
              <a:tabLst/>
              <a:defRPr/>
            </a:pPr>
            <a:r>
              <a:rPr lang="en-US" sz="3200" b="1" dirty="0">
                <a:solidFill>
                  <a:srgbClr val="0070C0"/>
                </a:solidFill>
                <a:latin typeface="Times New Roman" pitchFamily="18" charset="0"/>
                <a:cs typeface="Times New Roman" pitchFamily="18" charset="0"/>
              </a:rPr>
              <a:t>1. </a:t>
            </a:r>
            <a:r>
              <a:rPr lang="en-US" sz="3200" baseline="0" dirty="0" err="1">
                <a:solidFill>
                  <a:schemeClr val="tx1"/>
                </a:solidFill>
                <a:latin typeface="Times New Roman" pitchFamily="18" charset="0"/>
                <a:cs typeface="Times New Roman" pitchFamily="18" charset="0"/>
              </a:rPr>
              <a:t>Bố</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Tuấn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mất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mẹ</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tần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tảo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nuôi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hai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anh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em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Tuấn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học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nội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Tuấn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đều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yếu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Tuấn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lúc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đó</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đang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học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lớp</a:t>
            </a:r>
            <a:r>
              <a:rPr lang="en-US" sz="3200" dirty="0">
                <a:solidFill>
                  <a:schemeClr val="tx1"/>
                </a:solidFill>
                <a:latin typeface="Times New Roman" pitchFamily="18" charset="0"/>
                <a:cs typeface="Times New Roman" pitchFamily="18" charset="0"/>
              </a:rPr>
              <a:t> 6 </a:t>
            </a:r>
            <a:r>
              <a:rPr lang="en-US" sz="3200" dirty="0" err="1">
                <a:solidFill>
                  <a:schemeClr val="tx1"/>
                </a:solidFill>
                <a:latin typeface="Times New Roman" pitchFamily="18" charset="0"/>
                <a:cs typeface="Times New Roman" pitchFamily="18" charset="0"/>
              </a:rPr>
              <a:t>đã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xin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mẹ</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về</a:t>
            </a:r>
            <a:r>
              <a:rPr lang="en-US" sz="3200" dirty="0">
                <a:solidFill>
                  <a:schemeClr val="tx1"/>
                </a:solidFill>
                <a:latin typeface="Times New Roman" pitchFamily="18" charset="0"/>
                <a:cs typeface="Times New Roman" pitchFamily="18" charset="0"/>
              </a:rPr>
              <a:t> ở </a:t>
            </a:r>
            <a:r>
              <a:rPr lang="en-US" sz="3200" dirty="0" err="1">
                <a:solidFill>
                  <a:schemeClr val="tx1"/>
                </a:solidFill>
                <a:latin typeface="Times New Roman" pitchFamily="18" charset="0"/>
                <a:cs typeface="Times New Roman" pitchFamily="18" charset="0"/>
              </a:rPr>
              <a:t>hẳn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với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Từ</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đó</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Tuấn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học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hơn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nhớ</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nhớ</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mẹ</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em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nhưng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thương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Tuấn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cố</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gắng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vượt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mọi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khó</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Hằng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ngày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Tuấn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dạy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sớm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nấu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cơm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mời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dậy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cơm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lợn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rồi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mới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học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Mùa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Tuấn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đun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nước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tắm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những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ngày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nắng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ấm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Tuấn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dắt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dạo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trường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trên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đường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làng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hoặc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đến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thăm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a:t>
            </a:r>
            <a:r>
              <a:rPr lang="en-US" sz="3200" dirty="0">
                <a:solidFill>
                  <a:schemeClr val="tx1"/>
                </a:solidFill>
                <a:latin typeface="Times New Roman" pitchFamily="18" charset="0"/>
                <a:cs typeface="Times New Roman" pitchFamily="18" charset="0"/>
              </a:rPr>
              <a:t> con </a:t>
            </a:r>
            <a:r>
              <a:rPr lang="en-US" sz="3200" dirty="0" err="1">
                <a:solidFill>
                  <a:schemeClr val="tx1"/>
                </a:solidFill>
                <a:latin typeface="Times New Roman" pitchFamily="18" charset="0"/>
                <a:cs typeface="Times New Roman" pitchFamily="18" charset="0"/>
              </a:rPr>
              <a:t>họ</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hàng</a:t>
            </a:r>
            <a:r>
              <a:rPr lang="en-US" sz="3200" dirty="0">
                <a:solidFill>
                  <a:schemeClr val="tx1"/>
                </a:solidFill>
                <a:latin typeface="Times New Roman" pitchFamily="18" charset="0"/>
                <a:cs typeface="Times New Roman" pitchFamily="18" charset="0"/>
              </a:rPr>
              <a:t>. Ban </a:t>
            </a:r>
            <a:r>
              <a:rPr lang="en-US" sz="3200" dirty="0" err="1">
                <a:solidFill>
                  <a:schemeClr val="tx1"/>
                </a:solidFill>
                <a:latin typeface="Times New Roman" pitchFamily="18" charset="0"/>
                <a:cs typeface="Times New Roman" pitchFamily="18" charset="0"/>
              </a:rPr>
              <a:t>đêm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Tuấn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bê</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chõng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nằm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cạnh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giường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để</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giúp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cần</a:t>
            </a:r>
            <a:r>
              <a:rPr lang="en-US" sz="3200" dirty="0">
                <a:solidFill>
                  <a:schemeClr val="tx1"/>
                </a:solidFill>
                <a:latin typeface="Times New Roman" pitchFamily="18" charset="0"/>
                <a:cs typeface="Times New Roman" pitchFamily="18" charset="0"/>
              </a:rPr>
              <a:t>. </a:t>
            </a:r>
          </a:p>
          <a:p>
            <a:pPr marR="0" lvl="0" algn="just" defTabSz="914400" rtl="0" eaLnBrk="1" fontAlgn="base" latinLnBrk="0" hangingPunct="1">
              <a:lnSpc>
                <a:spcPct val="100000"/>
              </a:lnSpc>
              <a:spcBef>
                <a:spcPct val="0"/>
              </a:spcBef>
              <a:spcAft>
                <a:spcPct val="0"/>
              </a:spcAft>
              <a:buClrTx/>
              <a:buSzTx/>
              <a:tabLst/>
              <a:defRPr/>
            </a:pPr>
            <a:r>
              <a:rPr kumimoji="0" lang="en-US" sz="32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Dù</a:t>
            </a:r>
            <a:r>
              <a:rPr kumimoji="0" lang="en-US" sz="3200"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chemeClr val="tx1"/>
                </a:solidFill>
                <a:effectLst/>
                <a:uLnTx/>
                <a:uFillTx/>
                <a:latin typeface="Times New Roman" pitchFamily="18" charset="0"/>
                <a:cs typeface="Times New Roman" pitchFamily="18" charset="0"/>
              </a:rPr>
              <a:t>bận</a:t>
            </a:r>
            <a:r>
              <a:rPr kumimoji="0" lang="en-US" sz="3200"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chemeClr val="tx1"/>
                </a:solidFill>
                <a:effectLst/>
                <a:uLnTx/>
                <a:uFillTx/>
                <a:latin typeface="Times New Roman" pitchFamily="18" charset="0"/>
                <a:cs typeface="Times New Roman" pitchFamily="18" charset="0"/>
              </a:rPr>
              <a:t>chăm</a:t>
            </a:r>
            <a:r>
              <a:rPr kumimoji="0" lang="en-US" sz="3200"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chemeClr val="tx1"/>
                </a:solidFill>
                <a:effectLst/>
                <a:uLnTx/>
                <a:uFillTx/>
                <a:latin typeface="Times New Roman" pitchFamily="18" charset="0"/>
                <a:cs typeface="Times New Roman" pitchFamily="18" charset="0"/>
              </a:rPr>
              <a:t>sóc</a:t>
            </a:r>
            <a:r>
              <a:rPr kumimoji="0" lang="en-US" sz="3200"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chemeClr val="tx1"/>
                </a:solidFill>
                <a:effectLst/>
                <a:uLnTx/>
                <a:uFillTx/>
                <a:latin typeface="Times New Roman" pitchFamily="18" charset="0"/>
                <a:cs typeface="Times New Roman" pitchFamily="18" charset="0"/>
              </a:rPr>
              <a:t>ông</a:t>
            </a:r>
            <a:r>
              <a:rPr kumimoji="0" lang="en-US" sz="3200"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chemeClr val="tx1"/>
                </a:solidFill>
                <a:effectLst/>
                <a:uLnTx/>
                <a:uFillTx/>
                <a:latin typeface="Times New Roman" pitchFamily="18" charset="0"/>
                <a:cs typeface="Times New Roman" pitchFamily="18" charset="0"/>
              </a:rPr>
              <a:t>bà</a:t>
            </a:r>
            <a:r>
              <a:rPr kumimoji="0" lang="en-US" sz="3200"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chemeClr val="tx1"/>
                </a:solidFill>
                <a:effectLst/>
                <a:uLnTx/>
                <a:uFillTx/>
                <a:latin typeface="Times New Roman" pitchFamily="18" charset="0"/>
                <a:cs typeface="Times New Roman" pitchFamily="18" charset="0"/>
              </a:rPr>
              <a:t>già</a:t>
            </a:r>
            <a:r>
              <a:rPr kumimoji="0" lang="en-US" sz="3200"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chemeClr val="tx1"/>
                </a:solidFill>
                <a:effectLst/>
                <a:uLnTx/>
                <a:uFillTx/>
                <a:latin typeface="Times New Roman" pitchFamily="18" charset="0"/>
                <a:cs typeface="Times New Roman" pitchFamily="18" charset="0"/>
              </a:rPr>
              <a:t>yếu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Tuấn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vẫn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học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giỏi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tham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hoạt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động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trường</a:t>
            </a:r>
            <a:r>
              <a:rPr lang="en-US" sz="32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48502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35DB0A-2755-421C-B9E8-1B4566B25B96}"/>
              </a:ext>
            </a:extLst>
          </p:cNvPr>
          <p:cNvSpPr txBox="1"/>
          <p:nvPr/>
        </p:nvSpPr>
        <p:spPr>
          <a:xfrm>
            <a:off x="213815" y="1115410"/>
            <a:ext cx="11764370" cy="4524315"/>
          </a:xfrm>
          <a:prstGeom prst="rect">
            <a:avLst/>
          </a:prstGeom>
          <a:noFill/>
        </p:spPr>
        <p:txBody>
          <a:bodyPr wrap="square">
            <a:spAutoFit/>
          </a:bodyPr>
          <a:lstStyle/>
          <a:p>
            <a:pPr algn="just"/>
            <a:r>
              <a:rPr lang="en-US" sz="3200" b="1" dirty="0">
                <a:solidFill>
                  <a:srgbClr val="0070C0"/>
                </a:solidFill>
                <a:latin typeface="Times New Roman" panose="02020603050405020304" pitchFamily="18" charset="0"/>
                <a:cs typeface="Times New Roman" panose="02020603050405020304" pitchFamily="18" charset="0"/>
              </a:rPr>
              <a:t>2</a:t>
            </a:r>
            <a:r>
              <a:rPr lang="en-US" sz="3600" b="1" dirty="0">
                <a:solidFill>
                  <a:srgbClr val="0070C0"/>
                </a:solidFill>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Cụ Lam gần 80 tuổi, từ quê lên sống với người con trai cả ở thành phố. Số tiền bán nhà, vườn ở quê, anh con trai nói vay tạm của mẹ để xây nhà. Nhưng khi nhà xây xong, tất cả gia đình, con cái của anh ta ở tầng trên, tầng một thì cho thuê, còn cụ Lam thì anh ta cho ở một mình dưới bếp. Hằng ngày, đến bữa cơm, anh ta sai con mang xuống cho mẹ bát cơm và ít thức ăn. Cụ Lam sống mãi như thế, thấy buồn tủi quá, phải bỏ về quê sống với người con thứ. </a:t>
            </a:r>
          </a:p>
        </p:txBody>
      </p:sp>
    </p:spTree>
    <p:extLst>
      <p:ext uri="{BB962C8B-B14F-4D97-AF65-F5344CB8AC3E}">
        <p14:creationId xmlns:p14="http://schemas.microsoft.com/office/powerpoint/2010/main" val="1244553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2158</Words>
  <Application>Microsoft Office PowerPoint</Application>
  <PresentationFormat>Widescreen</PresentationFormat>
  <Paragraphs>127</Paragraphs>
  <Slides>31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HƯỚNG DẪN VỀ NHÀ  - Học nội dung bài 12 : Quyền và nghĩa vụ công dân trong gia đình. - Tham khảo thêm các bài tập bài 12 trong SGK. - Ôn lại nội dung các bài đã học.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Lê  Trọng Tâm</cp:lastModifiedBy>
  <cp:revision>42</cp:revision>
  <dcterms:created xsi:type="dcterms:W3CDTF">2020-11-24T05:51:16Z</dcterms:created>
  <dcterms:modified xsi:type="dcterms:W3CDTF">2021-12-19T08:43:17Z</dcterms:modified>
</cp:coreProperties>
</file>