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notesSlides/notesSlide4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338" r:id="rId3"/>
    <p:sldId id="256" r:id="rId4"/>
    <p:sldId id="296" r:id="rId5"/>
    <p:sldId id="257" r:id="rId6"/>
    <p:sldId id="336" r:id="rId7"/>
    <p:sldId id="258" r:id="rId8"/>
    <p:sldId id="334" r:id="rId9"/>
    <p:sldId id="263" r:id="rId10"/>
    <p:sldId id="337" r:id="rId11"/>
    <p:sldId id="266" r:id="rId12"/>
    <p:sldId id="300" r:id="rId13"/>
    <p:sldId id="301" r:id="rId14"/>
    <p:sldId id="267" r:id="rId15"/>
    <p:sldId id="302" r:id="rId16"/>
    <p:sldId id="303" r:id="rId17"/>
    <p:sldId id="304" r:id="rId18"/>
    <p:sldId id="307" r:id="rId19"/>
    <p:sldId id="316" r:id="rId20"/>
    <p:sldId id="315" r:id="rId21"/>
    <p:sldId id="317" r:id="rId22"/>
    <p:sldId id="329" r:id="rId23"/>
    <p:sldId id="330" r:id="rId24"/>
    <p:sldId id="331" r:id="rId25"/>
    <p:sldId id="332" r:id="rId26"/>
    <p:sldId id="327" r:id="rId27"/>
    <p:sldId id="328" r:id="rId28"/>
    <p:sldId id="3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CC"/>
    <a:srgbClr val="00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AE6753-8466-461D-A07A-3EBB8ED8C904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56CA675-85FD-4585-B3F9-66E4D0471A68}">
      <dgm:prSet phldrT="[Text]" custT="1"/>
      <dgm:spPr/>
      <dgm:t>
        <a:bodyPr/>
        <a:lstStyle/>
        <a:p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BCNN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thừa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23A9EF-DA1A-4F35-BA95-AAB403B1494C}" type="sibTrans" cxnId="{65160FAC-7B0B-45D9-9EB1-25154CFFDBAB}">
      <dgm:prSet/>
      <dgm:spPr/>
      <dgm:t>
        <a:bodyPr/>
        <a:lstStyle/>
        <a:p>
          <a:endParaRPr lang="en-US"/>
        </a:p>
      </dgm:t>
    </dgm:pt>
    <dgm:pt modelId="{D8D27435-83B3-49FE-BF70-9DDDCD23A428}" type="parTrans" cxnId="{65160FAC-7B0B-45D9-9EB1-25154CFFDBAB}">
      <dgm:prSet/>
      <dgm:spPr/>
      <dgm:t>
        <a:bodyPr/>
        <a:lstStyle/>
        <a:p>
          <a:endParaRPr lang="en-US"/>
        </a:p>
      </dgm:t>
    </dgm:pt>
    <dgm:pt modelId="{912D9D17-13EA-4FBB-B5B9-038F98C5A489}">
      <dgm:prSet phldrT="[Text]" custT="1"/>
      <dgm:spPr/>
      <dgm:t>
        <a:bodyPr/>
        <a:lstStyle/>
        <a:p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Bội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nhỏ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96A465-6B69-4BC9-ACB2-2C4D044D45DC}" type="sibTrans" cxnId="{2953E371-4BCD-49E9-9136-B1348BFF1DDC}">
      <dgm:prSet/>
      <dgm:spPr/>
      <dgm:t>
        <a:bodyPr/>
        <a:lstStyle/>
        <a:p>
          <a:endParaRPr lang="en-US"/>
        </a:p>
      </dgm:t>
    </dgm:pt>
    <dgm:pt modelId="{475D1FC9-E3AA-49F9-B125-963F9CE2B2DC}" type="parTrans" cxnId="{2953E371-4BCD-49E9-9136-B1348BFF1DDC}">
      <dgm:prSet/>
      <dgm:spPr/>
      <dgm:t>
        <a:bodyPr/>
        <a:lstStyle/>
        <a:p>
          <a:endParaRPr lang="en-US"/>
        </a:p>
      </dgm:t>
    </dgm:pt>
    <dgm:pt modelId="{0E7A06D0-4EE1-453F-9B55-77D261057B90}">
      <dgm:prSet phldrT="[Text]" custT="1"/>
      <dgm:spPr/>
      <dgm:t>
        <a:bodyPr/>
        <a:lstStyle/>
        <a:p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Bội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DE4E5F-D272-4E0F-8B57-7156351F5FA7}" type="sibTrans" cxnId="{0204AE4C-9C79-40E8-9389-58B8427042EA}">
      <dgm:prSet/>
      <dgm:spPr/>
      <dgm:t>
        <a:bodyPr/>
        <a:lstStyle/>
        <a:p>
          <a:endParaRPr lang="en-US"/>
        </a:p>
      </dgm:t>
    </dgm:pt>
    <dgm:pt modelId="{4A2901D1-0368-466C-B921-298AA14ECCDE}" type="parTrans" cxnId="{0204AE4C-9C79-40E8-9389-58B8427042EA}">
      <dgm:prSet/>
      <dgm:spPr/>
      <dgm:t>
        <a:bodyPr/>
        <a:lstStyle/>
        <a:p>
          <a:endParaRPr lang="en-US"/>
        </a:p>
      </dgm:t>
    </dgm:pt>
    <dgm:pt modelId="{E2BC0264-1709-4B5E-BAFC-ABDC690DD7C7}">
      <dgm:prSet custT="1"/>
      <dgm:spPr/>
      <dgm:t>
        <a:bodyPr/>
        <a:lstStyle/>
        <a:p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60531F-6A72-4727-A495-33EAD0EBC510}" type="parTrans" cxnId="{81E7BE3B-EE5C-4473-BE01-13C7DE4FEB27}">
      <dgm:prSet/>
      <dgm:spPr/>
      <dgm:t>
        <a:bodyPr/>
        <a:lstStyle/>
        <a:p>
          <a:endParaRPr lang="en-US"/>
        </a:p>
      </dgm:t>
    </dgm:pt>
    <dgm:pt modelId="{C1137056-373B-416A-A7E6-2D95FBA19A2E}" type="sibTrans" cxnId="{81E7BE3B-EE5C-4473-BE01-13C7DE4FEB27}">
      <dgm:prSet/>
      <dgm:spPr/>
      <dgm:t>
        <a:bodyPr/>
        <a:lstStyle/>
        <a:p>
          <a:endParaRPr lang="en-US"/>
        </a:p>
      </dgm:t>
    </dgm:pt>
    <dgm:pt modelId="{0485863B-8528-4A98-BE98-42B622476BCB}" type="pres">
      <dgm:prSet presAssocID="{31AE6753-8466-461D-A07A-3EBB8ED8C90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9E2114-7EC2-4107-8576-0385DB4CAE8D}" type="pres">
      <dgm:prSet presAssocID="{0E7A06D0-4EE1-453F-9B55-77D261057B90}" presName="composite" presStyleCnt="0"/>
      <dgm:spPr/>
    </dgm:pt>
    <dgm:pt modelId="{E60CE310-802A-4D44-8AC2-7859D9556312}" type="pres">
      <dgm:prSet presAssocID="{0E7A06D0-4EE1-453F-9B55-77D261057B90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E7C4B79-6151-4ECE-85C7-E4AF59DD2DF1}" type="pres">
      <dgm:prSet presAssocID="{0E7A06D0-4EE1-453F-9B55-77D261057B90}" presName="txShp" presStyleLbl="node1" presStyleIdx="0" presStyleCnt="4" custScaleX="100000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BADE1-E812-43D7-BF88-3DDF3E6F7ADE}" type="pres">
      <dgm:prSet presAssocID="{86DE4E5F-D272-4E0F-8B57-7156351F5FA7}" presName="spacing" presStyleCnt="0"/>
      <dgm:spPr/>
    </dgm:pt>
    <dgm:pt modelId="{5C5C6619-6288-49B6-94F0-6B6434D6262F}" type="pres">
      <dgm:prSet presAssocID="{912D9D17-13EA-4FBB-B5B9-038F98C5A489}" presName="composite" presStyleCnt="0"/>
      <dgm:spPr/>
    </dgm:pt>
    <dgm:pt modelId="{AA2AA201-1CEE-41DD-BD63-162FB0A20E69}" type="pres">
      <dgm:prSet presAssocID="{912D9D17-13EA-4FBB-B5B9-038F98C5A489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CCD3FDE1-FF71-4F0C-ABFE-CB812DA501A2}" type="pres">
      <dgm:prSet presAssocID="{912D9D17-13EA-4FBB-B5B9-038F98C5A489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4DD02-4996-4FC0-97CA-5A1793DF3EC3}" type="pres">
      <dgm:prSet presAssocID="{BF96A465-6B69-4BC9-ACB2-2C4D044D45DC}" presName="spacing" presStyleCnt="0"/>
      <dgm:spPr/>
    </dgm:pt>
    <dgm:pt modelId="{675AEEDE-7EFF-4AE3-B2FA-0B7572DD5E39}" type="pres">
      <dgm:prSet presAssocID="{356CA675-85FD-4585-B3F9-66E4D0471A68}" presName="composite" presStyleCnt="0"/>
      <dgm:spPr/>
    </dgm:pt>
    <dgm:pt modelId="{87B0D5D3-300B-4047-9BEB-11A544F66A14}" type="pres">
      <dgm:prSet presAssocID="{356CA675-85FD-4585-B3F9-66E4D0471A68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025D0D5-553E-4A0A-A2BD-8893B25C7053}" type="pres">
      <dgm:prSet presAssocID="{356CA675-85FD-4585-B3F9-66E4D0471A6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97690-080E-4CEB-A907-6A6B26F5CF7A}" type="pres">
      <dgm:prSet presAssocID="{9523A9EF-DA1A-4F35-BA95-AAB403B1494C}" presName="spacing" presStyleCnt="0"/>
      <dgm:spPr/>
    </dgm:pt>
    <dgm:pt modelId="{F5BC1660-C47C-46B1-9416-37D38F6010C3}" type="pres">
      <dgm:prSet presAssocID="{E2BC0264-1709-4B5E-BAFC-ABDC690DD7C7}" presName="composite" presStyleCnt="0"/>
      <dgm:spPr/>
    </dgm:pt>
    <dgm:pt modelId="{54342A32-F3D6-4EB3-B77E-ADABAD98E5C5}" type="pres">
      <dgm:prSet presAssocID="{E2BC0264-1709-4B5E-BAFC-ABDC690DD7C7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929B13-B9C1-4C9C-AC1D-C8EF4136B8DD}" type="pres">
      <dgm:prSet presAssocID="{E2BC0264-1709-4B5E-BAFC-ABDC690DD7C7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E7BE3B-EE5C-4473-BE01-13C7DE4FEB27}" srcId="{31AE6753-8466-461D-A07A-3EBB8ED8C904}" destId="{E2BC0264-1709-4B5E-BAFC-ABDC690DD7C7}" srcOrd="3" destOrd="0" parTransId="{4B60531F-6A72-4727-A495-33EAD0EBC510}" sibTransId="{C1137056-373B-416A-A7E6-2D95FBA19A2E}"/>
    <dgm:cxn modelId="{EBBE1E3F-F298-4FD4-8506-AE0B94741BBB}" type="presOf" srcId="{356CA675-85FD-4585-B3F9-66E4D0471A68}" destId="{E025D0D5-553E-4A0A-A2BD-8893B25C7053}" srcOrd="0" destOrd="0" presId="urn:microsoft.com/office/officeart/2005/8/layout/vList3"/>
    <dgm:cxn modelId="{2953E371-4BCD-49E9-9136-B1348BFF1DDC}" srcId="{31AE6753-8466-461D-A07A-3EBB8ED8C904}" destId="{912D9D17-13EA-4FBB-B5B9-038F98C5A489}" srcOrd="1" destOrd="0" parTransId="{475D1FC9-E3AA-49F9-B125-963F9CE2B2DC}" sibTransId="{BF96A465-6B69-4BC9-ACB2-2C4D044D45DC}"/>
    <dgm:cxn modelId="{A805A829-43DB-4F5A-9AF3-AA0DDFC3AE51}" type="presOf" srcId="{0E7A06D0-4EE1-453F-9B55-77D261057B90}" destId="{2E7C4B79-6151-4ECE-85C7-E4AF59DD2DF1}" srcOrd="0" destOrd="0" presId="urn:microsoft.com/office/officeart/2005/8/layout/vList3"/>
    <dgm:cxn modelId="{65160FAC-7B0B-45D9-9EB1-25154CFFDBAB}" srcId="{31AE6753-8466-461D-A07A-3EBB8ED8C904}" destId="{356CA675-85FD-4585-B3F9-66E4D0471A68}" srcOrd="2" destOrd="0" parTransId="{D8D27435-83B3-49FE-BF70-9DDDCD23A428}" sibTransId="{9523A9EF-DA1A-4F35-BA95-AAB403B1494C}"/>
    <dgm:cxn modelId="{EBD2B992-3A56-412B-9926-6172B51ABA1F}" type="presOf" srcId="{31AE6753-8466-461D-A07A-3EBB8ED8C904}" destId="{0485863B-8528-4A98-BE98-42B622476BCB}" srcOrd="0" destOrd="0" presId="urn:microsoft.com/office/officeart/2005/8/layout/vList3"/>
    <dgm:cxn modelId="{0204AE4C-9C79-40E8-9389-58B8427042EA}" srcId="{31AE6753-8466-461D-A07A-3EBB8ED8C904}" destId="{0E7A06D0-4EE1-453F-9B55-77D261057B90}" srcOrd="0" destOrd="0" parTransId="{4A2901D1-0368-466C-B921-298AA14ECCDE}" sibTransId="{86DE4E5F-D272-4E0F-8B57-7156351F5FA7}"/>
    <dgm:cxn modelId="{3CB9C903-DC56-4567-9C30-11F861379332}" type="presOf" srcId="{912D9D17-13EA-4FBB-B5B9-038F98C5A489}" destId="{CCD3FDE1-FF71-4F0C-ABFE-CB812DA501A2}" srcOrd="0" destOrd="0" presId="urn:microsoft.com/office/officeart/2005/8/layout/vList3"/>
    <dgm:cxn modelId="{0F9050A8-3C86-42F3-B921-F6AC80A4DD7B}" type="presOf" srcId="{E2BC0264-1709-4B5E-BAFC-ABDC690DD7C7}" destId="{05929B13-B9C1-4C9C-AC1D-C8EF4136B8DD}" srcOrd="0" destOrd="0" presId="urn:microsoft.com/office/officeart/2005/8/layout/vList3"/>
    <dgm:cxn modelId="{101CC687-A6F8-4D08-8EFE-3CA5C56ADCB9}" type="presParOf" srcId="{0485863B-8528-4A98-BE98-42B622476BCB}" destId="{859E2114-7EC2-4107-8576-0385DB4CAE8D}" srcOrd="0" destOrd="0" presId="urn:microsoft.com/office/officeart/2005/8/layout/vList3"/>
    <dgm:cxn modelId="{32C720FA-AF2B-4382-9F62-F971E857F92E}" type="presParOf" srcId="{859E2114-7EC2-4107-8576-0385DB4CAE8D}" destId="{E60CE310-802A-4D44-8AC2-7859D9556312}" srcOrd="0" destOrd="0" presId="urn:microsoft.com/office/officeart/2005/8/layout/vList3"/>
    <dgm:cxn modelId="{FE207268-1167-42BE-A6CE-3E480F717B05}" type="presParOf" srcId="{859E2114-7EC2-4107-8576-0385DB4CAE8D}" destId="{2E7C4B79-6151-4ECE-85C7-E4AF59DD2DF1}" srcOrd="1" destOrd="0" presId="urn:microsoft.com/office/officeart/2005/8/layout/vList3"/>
    <dgm:cxn modelId="{37FB7A63-C75A-4292-B9EC-8A1117C56263}" type="presParOf" srcId="{0485863B-8528-4A98-BE98-42B622476BCB}" destId="{68DBADE1-E812-43D7-BF88-3DDF3E6F7ADE}" srcOrd="1" destOrd="0" presId="urn:microsoft.com/office/officeart/2005/8/layout/vList3"/>
    <dgm:cxn modelId="{68CCBAAC-9909-4B62-BF12-689A6F315CD3}" type="presParOf" srcId="{0485863B-8528-4A98-BE98-42B622476BCB}" destId="{5C5C6619-6288-49B6-94F0-6B6434D6262F}" srcOrd="2" destOrd="0" presId="urn:microsoft.com/office/officeart/2005/8/layout/vList3"/>
    <dgm:cxn modelId="{98B91C16-2974-4DF6-9DC6-36226B71EA1A}" type="presParOf" srcId="{5C5C6619-6288-49B6-94F0-6B6434D6262F}" destId="{AA2AA201-1CEE-41DD-BD63-162FB0A20E69}" srcOrd="0" destOrd="0" presId="urn:microsoft.com/office/officeart/2005/8/layout/vList3"/>
    <dgm:cxn modelId="{ECC250C9-22AA-49E0-B7ED-28622BFD0F72}" type="presParOf" srcId="{5C5C6619-6288-49B6-94F0-6B6434D6262F}" destId="{CCD3FDE1-FF71-4F0C-ABFE-CB812DA501A2}" srcOrd="1" destOrd="0" presId="urn:microsoft.com/office/officeart/2005/8/layout/vList3"/>
    <dgm:cxn modelId="{2EFE285E-A8B6-4929-A752-E1CBB6074A46}" type="presParOf" srcId="{0485863B-8528-4A98-BE98-42B622476BCB}" destId="{9074DD02-4996-4FC0-97CA-5A1793DF3EC3}" srcOrd="3" destOrd="0" presId="urn:microsoft.com/office/officeart/2005/8/layout/vList3"/>
    <dgm:cxn modelId="{F7AA0895-0F94-451F-B4BC-4E307F92D874}" type="presParOf" srcId="{0485863B-8528-4A98-BE98-42B622476BCB}" destId="{675AEEDE-7EFF-4AE3-B2FA-0B7572DD5E39}" srcOrd="4" destOrd="0" presId="urn:microsoft.com/office/officeart/2005/8/layout/vList3"/>
    <dgm:cxn modelId="{10F2DB82-A57D-47F4-8898-CA6601C85D65}" type="presParOf" srcId="{675AEEDE-7EFF-4AE3-B2FA-0B7572DD5E39}" destId="{87B0D5D3-300B-4047-9BEB-11A544F66A14}" srcOrd="0" destOrd="0" presId="urn:microsoft.com/office/officeart/2005/8/layout/vList3"/>
    <dgm:cxn modelId="{DBC5F55C-0E35-454A-BCB6-AD1D8C69EC56}" type="presParOf" srcId="{675AEEDE-7EFF-4AE3-B2FA-0B7572DD5E39}" destId="{E025D0D5-553E-4A0A-A2BD-8893B25C7053}" srcOrd="1" destOrd="0" presId="urn:microsoft.com/office/officeart/2005/8/layout/vList3"/>
    <dgm:cxn modelId="{0B695075-B1FA-4415-907A-64099742F260}" type="presParOf" srcId="{0485863B-8528-4A98-BE98-42B622476BCB}" destId="{26097690-080E-4CEB-A907-6A6B26F5CF7A}" srcOrd="5" destOrd="0" presId="urn:microsoft.com/office/officeart/2005/8/layout/vList3"/>
    <dgm:cxn modelId="{DA8A10D9-E3DD-4833-904B-ADE60380E5D6}" type="presParOf" srcId="{0485863B-8528-4A98-BE98-42B622476BCB}" destId="{F5BC1660-C47C-46B1-9416-37D38F6010C3}" srcOrd="6" destOrd="0" presId="urn:microsoft.com/office/officeart/2005/8/layout/vList3"/>
    <dgm:cxn modelId="{E740E197-AF1B-453D-BA73-C93BFEAE1DBD}" type="presParOf" srcId="{F5BC1660-C47C-46B1-9416-37D38F6010C3}" destId="{54342A32-F3D6-4EB3-B77E-ADABAD98E5C5}" srcOrd="0" destOrd="0" presId="urn:microsoft.com/office/officeart/2005/8/layout/vList3"/>
    <dgm:cxn modelId="{CEFA8EDF-02A2-48C2-8E72-97CCA792B28D}" type="presParOf" srcId="{F5BC1660-C47C-46B1-9416-37D38F6010C3}" destId="{05929B13-B9C1-4C9C-AC1D-C8EF4136B8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C4B79-6151-4ECE-85C7-E4AF59DD2DF1}">
      <dsp:nvSpPr>
        <dsp:cNvPr id="0" name=""/>
        <dsp:cNvSpPr/>
      </dsp:nvSpPr>
      <dsp:spPr>
        <a:xfrm rot="10800000">
          <a:off x="2303412" y="1419"/>
          <a:ext cx="8107680" cy="10450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2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Bội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64665" y="1419"/>
        <a:ext cx="7846427" cy="1045011"/>
      </dsp:txXfrm>
    </dsp:sp>
    <dsp:sp modelId="{E60CE310-802A-4D44-8AC2-7859D9556312}">
      <dsp:nvSpPr>
        <dsp:cNvPr id="0" name=""/>
        <dsp:cNvSpPr/>
      </dsp:nvSpPr>
      <dsp:spPr>
        <a:xfrm>
          <a:off x="1780907" y="1419"/>
          <a:ext cx="1045011" cy="104501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3FDE1-FF71-4F0C-ABFE-CB812DA501A2}">
      <dsp:nvSpPr>
        <dsp:cNvPr id="0" name=""/>
        <dsp:cNvSpPr/>
      </dsp:nvSpPr>
      <dsp:spPr>
        <a:xfrm rot="10800000">
          <a:off x="2303412" y="1358375"/>
          <a:ext cx="8107680" cy="10450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2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Bội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chung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nhỏ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nhất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64665" y="1358375"/>
        <a:ext cx="7846427" cy="1045011"/>
      </dsp:txXfrm>
    </dsp:sp>
    <dsp:sp modelId="{AA2AA201-1CEE-41DD-BD63-162FB0A20E69}">
      <dsp:nvSpPr>
        <dsp:cNvPr id="0" name=""/>
        <dsp:cNvSpPr/>
      </dsp:nvSpPr>
      <dsp:spPr>
        <a:xfrm>
          <a:off x="1780907" y="1358375"/>
          <a:ext cx="1045011" cy="104501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5D0D5-553E-4A0A-A2BD-8893B25C7053}">
      <dsp:nvSpPr>
        <dsp:cNvPr id="0" name=""/>
        <dsp:cNvSpPr/>
      </dsp:nvSpPr>
      <dsp:spPr>
        <a:xfrm rot="10800000">
          <a:off x="2303412" y="2715330"/>
          <a:ext cx="8107680" cy="10450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2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BCNN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thừa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tố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64665" y="2715330"/>
        <a:ext cx="7846427" cy="1045011"/>
      </dsp:txXfrm>
    </dsp:sp>
    <dsp:sp modelId="{87B0D5D3-300B-4047-9BEB-11A544F66A14}">
      <dsp:nvSpPr>
        <dsp:cNvPr id="0" name=""/>
        <dsp:cNvSpPr/>
      </dsp:nvSpPr>
      <dsp:spPr>
        <a:xfrm>
          <a:off x="1780907" y="2715330"/>
          <a:ext cx="1045011" cy="104501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29B13-B9C1-4C9C-AC1D-C8EF4136B8DD}">
      <dsp:nvSpPr>
        <dsp:cNvPr id="0" name=""/>
        <dsp:cNvSpPr/>
      </dsp:nvSpPr>
      <dsp:spPr>
        <a:xfrm rot="10800000">
          <a:off x="2303412" y="4072285"/>
          <a:ext cx="8107680" cy="104501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0821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Ứng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quy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mẫu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endParaRPr lang="en-US" sz="4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564665" y="4072285"/>
        <a:ext cx="7846427" cy="1045011"/>
      </dsp:txXfrm>
    </dsp:sp>
    <dsp:sp modelId="{54342A32-F3D6-4EB3-B77E-ADABAD98E5C5}">
      <dsp:nvSpPr>
        <dsp:cNvPr id="0" name=""/>
        <dsp:cNvSpPr/>
      </dsp:nvSpPr>
      <dsp:spPr>
        <a:xfrm>
          <a:off x="1780907" y="4072285"/>
          <a:ext cx="1045011" cy="104501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9FEDE-9798-4874-B4BC-ED393F02B91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2E086-CAE4-4207-AF02-C54E9A53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83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1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9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0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B292-0938-4985-9784-B0C05E15732D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250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4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2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3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0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9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86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03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4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71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19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2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3081"/>
            <a:ext cx="12192000" cy="724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  <a:latin typeface="VNI-Centur" pitchFamily="2" charset="0"/>
              </a:rPr>
              <a:t>§</a:t>
            </a:r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BỘI</a:t>
            </a:r>
            <a:r>
              <a:rPr lang="en-US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CHUNG. BỘI CHUNG NHỎ NHẤT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6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04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4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7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1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6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8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7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468F5-7B0E-468C-9FD7-ECC6BF7D7371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BF39C-0061-45D8-B059-D6DE400F4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4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B342-EC13-4CF3-A736-0A590DA2DDEB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29/08/2021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FBCDF-6C43-4203-8323-15371418594C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4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0.jpeg"/><Relationship Id="rId3" Type="http://schemas.openxmlformats.org/officeDocument/2006/relationships/audio" Target="../media/audio2.wav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slide" Target="slide12.xml"/><Relationship Id="rId3" Type="http://schemas.openxmlformats.org/officeDocument/2006/relationships/image" Target="../media/image54.png"/><Relationship Id="rId7" Type="http://schemas.openxmlformats.org/officeDocument/2006/relationships/image" Target="../media/image57.gif"/><Relationship Id="rId12" Type="http://schemas.microsoft.com/office/2007/relationships/hdphoto" Target="../media/hdphoto4.wdp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11" Type="http://schemas.openxmlformats.org/officeDocument/2006/relationships/image" Target="../media/image60.png"/><Relationship Id="rId5" Type="http://schemas.openxmlformats.org/officeDocument/2006/relationships/image" Target="../media/image55.gif"/><Relationship Id="rId15" Type="http://schemas.microsoft.com/office/2007/relationships/hdphoto" Target="../media/hdphoto5.wdp"/><Relationship Id="rId10" Type="http://schemas.openxmlformats.org/officeDocument/2006/relationships/image" Target="../media/image59.png"/><Relationship Id="rId4" Type="http://schemas.microsoft.com/office/2007/relationships/hdphoto" Target="../media/hdphoto2.wdp"/><Relationship Id="rId9" Type="http://schemas.microsoft.com/office/2007/relationships/hdphoto" Target="../media/hdphoto3.wdp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gif"/><Relationship Id="rId13" Type="http://schemas.openxmlformats.org/officeDocument/2006/relationships/image" Target="../media/image60.png"/><Relationship Id="rId18" Type="http://schemas.openxmlformats.org/officeDocument/2006/relationships/slide" Target="slide21.xml"/><Relationship Id="rId26" Type="http://schemas.microsoft.com/office/2007/relationships/hdphoto" Target="../media/hdphoto6.wdp"/><Relationship Id="rId3" Type="http://schemas.openxmlformats.org/officeDocument/2006/relationships/audio" Target="../media/audio3.wav"/><Relationship Id="rId21" Type="http://schemas.openxmlformats.org/officeDocument/2006/relationships/slide" Target="slide24.xml"/><Relationship Id="rId7" Type="http://schemas.openxmlformats.org/officeDocument/2006/relationships/image" Target="../media/image55.gif"/><Relationship Id="rId12" Type="http://schemas.openxmlformats.org/officeDocument/2006/relationships/image" Target="../media/image59.png"/><Relationship Id="rId17" Type="http://schemas.microsoft.com/office/2007/relationships/hdphoto" Target="../media/hdphoto5.wdp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1.png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24" Type="http://schemas.openxmlformats.org/officeDocument/2006/relationships/slide" Target="slide20.xml"/><Relationship Id="rId5" Type="http://schemas.openxmlformats.org/officeDocument/2006/relationships/image" Target="../media/image54.png"/><Relationship Id="rId15" Type="http://schemas.openxmlformats.org/officeDocument/2006/relationships/slide" Target="slide12.xml"/><Relationship Id="rId23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slide" Target="slide22.xml"/><Relationship Id="rId4" Type="http://schemas.openxmlformats.org/officeDocument/2006/relationships/image" Target="../media/image62.jpeg"/><Relationship Id="rId9" Type="http://schemas.openxmlformats.org/officeDocument/2006/relationships/image" Target="../media/image57.gif"/><Relationship Id="rId14" Type="http://schemas.microsoft.com/office/2007/relationships/hdphoto" Target="../media/hdphoto4.wdp"/><Relationship Id="rId22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openxmlformats.org/officeDocument/2006/relationships/image" Target="../media/image66.png"/><Relationship Id="rId12" Type="http://schemas.openxmlformats.org/officeDocument/2006/relationships/image" Target="../media/image6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slide" Target="slide20.xml"/><Relationship Id="rId5" Type="http://schemas.openxmlformats.org/officeDocument/2006/relationships/image" Target="../media/image65.png"/><Relationship Id="rId15" Type="http://schemas.openxmlformats.org/officeDocument/2006/relationships/image" Target="../media/image63.png"/><Relationship Id="rId10" Type="http://schemas.openxmlformats.org/officeDocument/2006/relationships/image" Target="../media/image71.png"/><Relationship Id="rId4" Type="http://schemas.openxmlformats.org/officeDocument/2006/relationships/audio" Target="../media/audio5.wav"/><Relationship Id="rId9" Type="http://schemas.openxmlformats.org/officeDocument/2006/relationships/image" Target="../media/image68.png"/><Relationship Id="rId1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64.png"/><Relationship Id="rId3" Type="http://schemas.openxmlformats.org/officeDocument/2006/relationships/audio" Target="../media/audio4.wav"/><Relationship Id="rId7" Type="http://schemas.openxmlformats.org/officeDocument/2006/relationships/image" Target="../media/image73.png"/><Relationship Id="rId12" Type="http://schemas.openxmlformats.org/officeDocument/2006/relationships/slide" Target="slide2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1" Type="http://schemas.openxmlformats.org/officeDocument/2006/relationships/image" Target="../media/image40.jpeg"/><Relationship Id="rId5" Type="http://schemas.openxmlformats.org/officeDocument/2006/relationships/image" Target="../media/image65.png"/><Relationship Id="rId15" Type="http://schemas.openxmlformats.org/officeDocument/2006/relationships/image" Target="../media/image63.png"/><Relationship Id="rId10" Type="http://schemas.openxmlformats.org/officeDocument/2006/relationships/image" Target="../media/image76.png"/><Relationship Id="rId4" Type="http://schemas.openxmlformats.org/officeDocument/2006/relationships/audio" Target="../media/audio5.wav"/><Relationship Id="rId9" Type="http://schemas.openxmlformats.org/officeDocument/2006/relationships/image" Target="../media/image75.png"/><Relationship Id="rId1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64.png"/><Relationship Id="rId3" Type="http://schemas.openxmlformats.org/officeDocument/2006/relationships/audio" Target="../media/audio4.wav"/><Relationship Id="rId7" Type="http://schemas.openxmlformats.org/officeDocument/2006/relationships/image" Target="../media/image77.png"/><Relationship Id="rId12" Type="http://schemas.openxmlformats.org/officeDocument/2006/relationships/slide" Target="slide2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40.jpeg"/><Relationship Id="rId5" Type="http://schemas.openxmlformats.org/officeDocument/2006/relationships/image" Target="../media/image65.png"/><Relationship Id="rId15" Type="http://schemas.openxmlformats.org/officeDocument/2006/relationships/image" Target="../media/image63.png"/><Relationship Id="rId10" Type="http://schemas.openxmlformats.org/officeDocument/2006/relationships/image" Target="../media/image81.png"/><Relationship Id="rId4" Type="http://schemas.openxmlformats.org/officeDocument/2006/relationships/audio" Target="../media/audio5.wav"/><Relationship Id="rId9" Type="http://schemas.openxmlformats.org/officeDocument/2006/relationships/image" Target="../media/image78.png"/><Relationship Id="rId1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5.png"/><Relationship Id="rId7" Type="http://schemas.microsoft.com/office/2007/relationships/hdphoto" Target="../media/hdphoto6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slide" Target="slide20.xml"/><Relationship Id="rId4" Type="http://schemas.openxmlformats.org/officeDocument/2006/relationships/image" Target="../media/image40.jpe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vanvat.net/hinhanh/anhto/14816clip-art-hoa-d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4" y="2297908"/>
            <a:ext cx="2656285" cy="364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2" y="4910138"/>
            <a:ext cx="372903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24020" y="3956031"/>
            <a:ext cx="38790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MÔN: TOÁN 6</a:t>
            </a:r>
            <a:endParaRPr lang="en-US" alt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5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1312638"/>
            <a:ext cx="4343400" cy="9958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781973"/>
            <a:ext cx="28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BỘI CHUNG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9243" y="2477438"/>
            <a:ext cx="78865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4984" y="3222975"/>
                <a:ext cx="358140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20∈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𝐵𝐶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(4;10)</m:t>
                      </m:r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4" y="3222975"/>
                <a:ext cx="3581401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91844" y="3208084"/>
                <a:ext cx="358140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36∈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𝐵𝐶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(14;18)</m:t>
                      </m:r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844" y="3208084"/>
                <a:ext cx="3581401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529967" y="3208084"/>
                <a:ext cx="4189807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3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 72∈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𝐵𝐶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(12;18;36)</m:t>
                      </m:r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9967" y="3208084"/>
                <a:ext cx="4189807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4142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31309" b="8869"/>
          <a:stretch/>
        </p:blipFill>
        <p:spPr bwMode="auto">
          <a:xfrm>
            <a:off x="259725" y="890326"/>
            <a:ext cx="2289987" cy="39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ownloads\—Pngtree—annoyed little girl thinking about_547296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8" r="14822" b="77187"/>
          <a:stretch/>
        </p:blipFill>
        <p:spPr bwMode="auto">
          <a:xfrm rot="16046083">
            <a:off x="1848750" y="409532"/>
            <a:ext cx="1115303" cy="11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03320" y="910989"/>
            <a:ext cx="59362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tìm bội chung của hai số tự nhiên khác 0 ta làm thế nào?</a:t>
            </a:r>
            <a:endParaRPr lang="en-US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03320" y="2106086"/>
                <a:ext cx="41910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000" b="1" dirty="0">
                    <a:latin typeface="Times New Roman" pitchFamily="18" charset="0"/>
                    <a:cs typeface="Times New Roman" pitchFamily="18" charset="0"/>
                  </a:rPr>
                  <a:t>Cách tìm </a:t>
                </a:r>
                <a14:m>
                  <m:oMath xmlns:m="http://schemas.openxmlformats.org/officeDocument/2006/math">
                    <m:r>
                      <a:rPr lang="en-US" sz="3000" b="1">
                        <a:latin typeface="Cambria Math"/>
                        <a:cs typeface="Times New Roman" pitchFamily="18" charset="0"/>
                      </a:rPr>
                      <m:t>𝐁𝐂</m:t>
                    </m:r>
                    <m:r>
                      <a:rPr lang="pt-BR" sz="3000" b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3000" b="1">
                        <a:latin typeface="Cambria Math"/>
                        <a:cs typeface="Times New Roman" pitchFamily="18" charset="0"/>
                      </a:rPr>
                      <m:t>𝐚</m:t>
                    </m:r>
                    <m:r>
                      <a:rPr lang="pt-BR" sz="3000" b="1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pt-BR" sz="3000" b="1">
                        <a:latin typeface="Cambria Math"/>
                        <a:cs typeface="Times New Roman" pitchFamily="18" charset="0"/>
                      </a:rPr>
                      <m:t>𝐛</m:t>
                    </m:r>
                    <m:r>
                      <a:rPr lang="pt-BR" sz="3000" b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320" y="2106086"/>
                <a:ext cx="4191000" cy="553998"/>
              </a:xfrm>
              <a:prstGeom prst="rect">
                <a:avLst/>
              </a:prstGeom>
              <a:blipFill rotWithShape="0">
                <a:blip r:embed="rId4"/>
                <a:stretch>
                  <a:fillRect l="-3493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35138" y="2803318"/>
                <a:ext cx="41910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000" dirty="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3000" i="1">
                        <a:latin typeface="Cambria Math"/>
                        <a:cs typeface="Times New Roman" pitchFamily="18" charset="0"/>
                      </a:rPr>
                      <m:t>B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138" y="2803318"/>
                <a:ext cx="4191000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3493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35138" y="3357316"/>
                <a:ext cx="41910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000" dirty="0">
                    <a:latin typeface="Times New Roman" pitchFamily="18" charset="0"/>
                    <a:cs typeface="Times New Roman" pitchFamily="18" charset="0"/>
                  </a:rPr>
                  <a:t>- Tìm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3000" i="1">
                        <a:latin typeface="Cambria Math"/>
                        <a:cs typeface="Times New Roman" pitchFamily="18" charset="0"/>
                      </a:rPr>
                      <m:t>B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138" y="3357316"/>
                <a:ext cx="4191000" cy="553998"/>
              </a:xfrm>
              <a:prstGeom prst="rect">
                <a:avLst/>
              </a:prstGeom>
              <a:blipFill rotWithShape="0">
                <a:blip r:embed="rId6"/>
                <a:stretch>
                  <a:fillRect l="-3493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35138" y="3919121"/>
                <a:ext cx="892935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000" dirty="0">
                    <a:latin typeface="Times New Roman" pitchFamily="18" charset="0"/>
                    <a:cs typeface="Times New Roman" pitchFamily="18" charset="0"/>
                  </a:rPr>
                  <a:t>- Tìm các phần tử chung của hai tập hợp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pt-BR" sz="30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3000" i="1">
                        <a:latin typeface="Cambria Math"/>
                        <a:cs typeface="Times New Roman" pitchFamily="18" charset="0"/>
                      </a:rPr>
                      <m:t>B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138" y="3919121"/>
                <a:ext cx="8929351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1639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235138" y="4579356"/>
                <a:ext cx="813086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000" dirty="0" smtClean="0">
                    <a:latin typeface="Times New Roman" pitchFamily="18" charset="0"/>
                    <a:cs typeface="Times New Roman" pitchFamily="18" charset="0"/>
                  </a:rPr>
                  <a:t>- Tập </a:t>
                </a:r>
                <a:r>
                  <a:rPr lang="pt-BR" sz="3000" dirty="0">
                    <a:latin typeface="Times New Roman" pitchFamily="18" charset="0"/>
                    <a:cs typeface="Times New Roman" pitchFamily="18" charset="0"/>
                  </a:rPr>
                  <a:t>hợp các phần tử chung đó chính là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30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138" y="4579356"/>
                <a:ext cx="8130861" cy="553998"/>
              </a:xfrm>
              <a:prstGeom prst="rect">
                <a:avLst/>
              </a:prstGeom>
              <a:blipFill rotWithShape="0">
                <a:blip r:embed="rId8"/>
                <a:stretch>
                  <a:fillRect l="-1799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19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39555" y="3268878"/>
                <a:ext cx="41672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sty m:val="p"/>
                        </m:rPr>
                        <a:rPr lang="en-US" alt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d>
                        <m:dPr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6;</m:t>
                          </m:r>
                          <m:r>
                            <a:rPr lang="en-US" alt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d>
                      <m:r>
                        <a:rPr lang="en-US" alt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;24;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48;…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55" y="3268878"/>
                <a:ext cx="416723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83048" y="2538492"/>
                <a:ext cx="838925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(8)={0; 8; 16; 24; 32; 40; 48; 56; …}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48" y="2538492"/>
                <a:ext cx="838925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5614" y="1808107"/>
                <a:ext cx="813614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(6)={0;6; 12; 18; 24;30;36; 42;48;…}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614" y="1808107"/>
                <a:ext cx="81361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795414"/>
            <a:ext cx="2872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BỘI CHUNG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2538" y="1332538"/>
            <a:ext cx="2400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7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292" y="2333685"/>
            <a:ext cx="82452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B(3); B(4); B(8).</a:t>
            </a:r>
          </a:p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 marL="514350" indent="-514350">
              <a:lnSpc>
                <a:spcPct val="150000"/>
              </a:lnSpc>
              <a:buFontTx/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3; 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1444"/>
            <a:ext cx="2593369" cy="992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81973"/>
            <a:ext cx="28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BỘI CHUNG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istrator\Downloads\—Pngtree—group discussion learn life learning_38162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42" y="1345870"/>
            <a:ext cx="2923503" cy="21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2459" y="1491316"/>
            <a:ext cx="5022760" cy="692497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9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45967" y="2205289"/>
                <a:ext cx="848208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a)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 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Wingdings"/>
                      </a:rPr>
                      <m:t>(3)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3;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6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;9;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15;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18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21;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4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27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;…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 "/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B(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4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4;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8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12;16;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20;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24;28;32;36;…</m:t>
                        </m:r>
                      </m:e>
                    </m:d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 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B(8)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8;16;24;32;40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48;56;64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967" y="2205289"/>
                <a:ext cx="8482084" cy="2677656"/>
              </a:xfrm>
              <a:prstGeom prst="rect">
                <a:avLst/>
              </a:prstGeom>
              <a:blipFill>
                <a:blip r:embed="rId2"/>
                <a:stretch>
                  <a:fillRect l="-1437" b="-2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45967" y="4882945"/>
                <a:ext cx="8482084" cy="66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b</a:t>
                </a:r>
                <a:r>
                  <a:rPr lang="en-US" sz="2800" b="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Wingdings"/>
                      </a:rPr>
                      <m:t>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12;24;36;48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967" y="4882945"/>
                <a:ext cx="8482084" cy="661207"/>
              </a:xfrm>
              <a:prstGeom prst="rect">
                <a:avLst/>
              </a:prstGeom>
              <a:blipFill>
                <a:blip r:embed="rId3"/>
                <a:stretch>
                  <a:fillRect l="-1437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45967" y="5621609"/>
                <a:ext cx="8482084" cy="66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c</a:t>
                </a:r>
                <a:r>
                  <a:rPr lang="en-US" sz="2800" b="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)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24;48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 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967" y="5621609"/>
                <a:ext cx="8482084" cy="661207"/>
              </a:xfrm>
              <a:prstGeom prst="rect">
                <a:avLst/>
              </a:prstGeom>
              <a:blipFill>
                <a:blip r:embed="rId4"/>
                <a:stretch>
                  <a:fillRect l="-1437" b="-2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575"/>
            <a:ext cx="4348977" cy="9922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781973"/>
            <a:ext cx="287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BỘI CHUNG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1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073" y="730628"/>
            <a:ext cx="50412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BỘI CHUNG NHỎ NHẤT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0456" y="1239297"/>
            <a:ext cx="9296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BC(6,8)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24.</a:t>
            </a:r>
          </a:p>
          <a:p>
            <a:pPr algn="just"/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6, 8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6, 8.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3" y="1318473"/>
            <a:ext cx="796894" cy="8128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36764" y="3173558"/>
            <a:ext cx="10048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BC(3,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4, 8)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</a:t>
            </a:r>
            <a:endParaRPr lang="en-US" sz="3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2, 4, 8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2, 4, 8.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8292" y="5332834"/>
            <a:ext cx="10496632" cy="1337481"/>
          </a:xfrm>
          <a:prstGeom prst="roundRect">
            <a:avLst/>
          </a:prstGeom>
          <a:solidFill>
            <a:srgbClr val="DDDDD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9084" y="5493744"/>
            <a:ext cx="9926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..………... .….…….. 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1" y="5493744"/>
            <a:ext cx="792549" cy="835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44710" y="2644127"/>
                <a:ext cx="450219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alt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alt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𝐵𝐶𝑁𝑁</m:t>
                    </m:r>
                    <m:d>
                      <m:dPr>
                        <m:ctrlPr>
                          <a:rPr lang="en-US" altLang="en-US" sz="3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6;8</m:t>
                        </m:r>
                      </m:e>
                    </m:d>
                    <m:r>
                      <a:rPr lang="en-US" alt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=24</m:t>
                    </m:r>
                  </m:oMath>
                </a14:m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710" y="2644127"/>
                <a:ext cx="4502195" cy="553998"/>
              </a:xfrm>
              <a:prstGeom prst="rect">
                <a:avLst/>
              </a:prstGeom>
              <a:blipFill rotWithShape="0">
                <a:blip r:embed="rId4"/>
                <a:stretch>
                  <a:fillRect l="-947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44710" y="4594495"/>
                <a:ext cx="470737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alt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alt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en-US" sz="3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𝐵𝐶𝑁𝑁</m:t>
                    </m:r>
                    <m:d>
                      <m:dPr>
                        <m:ctrlPr>
                          <a:rPr lang="en-US" altLang="en-US" sz="3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3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3,4,8</m:t>
                        </m:r>
                      </m:e>
                    </m:d>
                    <m:r>
                      <a:rPr lang="en-US" altLang="en-US" sz="3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=24</m:t>
                    </m:r>
                  </m:oMath>
                </a14:m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710" y="4594495"/>
                <a:ext cx="4707379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907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518380" y="5493744"/>
            <a:ext cx="3667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0034" y="5919772"/>
            <a:ext cx="2650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3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2" grpId="0"/>
      <p:bldP spid="13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12883" y="1086375"/>
            <a:ext cx="5224786" cy="3407247"/>
          </a:xfrm>
          <a:prstGeom prst="roundRect">
            <a:avLst/>
          </a:prstGeom>
          <a:solidFill>
            <a:srgbClr val="FFCC66">
              <a:alpha val="32157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2932" y="183159"/>
            <a:ext cx="44060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110855" y="1086376"/>
                <a:ext cx="371114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𝐵𝐶𝑁𝑁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(8; 1)</m:t>
                    </m:r>
                  </m:oMath>
                </a14:m>
                <a:endPara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55" y="1086376"/>
                <a:ext cx="3711141" cy="553998"/>
              </a:xfrm>
              <a:prstGeom prst="rect">
                <a:avLst/>
              </a:prstGeom>
              <a:blipFill rotWithShape="0">
                <a:blip r:embed="rId4"/>
                <a:stretch>
                  <a:fillRect l="-3777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110853" y="2517659"/>
                <a:ext cx="371114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𝐵𝐶𝑁𝑁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(3;8;1)</m:t>
                    </m:r>
                  </m:oMath>
                </a14:m>
                <a:endPara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53" y="2517659"/>
                <a:ext cx="3711141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3777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2110852" y="4287785"/>
            <a:ext cx="23794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10852" y="4976190"/>
                <a:ext cx="81153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3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3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0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3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ta </a:t>
                </a:r>
                <a:r>
                  <a:rPr lang="en-US" sz="30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𝐵𝐶𝑁𝑁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1) = 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𝐵𝐶𝑁𝑁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;1)=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𝐵𝐶𝑁𝑁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52" y="4976190"/>
                <a:ext cx="8115300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1727" t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10855" y="1793620"/>
                <a:ext cx="371114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𝐵𝐶𝑁𝑁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(3;8)</m:t>
                    </m:r>
                  </m:oMath>
                </a14:m>
                <a:endPara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55" y="1793620"/>
                <a:ext cx="3711141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3777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110852" y="3208685"/>
                <a:ext cx="694299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So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𝐵𝐶𝑁𝑁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(3;8) </m:t>
                    </m:r>
                  </m:oMath>
                </a14:m>
                <a:r>
                  <a:rPr lang="en-US" sz="3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𝐵𝐶𝑁𝑁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(3;8;1)</m:t>
                    </m:r>
                  </m:oMath>
                </a14:m>
                <a:endParaRPr lang="en-US" sz="3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52" y="3208685"/>
                <a:ext cx="6942996" cy="553998"/>
              </a:xfrm>
              <a:prstGeom prst="rect">
                <a:avLst/>
              </a:prstGeom>
              <a:blipFill rotWithShape="0">
                <a:blip r:embed="rId8"/>
                <a:stretch>
                  <a:fillRect l="-2019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555587" y="1086376"/>
                <a:ext cx="371114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𝐵𝐶𝑁𝑁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8; 1</m:t>
                          </m:r>
                        </m:e>
                      </m:d>
                      <m:r>
                        <a:rPr lang="en-US"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=8</m:t>
                      </m:r>
                    </m:oMath>
                  </m:oMathPara>
                </a14:m>
                <a:endParaRPr lang="en-US" sz="3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587" y="1086376"/>
                <a:ext cx="3711141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55587" y="1813062"/>
                <a:ext cx="371114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𝐵𝐶𝑁𝑁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3;8</m:t>
                          </m:r>
                        </m:e>
                      </m:d>
                      <m:r>
                        <a:rPr lang="en-US"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=24</m:t>
                      </m:r>
                    </m:oMath>
                  </m:oMathPara>
                </a14:m>
                <a:endParaRPr lang="en-US" sz="3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587" y="1813062"/>
                <a:ext cx="3711141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55587" y="2615931"/>
                <a:ext cx="371114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𝐵𝐶𝑁𝑁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3;8;1</m:t>
                          </m:r>
                        </m:e>
                      </m:d>
                      <m:r>
                        <a:rPr lang="en-US"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=24</m:t>
                      </m:r>
                    </m:oMath>
                  </m:oMathPara>
                </a14:m>
                <a:endParaRPr lang="en-US" sz="3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587" y="2615931"/>
                <a:ext cx="3711141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12883" y="3420876"/>
                <a:ext cx="547279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𝐵𝐶𝑁𝑁</m:t>
                      </m:r>
                      <m:r>
                        <a:rPr lang="en-US"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(3;8) = </m:t>
                      </m:r>
                      <m:r>
                        <a:rPr lang="en-US"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𝐵𝐶𝑁𝑁</m:t>
                      </m:r>
                      <m:r>
                        <a:rPr lang="en-US" sz="3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(3;8;1)</m:t>
                      </m:r>
                    </m:oMath>
                  </m:oMathPara>
                </a14:m>
                <a:endParaRPr lang="en-US" sz="3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83" y="3420876"/>
                <a:ext cx="5472796" cy="553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02:00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01:50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01:40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01:30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01:20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01:19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01:18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01:17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01:16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01:15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01:14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01:11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01:10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01:09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01:08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01:07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01:06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01:05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01:03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01:00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00:59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00:58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00:57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00:56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00:55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00:54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00:50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00:49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00:48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00:47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00:46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00:45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00:44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00:43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00:41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00:40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00:37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00:36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00:35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00:34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00:33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00:31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00:30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00:29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00:28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00:27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00:26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00:25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00:24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00:23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00:22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00:21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00:20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00:19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00:18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00:17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00:16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00:15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00:14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00:12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00:11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787842" y="259022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00:00</a:t>
            </a:r>
          </a:p>
        </p:txBody>
      </p:sp>
      <p:pic>
        <p:nvPicPr>
          <p:cNvPr id="140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5F4F2"/>
              </a:clrFrom>
              <a:clrTo>
                <a:srgbClr val="F5F4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07" y="9233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5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7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8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9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2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3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4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6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7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8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9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1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2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4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5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6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7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8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9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0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1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2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4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5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8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9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0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1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3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4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5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6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7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8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9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0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1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2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3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4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5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6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7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8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89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0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1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2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3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4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5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6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7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8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9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  <p:bldP spid="16" grpId="0"/>
      <p:bldP spid="17" grpId="0"/>
      <p:bldP spid="8" grpId="0"/>
      <p:bldP spid="9" grpId="0"/>
      <p:bldP spid="9" grpId="1"/>
      <p:bldP spid="10" grpId="0"/>
      <p:bldP spid="11" grpId="0"/>
      <p:bldP spid="12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422"/>
            <a:ext cx="3913094" cy="8971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54973" y="1809999"/>
                <a:ext cx="8482084" cy="4164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b="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Giải</a:t>
                </a:r>
                <a:r>
                  <a:rPr lang="en-US" sz="3000" b="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B(4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)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0;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4;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8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12;16;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20;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24;28;32;36;…</m:t>
                        </m:r>
                      </m:e>
                    </m:d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B(7)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7;14;21;28;35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42;49;56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…</m:t>
                        </m:r>
                      </m:e>
                    </m:d>
                  </m:oMath>
                </a14:m>
                <a:endParaRPr lang="en-US" sz="3000" dirty="0" smtClean="0"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BC(4,7)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28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56;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…</m:t>
                        </m:r>
                      </m:e>
                    </m:d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BCNN(4,7) =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Hai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số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4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và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7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là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hai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số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nguyên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tố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cùng</a:t>
                </a: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nhau</a:t>
                </a:r>
                <a:endParaRPr lang="en-US" sz="3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973" y="1809999"/>
                <a:ext cx="8482084" cy="4164345"/>
              </a:xfrm>
              <a:prstGeom prst="rect">
                <a:avLst/>
              </a:prstGeom>
              <a:blipFill rotWithShape="0">
                <a:blip r:embed="rId3"/>
                <a:stretch>
                  <a:fillRect l="-1725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13094" y="869753"/>
            <a:ext cx="8482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  <a:sym typeface="Wingdings"/>
              </a:rPr>
              <a:t>Viết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tập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hợp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BC(4,7),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từ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đó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chỉ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ra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BCNN(4,7). Hai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4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và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7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có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là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hai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số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nguyên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tố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cùng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nhau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không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30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8643" y="1531314"/>
            <a:ext cx="533400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– LUẬT CHƠI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269" y="2367880"/>
            <a:ext cx="90928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439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hững mảnh ghép của vũ trụ (tiếp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18" b="30327"/>
          <a:stretch/>
        </p:blipFill>
        <p:spPr>
          <a:xfrm flipH="1">
            <a:off x="1418070" y="108373"/>
            <a:ext cx="3714857" cy="1843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63" y="265121"/>
            <a:ext cx="833133" cy="833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70" y="1"/>
            <a:ext cx="1061107" cy="1061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83" y="47635"/>
            <a:ext cx="864236" cy="864236"/>
          </a:xfrm>
          <a:prstGeom prst="rect">
            <a:avLst/>
          </a:prstGeom>
        </p:spPr>
      </p:pic>
      <p:pic>
        <p:nvPicPr>
          <p:cNvPr id="9" name="Lat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32" b="96053" l="0" r="97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7494" y="1275497"/>
            <a:ext cx="1323056" cy="17955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3"/>
          <a:stretch/>
        </p:blipFill>
        <p:spPr>
          <a:xfrm>
            <a:off x="2664503" y="1168541"/>
            <a:ext cx="1348259" cy="2089032"/>
          </a:xfrm>
          <a:prstGeom prst="rect">
            <a:avLst/>
          </a:prstGeom>
        </p:spPr>
      </p:pic>
      <p:pic>
        <p:nvPicPr>
          <p:cNvPr id="11" name="Ghép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2" b="100000" l="2326" r="941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6448" y="1569817"/>
            <a:ext cx="1218001" cy="15012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9602" y="3113136"/>
            <a:ext cx="6649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vi-VN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0" descr="Kết quả hình ảnh cho mảnh ghép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0000" r="99667">
                        <a14:foregroundMark x1="44333" y1="69362" x2="44333" y2="69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10"/>
          <a:stretch/>
        </p:blipFill>
        <p:spPr bwMode="auto">
          <a:xfrm>
            <a:off x="3424326" y="1721405"/>
            <a:ext cx="788913" cy="48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60" y="2675940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1250" y="536011"/>
            <a:ext cx="6312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50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ình ảnh 12 con giáp 3d – Nhất Tiên Tửu Bl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78" y="1453387"/>
            <a:ext cx="52387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18" b="30327"/>
          <a:stretch/>
        </p:blipFill>
        <p:spPr>
          <a:xfrm flipH="1">
            <a:off x="1258413" y="-11"/>
            <a:ext cx="3714857" cy="1843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06" y="156737"/>
            <a:ext cx="833133" cy="8331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13" y="-108384"/>
            <a:ext cx="1061107" cy="1061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26" y="-60749"/>
            <a:ext cx="864236" cy="864236"/>
          </a:xfrm>
          <a:prstGeom prst="rect">
            <a:avLst/>
          </a:prstGeom>
        </p:spPr>
      </p:pic>
      <p:pic>
        <p:nvPicPr>
          <p:cNvPr id="5" name="Lat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32" b="96053" l="0" r="97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7837" y="1167113"/>
            <a:ext cx="1323056" cy="17955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03"/>
          <a:stretch/>
        </p:blipFill>
        <p:spPr>
          <a:xfrm>
            <a:off x="2504846" y="1060157"/>
            <a:ext cx="1348259" cy="2089032"/>
          </a:xfrm>
          <a:prstGeom prst="rect">
            <a:avLst/>
          </a:prstGeom>
        </p:spPr>
      </p:pic>
      <p:pic>
        <p:nvPicPr>
          <p:cNvPr id="8" name="Ghép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72" b="100000" l="2326" r="941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6791" y="1461433"/>
            <a:ext cx="1218001" cy="15012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07675" y="3340023"/>
            <a:ext cx="3041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Kết quả hình ảnh cho mảnh ghép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10000" r="99667">
                        <a14:foregroundMark x1="44333" y1="69362" x2="44333" y2="69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10"/>
          <a:stretch/>
        </p:blipFill>
        <p:spPr bwMode="auto">
          <a:xfrm>
            <a:off x="3264669" y="1613021"/>
            <a:ext cx="788913" cy="48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Freeform 43">
            <a:hlinkClick r:id="rId18" action="ppaction://hlinksldjump"/>
          </p:cNvPr>
          <p:cNvSpPr/>
          <p:nvPr/>
        </p:nvSpPr>
        <p:spPr>
          <a:xfrm>
            <a:off x="2211170" y="4574783"/>
            <a:ext cx="548640" cy="685800"/>
          </a:xfrm>
          <a:custGeom>
            <a:avLst/>
            <a:gdLst>
              <a:gd name="connsiteX0" fmla="*/ 300011 w 548640"/>
              <a:gd name="connsiteY0" fmla="*/ 0 h 685800"/>
              <a:gd name="connsiteX1" fmla="*/ 437171 w 548640"/>
              <a:gd name="connsiteY1" fmla="*/ 137160 h 685800"/>
              <a:gd name="connsiteX2" fmla="*/ 548640 w 548640"/>
              <a:gd name="connsiteY2" fmla="*/ 137160 h 685800"/>
              <a:gd name="connsiteX3" fmla="*/ 548640 w 548640"/>
              <a:gd name="connsiteY3" fmla="*/ 277570 h 685800"/>
              <a:gd name="connsiteX4" fmla="*/ 511349 w 548640"/>
              <a:gd name="connsiteY4" fmla="*/ 285099 h 685800"/>
              <a:gd name="connsiteX5" fmla="*/ 427578 w 548640"/>
              <a:gd name="connsiteY5" fmla="*/ 411480 h 685800"/>
              <a:gd name="connsiteX6" fmla="*/ 511349 w 548640"/>
              <a:gd name="connsiteY6" fmla="*/ 537861 h 685800"/>
              <a:gd name="connsiteX7" fmla="*/ 548640 w 548640"/>
              <a:gd name="connsiteY7" fmla="*/ 545390 h 685800"/>
              <a:gd name="connsiteX8" fmla="*/ 548640 w 548640"/>
              <a:gd name="connsiteY8" fmla="*/ 685800 h 685800"/>
              <a:gd name="connsiteX9" fmla="*/ 0 w 548640"/>
              <a:gd name="connsiteY9" fmla="*/ 685800 h 685800"/>
              <a:gd name="connsiteX10" fmla="*/ 0 w 548640"/>
              <a:gd name="connsiteY10" fmla="*/ 137160 h 685800"/>
              <a:gd name="connsiteX11" fmla="*/ 162851 w 548640"/>
              <a:gd name="connsiteY11" fmla="*/ 137160 h 685800"/>
              <a:gd name="connsiteX12" fmla="*/ 300011 w 548640"/>
              <a:gd name="connsiteY1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640" h="685800">
                <a:moveTo>
                  <a:pt x="300011" y="0"/>
                </a:moveTo>
                <a:cubicBezTo>
                  <a:pt x="375762" y="0"/>
                  <a:pt x="437171" y="61409"/>
                  <a:pt x="437171" y="137160"/>
                </a:cubicBezTo>
                <a:lnTo>
                  <a:pt x="548640" y="137160"/>
                </a:lnTo>
                <a:lnTo>
                  <a:pt x="548640" y="277570"/>
                </a:lnTo>
                <a:lnTo>
                  <a:pt x="511349" y="285099"/>
                </a:lnTo>
                <a:cubicBezTo>
                  <a:pt x="462121" y="305921"/>
                  <a:pt x="427578" y="354667"/>
                  <a:pt x="427578" y="411480"/>
                </a:cubicBezTo>
                <a:cubicBezTo>
                  <a:pt x="427578" y="468294"/>
                  <a:pt x="462121" y="517039"/>
                  <a:pt x="511349" y="537861"/>
                </a:cubicBezTo>
                <a:lnTo>
                  <a:pt x="548640" y="545390"/>
                </a:lnTo>
                <a:lnTo>
                  <a:pt x="548640" y="685800"/>
                </a:lnTo>
                <a:lnTo>
                  <a:pt x="0" y="685800"/>
                </a:lnTo>
                <a:lnTo>
                  <a:pt x="0" y="137160"/>
                </a:lnTo>
                <a:lnTo>
                  <a:pt x="162851" y="137160"/>
                </a:lnTo>
                <a:cubicBezTo>
                  <a:pt x="162851" y="61409"/>
                  <a:pt x="224260" y="0"/>
                  <a:pt x="300011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vi-VN"/>
          </a:p>
        </p:txBody>
      </p:sp>
      <p:sp>
        <p:nvSpPr>
          <p:cNvPr id="46" name="Freeform 45">
            <a:hlinkClick r:id="rId19" action="ppaction://hlinksldjump"/>
          </p:cNvPr>
          <p:cNvSpPr/>
          <p:nvPr/>
        </p:nvSpPr>
        <p:spPr>
          <a:xfrm>
            <a:off x="3002611" y="4668111"/>
            <a:ext cx="720124" cy="548640"/>
          </a:xfrm>
          <a:custGeom>
            <a:avLst/>
            <a:gdLst>
              <a:gd name="connsiteX0" fmla="*/ 171484 w 720124"/>
              <a:gd name="connsiteY0" fmla="*/ 0 h 548640"/>
              <a:gd name="connsiteX1" fmla="*/ 720124 w 720124"/>
              <a:gd name="connsiteY1" fmla="*/ 0 h 548640"/>
              <a:gd name="connsiteX2" fmla="*/ 720124 w 720124"/>
              <a:gd name="connsiteY2" fmla="*/ 548640 h 548640"/>
              <a:gd name="connsiteX3" fmla="*/ 565962 w 720124"/>
              <a:gd name="connsiteY3" fmla="*/ 548640 h 548640"/>
              <a:gd name="connsiteX4" fmla="*/ 558195 w 720124"/>
              <a:gd name="connsiteY4" fmla="*/ 510170 h 548640"/>
              <a:gd name="connsiteX5" fmla="*/ 431814 w 720124"/>
              <a:gd name="connsiteY5" fmla="*/ 426398 h 548640"/>
              <a:gd name="connsiteX6" fmla="*/ 305433 w 720124"/>
              <a:gd name="connsiteY6" fmla="*/ 510170 h 548640"/>
              <a:gd name="connsiteX7" fmla="*/ 297666 w 720124"/>
              <a:gd name="connsiteY7" fmla="*/ 548640 h 548640"/>
              <a:gd name="connsiteX8" fmla="*/ 171484 w 720124"/>
              <a:gd name="connsiteY8" fmla="*/ 548640 h 548640"/>
              <a:gd name="connsiteX9" fmla="*/ 171484 w 720124"/>
              <a:gd name="connsiteY9" fmla="*/ 402655 h 548640"/>
              <a:gd name="connsiteX10" fmla="*/ 137160 w 720124"/>
              <a:gd name="connsiteY10" fmla="*/ 409584 h 548640"/>
              <a:gd name="connsiteX11" fmla="*/ 0 w 720124"/>
              <a:gd name="connsiteY11" fmla="*/ 272424 h 548640"/>
              <a:gd name="connsiteX12" fmla="*/ 137160 w 720124"/>
              <a:gd name="connsiteY12" fmla="*/ 135264 h 548640"/>
              <a:gd name="connsiteX13" fmla="*/ 171484 w 720124"/>
              <a:gd name="connsiteY13" fmla="*/ 142194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0124" h="548640">
                <a:moveTo>
                  <a:pt x="171484" y="0"/>
                </a:moveTo>
                <a:lnTo>
                  <a:pt x="720124" y="0"/>
                </a:lnTo>
                <a:lnTo>
                  <a:pt x="720124" y="548640"/>
                </a:lnTo>
                <a:lnTo>
                  <a:pt x="565962" y="548640"/>
                </a:lnTo>
                <a:lnTo>
                  <a:pt x="558195" y="510170"/>
                </a:lnTo>
                <a:cubicBezTo>
                  <a:pt x="537373" y="460941"/>
                  <a:pt x="488627" y="426398"/>
                  <a:pt x="431814" y="426398"/>
                </a:cubicBezTo>
                <a:cubicBezTo>
                  <a:pt x="375001" y="426398"/>
                  <a:pt x="326255" y="460941"/>
                  <a:pt x="305433" y="510170"/>
                </a:cubicBezTo>
                <a:lnTo>
                  <a:pt x="297666" y="548640"/>
                </a:lnTo>
                <a:lnTo>
                  <a:pt x="171484" y="548640"/>
                </a:lnTo>
                <a:lnTo>
                  <a:pt x="171484" y="402655"/>
                </a:lnTo>
                <a:lnTo>
                  <a:pt x="137160" y="409584"/>
                </a:lnTo>
                <a:cubicBezTo>
                  <a:pt x="61409" y="409584"/>
                  <a:pt x="0" y="348175"/>
                  <a:pt x="0" y="272424"/>
                </a:cubicBezTo>
                <a:cubicBezTo>
                  <a:pt x="0" y="196673"/>
                  <a:pt x="61409" y="135264"/>
                  <a:pt x="137160" y="135264"/>
                </a:cubicBezTo>
                <a:lnTo>
                  <a:pt x="171484" y="142194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48" name="Freeform 47">
            <a:hlinkClick r:id="rId20" action="ppaction://hlinksldjump"/>
          </p:cNvPr>
          <p:cNvSpPr/>
          <p:nvPr/>
        </p:nvSpPr>
        <p:spPr>
          <a:xfrm>
            <a:off x="2157791" y="5530087"/>
            <a:ext cx="701898" cy="685800"/>
          </a:xfrm>
          <a:custGeom>
            <a:avLst/>
            <a:gdLst>
              <a:gd name="connsiteX0" fmla="*/ 300011 w 701898"/>
              <a:gd name="connsiteY0" fmla="*/ 0 h 685800"/>
              <a:gd name="connsiteX1" fmla="*/ 437171 w 701898"/>
              <a:gd name="connsiteY1" fmla="*/ 137160 h 685800"/>
              <a:gd name="connsiteX2" fmla="*/ 548640 w 701898"/>
              <a:gd name="connsiteY2" fmla="*/ 137160 h 685800"/>
              <a:gd name="connsiteX3" fmla="*/ 548640 w 701898"/>
              <a:gd name="connsiteY3" fmla="*/ 277570 h 685800"/>
              <a:gd name="connsiteX4" fmla="*/ 564738 w 701898"/>
              <a:gd name="connsiteY4" fmla="*/ 274320 h 685800"/>
              <a:gd name="connsiteX5" fmla="*/ 701898 w 701898"/>
              <a:gd name="connsiteY5" fmla="*/ 411480 h 685800"/>
              <a:gd name="connsiteX6" fmla="*/ 564738 w 701898"/>
              <a:gd name="connsiteY6" fmla="*/ 548640 h 685800"/>
              <a:gd name="connsiteX7" fmla="*/ 548640 w 701898"/>
              <a:gd name="connsiteY7" fmla="*/ 545390 h 685800"/>
              <a:gd name="connsiteX8" fmla="*/ 548640 w 701898"/>
              <a:gd name="connsiteY8" fmla="*/ 685800 h 685800"/>
              <a:gd name="connsiteX9" fmla="*/ 0 w 701898"/>
              <a:gd name="connsiteY9" fmla="*/ 685800 h 685800"/>
              <a:gd name="connsiteX10" fmla="*/ 0 w 701898"/>
              <a:gd name="connsiteY10" fmla="*/ 137160 h 685800"/>
              <a:gd name="connsiteX11" fmla="*/ 162851 w 701898"/>
              <a:gd name="connsiteY11" fmla="*/ 137160 h 685800"/>
              <a:gd name="connsiteX12" fmla="*/ 300011 w 701898"/>
              <a:gd name="connsiteY1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1898" h="685800">
                <a:moveTo>
                  <a:pt x="300011" y="0"/>
                </a:moveTo>
                <a:cubicBezTo>
                  <a:pt x="375762" y="0"/>
                  <a:pt x="437171" y="61409"/>
                  <a:pt x="437171" y="137160"/>
                </a:cubicBezTo>
                <a:lnTo>
                  <a:pt x="548640" y="137160"/>
                </a:lnTo>
                <a:lnTo>
                  <a:pt x="548640" y="277570"/>
                </a:lnTo>
                <a:lnTo>
                  <a:pt x="564738" y="274320"/>
                </a:lnTo>
                <a:cubicBezTo>
                  <a:pt x="640489" y="274320"/>
                  <a:pt x="701898" y="335729"/>
                  <a:pt x="701898" y="411480"/>
                </a:cubicBezTo>
                <a:cubicBezTo>
                  <a:pt x="701898" y="487231"/>
                  <a:pt x="640489" y="548640"/>
                  <a:pt x="564738" y="548640"/>
                </a:cubicBezTo>
                <a:lnTo>
                  <a:pt x="548640" y="545390"/>
                </a:lnTo>
                <a:lnTo>
                  <a:pt x="548640" y="685800"/>
                </a:lnTo>
                <a:lnTo>
                  <a:pt x="0" y="685800"/>
                </a:lnTo>
                <a:lnTo>
                  <a:pt x="0" y="137160"/>
                </a:lnTo>
                <a:lnTo>
                  <a:pt x="162851" y="137160"/>
                </a:lnTo>
                <a:cubicBezTo>
                  <a:pt x="162851" y="61409"/>
                  <a:pt x="224260" y="0"/>
                  <a:pt x="300011" y="0"/>
                </a:cubicBez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  <a:endParaRPr lang="vi-VN"/>
          </a:p>
        </p:txBody>
      </p:sp>
      <p:sp>
        <p:nvSpPr>
          <p:cNvPr id="50" name="Freeform 49">
            <a:hlinkClick r:id="rId21" action="ppaction://hlinksldjump"/>
          </p:cNvPr>
          <p:cNvSpPr/>
          <p:nvPr/>
        </p:nvSpPr>
        <p:spPr>
          <a:xfrm>
            <a:off x="3125951" y="5558805"/>
            <a:ext cx="701898" cy="548640"/>
          </a:xfrm>
          <a:custGeom>
            <a:avLst/>
            <a:gdLst>
              <a:gd name="connsiteX0" fmla="*/ 0 w 701898"/>
              <a:gd name="connsiteY0" fmla="*/ 0 h 548640"/>
              <a:gd name="connsiteX1" fmla="*/ 162851 w 701898"/>
              <a:gd name="connsiteY1" fmla="*/ 0 h 548640"/>
              <a:gd name="connsiteX2" fmla="*/ 300011 w 701898"/>
              <a:gd name="connsiteY2" fmla="*/ 137160 h 548640"/>
              <a:gd name="connsiteX3" fmla="*/ 437171 w 701898"/>
              <a:gd name="connsiteY3" fmla="*/ 0 h 548640"/>
              <a:gd name="connsiteX4" fmla="*/ 548640 w 701898"/>
              <a:gd name="connsiteY4" fmla="*/ 0 h 548640"/>
              <a:gd name="connsiteX5" fmla="*/ 548640 w 701898"/>
              <a:gd name="connsiteY5" fmla="*/ 140410 h 548640"/>
              <a:gd name="connsiteX6" fmla="*/ 564738 w 701898"/>
              <a:gd name="connsiteY6" fmla="*/ 137160 h 548640"/>
              <a:gd name="connsiteX7" fmla="*/ 701898 w 701898"/>
              <a:gd name="connsiteY7" fmla="*/ 274320 h 548640"/>
              <a:gd name="connsiteX8" fmla="*/ 564738 w 701898"/>
              <a:gd name="connsiteY8" fmla="*/ 411480 h 548640"/>
              <a:gd name="connsiteX9" fmla="*/ 548640 w 701898"/>
              <a:gd name="connsiteY9" fmla="*/ 408230 h 548640"/>
              <a:gd name="connsiteX10" fmla="*/ 548640 w 701898"/>
              <a:gd name="connsiteY10" fmla="*/ 548640 h 548640"/>
              <a:gd name="connsiteX11" fmla="*/ 0 w 701898"/>
              <a:gd name="connsiteY11" fmla="*/ 54864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1898" h="548640">
                <a:moveTo>
                  <a:pt x="0" y="0"/>
                </a:moveTo>
                <a:lnTo>
                  <a:pt x="162851" y="0"/>
                </a:lnTo>
                <a:cubicBezTo>
                  <a:pt x="162851" y="75751"/>
                  <a:pt x="224260" y="137160"/>
                  <a:pt x="300011" y="137160"/>
                </a:cubicBezTo>
                <a:cubicBezTo>
                  <a:pt x="375762" y="137160"/>
                  <a:pt x="437171" y="75751"/>
                  <a:pt x="437171" y="0"/>
                </a:cubicBezTo>
                <a:lnTo>
                  <a:pt x="548640" y="0"/>
                </a:lnTo>
                <a:lnTo>
                  <a:pt x="548640" y="140410"/>
                </a:lnTo>
                <a:lnTo>
                  <a:pt x="564738" y="137160"/>
                </a:lnTo>
                <a:cubicBezTo>
                  <a:pt x="640489" y="137160"/>
                  <a:pt x="701898" y="198569"/>
                  <a:pt x="701898" y="274320"/>
                </a:cubicBezTo>
                <a:cubicBezTo>
                  <a:pt x="701898" y="350071"/>
                  <a:pt x="640489" y="411480"/>
                  <a:pt x="564738" y="411480"/>
                </a:cubicBezTo>
                <a:lnTo>
                  <a:pt x="548640" y="408230"/>
                </a:lnTo>
                <a:lnTo>
                  <a:pt x="548640" y="548640"/>
                </a:lnTo>
                <a:lnTo>
                  <a:pt x="0" y="54864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vi-VN"/>
          </a:p>
        </p:txBody>
      </p:sp>
      <p:sp>
        <p:nvSpPr>
          <p:cNvPr id="53" name="TextBox 52"/>
          <p:cNvSpPr txBox="1"/>
          <p:nvPr/>
        </p:nvSpPr>
        <p:spPr>
          <a:xfrm>
            <a:off x="1507676" y="4076081"/>
            <a:ext cx="308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MẢNH GHÉP</a:t>
            </a:r>
            <a:endParaRPr lang="vi-VN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 descr="Kết quả hình ảnh cho mảnh ghép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73" y="57352"/>
            <a:ext cx="1031900" cy="10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934522" y="2913780"/>
            <a:ext cx="1515519" cy="1482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71127" y="1476646"/>
            <a:ext cx="2669803" cy="2201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640635" y="1461433"/>
            <a:ext cx="2669803" cy="22017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40635" y="3663188"/>
            <a:ext cx="2669803" cy="22017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974910" y="3663188"/>
            <a:ext cx="2669803" cy="22017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1" name="Picture 40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729872" y="212586"/>
            <a:ext cx="720312" cy="70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38889E-6 3.7037E-6 L 1.38889E-6 -0.07223 " pathEditMode="relative" rAng="0" ptsTypes="AA">
                                      <p:cBhvr>
                                        <p:cTn id="12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8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4" grpId="0" animBg="1"/>
      <p:bldP spid="46" grpId="0" animBg="1"/>
      <p:bldP spid="48" grpId="0" animBg="1"/>
      <p:bldP spid="50" grpId="0" animBg="1"/>
      <p:bldP spid="53" grpId="0"/>
      <p:bldP spid="53" grpId="1"/>
      <p:bldP spid="7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1524000" y="1135197"/>
            <a:ext cx="9144000" cy="5196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6956" y="1883572"/>
                <a:ext cx="8118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</m:oMath>
                </a14:m>
                <a:endParaRPr lang="vi-VN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956" y="1883572"/>
                <a:ext cx="8118088" cy="553998"/>
              </a:xfrm>
              <a:prstGeom prst="rect">
                <a:avLst/>
              </a:prstGeom>
              <a:blipFill rotWithShape="0">
                <a:blip r:embed="rId6"/>
                <a:stretch>
                  <a:fillRect l="-526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A"/>
              <p:cNvSpPr/>
              <p:nvPr/>
            </p:nvSpPr>
            <p:spPr>
              <a:xfrm>
                <a:off x="1807031" y="4720048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dirty="0" smtClean="0"/>
                  <a:t>B.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8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31" y="4720048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"/>
              <p:cNvSpPr/>
              <p:nvPr/>
            </p:nvSpPr>
            <p:spPr>
              <a:xfrm>
                <a:off x="1807031" y="3549861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dirty="0" smtClean="0"/>
                  <a:t>A.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9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31" y="3549861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"/>
              <p:cNvSpPr/>
              <p:nvPr/>
            </p:nvSpPr>
            <p:spPr>
              <a:xfrm flipH="1">
                <a:off x="6248198" y="3555277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dirty="0" smtClean="0"/>
                  <a:t>C.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10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8198" y="3555277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"/>
              <p:cNvSpPr/>
              <p:nvPr/>
            </p:nvSpPr>
            <p:spPr>
              <a:xfrm flipH="1">
                <a:off x="6248197" y="4720048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1"/>
                <a:r>
                  <a:rPr lang="en-US" dirty="0" smtClean="0"/>
                  <a:t>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1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48197" y="4720048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4901" y="318241"/>
            <a:ext cx="720312" cy="70582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755057" y="40683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33" y="247139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Kết quả hình ảnh cho mảnh ghé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475"/>
            <a:ext cx="1031900" cy="10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42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1524000" y="900063"/>
            <a:ext cx="9144000" cy="5196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6956" y="1648438"/>
                <a:ext cx="8118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𝑩𝑪𝑵𝑵</m:t>
                    </m:r>
                    <m:d>
                      <m:dPr>
                        <m:ctrlPr>
                          <a:rPr lang="en-US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endPara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956" y="1648438"/>
                <a:ext cx="8118088" cy="553998"/>
              </a:xfrm>
              <a:prstGeom prst="rect">
                <a:avLst/>
              </a:prstGeom>
              <a:blipFill rotWithShape="0">
                <a:blip r:embed="rId6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"/>
              <p:cNvSpPr/>
              <p:nvPr/>
            </p:nvSpPr>
            <p:spPr>
              <a:xfrm flipH="1">
                <a:off x="6324807" y="3320143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24807" y="3320143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"/>
              <p:cNvSpPr/>
              <p:nvPr/>
            </p:nvSpPr>
            <p:spPr>
              <a:xfrm>
                <a:off x="1904526" y="3320143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526" y="3320143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D"/>
              <p:cNvSpPr/>
              <p:nvPr/>
            </p:nvSpPr>
            <p:spPr>
              <a:xfrm flipH="1">
                <a:off x="6328909" y="4484914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54</m:t>
                    </m:r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28909" y="4484914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B"/>
              <p:cNvSpPr/>
              <p:nvPr/>
            </p:nvSpPr>
            <p:spPr>
              <a:xfrm>
                <a:off x="1904526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526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3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33" y="1200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4901" y="83107"/>
            <a:ext cx="720312" cy="705823"/>
          </a:xfrm>
          <a:prstGeom prst="rect">
            <a:avLst/>
          </a:prstGeom>
        </p:spPr>
      </p:pic>
      <p:pic>
        <p:nvPicPr>
          <p:cNvPr id="35" name="Picture 2" descr="Kết quả hình ảnh cho mảnh ghé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08659"/>
            <a:ext cx="1031900" cy="10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1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1524000" y="900063"/>
            <a:ext cx="9144000" cy="51964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036956" y="1648438"/>
                <a:ext cx="8118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𝑪𝑵𝑵</m:t>
                    </m:r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𝟔𝟎</m:t>
                    </m:r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3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0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</m:oMath>
                </a14:m>
                <a:endPara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956" y="1648438"/>
                <a:ext cx="8118088" cy="553998"/>
              </a:xfrm>
              <a:prstGeom prst="rect">
                <a:avLst/>
              </a:prstGeom>
              <a:blipFill rotWithShape="0">
                <a:blip r:embed="rId6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A"/>
              <p:cNvSpPr/>
              <p:nvPr/>
            </p:nvSpPr>
            <p:spPr>
              <a:xfrm flipH="1">
                <a:off x="6333011" y="4591958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33011" y="4591958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"/>
              <p:cNvSpPr/>
              <p:nvPr/>
            </p:nvSpPr>
            <p:spPr>
              <a:xfrm>
                <a:off x="1807031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180</m:t>
                    </m:r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031" y="4484914"/>
                <a:ext cx="4136364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"/>
              <p:cNvSpPr/>
              <p:nvPr/>
            </p:nvSpPr>
            <p:spPr>
              <a:xfrm>
                <a:off x="1811133" y="3274875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133" y="3274875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D"/>
              <p:cNvSpPr/>
              <p:nvPr/>
            </p:nvSpPr>
            <p:spPr>
              <a:xfrm flipH="1">
                <a:off x="6333011" y="3274875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33011" y="3274875"/>
                <a:ext cx="4132262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3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33" y="1200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4901" y="83107"/>
            <a:ext cx="720312" cy="705823"/>
          </a:xfrm>
          <a:prstGeom prst="rect">
            <a:avLst/>
          </a:prstGeom>
        </p:spPr>
      </p:pic>
      <p:pic>
        <p:nvPicPr>
          <p:cNvPr id="35" name="Picture 2" descr="Kết quả hình ảnh cho mảnh ghé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08659"/>
            <a:ext cx="1031900" cy="10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73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9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>
          <a:xfrm>
            <a:off x="1524000" y="900063"/>
            <a:ext cx="9144000" cy="5196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3773" y="1498488"/>
            <a:ext cx="8118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755057" y="17169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3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33" y="12005"/>
            <a:ext cx="789361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46" b="100000" l="0" r="956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4901" y="83107"/>
            <a:ext cx="720312" cy="705823"/>
          </a:xfrm>
          <a:prstGeom prst="rect">
            <a:avLst/>
          </a:prstGeom>
        </p:spPr>
      </p:pic>
      <p:pic>
        <p:nvPicPr>
          <p:cNvPr id="35" name="Picture 2" descr="Kết quả hình ảnh cho mảnh ghé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08659"/>
            <a:ext cx="1031900" cy="10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63325" y="3086949"/>
                <a:ext cx="7598536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tất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3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BC(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a,b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ta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B(a), B(b)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3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của </a:t>
                </a:r>
                <a:r>
                  <a:rPr lang="pt-BR" sz="3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hai tập hợp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pt-BR" sz="3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3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pt-BR" sz="3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pt-BR" sz="3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3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B</m:t>
                    </m:r>
                    <m:r>
                      <a:rPr lang="pt-BR" sz="3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pt-BR" sz="3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  <m:r>
                      <a:rPr lang="pt-BR" sz="3000" i="1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25" y="3086949"/>
                <a:ext cx="7598536" cy="2400657"/>
              </a:xfrm>
              <a:prstGeom prst="rect">
                <a:avLst/>
              </a:prstGeom>
              <a:blipFill rotWithShape="0">
                <a:blip r:embed="rId9"/>
                <a:stretch>
                  <a:fillRect l="-1926" t="-3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15276" y="2558578"/>
            <a:ext cx="1772645" cy="55399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82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iên can địa chi là gì? Hướng dẫn tính thiên can địa 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61" y="1026432"/>
            <a:ext cx="7218405" cy="464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320" y="773601"/>
            <a:ext cx="7474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EM CHƯA BIẾT: LỊCH CAN CHI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3246" y="1284605"/>
            <a:ext cx="89725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can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chi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625606" y="3369686"/>
          <a:ext cx="8911764" cy="1184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6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26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26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26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26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26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26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926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426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264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4264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644712">
                <a:tc>
                  <a:txBody>
                    <a:bodyPr/>
                    <a:lstStyle/>
                    <a:p>
                      <a:r>
                        <a:rPr lang="en-US" smtClean="0"/>
                        <a:t>Giáp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Ất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Bính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Đinh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Mậu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Kỉ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Canh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Tân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Nhâm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Quý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Giáp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Ất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764">
                <a:tc>
                  <a:txBody>
                    <a:bodyPr/>
                    <a:lstStyle/>
                    <a:p>
                      <a:r>
                        <a:rPr lang="en-US" smtClean="0"/>
                        <a:t>Tý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Sửu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Dần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Mão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Thìn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Tị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Ngọ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Mùi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Thân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Dậu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Tuất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Hợi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86490" y="4693856"/>
            <a:ext cx="9799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0343" y="5554547"/>
            <a:ext cx="10646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518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19289" y="1795601"/>
            <a:ext cx="8497887" cy="20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Ôn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nhà</a:t>
            </a:r>
            <a:r>
              <a:rPr lang="en-US" sz="2800" dirty="0" smtClean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</a:rPr>
              <a:t> BCNN(8,12); BCNN(5,7,8); BCNN(12,16,48)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7915" y="702451"/>
            <a:ext cx="7462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HƯỚNG DẪN VỀ NHÀ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99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836023" y="433061"/>
            <a:ext cx="11107783" cy="6006928"/>
          </a:xfrm>
          <a:prstGeom prst="cloudCallou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50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1356455"/>
              </p:ext>
            </p:extLst>
          </p:nvPr>
        </p:nvGraphicFramePr>
        <p:xfrm>
          <a:off x="0" y="981637"/>
          <a:ext cx="12192000" cy="5118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6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8" y="2920208"/>
            <a:ext cx="670300" cy="683979"/>
          </a:xfrm>
        </p:spPr>
      </p:pic>
      <p:sp>
        <p:nvSpPr>
          <p:cNvPr id="17" name="Rectangle 16"/>
          <p:cNvSpPr/>
          <p:nvPr/>
        </p:nvSpPr>
        <p:spPr>
          <a:xfrm>
            <a:off x="889267" y="919389"/>
            <a:ext cx="2872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BỘI CHUNG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322" y="1850549"/>
            <a:ext cx="6194738" cy="692497"/>
          </a:xfrm>
          <a:prstGeom prst="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  <a:endParaRPr lang="en-US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678" y="2920208"/>
            <a:ext cx="8977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B(2), B(3).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165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8" y="1580584"/>
            <a:ext cx="670300" cy="683979"/>
          </a:xfrm>
        </p:spPr>
      </p:pic>
      <p:sp>
        <p:nvSpPr>
          <p:cNvPr id="17" name="Rectangle 16"/>
          <p:cNvSpPr/>
          <p:nvPr/>
        </p:nvSpPr>
        <p:spPr>
          <a:xfrm>
            <a:off x="889267" y="919389"/>
            <a:ext cx="2872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BỘI CHUNG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8039" y="1619834"/>
                <a:ext cx="8482084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b)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 B(2)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4;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6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8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;10;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14;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16;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18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;20;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…</m:t>
                        </m:r>
                      </m:e>
                    </m:d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𝐵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Wingdings"/>
                      </a:rPr>
                      <m:t>(3)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3;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6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;9;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15;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18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21;</m:t>
                        </m:r>
                        <m:r>
                          <a:rPr lang="en-US" sz="3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4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27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;…</m:t>
                        </m:r>
                      </m:e>
                    </m:d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 </m:t>
                    </m:r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039" y="1619834"/>
                <a:ext cx="8482084" cy="2169825"/>
              </a:xfrm>
              <a:prstGeom prst="rect">
                <a:avLst/>
              </a:prstGeom>
              <a:blipFill rotWithShape="0">
                <a:blip r:embed="rId4"/>
                <a:stretch>
                  <a:fillRect l="-1652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38039" y="3855789"/>
                <a:ext cx="844000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  <a:sym typeface="Wingdings"/>
                  </a:rPr>
                  <a:t>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0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0;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6;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12</m:t>
                    </m:r>
                    <m:r>
                      <a:rPr lang="en-US" sz="30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30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00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…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bội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chung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0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sz="30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0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039" y="3855789"/>
                <a:ext cx="8440003" cy="784830"/>
              </a:xfrm>
              <a:prstGeom prst="rect">
                <a:avLst/>
              </a:prstGeom>
              <a:blipFill rotWithShape="0">
                <a:blip r:embed="rId5"/>
                <a:stretch>
                  <a:fillRect l="-1661" b="-1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081083" y="5382017"/>
                <a:ext cx="4504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cs typeface="Times New Roman" pitchFamily="18" charset="0"/>
                        </a:rPr>
                        <m:t>BC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0;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6;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12; …</m:t>
                          </m:r>
                        </m:e>
                      </m:d>
                    </m:oMath>
                  </m:oMathPara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83" y="5382017"/>
                <a:ext cx="4504566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63101" y="4734319"/>
                <a:ext cx="889538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3000" b="1" dirty="0" smtClean="0">
                    <a:latin typeface="Times New Roman" pitchFamily="18" charset="0"/>
                    <a:cs typeface="Times New Roman" pitchFamily="18" charset="0"/>
                  </a:rPr>
                  <a:t>Kí hiệu: </a:t>
                </a:r>
                <a:r>
                  <a:rPr lang="pt-BR" sz="3000" dirty="0" smtClean="0">
                    <a:latin typeface="Times New Roman" pitchFamily="18" charset="0"/>
                    <a:cs typeface="Times New Roman" pitchFamily="18" charset="0"/>
                  </a:rPr>
                  <a:t>Tập </a:t>
                </a:r>
                <a:r>
                  <a:rPr lang="pt-BR" sz="3000" dirty="0">
                    <a:latin typeface="Times New Roman" pitchFamily="18" charset="0"/>
                    <a:cs typeface="Times New Roman" pitchFamily="18" charset="0"/>
                  </a:rPr>
                  <a:t>hợp các </a:t>
                </a:r>
                <a:r>
                  <a:rPr lang="pt-BR" sz="3000" dirty="0" smtClean="0">
                    <a:latin typeface="Times New Roman" pitchFamily="18" charset="0"/>
                    <a:cs typeface="Times New Roman" pitchFamily="18" charset="0"/>
                  </a:rPr>
                  <a:t>bội </a:t>
                </a:r>
                <a:r>
                  <a:rPr lang="pt-BR" sz="3000" dirty="0">
                    <a:latin typeface="Times New Roman" pitchFamily="18" charset="0"/>
                    <a:cs typeface="Times New Roman" pitchFamily="18" charset="0"/>
                  </a:rPr>
                  <a:t>chung của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</m:oMath>
                </a14:m>
                <a:r>
                  <a:rPr lang="pt-BR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000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pt-BR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t-BR" sz="3000" dirty="0">
                    <a:latin typeface="Times New Roman" pitchFamily="18" charset="0"/>
                    <a:cs typeface="Times New Roman" pitchFamily="18" charset="0"/>
                  </a:rPr>
                  <a:t>là: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/>
                        <a:cs typeface="Times New Roman" pitchFamily="18" charset="0"/>
                      </a:rPr>
                      <m:t>𝑩𝑪</m:t>
                    </m:r>
                    <m:r>
                      <a:rPr lang="en-US" sz="3000" b="1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3000" b="1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en-US" sz="3000" b="1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1" y="4734319"/>
                <a:ext cx="8895384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1645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697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89267" y="919389"/>
            <a:ext cx="2872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BỘI CHUNG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6105" y="2989332"/>
                <a:ext cx="77707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 B(2)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4;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6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8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;10;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14;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16;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18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;20;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…</m:t>
                        </m:r>
                      </m:e>
                    </m:d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  <a:sym typeface="Wingdings"/>
                  </a:rPr>
                  <a:t>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𝐵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Wingdings"/>
                      </a:rPr>
                      <m:t>(3)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3;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6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;9;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15;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18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21;</m:t>
                        </m:r>
                        <m:r>
                          <a:rPr lang="en-US" sz="30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4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27</m:t>
                        </m:r>
                        <m:r>
                          <a:rPr lang="en-US" sz="3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;…</m:t>
                        </m:r>
                      </m:e>
                    </m:d>
                    <m:r>
                      <a:rPr lang="en-US" sz="30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  <a:sym typeface="Wingdings"/>
                      </a:rPr>
                      <m:t> </m:t>
                    </m:r>
                  </m:oMath>
                </a14:m>
                <a:endParaRPr lang="en-US" sz="3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05" y="2989332"/>
                <a:ext cx="7770768" cy="1477328"/>
              </a:xfrm>
              <a:prstGeom prst="rect">
                <a:avLst/>
              </a:prstGeom>
              <a:blipFill rotWithShape="0">
                <a:blip r:embed="rId3"/>
                <a:stretch>
                  <a:fillRect l="-1882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25016" y="4466660"/>
                <a:ext cx="51372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/>
                          <a:cs typeface="Times New Roman" pitchFamily="18" charset="0"/>
                        </a:rPr>
                        <m:t>BC</m:t>
                      </m:r>
                      <m:r>
                        <a:rPr lang="en-US" sz="3200" i="1" smtClean="0">
                          <a:latin typeface="Cambria Math"/>
                          <a:cs typeface="Times New Roman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3</m:t>
                      </m:r>
                      <m:r>
                        <a:rPr lang="en-US" sz="32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6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18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16" y="4466660"/>
                <a:ext cx="513724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loud Callout 6"/>
          <p:cNvSpPr/>
          <p:nvPr/>
        </p:nvSpPr>
        <p:spPr>
          <a:xfrm>
            <a:off x="7392473" y="919389"/>
            <a:ext cx="4121240" cy="2550016"/>
          </a:xfrm>
          <a:prstGeom prst="cloud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07251" y="1248720"/>
            <a:ext cx="2665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94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616" y="1142285"/>
            <a:ext cx="11168384" cy="1139855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6" y="1142285"/>
            <a:ext cx="788894" cy="836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28417" y="2069027"/>
                <a:ext cx="8482084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  <a:sym typeface="Wingdings"/>
                  </a:rPr>
                  <a:t>Ví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dụ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  <a:sym typeface="Wingdings"/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 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B(4)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;4;8;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;16;20;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24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;28;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32;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36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…</m:t>
                        </m:r>
                      </m:e>
                    </m:d>
                  </m:oMath>
                </a14:m>
                <a:endParaRPr lang="en-US" sz="28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 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  <a:sym typeface="Wingdings"/>
                      </a:rPr>
                      <m:t>(6)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6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18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30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36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…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  <a:sym typeface="Wingdings"/>
                      </a:rPr>
                      <m:t> 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BC(4,6)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24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36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…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  <a:sym typeface="Wingdings"/>
                      </a:rPr>
                      <m:t> 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17" y="2069027"/>
                <a:ext cx="8482084" cy="2723823"/>
              </a:xfrm>
              <a:prstGeom prst="rect">
                <a:avLst/>
              </a:prstGeom>
              <a:blipFill rotWithShape="0">
                <a:blip r:embed="rId3"/>
                <a:stretch>
                  <a:fillRect l="-1725" b="-2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619065"/>
            <a:ext cx="2872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BỘI CHUNG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44964" y="4756885"/>
                <a:ext cx="829830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30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pt-BR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thuộc tập hợp bội chung của </a:t>
                </a:r>
                <a14:m>
                  <m:oMath xmlns:m="http://schemas.openxmlformats.org/officeDocument/2006/math">
                    <m:r>
                      <a:rPr lang="pt-BR" sz="30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pt-BR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pt-BR" sz="3000" i="1" smtClean="0">
                        <a:solidFill>
                          <a:srgbClr val="0000CC"/>
                        </a:solidFill>
                        <a:latin typeface="Cambria Math"/>
                        <a:cs typeface="Times New Roman" pitchFamily="18" charset="0"/>
                      </a:rPr>
                      <m:t>𝑏</m:t>
                    </m:r>
                  </m:oMath>
                </a14:m>
                <a:r>
                  <a:rPr lang="pt-BR" sz="30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khi nào?</a:t>
                </a:r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964" y="4756885"/>
                <a:ext cx="8298305" cy="553998"/>
              </a:xfrm>
              <a:prstGeom prst="rect">
                <a:avLst/>
              </a:prstGeom>
              <a:blipFill rotWithShape="0">
                <a:blip r:embed="rId4"/>
                <a:stretch>
                  <a:fillRect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25175" y="5313224"/>
                <a:ext cx="2895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𝑩𝑪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175" y="5313224"/>
                <a:ext cx="289560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2941" r="-1053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99726" y="5299539"/>
                <a:ext cx="2590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2800" b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và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26" y="5299539"/>
                <a:ext cx="2590800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182163" y="5859834"/>
                <a:ext cx="320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𝑩𝑪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;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163" y="5859834"/>
                <a:ext cx="3200400" cy="523220"/>
              </a:xfrm>
              <a:prstGeom prst="rect">
                <a:avLst/>
              </a:prstGeom>
              <a:blipFill rotWithShape="0">
                <a:blip r:embed="rId7"/>
                <a:stretch>
                  <a:fillRect t="-11628" r="-190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56796" y="5859834"/>
                <a:ext cx="3276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𝒄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96" y="5859834"/>
                <a:ext cx="3276600" cy="523220"/>
              </a:xfrm>
              <a:prstGeom prst="rect">
                <a:avLst/>
              </a:prstGeom>
              <a:blipFill rotWithShape="0">
                <a:blip r:embed="rId8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099927" y="5383546"/>
            <a:ext cx="6858000" cy="11118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125" y="4115070"/>
            <a:ext cx="2526406" cy="233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120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3" grpId="0"/>
      <p:bldP spid="13" grpId="1"/>
      <p:bldP spid="14" grpId="0"/>
      <p:bldP spid="15" grpId="0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1478" y="1173063"/>
                <a:ext cx="8482084" cy="2723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  <a:sym typeface="Wingdings"/>
                  </a:rPr>
                  <a:t>Ví </a:t>
                </a:r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dụ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itchFamily="18" charset="0"/>
                    <a:sym typeface="Wingdings"/>
                  </a:rPr>
                  <a:t>: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 "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B(4)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;4;8;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;16;20;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24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;28;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32;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36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…</m:t>
                        </m:r>
                      </m:e>
                    </m:d>
                  </m:oMath>
                </a14:m>
                <a:endParaRPr lang="en-US" sz="2800" b="0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 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  <a:sym typeface="Wingdings"/>
                      </a:rPr>
                      <m:t>(6)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  <a:sym typeface="Wingding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6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18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30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36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…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  <a:sym typeface="Wingdings"/>
                      </a:rPr>
                      <m:t> </m:t>
                    </m:r>
                  </m:oMath>
                </a14:m>
                <a:endParaRPr lang="en-US" sz="2800" dirty="0" smtClean="0"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Wingdings"/>
                  </a:rPr>
                  <a:t> BC(4,6)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12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24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Wingdings"/>
                          </a:rPr>
                          <m:t>36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  <a:sym typeface="Wingdings"/>
                          </a:rPr>
                          <m:t>…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  <a:sym typeface="Wingdings"/>
                      </a:rPr>
                      <m:t> 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  <a:sym typeface="Wingding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78" y="1173063"/>
                <a:ext cx="8482084" cy="2723823"/>
              </a:xfrm>
              <a:prstGeom prst="rect">
                <a:avLst/>
              </a:prstGeom>
              <a:blipFill rotWithShape="0">
                <a:blip r:embed="rId2"/>
                <a:stretch>
                  <a:fillRect l="-1725" b="-2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619065"/>
            <a:ext cx="2872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BỘI CHUNG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95" y="3602047"/>
            <a:ext cx="3370997" cy="3370997"/>
          </a:xfrm>
          <a:prstGeom prst="rect">
            <a:avLst/>
          </a:prstGeom>
        </p:spPr>
      </p:pic>
      <p:sp>
        <p:nvSpPr>
          <p:cNvPr id="20" name="Cloud Callout 19"/>
          <p:cNvSpPr/>
          <p:nvPr/>
        </p:nvSpPr>
        <p:spPr>
          <a:xfrm>
            <a:off x="7092992" y="803181"/>
            <a:ext cx="5270727" cy="4721856"/>
          </a:xfrm>
          <a:prstGeom prst="cloudCallout">
            <a:avLst>
              <a:gd name="adj1" fmla="val -65067"/>
              <a:gd name="adj2" fmla="val 32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ở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6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1522</Words>
  <Application>Microsoft Office PowerPoint</Application>
  <PresentationFormat>Widescreen</PresentationFormat>
  <Paragraphs>377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Times New Roman</vt:lpstr>
      <vt:lpstr>VNI-Centur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được gọi là bội chung của hai hay nhiều số nếu nó là bội của tất cả các số đó.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hiện phép tính</dc:title>
  <dc:creator>Admin</dc:creator>
  <cp:lastModifiedBy>ADMIN</cp:lastModifiedBy>
  <cp:revision>114</cp:revision>
  <dcterms:created xsi:type="dcterms:W3CDTF">2021-08-17T09:32:47Z</dcterms:created>
  <dcterms:modified xsi:type="dcterms:W3CDTF">2021-08-29T07:47:51Z</dcterms:modified>
</cp:coreProperties>
</file>