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72" r:id="rId8"/>
    <p:sldId id="271" r:id="rId9"/>
    <p:sldId id="270" r:id="rId10"/>
    <p:sldId id="269" r:id="rId11"/>
    <p:sldId id="268" r:id="rId12"/>
    <p:sldId id="267" r:id="rId13"/>
    <p:sldId id="266" r:id="rId14"/>
    <p:sldId id="265" r:id="rId15"/>
    <p:sldId id="264" r:id="rId16"/>
    <p:sldId id="263" r:id="rId17"/>
    <p:sldId id="261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74" r:id="rId29"/>
    <p:sldId id="284" r:id="rId30"/>
    <p:sldId id="287" r:id="rId31"/>
    <p:sldId id="285" r:id="rId32"/>
    <p:sldId id="289" r:id="rId33"/>
    <p:sldId id="288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38" autoAdjust="0"/>
    <p:restoredTop sz="94660"/>
  </p:normalViewPr>
  <p:slideViewPr>
    <p:cSldViewPr snapToGrid="0">
      <p:cViewPr>
        <p:scale>
          <a:sx n="60" d="100"/>
          <a:sy n="60" d="100"/>
        </p:scale>
        <p:origin x="-960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1DFAE7-7108-491C-9527-E4B8BE43B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360460E-410F-46C2-8CCE-2BC54FC83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6B4174-DCB2-422F-95FB-32380B461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FF1ED4-F077-4530-B4E8-B9B9CCC61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FBD971-9772-4DC7-AB06-EBE63F5D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4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4F2EBB-7970-4A0C-8454-744DA6D8E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F1E7C14-0979-4F02-B74E-603F8649A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3BE192-3AB5-4DCB-9BE7-563689B2B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56119E-A8A3-4911-A406-17974F8C8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801C2B-8641-45A8-A07E-544195232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73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E8FF9ED-FA2E-4E6D-9835-F2A5B121DB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81E51B7-29F8-4EFD-A9CD-D42387DD5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518BD0-62BE-4AFC-8C6D-DFF9E7184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1BCC6E-3093-47D2-9733-B791152E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40E9EB-4010-40F6-ABD1-F9993738C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7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D9F9E1-090A-443C-8380-88B6BBA11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8522F0-75D9-4968-9D89-0DE319C64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DD89BD-164C-46C7-93F2-BE135FAF6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5E8E9A-E123-4F48-9D8F-A78C4091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5B03CA-321D-477D-A3E9-302DE715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841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6F9ED-8E01-42AC-BFCE-35D87F54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2F69F85-CA2E-4E72-B4D4-108389DD0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6084DE-A9F6-47AD-A755-FC9C62047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7A62F6-8954-4FA2-ADBF-E88C0C88A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8980A3-D793-4304-976E-1797E5B6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868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31C37C-9150-4D6F-80A3-FEFD80876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3E6F21-5DFC-4F8C-A43C-12708EA11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3C58516-DD33-4B2A-ADA3-CD22CB217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6675E50-EA17-4EA0-A33D-B83054A8E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563D77-14BA-44A8-8B46-A744B752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D5990FB-550B-4300-A5E6-50D9F2B0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90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DED562-4F69-450C-A756-9088D8D28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5E765F-82B1-4141-988E-DFA965708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51E413D-0301-4A78-A260-C80ECF3EC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48E47B5-AE43-45D8-B750-558B69450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0ACABC5-9A0B-43BA-B0F2-D52F4F353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CAC972D-E4C2-44E6-8707-7C31210A0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8308D32-330B-462C-9DF6-6D2F18D44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C2A7D99-A058-4096-AE3E-8554014B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96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C78F1E-66DE-4D69-8E3A-02FD14BE7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093C1FA-3B05-49D8-854E-365899BE4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FAE2551-A99A-4F9F-8CD2-78E43F21A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18D8BCF-7D36-4B74-B9CE-CC55EF544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92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F0C310D-CF7F-4240-A9E0-D1BE8583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46F4AAA-7E3D-4814-BA42-10BC8AD8B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E4258E-F9C8-4A46-9782-CEB5FFDB3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73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C955FF-0651-4D4A-AA14-0D28CB2F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129C19-3781-4818-8699-C59A1CE9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D40C6C-8181-4650-8CB7-5EA923F7D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7E798D-78A3-4A8A-92DD-921C849B1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B5A3A1-171C-4CE4-8F43-F8B0B18DA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4952A0A-9046-4DA6-A705-A1976F4C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37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1B10C9-FA87-4515-802F-4B7AFFEAB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0FD8F20-9BBF-40CD-9CB8-605F41081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0EF3A68-D7A5-4669-96E7-24F86D50D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58CE56-D44C-4F5B-9798-1D90CCC14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D3D5FA-D640-4925-8192-A9F2D60D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E5FF2A-FFBE-4FE8-A259-93C84AAC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416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7C2EF43-02D7-47FF-AD39-841BBDEEF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173EC6C-21B0-47E3-BDAD-A384535AF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F67BA7-20FF-4267-835E-CA8D7B58C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DDC43-851D-4C20-8D3D-B77EBBC0AE81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90BDA9-BFCC-4E10-93E1-48ED1D806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074EA2-AD7B-47AA-A009-4F8494AFC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57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48F0517-8BC7-4879-B7EA-8A664A10C9F6}"/>
              </a:ext>
            </a:extLst>
          </p:cNvPr>
          <p:cNvSpPr/>
          <p:nvPr/>
        </p:nvSpPr>
        <p:spPr>
          <a:xfrm>
            <a:off x="3466568" y="2798273"/>
            <a:ext cx="4993675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7</a:t>
            </a:r>
          </a:p>
        </p:txBody>
      </p:sp>
      <p:pic>
        <p:nvPicPr>
          <p:cNvPr id="2" name="bensound-buddy">
            <a:hlinkClick r:id="" action="ppaction://media"/>
            <a:extLst>
              <a:ext uri="{FF2B5EF4-FFF2-40B4-BE49-F238E27FC236}">
                <a16:creationId xmlns="" xmlns:a16="http://schemas.microsoft.com/office/drawing/2014/main" id="{325B929D-CE37-4427-9167-FC895EE48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8012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530" y="61578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449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2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76F2527B-603A-4D67-8959-1A9824B09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425477"/>
              </p:ext>
            </p:extLst>
          </p:nvPr>
        </p:nvGraphicFramePr>
        <p:xfrm>
          <a:off x="470648" y="1183560"/>
          <a:ext cx="11282081" cy="4370075"/>
        </p:xfrm>
        <a:graphic>
          <a:graphicData uri="http://schemas.openxmlformats.org/drawingml/2006/table">
            <a:tbl>
              <a:tblPr/>
              <a:tblGrid>
                <a:gridCol w="874058">
                  <a:extLst>
                    <a:ext uri="{9D8B030D-6E8A-4147-A177-3AD203B41FA5}">
                      <a16:colId xmlns="" xmlns:a16="http://schemas.microsoft.com/office/drawing/2014/main" val="3999212367"/>
                    </a:ext>
                  </a:extLst>
                </a:gridCol>
                <a:gridCol w="3287406">
                  <a:extLst>
                    <a:ext uri="{9D8B030D-6E8A-4147-A177-3AD203B41FA5}">
                      <a16:colId xmlns="" xmlns:a16="http://schemas.microsoft.com/office/drawing/2014/main" val="228456778"/>
                    </a:ext>
                  </a:extLst>
                </a:gridCol>
                <a:gridCol w="7120617">
                  <a:extLst>
                    <a:ext uri="{9D8B030D-6E8A-4147-A177-3AD203B41FA5}">
                      <a16:colId xmlns="" xmlns:a16="http://schemas.microsoft.com/office/drawing/2014/main" val="3617769595"/>
                    </a:ext>
                  </a:extLst>
                </a:gridCol>
              </a:tblGrid>
              <a:tr h="10360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 cây trồng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56429479"/>
                  </a:ext>
                </a:extLst>
              </a:tr>
              <a:tr h="6001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cải bắp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tháng 9 đến tháng 11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89513282"/>
                  </a:ext>
                </a:extLst>
              </a:tr>
              <a:tr h="9296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bí – Cây mướp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tháng 2 đến tháng 3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0899124"/>
                  </a:ext>
                </a:extLst>
              </a:tr>
              <a:tr h="6001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cà pháo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tháng 12 đến tháng 1 năm sau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83785648"/>
                  </a:ext>
                </a:extLst>
              </a:tr>
              <a:tr h="12041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cà chua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tháng 8 đến tháng 9 hoặc từ tháng 1 đến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67996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2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523CA8C9-7555-42CB-9551-6A2A40C77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24736"/>
            <a:ext cx="9375074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b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E2A2456-CD50-42FC-9C41-3E42F5D5F1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879507"/>
            <a:ext cx="4600731" cy="3484983"/>
          </a:xfrm>
        </p:spPr>
      </p:pic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6BA67D3A-1D97-40A1-828A-59B058B84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5943" y="1600199"/>
            <a:ext cx="4600731" cy="4525963"/>
          </a:xfrm>
          <a:prstGeom prst="rect">
            <a:avLst/>
          </a:prstGeom>
        </p:spPr>
      </p:pic>
      <p:pic>
        <p:nvPicPr>
          <p:cNvPr id="8" name="bensound-summer">
            <a:hlinkClick r:id="" action="ppaction://media"/>
            <a:extLst>
              <a:ext uri="{FF2B5EF4-FFF2-40B4-BE49-F238E27FC236}">
                <a16:creationId xmlns="" xmlns:a16="http://schemas.microsoft.com/office/drawing/2014/main" id="{EE1C3BC8-279B-4AE8-B981-8DEBB7EA3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9142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888" y="61261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246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6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C3DC647-8C8B-4468-8BB2-10B29DF8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420" y="274638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E3B1EC74-EAF1-430C-9064-FFF0BFCE70D1}"/>
              </a:ext>
            </a:extLst>
          </p:cNvPr>
          <p:cNvSpPr txBox="1">
            <a:spLocks/>
          </p:cNvSpPr>
          <p:nvPr/>
        </p:nvSpPr>
        <p:spPr>
          <a:xfrm>
            <a:off x="1641420" y="1535113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="" xmlns:a16="http://schemas.microsoft.com/office/drawing/2014/main" id="{BC867BDE-AB95-4779-BE34-F2D390B11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1420" y="2292349"/>
            <a:ext cx="4040188" cy="3833813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="" xmlns:a16="http://schemas.microsoft.com/office/drawing/2014/main" id="{09FF04A0-520D-428A-AD7F-5255DB95F8FD}"/>
              </a:ext>
            </a:extLst>
          </p:cNvPr>
          <p:cNvSpPr txBox="1">
            <a:spLocks/>
          </p:cNvSpPr>
          <p:nvPr/>
        </p:nvSpPr>
        <p:spPr>
          <a:xfrm>
            <a:off x="5829245" y="1484784"/>
            <a:ext cx="4041775" cy="690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endParaRPr lang="en-US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226687A5-EC5F-4116-A28C-51AD555D0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290512"/>
            <a:ext cx="4041775" cy="383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5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256B904A-7924-4DF2-9255-E7C3CE258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482" y="245269"/>
            <a:ext cx="8229600" cy="13255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9A81CDF-3E05-43F6-918B-2314A5937F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6571" y="1641061"/>
            <a:ext cx="4391316" cy="4444240"/>
          </a:xfrm>
        </p:spPr>
      </p:pic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236D553C-931E-4B45-AB21-2885728FF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774825"/>
            <a:ext cx="4472066" cy="41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6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F96B47EA-10AD-481B-AFF1-6C391EFB9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362" y="274638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b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E81C056-D3BA-4668-A9DE-FFD0456EEB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1617" y="1600200"/>
            <a:ext cx="4038600" cy="4525963"/>
          </a:xfrm>
        </p:spPr>
      </p:pic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B250C38D-5160-4469-8688-B88A1CEC6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2361" y="1600200"/>
            <a:ext cx="51853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3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F7A6AB12-57C5-4CBC-91FF-0891E3E02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362" y="274638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Đông xuân</a:t>
            </a:r>
            <a:b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Tháng 11 → tháng 4, 5 năm 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27EF2AED-9DB6-4C63-9783-EAE3994741FC}"/>
              </a:ext>
            </a:extLst>
          </p:cNvPr>
          <p:cNvSpPr txBox="1">
            <a:spLocks/>
          </p:cNvSpPr>
          <p:nvPr/>
        </p:nvSpPr>
        <p:spPr>
          <a:xfrm>
            <a:off x="1731362" y="1535113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dirty="0" err="1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="" xmlns:a16="http://schemas.microsoft.com/office/drawing/2014/main" id="{E557D0E8-585F-4364-864A-D6D21F9B8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1362" y="2292350"/>
            <a:ext cx="4040188" cy="3833813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="" xmlns:a16="http://schemas.microsoft.com/office/drawing/2014/main" id="{BB26A8C0-BA8E-413E-91D9-A5CE2438C1EC}"/>
              </a:ext>
            </a:extLst>
          </p:cNvPr>
          <p:cNvSpPr txBox="1">
            <a:spLocks/>
          </p:cNvSpPr>
          <p:nvPr/>
        </p:nvSpPr>
        <p:spPr>
          <a:xfrm>
            <a:off x="5919187" y="1535113"/>
            <a:ext cx="4041775" cy="639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vi-VN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9">
            <a:extLst>
              <a:ext uri="{FF2B5EF4-FFF2-40B4-BE49-F238E27FC236}">
                <a16:creationId xmlns="" xmlns:a16="http://schemas.microsoft.com/office/drawing/2014/main" id="{0B9784E5-91A0-4263-9072-38BB719C4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9187" y="2292350"/>
            <a:ext cx="4041775" cy="383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458A5B8-0F9D-496F-B4E7-C17561E5F2DF}"/>
              </a:ext>
            </a:extLst>
          </p:cNvPr>
          <p:cNvSpPr/>
          <p:nvPr/>
        </p:nvSpPr>
        <p:spPr>
          <a:xfrm>
            <a:off x="2274762" y="188640"/>
            <a:ext cx="736611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về cây trồng trái vụ</a:t>
            </a:r>
            <a:endParaRPr lang="en-US" sz="36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25_dua_hau_kim_phung.jpg">
            <a:extLst>
              <a:ext uri="{FF2B5EF4-FFF2-40B4-BE49-F238E27FC236}">
                <a16:creationId xmlns="" xmlns:a16="http://schemas.microsoft.com/office/drawing/2014/main" id="{A9A1189E-F88E-43C3-A9F0-B7851605B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80" y="981075"/>
            <a:ext cx="2078038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ixanh.jpg">
            <a:extLst>
              <a:ext uri="{FF2B5EF4-FFF2-40B4-BE49-F238E27FC236}">
                <a16:creationId xmlns="" xmlns:a16="http://schemas.microsoft.com/office/drawing/2014/main" id="{CCB757AC-D1A4-4B86-93AC-A204BE146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68" y="3141663"/>
            <a:ext cx="14271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nn_1299496191_ca chua.jpg">
            <a:extLst>
              <a:ext uri="{FF2B5EF4-FFF2-40B4-BE49-F238E27FC236}">
                <a16:creationId xmlns="" xmlns:a16="http://schemas.microsoft.com/office/drawing/2014/main" id="{A5343D53-C517-46ED-9690-F10E8C2BB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893" y="4581525"/>
            <a:ext cx="2665412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u du 1.jpg">
            <a:extLst>
              <a:ext uri="{FF2B5EF4-FFF2-40B4-BE49-F238E27FC236}">
                <a16:creationId xmlns="" xmlns:a16="http://schemas.microsoft.com/office/drawing/2014/main" id="{626AFAA4-D4FE-44EA-ACA6-7B76BF2A4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80" y="4076700"/>
            <a:ext cx="158432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u du.jpg">
            <a:extLst>
              <a:ext uri="{FF2B5EF4-FFF2-40B4-BE49-F238E27FC236}">
                <a16:creationId xmlns="" xmlns:a16="http://schemas.microsoft.com/office/drawing/2014/main" id="{54C115BD-169A-44A4-87BC-58DAA383C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668" y="4797425"/>
            <a:ext cx="287813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ua hau.jpg">
            <a:extLst>
              <a:ext uri="{FF2B5EF4-FFF2-40B4-BE49-F238E27FC236}">
                <a16:creationId xmlns="" xmlns:a16="http://schemas.microsoft.com/office/drawing/2014/main" id="{64D5117D-C4E8-4E44-92E1-D9235C3642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705" y="1125538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muop dang.jpg">
            <a:extLst>
              <a:ext uri="{FF2B5EF4-FFF2-40B4-BE49-F238E27FC236}">
                <a16:creationId xmlns="" xmlns:a16="http://schemas.microsoft.com/office/drawing/2014/main" id="{159A81D0-E19F-4BF7-970B-1BED84870C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55" y="981075"/>
            <a:ext cx="20574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07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9">
            <a:extLst>
              <a:ext uri="{FF2B5EF4-FFF2-40B4-BE49-F238E27FC236}">
                <a16:creationId xmlns="" xmlns:a16="http://schemas.microsoft.com/office/drawing/2014/main" id="{7F313214-B0EE-4301-9BCB-3AAD85F5C0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1679" y="228600"/>
            <a:ext cx="6019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F41B6327-3993-482C-AC44-E67EAAC1B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930" y="2874441"/>
            <a:ext cx="5859593" cy="494954"/>
          </a:xfrm>
        </p:spPr>
        <p:txBody>
          <a:bodyPr>
            <a:normAutofit/>
          </a:bodyPr>
          <a:lstStyle/>
          <a:p>
            <a:r>
              <a:rPr lang="en-US" alt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PHƯƠNG PHÁP GIEO TRỒNG</a:t>
            </a:r>
            <a:endParaRPr lang="vi-VN" altLang="vi-VN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F2CFD83-EBA0-4470-A5E3-848559A2B082}"/>
              </a:ext>
            </a:extLst>
          </p:cNvPr>
          <p:cNvSpPr txBox="1"/>
          <p:nvPr/>
        </p:nvSpPr>
        <p:spPr>
          <a:xfrm>
            <a:off x="960930" y="5373216"/>
            <a:ext cx="891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="" xmlns:a16="http://schemas.microsoft.com/office/drawing/2014/main" id="{D5CBD526-91D1-438C-BD53-D72B3C027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40" y="3554396"/>
            <a:ext cx="441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   1.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Yêu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cầu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kỹ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thuật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="" xmlns:a16="http://schemas.microsoft.com/office/drawing/2014/main" id="{5CA6B650-74EC-4B14-A7BC-1FF262E92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40" y="4755867"/>
            <a:ext cx="55338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   2. Ph</a:t>
            </a:r>
            <a:r>
              <a:rPr lang="vi-VN" sz="2800" b="1" dirty="0">
                <a:solidFill>
                  <a:srgbClr val="3333FF"/>
                </a:solidFill>
                <a:latin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ơng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pháp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gieo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trồng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93CD09D-4993-40A8-95E7-957CB5DD84AE}"/>
              </a:ext>
            </a:extLst>
          </p:cNvPr>
          <p:cNvSpPr txBox="1"/>
          <p:nvPr/>
        </p:nvSpPr>
        <p:spPr>
          <a:xfrm>
            <a:off x="960929" y="4172678"/>
            <a:ext cx="891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3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Cac cach gieo hat">
            <a:extLst>
              <a:ext uri="{FF2B5EF4-FFF2-40B4-BE49-F238E27FC236}">
                <a16:creationId xmlns="" xmlns:a16="http://schemas.microsoft.com/office/drawing/2014/main" id="{E2D16590-D517-4BDB-A519-A56B94A4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483" y="1344613"/>
            <a:ext cx="2633662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Cac cach gieo hat(2)">
            <a:extLst>
              <a:ext uri="{FF2B5EF4-FFF2-40B4-BE49-F238E27FC236}">
                <a16:creationId xmlns="" xmlns:a16="http://schemas.microsoft.com/office/drawing/2014/main" id="{220F7DD3-9B04-4C1E-9078-BD8CA2CD3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33" y="1344613"/>
            <a:ext cx="2605087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Cac cach gieo hat(3)">
            <a:extLst>
              <a:ext uri="{FF2B5EF4-FFF2-40B4-BE49-F238E27FC236}">
                <a16:creationId xmlns="" xmlns:a16="http://schemas.microsoft.com/office/drawing/2014/main" id="{98E17955-EB78-4CD1-9F86-E8F6E0CDF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808" y="1373188"/>
            <a:ext cx="250190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>
            <a:extLst>
              <a:ext uri="{FF2B5EF4-FFF2-40B4-BE49-F238E27FC236}">
                <a16:creationId xmlns="" xmlns:a16="http://schemas.microsoft.com/office/drawing/2014/main" id="{51ACBF2F-C946-478C-ACC5-29C476F61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058" y="4359275"/>
            <a:ext cx="1816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3300"/>
                </a:solidFill>
              </a:rPr>
              <a:t>Gieo …………</a:t>
            </a:r>
          </a:p>
        </p:txBody>
      </p:sp>
      <p:sp>
        <p:nvSpPr>
          <p:cNvPr id="8" name="Text Box 20">
            <a:extLst>
              <a:ext uri="{FF2B5EF4-FFF2-40B4-BE49-F238E27FC236}">
                <a16:creationId xmlns="" xmlns:a16="http://schemas.microsoft.com/office/drawing/2014/main" id="{80683A42-6AB0-4D04-A5C3-92863FAA8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1633" y="4465638"/>
            <a:ext cx="1816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3300"/>
                </a:solidFill>
              </a:rPr>
              <a:t>Gieo …………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="" xmlns:a16="http://schemas.microsoft.com/office/drawing/2014/main" id="{4966B28F-FBD5-4C90-BBDE-0D0524D42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133" y="4392613"/>
            <a:ext cx="1816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3300"/>
                </a:solidFill>
              </a:rPr>
              <a:t>Gieo …………</a:t>
            </a:r>
          </a:p>
        </p:txBody>
      </p:sp>
      <p:sp>
        <p:nvSpPr>
          <p:cNvPr id="10" name="Text Box 24">
            <a:extLst>
              <a:ext uri="{FF2B5EF4-FFF2-40B4-BE49-F238E27FC236}">
                <a16:creationId xmlns="" xmlns:a16="http://schemas.microsoft.com/office/drawing/2014/main" id="{F1809CEF-C767-4B1E-AB7E-A7AA60383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058" y="4346258"/>
            <a:ext cx="577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vãi</a:t>
            </a:r>
            <a:endParaRPr lang="en-US" altLang="vi-VN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5">
            <a:extLst>
              <a:ext uri="{FF2B5EF4-FFF2-40B4-BE49-F238E27FC236}">
                <a16:creationId xmlns="" xmlns:a16="http://schemas.microsoft.com/office/drawing/2014/main" id="{E1D3793D-B4B1-403B-B1F0-748F829BD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945" y="4368483"/>
            <a:ext cx="14766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hàng</a:t>
            </a:r>
            <a:endParaRPr lang="en-US" altLang="vi-VN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="" xmlns:a16="http://schemas.microsoft.com/office/drawing/2014/main" id="{B32A1C84-089F-4C06-94AE-7A0C05E92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6170" y="4450398"/>
            <a:ext cx="1287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hốc</a:t>
            </a:r>
            <a:endParaRPr lang="en-US" altLang="vi-VN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8">
            <a:extLst>
              <a:ext uri="{FF2B5EF4-FFF2-40B4-BE49-F238E27FC236}">
                <a16:creationId xmlns="" xmlns:a16="http://schemas.microsoft.com/office/drawing/2014/main" id="{7964CEFA-EC1F-45FD-8F2D-6D183377E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3922" y="4983559"/>
            <a:ext cx="4666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342900" algn="l"/>
                <a:tab pos="457200" algn="l"/>
                <a:tab pos="5715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342900" algn="l"/>
                <a:tab pos="457200" algn="l"/>
                <a:tab pos="5715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342900" algn="l"/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27. </a:t>
            </a: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CÁCH GIEO HẠT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55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738D529-A779-4603-B2CB-ADCBA9DB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120" y="139726"/>
            <a:ext cx="7341932" cy="94231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vi-VN" altLang="vi-VN" dirty="0">
                <a:solidFill>
                  <a:srgbClr val="FF0000"/>
                </a:solidFill>
              </a:rPr>
              <a:t>Gieo vãi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="" xmlns:a16="http://schemas.microsoft.com/office/drawing/2014/main" id="{2C6F74D0-09E7-446F-ACE0-8F4852553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1548" y="884211"/>
            <a:ext cx="9144000" cy="58340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68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09DB358-17AA-4229-8509-039584A8EE92}"/>
              </a:ext>
            </a:extLst>
          </p:cNvPr>
          <p:cNvSpPr txBox="1">
            <a:spLocks noChangeArrowheads="1"/>
          </p:cNvSpPr>
          <p:nvPr/>
        </p:nvSpPr>
        <p:spPr>
          <a:xfrm>
            <a:off x="1335410" y="622852"/>
            <a:ext cx="9101797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  <a:defRPr/>
            </a:pPr>
            <a:endParaRPr lang="en-US" altLang="en-US" b="1" dirty="0">
              <a:solidFill>
                <a:srgbClr val="990000"/>
              </a:solidFill>
              <a:latin typeface="+mj-lt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altLang="en-US" b="1" u="sng" dirty="0">
                <a:solidFill>
                  <a:srgbClr val="990000"/>
                </a:solidFill>
                <a:latin typeface="+mj-lt"/>
              </a:rPr>
              <a:t>CHƯƠNG II:</a:t>
            </a:r>
            <a:r>
              <a:rPr lang="en-US" altLang="en-US" b="1" dirty="0">
                <a:solidFill>
                  <a:srgbClr val="990000"/>
                </a:solidFill>
                <a:latin typeface="+mj-lt"/>
              </a:rPr>
              <a:t> QUY TRÌNH SẢN XUẤT VÀ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solidFill>
                  <a:srgbClr val="990000"/>
                </a:solidFill>
                <a:latin typeface="+mj-lt"/>
              </a:rPr>
              <a:t> BẢO VỆ MÔI TRƯỜNG TRONG TRỒNG TRỌT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en-US" altLang="en-US" b="1" dirty="0">
              <a:solidFill>
                <a:srgbClr val="FF0000"/>
              </a:solidFill>
              <a:latin typeface="+mj-lt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altLang="en-US" b="1" u="sng" dirty="0" err="1" smtClean="0">
                <a:solidFill>
                  <a:srgbClr val="FF0000"/>
                </a:solidFill>
                <a:latin typeface="+mj-lt"/>
              </a:rPr>
              <a:t>Bài</a:t>
            </a:r>
            <a:r>
              <a:rPr lang="en-US" altLang="en-US" b="1" u="sng" dirty="0" smtClean="0">
                <a:solidFill>
                  <a:srgbClr val="FF0000"/>
                </a:solidFill>
                <a:latin typeface="+mj-lt"/>
              </a:rPr>
              <a:t> 16</a:t>
            </a:r>
            <a:endParaRPr lang="en-US" altLang="en-US" b="1" dirty="0">
              <a:solidFill>
                <a:srgbClr val="FF0000"/>
              </a:solidFill>
              <a:latin typeface="+mj-lt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solidFill>
                  <a:srgbClr val="9900CC"/>
                </a:solidFill>
                <a:latin typeface="+mj-lt"/>
              </a:rPr>
              <a:t>LÀM ĐẤT VÀ BÓN PHÂN LÓT, 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solidFill>
                  <a:srgbClr val="9900CC"/>
                </a:solidFill>
                <a:latin typeface="+mj-lt"/>
              </a:rPr>
              <a:t>GIEO TRỒNG CÂY NÔNG NGHIỆP</a:t>
            </a:r>
          </a:p>
        </p:txBody>
      </p:sp>
      <p:pic>
        <p:nvPicPr>
          <p:cNvPr id="5" name="Picture 2" descr="Khung hinh hoa PPT 7">
            <a:extLst>
              <a:ext uri="{FF2B5EF4-FFF2-40B4-BE49-F238E27FC236}">
                <a16:creationId xmlns="" xmlns:a16="http://schemas.microsoft.com/office/drawing/2014/main" id="{9D0F6529-6B45-47D6-9DA2-4E092A039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6" r="51711"/>
          <a:stretch>
            <a:fillRect/>
          </a:stretch>
        </p:blipFill>
        <p:spPr bwMode="auto">
          <a:xfrm>
            <a:off x="26504" y="3938588"/>
            <a:ext cx="3352800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6813819845B4220B39B42C244DE315A">
            <a:extLst>
              <a:ext uri="{FF2B5EF4-FFF2-40B4-BE49-F238E27FC236}">
                <a16:creationId xmlns="" xmlns:a16="http://schemas.microsoft.com/office/drawing/2014/main" id="{40E31C48-7F57-47A1-86B0-1666AECB0E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238" y="-33010"/>
            <a:ext cx="10207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4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E219E041-BBB1-49B0-88D0-6509B8887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128" y="139727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vi-VN" altLang="vi-VN" dirty="0">
                <a:solidFill>
                  <a:srgbClr val="FF0000"/>
                </a:solidFill>
              </a:rPr>
              <a:t>Gieo theo hàng</a:t>
            </a:r>
            <a:r>
              <a:rPr lang="en-US" altLang="vi-VN" dirty="0"/>
              <a:t/>
            </a:r>
            <a:br>
              <a:rPr lang="en-US" altLang="vi-VN" dirty="0"/>
            </a:br>
            <a:endParaRPr lang="vi-VN" altLang="vi-VN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="" xmlns:a16="http://schemas.microsoft.com/office/drawing/2014/main" id="{4D9C3C5F-394E-4157-8F83-AFAF9D158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3928" y="920777"/>
            <a:ext cx="9144000" cy="580231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029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3D6B9A3F-E5AE-407D-8F75-508DA27D2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364" y="319608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vi-VN" altLang="vi-VN" dirty="0">
                <a:solidFill>
                  <a:srgbClr val="FF0000"/>
                </a:solidFill>
              </a:rPr>
              <a:t>Gieo theo hốc</a:t>
            </a:r>
            <a:r>
              <a:rPr lang="en-US" altLang="vi-VN" dirty="0"/>
              <a:t/>
            </a:r>
            <a:br>
              <a:rPr lang="en-US" altLang="vi-VN" dirty="0"/>
            </a:br>
            <a:endParaRPr lang="vi-VN" altLang="vi-VN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="" xmlns:a16="http://schemas.microsoft.com/office/drawing/2014/main" id="{A6306D64-6B22-4EF7-8A23-D36CDA1AB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8452" y="1313730"/>
            <a:ext cx="9129712" cy="52578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185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39CB8A9C-BC80-4A64-A2D4-D264E1D24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500589"/>
              </p:ext>
            </p:extLst>
          </p:nvPr>
        </p:nvGraphicFramePr>
        <p:xfrm>
          <a:off x="395288" y="1484784"/>
          <a:ext cx="11521892" cy="4694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482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01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723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64098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cách </a:t>
                      </a:r>
                    </a:p>
                    <a:p>
                      <a:pPr algn="ctr"/>
                      <a:r>
                        <a:rPr lang="vi-VN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 hạt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 điểm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vi-VN" sz="2400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3337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vi-VN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vãi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2927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 theo</a:t>
                      </a:r>
                      <a:r>
                        <a:rPr lang="vi-VN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hàng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5372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 theo hốc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B800AAC-FBBE-4725-97F9-D7A68B94FCA7}"/>
              </a:ext>
            </a:extLst>
          </p:cNvPr>
          <p:cNvSpPr/>
          <p:nvPr/>
        </p:nvSpPr>
        <p:spPr>
          <a:xfrm>
            <a:off x="179512" y="188641"/>
            <a:ext cx="117965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Hoàn thành bảng sau bằng cách điền thông tin thích hợp vào chỗ trống.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8406D6-6289-416F-AD74-DB1BFE9EA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006" y="2420888"/>
            <a:ext cx="3506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Nhanh, ít tốn công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A1CAB98-BEAB-4A37-840E-C9E017415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2009" y="2420888"/>
            <a:ext cx="378470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hạt nhiều, chăm sóc khó khăn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F178E2B-3415-4D4D-BDBB-DC90F0B4E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032" y="3429000"/>
            <a:ext cx="38837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hạt giống, chăm sóc dễ dàng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19DC8A1-CE34-4315-A8AC-EC592161D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207" y="4912941"/>
            <a:ext cx="38805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hạt giống, chăm sóc dễ dàng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230D261-DB8E-47D8-8B39-52767D949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6232" y="3798183"/>
            <a:ext cx="3168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Tốn nhiều công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5AA32A0-94CB-4840-BCA6-DDEBFBC59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5853" y="4988527"/>
            <a:ext cx="3168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Tốn nhiều công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21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huong phap gieo trong">
            <a:extLst>
              <a:ext uri="{FF2B5EF4-FFF2-40B4-BE49-F238E27FC236}">
                <a16:creationId xmlns="" xmlns:a16="http://schemas.microsoft.com/office/drawing/2014/main" id="{C54E067D-F7CE-4972-97C8-2190C1714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09" y="1696887"/>
            <a:ext cx="2535876" cy="285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Phuong phap gieo trong(2)">
            <a:extLst>
              <a:ext uri="{FF2B5EF4-FFF2-40B4-BE49-F238E27FC236}">
                <a16:creationId xmlns="" xmlns:a16="http://schemas.microsoft.com/office/drawing/2014/main" id="{A9630CD6-BF32-497C-8266-B6AD56659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88" y="1624608"/>
            <a:ext cx="5746356" cy="29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="" xmlns:a16="http://schemas.microsoft.com/office/drawing/2014/main" id="{FF9B857A-3BB7-4584-83A8-D9F5AA5DE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647" y="4721456"/>
            <a:ext cx="4706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28a.</a:t>
            </a: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Trồng bằng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="" xmlns:a16="http://schemas.microsoft.com/office/drawing/2014/main" id="{68E50F56-470C-47EF-AB1D-9ED7797D8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152" y="4658791"/>
            <a:ext cx="63804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28b. </a:t>
            </a: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Trồng bằng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970A0CFB-76B8-4C75-8EDB-FDE34FCA4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151" y="4652611"/>
            <a:ext cx="786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FF3300"/>
                </a:solidFill>
                <a:latin typeface="+mj-lt"/>
              </a:rPr>
              <a:t>củ</a:t>
            </a:r>
            <a:endParaRPr lang="en-US" altLang="vi-VN" sz="2400" b="1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="" xmlns:a16="http://schemas.microsoft.com/office/drawing/2014/main" id="{D0E18ED9-5D8E-4254-9459-9A68E4D52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367" y="4579452"/>
            <a:ext cx="21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cành, hom</a:t>
            </a:r>
            <a:endParaRPr lang="en-US" altLang="vi-VN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199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A7EF3BE1-7426-4568-82E1-442FD7418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78638"/>
          </a:xfrm>
        </p:spPr>
      </p:pic>
    </p:spTree>
    <p:extLst>
      <p:ext uri="{BB962C8B-B14F-4D97-AF65-F5344CB8AC3E}">
        <p14:creationId xmlns:p14="http://schemas.microsoft.com/office/powerpoint/2010/main" val="4046135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="" xmlns:a16="http://schemas.microsoft.com/office/drawing/2014/main" id="{C78BB570-65E9-45B1-BC7D-E656C0BF5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889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348F9E8-D4A6-4890-98BE-1E6691C6DDEB}"/>
              </a:ext>
            </a:extLst>
          </p:cNvPr>
          <p:cNvSpPr/>
          <p:nvPr/>
        </p:nvSpPr>
        <p:spPr>
          <a:xfrm>
            <a:off x="1614279" y="332656"/>
            <a:ext cx="862960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về cây trồng thủy canh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rau thuy sinh1.jpg">
            <a:extLst>
              <a:ext uri="{FF2B5EF4-FFF2-40B4-BE49-F238E27FC236}">
                <a16:creationId xmlns="" xmlns:a16="http://schemas.microsoft.com/office/drawing/2014/main" id="{EE173EC6-DD99-4578-8737-2658FC170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40" y="1220788"/>
            <a:ext cx="33972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au thuy sinh.jpg">
            <a:extLst>
              <a:ext uri="{FF2B5EF4-FFF2-40B4-BE49-F238E27FC236}">
                <a16:creationId xmlns="" xmlns:a16="http://schemas.microsoft.com/office/drawing/2014/main" id="{255CB98A-A360-42B6-946A-C899E57B8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15" y="1220788"/>
            <a:ext cx="3217863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ay canh thuy canh.jpg">
            <a:extLst>
              <a:ext uri="{FF2B5EF4-FFF2-40B4-BE49-F238E27FC236}">
                <a16:creationId xmlns="" xmlns:a16="http://schemas.microsoft.com/office/drawing/2014/main" id="{B33B92C1-5A5A-4BEA-AE3B-657ED8DBB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40" y="3884613"/>
            <a:ext cx="3417888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au thuy canh.jpg">
            <a:extLst>
              <a:ext uri="{FF2B5EF4-FFF2-40B4-BE49-F238E27FC236}">
                <a16:creationId xmlns="" xmlns:a16="http://schemas.microsoft.com/office/drawing/2014/main" id="{8F37602A-C374-463E-B37D-E8480839F7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15" y="3813175"/>
            <a:ext cx="3290888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63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D100FB2-CE14-4E45-A290-A60B1443F786}"/>
              </a:ext>
            </a:extLst>
          </p:cNvPr>
          <p:cNvSpPr/>
          <p:nvPr/>
        </p:nvSpPr>
        <p:spPr>
          <a:xfrm>
            <a:off x="1827284" y="260648"/>
            <a:ext cx="755694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QUI TRÌNH TRỒNG CÂY THỦY CaNH</a:t>
            </a:r>
            <a:endParaRPr lang="en-US" sz="32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 descr="http://www.ctu.edu.vn/colleges/agri/gtrinh/bvtv/rau%20sach/source/kyThuat/images/thumbs/thuyCanh2.gif">
            <a:extLst>
              <a:ext uri="{FF2B5EF4-FFF2-40B4-BE49-F238E27FC236}">
                <a16:creationId xmlns="" xmlns:a16="http://schemas.microsoft.com/office/drawing/2014/main" id="{C0AD8A35-C849-45DC-A0D1-07BF34CBA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08" y="1052513"/>
            <a:ext cx="26050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ctu.edu.vn/colleges/agri/gtrinh/bvtv/rau%20sach/source/kyThuat/images/thumbs/thuyCanh3.gif">
            <a:extLst>
              <a:ext uri="{FF2B5EF4-FFF2-40B4-BE49-F238E27FC236}">
                <a16:creationId xmlns="" xmlns:a16="http://schemas.microsoft.com/office/drawing/2014/main" id="{05253ECD-A17C-4167-8689-56DCA3B22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033" y="1049338"/>
            <a:ext cx="25431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ttp://www.ctu.edu.vn/colleges/agri/gtrinh/bvtv/rau%20sach/source/kyThuat/images/thumbs/thuyCanh4.gif">
            <a:extLst>
              <a:ext uri="{FF2B5EF4-FFF2-40B4-BE49-F238E27FC236}">
                <a16:creationId xmlns="" xmlns:a16="http://schemas.microsoft.com/office/drawing/2014/main" id="{5AAB6E6D-E951-480A-86A2-F9ABC4E3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083" y="1079500"/>
            <a:ext cx="26066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F1274BE2-75E0-4835-A784-0B8538734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2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981DE938-F481-4FB0-B754-F6F5D9B51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20" y="1143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0" name="Rectangle 6">
            <a:extLst>
              <a:ext uri="{FF2B5EF4-FFF2-40B4-BE49-F238E27FC236}">
                <a16:creationId xmlns="" xmlns:a16="http://schemas.microsoft.com/office/drawing/2014/main" id="{22E195FA-5C37-4819-9D11-291051894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20" y="2286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pic>
        <p:nvPicPr>
          <p:cNvPr id="11" name="Picture 4" descr="http://www.ctu.edu.vn/colleges/agri/gtrinh/bvtv/rau%20sach/source/kyThuat/images/thumbs/thuyCanh5.gif">
            <a:extLst>
              <a:ext uri="{FF2B5EF4-FFF2-40B4-BE49-F238E27FC236}">
                <a16:creationId xmlns="" xmlns:a16="http://schemas.microsoft.com/office/drawing/2014/main" id="{82D77F2F-C3AB-4D8E-B7C4-312D46908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45" y="3789363"/>
            <a:ext cx="251301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http://www.ctu.edu.vn/colleges/agri/gtrinh/bvtv/rau%20sach/source/kyThuat/images/thumbs/thuyCanh6.gif">
            <a:extLst>
              <a:ext uri="{FF2B5EF4-FFF2-40B4-BE49-F238E27FC236}">
                <a16:creationId xmlns="" xmlns:a16="http://schemas.microsoft.com/office/drawing/2014/main" id="{F7F776C6-391E-496D-AD05-60E86335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895" y="3795713"/>
            <a:ext cx="262096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http://www.ctu.edu.vn/colleges/agri/gtrinh/bvtv/rau%20sach/source/kyThuat/images/thumbs/thuyCanh7.gif">
            <a:extLst>
              <a:ext uri="{FF2B5EF4-FFF2-40B4-BE49-F238E27FC236}">
                <a16:creationId xmlns="" xmlns:a16="http://schemas.microsoft.com/office/drawing/2014/main" id="{1143AD46-CB25-4B09-ADEA-B3DBC80BC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083" y="3822700"/>
            <a:ext cx="27305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C7BF9498-63A9-4817-8D11-738D4B2AB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2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5" name="Rectangle 11">
            <a:extLst>
              <a:ext uri="{FF2B5EF4-FFF2-40B4-BE49-F238E27FC236}">
                <a16:creationId xmlns="" xmlns:a16="http://schemas.microsoft.com/office/drawing/2014/main" id="{12ED6D37-782D-4D1A-BF8C-B2DC9A027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20" y="1143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6" name="Rectangle 12">
            <a:extLst>
              <a:ext uri="{FF2B5EF4-FFF2-40B4-BE49-F238E27FC236}">
                <a16:creationId xmlns="" xmlns:a16="http://schemas.microsoft.com/office/drawing/2014/main" id="{1BFB1C1B-F301-4BA8-848A-6BD2FC2CB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20" y="2286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3FC6555-D28B-4421-9328-41C17642B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870" y="3041650"/>
            <a:ext cx="3060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hộp xốp, sơn đen</a:t>
            </a:r>
            <a:endParaRPr lang="en-US" altLang="vi-VN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4171E30-A9D8-4933-A4C8-2459FCF0A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458" y="3041650"/>
            <a:ext cx="266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Khoan lỗ trên nắp hộp</a:t>
            </a:r>
            <a:endParaRPr lang="en-US" altLang="vi-VN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C05257F-D342-4B29-A099-68CFDA054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933" y="3007409"/>
            <a:ext cx="284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+mj-lt"/>
              </a:rPr>
              <a:t>Chuẩn </a:t>
            </a: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ị </a:t>
            </a:r>
            <a:r>
              <a:rPr lang="en-US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rọ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altLang="vi-VN" sz="1800" b="1" dirty="0">
                <a:latin typeface="+mj-lt"/>
              </a:rPr>
              <a:t> gieo hạt</a:t>
            </a:r>
            <a:endParaRPr lang="en-US" altLang="vi-VN" sz="1800" b="1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37F5118-5E86-41AB-8BE5-1B6204329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145" y="5876925"/>
            <a:ext cx="2808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Gieo 2-3 hạt vào mỗi rọ</a:t>
            </a:r>
            <a:endParaRPr lang="en-US" altLang="vi-VN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5D0D84C-392A-4AAF-8738-3D8951490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458" y="5867400"/>
            <a:ext cx="2952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Pha dung dịch dinh dưỡng</a:t>
            </a:r>
            <a:endParaRPr lang="en-US" altLang="vi-VN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131110A-FBC0-4497-BD4F-D3E288FA6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0108" y="5853113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Đặt nắp hộp lên thùng</a:t>
            </a:r>
            <a:endParaRPr lang="en-US" altLang="vi-VN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433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Ãªn NÃ©n KÃ­ch ThÃ­ch Náº£y Máº§m">
            <a:extLst>
              <a:ext uri="{FF2B5EF4-FFF2-40B4-BE49-F238E27FC236}">
                <a16:creationId xmlns="" xmlns:a16="http://schemas.microsoft.com/office/drawing/2014/main" id="{1E81028E-C96E-40E1-9637-3C94E359A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6" b="4371"/>
          <a:stretch/>
        </p:blipFill>
        <p:spPr bwMode="auto">
          <a:xfrm>
            <a:off x="2555081" y="359764"/>
            <a:ext cx="6594940" cy="539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A646AA3-E39B-4897-B04E-345990796C68}"/>
              </a:ext>
            </a:extLst>
          </p:cNvPr>
          <p:cNvSpPr txBox="1"/>
          <p:nvPr/>
        </p:nvSpPr>
        <p:spPr>
          <a:xfrm>
            <a:off x="1541772" y="5918736"/>
            <a:ext cx="862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VIÊN NÉN ƯƠM HẠT (</a:t>
            </a:r>
            <a:r>
              <a:rPr lang="en-US" sz="2400" b="1" dirty="0" err="1"/>
              <a:t>Ngâm</a:t>
            </a:r>
            <a:r>
              <a:rPr lang="en-US" sz="2400" b="1"/>
              <a:t> 5</a:t>
            </a:r>
            <a:r>
              <a:rPr lang="en-US" sz="2400" b="1" dirty="0"/>
              <a:t>’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nước</a:t>
            </a:r>
            <a:r>
              <a:rPr lang="en-US" sz="2400" b="1" dirty="0"/>
              <a:t> </a:t>
            </a:r>
            <a:r>
              <a:rPr lang="en-US" sz="2400" b="1" dirty="0" err="1"/>
              <a:t>trước</a:t>
            </a:r>
            <a:r>
              <a:rPr lang="en-US" sz="2400" b="1" dirty="0"/>
              <a:t> </a:t>
            </a:r>
            <a:r>
              <a:rPr lang="en-US" sz="2400" b="1" dirty="0" err="1"/>
              <a:t>khi</a:t>
            </a:r>
            <a:r>
              <a:rPr lang="en-US" sz="2400" b="1" dirty="0"/>
              <a:t> </a:t>
            </a:r>
            <a:r>
              <a:rPr lang="en-US" sz="2400" b="1" dirty="0" err="1"/>
              <a:t>sử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)</a:t>
            </a:r>
          </a:p>
        </p:txBody>
      </p:sp>
      <p:pic>
        <p:nvPicPr>
          <p:cNvPr id="6" name="Birds_in_Flight">
            <a:hlinkClick r:id="" action="ppaction://media"/>
            <a:extLst>
              <a:ext uri="{FF2B5EF4-FFF2-40B4-BE49-F238E27FC236}">
                <a16:creationId xmlns="" xmlns:a16="http://schemas.microsoft.com/office/drawing/2014/main" id="{7D9D33EE-8846-471F-9617-1D7B03F051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899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99" y="615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0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hÃ¬nh cÃ¡i rá» trá»ng cÃ¢y thá»§y canh">
            <a:extLst>
              <a:ext uri="{FF2B5EF4-FFF2-40B4-BE49-F238E27FC236}">
                <a16:creationId xmlns="" xmlns:a16="http://schemas.microsoft.com/office/drawing/2014/main" id="{816E9C6A-C8CE-4DA9-BE2D-7F525D88F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08" y="1242627"/>
            <a:ext cx="8745488" cy="43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311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9A1340B-1449-43EB-BF59-A68917860164}"/>
              </a:ext>
            </a:extLst>
          </p:cNvPr>
          <p:cNvSpPr txBox="1"/>
          <p:nvPr/>
        </p:nvSpPr>
        <p:spPr>
          <a:xfrm>
            <a:off x="2836475" y="479226"/>
            <a:ext cx="68636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altLang="en-US" sz="2800" b="1" u="sng" dirty="0" err="1" smtClean="0">
                <a:solidFill>
                  <a:srgbClr val="FF0000"/>
                </a:solidFill>
                <a:latin typeface="+mj-lt"/>
              </a:rPr>
              <a:t>Bài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+mj-lt"/>
              </a:rPr>
              <a:t> 16</a:t>
            </a:r>
            <a:endParaRPr lang="en-US" altLang="en-US" sz="2800" b="1" dirty="0">
              <a:solidFill>
                <a:srgbClr val="FF0000"/>
              </a:solidFill>
              <a:latin typeface="+mj-lt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altLang="en-US" sz="2800" b="1" dirty="0">
                <a:solidFill>
                  <a:srgbClr val="9900CC"/>
                </a:solidFill>
                <a:latin typeface="+mj-lt"/>
              </a:rPr>
              <a:t>LÀM ĐẤT VÀ BÓN PHÂN LÓT, 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altLang="en-US" sz="2800" b="1" dirty="0">
                <a:solidFill>
                  <a:srgbClr val="9900CC"/>
                </a:solidFill>
                <a:latin typeface="+mj-lt"/>
              </a:rPr>
              <a:t>GIEO TRỒNG CÂY NÔNG NGHIỆP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C87606-D9E6-4C3D-B734-B3F33820A569}"/>
              </a:ext>
            </a:extLst>
          </p:cNvPr>
          <p:cNvSpPr txBox="1"/>
          <p:nvPr/>
        </p:nvSpPr>
        <p:spPr>
          <a:xfrm>
            <a:off x="1594285" y="3167390"/>
            <a:ext cx="343180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6D8DD6C0-8252-404F-911D-19E28F570551}"/>
              </a:ext>
            </a:extLst>
          </p:cNvPr>
          <p:cNvCxnSpPr>
            <a:cxnSpLocks/>
          </p:cNvCxnSpPr>
          <p:nvPr/>
        </p:nvCxnSpPr>
        <p:spPr>
          <a:xfrm flipV="1">
            <a:off x="5026088" y="2919412"/>
            <a:ext cx="537592" cy="2816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081E1462-E515-47BF-97A9-78184AC82B00}"/>
              </a:ext>
            </a:extLst>
          </p:cNvPr>
          <p:cNvCxnSpPr>
            <a:cxnSpLocks/>
          </p:cNvCxnSpPr>
          <p:nvPr/>
        </p:nvCxnSpPr>
        <p:spPr>
          <a:xfrm>
            <a:off x="5059624" y="3624134"/>
            <a:ext cx="504056" cy="244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56111D3-09D4-4D22-B193-F1F8E1AC1C85}"/>
              </a:ext>
            </a:extLst>
          </p:cNvPr>
          <p:cNvSpPr txBox="1"/>
          <p:nvPr/>
        </p:nvSpPr>
        <p:spPr>
          <a:xfrm>
            <a:off x="5564638" y="2680707"/>
            <a:ext cx="3353647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VỤ GIEO TRỒNG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93B0C27-45FF-466F-9522-F59128589974}"/>
              </a:ext>
            </a:extLst>
          </p:cNvPr>
          <p:cNvSpPr txBox="1"/>
          <p:nvPr/>
        </p:nvSpPr>
        <p:spPr>
          <a:xfrm>
            <a:off x="5563680" y="3746406"/>
            <a:ext cx="4272833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GIEO TRỒNG</a:t>
            </a:r>
          </a:p>
        </p:txBody>
      </p:sp>
      <p:pic>
        <p:nvPicPr>
          <p:cNvPr id="12" name="Picture 11" descr="878031oq6iuoirb6.gif">
            <a:extLst>
              <a:ext uri="{FF2B5EF4-FFF2-40B4-BE49-F238E27FC236}">
                <a16:creationId xmlns="" xmlns:a16="http://schemas.microsoft.com/office/drawing/2014/main" id="{11BCC6F0-A74F-408A-B693-58D0CB282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609" y="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huong_gio_90">
            <a:extLst>
              <a:ext uri="{FF2B5EF4-FFF2-40B4-BE49-F238E27FC236}">
                <a16:creationId xmlns="" xmlns:a16="http://schemas.microsoft.com/office/drawing/2014/main" id="{F446C9BD-36FC-4433-A628-975DBFC0F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1" y="3201041"/>
            <a:ext cx="76835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02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familycdn.com/M8N20d5STCm5E9QXKSmE0TPi2bNc59/Image/2016/04/linh-thuy-canh-tat-tan-tat-ve-phuong-phap-trong-rau-thuy-canh-tai-nha-cuc-ky-huu-ich_e13b916482.jpg">
            <a:extLst>
              <a:ext uri="{FF2B5EF4-FFF2-40B4-BE49-F238E27FC236}">
                <a16:creationId xmlns="" xmlns:a16="http://schemas.microsoft.com/office/drawing/2014/main" id="{9998A9F5-C589-4FBC-B830-9B713528C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8"/>
          <a:stretch/>
        </p:blipFill>
        <p:spPr bwMode="auto">
          <a:xfrm>
            <a:off x="2877743" y="3398871"/>
            <a:ext cx="6264696" cy="345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á»ng rau">
            <a:extLst>
              <a:ext uri="{FF2B5EF4-FFF2-40B4-BE49-F238E27FC236}">
                <a16:creationId xmlns="" xmlns:a16="http://schemas.microsoft.com/office/drawing/2014/main" id="{0DAE39D1-C0E7-4B39-932C-54A3F1992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8" t="26460" r="2778" b="-6061"/>
          <a:stretch/>
        </p:blipFill>
        <p:spPr bwMode="auto">
          <a:xfrm>
            <a:off x="2698230" y="28350"/>
            <a:ext cx="6444208" cy="354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702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familycdn.com/M8N20d5STCm5E9QXKSmE0TPi2bNc59/Image/2016/04/linh-thuy-canh-tat-tan-tat-ve-phuong-phap-trong-rau-thuy-canh-tai-nha-cuc-ky-huu-ich_5281aedda7.jpg">
            <a:extLst>
              <a:ext uri="{FF2B5EF4-FFF2-40B4-BE49-F238E27FC236}">
                <a16:creationId xmlns="" xmlns:a16="http://schemas.microsoft.com/office/drawing/2014/main" id="{CD24238B-A0C9-41B0-9907-AC55E1CA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55" y="749508"/>
            <a:ext cx="9151552" cy="51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224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familycdn.com/M8N20d5STCm5E9QXKSmE0TPi2bNc59/Image/2016/04/linh-thuy-canh-tat-tan-tat-ve-phuong-phap-trong-rau-thuy-canh-tai-nha-cuc-ky-huu-ich_debdfee337.jpg">
            <a:extLst>
              <a:ext uri="{FF2B5EF4-FFF2-40B4-BE49-F238E27FC236}">
                <a16:creationId xmlns="" xmlns:a16="http://schemas.microsoft.com/office/drawing/2014/main" id="{55695158-9EA4-4815-B2C7-3438372AB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7" y="452437"/>
            <a:ext cx="89249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105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833BDD-C78A-4699-AD0D-481A85CA2934}"/>
              </a:ext>
            </a:extLst>
          </p:cNvPr>
          <p:cNvSpPr txBox="1"/>
          <p:nvPr/>
        </p:nvSpPr>
        <p:spPr>
          <a:xfrm>
            <a:off x="1" y="-28481"/>
            <a:ext cx="250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GHI BÀI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E0CF7C5-E9DC-4DC0-BACC-A1F1F1B5DB7C}"/>
              </a:ext>
            </a:extLst>
          </p:cNvPr>
          <p:cNvSpPr txBox="1"/>
          <p:nvPr/>
        </p:nvSpPr>
        <p:spPr>
          <a:xfrm>
            <a:off x="1819497" y="112263"/>
            <a:ext cx="8835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(body)"/>
                <a:cs typeface="Times New Roman" panose="02020603050405020304" pitchFamily="18" charset="0"/>
              </a:rPr>
              <a:t>CHỦ ĐỀ 5: QUY TRÌNH CANH TÁC (</a:t>
            </a:r>
            <a:r>
              <a:rPr lang="en-GB" sz="2000" b="1" dirty="0" err="1">
                <a:solidFill>
                  <a:srgbClr val="FF0000"/>
                </a:solidFill>
                <a:latin typeface="Arial(body)"/>
                <a:cs typeface="Times New Roman" panose="02020603050405020304" pitchFamily="18" charset="0"/>
              </a:rPr>
              <a:t>tt</a:t>
            </a:r>
            <a:r>
              <a:rPr lang="en-GB" sz="2000" b="1" dirty="0">
                <a:solidFill>
                  <a:srgbClr val="FF0000"/>
                </a:solidFill>
                <a:latin typeface="Arial(body)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GB" sz="2000" b="1" u="sng" dirty="0" err="1">
                <a:solidFill>
                  <a:schemeClr val="accent1">
                    <a:lumMod val="75000"/>
                  </a:schemeClr>
                </a:solidFill>
                <a:latin typeface="Arial(body)"/>
                <a:cs typeface="Times New Roman" panose="02020603050405020304" pitchFamily="18" charset="0"/>
              </a:rPr>
              <a:t>Bài</a:t>
            </a:r>
            <a:r>
              <a:rPr lang="en-GB" sz="2000" b="1" u="sng" dirty="0">
                <a:solidFill>
                  <a:schemeClr val="accent1">
                    <a:lumMod val="75000"/>
                  </a:schemeClr>
                </a:solidFill>
                <a:latin typeface="Arial(body)"/>
                <a:cs typeface="Times New Roman" panose="02020603050405020304" pitchFamily="18" charset="0"/>
              </a:rPr>
              <a:t> 15,16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(body)"/>
                <a:cs typeface="Times New Roman" panose="02020603050405020304" pitchFamily="18" charset="0"/>
              </a:rPr>
              <a:t>: LÀM ĐẤT VÀ BÓN PHÂN LÓT</a:t>
            </a:r>
          </a:p>
          <a:p>
            <a:pPr algn="ctr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(body)"/>
                <a:cs typeface="Times New Roman" panose="02020603050405020304" pitchFamily="18" charset="0"/>
              </a:rPr>
              <a:t>GIEO TRỒNG CÂY NÔNG NGHIỆP</a:t>
            </a:r>
            <a:endParaRPr lang="en-GB" sz="2000" b="1" dirty="0">
              <a:solidFill>
                <a:schemeClr val="accent2">
                  <a:lumMod val="75000"/>
                </a:schemeClr>
              </a:solidFill>
              <a:latin typeface="Arial(body)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45AB825-FDD2-4100-935D-9E74E0E7046B}"/>
              </a:ext>
            </a:extLst>
          </p:cNvPr>
          <p:cNvSpPr txBox="1"/>
          <p:nvPr/>
        </p:nvSpPr>
        <p:spPr>
          <a:xfrm>
            <a:off x="-386862" y="279296"/>
            <a:ext cx="322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16 - TIẾT 16</a:t>
            </a:r>
            <a:endParaRPr lang="en-GB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B96F0A-4A88-428A-A2FB-034816F6F78E}"/>
              </a:ext>
            </a:extLst>
          </p:cNvPr>
          <p:cNvSpPr txBox="1"/>
          <p:nvPr/>
        </p:nvSpPr>
        <p:spPr>
          <a:xfrm>
            <a:off x="822587" y="1071235"/>
            <a:ext cx="10629897" cy="567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GB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GB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GB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GB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GB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1615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4, 5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1615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1615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GB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GB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GB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GB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GB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rau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GB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FullHouse-Ngoinhahanhphuc-Instrume_gbqw">
            <a:hlinkClick r:id="" action="ppaction://media"/>
            <a:extLst>
              <a:ext uri="{FF2B5EF4-FFF2-40B4-BE49-F238E27FC236}">
                <a16:creationId xmlns="" xmlns:a16="http://schemas.microsoft.com/office/drawing/2014/main" id="{0C6D9EF3-BE37-484B-BC99-B9C44BB26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081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987" y="6136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2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="" xmlns:a16="http://schemas.microsoft.com/office/drawing/2014/main" id="{C75E930F-2663-4045-BA1D-2224FE4F6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5988" y="3639063"/>
            <a:ext cx="5576341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Chép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kiểm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tra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HKI.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="" xmlns:a16="http://schemas.microsoft.com/office/drawing/2014/main" id="{C4F3D539-ACA5-4705-AE96-E521EEE75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365" y="3177398"/>
            <a:ext cx="1684207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00FF"/>
                </a:solidFill>
                <a:latin typeface="Arial" pitchFamily="34" charset="0"/>
              </a:rPr>
              <a:t>DẶN DÒ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81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E3F2239-D1B6-4B47-9709-FAFF083D0254}"/>
              </a:ext>
            </a:extLst>
          </p:cNvPr>
          <p:cNvSpPr/>
          <p:nvPr/>
        </p:nvSpPr>
        <p:spPr>
          <a:xfrm>
            <a:off x="3942176" y="633413"/>
            <a:ext cx="3959224" cy="5810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/>
                </a:solidFill>
              </a:rPr>
              <a:t>Cày đất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69F567D-712B-41E0-AD37-F076AF7481A1}"/>
              </a:ext>
            </a:extLst>
          </p:cNvPr>
          <p:cNvSpPr/>
          <p:nvPr/>
        </p:nvSpPr>
        <p:spPr>
          <a:xfrm>
            <a:off x="3942176" y="1816104"/>
            <a:ext cx="3959224" cy="6222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tx1"/>
                </a:solidFill>
              </a:rPr>
              <a:t>Bừa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đất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FCF1BF4-5614-4DBF-A5D3-50158354E808}"/>
              </a:ext>
            </a:extLst>
          </p:cNvPr>
          <p:cNvSpPr/>
          <p:nvPr/>
        </p:nvSpPr>
        <p:spPr>
          <a:xfrm>
            <a:off x="3922044" y="4233862"/>
            <a:ext cx="3979356" cy="5222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tx1"/>
                </a:solidFill>
              </a:rPr>
              <a:t>Bón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lót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5DCEE2-5ABB-4607-976C-6993F4547450}"/>
              </a:ext>
            </a:extLst>
          </p:cNvPr>
          <p:cNvSpPr/>
          <p:nvPr/>
        </p:nvSpPr>
        <p:spPr>
          <a:xfrm>
            <a:off x="3922044" y="5357813"/>
            <a:ext cx="4025488" cy="5699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9C33FD-2A34-4104-873D-79689F85A600}"/>
              </a:ext>
            </a:extLst>
          </p:cNvPr>
          <p:cNvSpPr/>
          <p:nvPr/>
        </p:nvSpPr>
        <p:spPr>
          <a:xfrm>
            <a:off x="3942175" y="2997200"/>
            <a:ext cx="3959225" cy="5762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tx1"/>
                </a:solidFill>
              </a:rPr>
              <a:t>Lên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luống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="" xmlns:a16="http://schemas.microsoft.com/office/drawing/2014/main" id="{75BF2327-BAF4-4B83-B9EB-63380336BB55}"/>
              </a:ext>
            </a:extLst>
          </p:cNvPr>
          <p:cNvSpPr/>
          <p:nvPr/>
        </p:nvSpPr>
        <p:spPr>
          <a:xfrm>
            <a:off x="7965928" y="532747"/>
            <a:ext cx="720725" cy="316865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2B0C8A-C4FF-4D3B-8398-DCC6AB8F8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1838" y="1700213"/>
            <a:ext cx="12954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/>
              <a:t>LÀM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/>
              <a:t>ĐẤT</a:t>
            </a:r>
          </a:p>
        </p:txBody>
      </p:sp>
      <p:sp>
        <p:nvSpPr>
          <p:cNvPr id="11" name="Down Arrow 15">
            <a:extLst>
              <a:ext uri="{FF2B5EF4-FFF2-40B4-BE49-F238E27FC236}">
                <a16:creationId xmlns="" xmlns:a16="http://schemas.microsoft.com/office/drawing/2014/main" id="{F65DA6C4-872C-400F-82CE-58916DA36CD0}"/>
              </a:ext>
            </a:extLst>
          </p:cNvPr>
          <p:cNvSpPr/>
          <p:nvPr/>
        </p:nvSpPr>
        <p:spPr>
          <a:xfrm>
            <a:off x="5813838" y="1268413"/>
            <a:ext cx="287338" cy="504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Down Arrow 16">
            <a:extLst>
              <a:ext uri="{FF2B5EF4-FFF2-40B4-BE49-F238E27FC236}">
                <a16:creationId xmlns="" xmlns:a16="http://schemas.microsoft.com/office/drawing/2014/main" id="{8FDC456C-93B3-41C1-AC52-15DB98992CE7}"/>
              </a:ext>
            </a:extLst>
          </p:cNvPr>
          <p:cNvSpPr/>
          <p:nvPr/>
        </p:nvSpPr>
        <p:spPr>
          <a:xfrm>
            <a:off x="5831301" y="2470150"/>
            <a:ext cx="287337" cy="504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Down Arrow 17">
            <a:extLst>
              <a:ext uri="{FF2B5EF4-FFF2-40B4-BE49-F238E27FC236}">
                <a16:creationId xmlns="" xmlns:a16="http://schemas.microsoft.com/office/drawing/2014/main" id="{425F15BA-56AB-447C-B486-A61EC8AE5C96}"/>
              </a:ext>
            </a:extLst>
          </p:cNvPr>
          <p:cNvSpPr/>
          <p:nvPr/>
        </p:nvSpPr>
        <p:spPr>
          <a:xfrm>
            <a:off x="5861463" y="3684588"/>
            <a:ext cx="287338" cy="504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Down Arrow 18">
            <a:extLst>
              <a:ext uri="{FF2B5EF4-FFF2-40B4-BE49-F238E27FC236}">
                <a16:creationId xmlns="" xmlns:a16="http://schemas.microsoft.com/office/drawing/2014/main" id="{DC790D43-C29E-4681-BDC4-6E73C47F1FAE}"/>
              </a:ext>
            </a:extLst>
          </p:cNvPr>
          <p:cNvSpPr/>
          <p:nvPr/>
        </p:nvSpPr>
        <p:spPr>
          <a:xfrm>
            <a:off x="5891626" y="4808538"/>
            <a:ext cx="287337" cy="504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FBDCA47-BF5A-4F09-B6E8-229885151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679" y="5411788"/>
            <a:ext cx="396772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dirty="0">
                <a:latin typeface="Arial" panose="020B0604020202020204" pitchFamily="34" charset="0"/>
              </a:rPr>
              <a:t>Gieo trồng cây nông nghiệp</a:t>
            </a:r>
            <a:endParaRPr lang="en-US" altLang="vi-VN" sz="2400" dirty="0"/>
          </a:p>
        </p:txBody>
      </p:sp>
      <p:pic>
        <p:nvPicPr>
          <p:cNvPr id="16" name="Picture 5" descr="VfY5tdRRBhzQXI8HQwqddHH0DAHuR4qN8SALeqyVyr8">
            <a:extLst>
              <a:ext uri="{FF2B5EF4-FFF2-40B4-BE49-F238E27FC236}">
                <a16:creationId xmlns="" xmlns:a16="http://schemas.microsoft.com/office/drawing/2014/main" id="{A3022EC0-655C-4CAD-B397-11590D0928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728">
            <a:off x="51719" y="43476"/>
            <a:ext cx="8096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chuong_gio_90">
            <a:extLst>
              <a:ext uri="{FF2B5EF4-FFF2-40B4-BE49-F238E27FC236}">
                <a16:creationId xmlns="" xmlns:a16="http://schemas.microsoft.com/office/drawing/2014/main" id="{63897563-BF09-4590-8B18-B2AC721BDE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348830" y="3048000"/>
            <a:ext cx="685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9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uiExpand="1" build="allAtOnce" animBg="1"/>
      <p:bldP spid="8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="" xmlns:a16="http://schemas.microsoft.com/office/drawing/2014/main" id="{32C2687C-F301-4638-9C43-793906E13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27" y="1219200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vi-VN" sz="40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73E6B923-B03C-4850-9F22-A83EE7E95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79" y="1991280"/>
            <a:ext cx="693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7A41F191-FACA-4C43-846E-9B9EAF163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878" y="2488405"/>
            <a:ext cx="112775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ỗi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gieo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khoảng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”.</a:t>
            </a:r>
          </a:p>
        </p:txBody>
      </p:sp>
      <p:sp>
        <p:nvSpPr>
          <p:cNvPr id="7" name="WordArt 9">
            <a:extLst>
              <a:ext uri="{FF2B5EF4-FFF2-40B4-BE49-F238E27FC236}">
                <a16:creationId xmlns="" xmlns:a16="http://schemas.microsoft.com/office/drawing/2014/main" id="{5C1A05B8-D254-42D9-9689-4850B23CF3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1679" y="228600"/>
            <a:ext cx="6019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3" descr="Picture10">
            <a:extLst>
              <a:ext uri="{FF2B5EF4-FFF2-40B4-BE49-F238E27FC236}">
                <a16:creationId xmlns="" xmlns:a16="http://schemas.microsoft.com/office/drawing/2014/main" id="{F027695C-AAFE-4673-BE8D-66303BC189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7" y="5446713"/>
            <a:ext cx="1108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="" xmlns:a16="http://schemas.microsoft.com/office/drawing/2014/main" id="{57E42EDC-C24C-4C86-991D-35A9E9652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579" y="3617913"/>
            <a:ext cx="320129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787202F7-ADC6-4EEC-AC61-7CC5CAE04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64" y="3789363"/>
            <a:ext cx="3201297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27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BC1F01F-DC84-4B75-A902-2627DACD1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113" y="2827777"/>
            <a:ext cx="9036496" cy="232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287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98613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1513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sz="2800" dirty="0">
                <a:solidFill>
                  <a:srgbClr val="0000FF"/>
                </a:solidFill>
                <a:latin typeface="VNI-Centur" pitchFamily="2" charset="0"/>
              </a:rPr>
              <a:t>:</a:t>
            </a:r>
          </a:p>
          <a:p>
            <a:pPr eaLnBrk="1" hangingPunct="1">
              <a:spcBef>
                <a:spcPct val="20000"/>
              </a:spcBef>
              <a:buClr>
                <a:srgbClr val="A50021"/>
              </a:buClr>
              <a:buSzPct val="75000"/>
              <a:buFontTx/>
              <a:buChar char="-"/>
            </a:pP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A50021"/>
              </a:buClr>
              <a:buSzPct val="75000"/>
              <a:buFontTx/>
              <a:buChar char="-"/>
            </a:pP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A50021"/>
              </a:buClr>
              <a:buSzPct val="75000"/>
              <a:buFontTx/>
              <a:buChar char="-"/>
            </a:pP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6AAAAF54-8EF1-44B8-9834-3ED6ED38F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633" y="5152559"/>
            <a:ext cx="103897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A5002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C0132EE0-AEEB-4CBC-8E07-7CF69B711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347" y="5988329"/>
            <a:ext cx="2034277" cy="68802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A5002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altLang="vi-VN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6">
            <a:extLst>
              <a:ext uri="{FF2B5EF4-FFF2-40B4-BE49-F238E27FC236}">
                <a16:creationId xmlns="" xmlns:a16="http://schemas.microsoft.com/office/drawing/2014/main" id="{6E75167E-F06C-4005-A814-C7FEFAA775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288" y="1265245"/>
            <a:ext cx="5544616" cy="776902"/>
          </a:xfrm>
        </p:spPr>
        <p:txBody>
          <a:bodyPr/>
          <a:lstStyle/>
          <a:p>
            <a:pPr eaLnBrk="1" hangingPunct="1"/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WordArt 9">
            <a:extLst>
              <a:ext uri="{FF2B5EF4-FFF2-40B4-BE49-F238E27FC236}">
                <a16:creationId xmlns="" xmlns:a16="http://schemas.microsoft.com/office/drawing/2014/main" id="{F73BBD10-8CEC-45F0-95A3-F52A340AA6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1679" y="228600"/>
            <a:ext cx="6019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3" descr="Picture10">
            <a:extLst>
              <a:ext uri="{FF2B5EF4-FFF2-40B4-BE49-F238E27FC236}">
                <a16:creationId xmlns="" xmlns:a16="http://schemas.microsoft.com/office/drawing/2014/main" id="{DB3BD786-4E48-42F4-B201-F21A0A1420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8" y="5525949"/>
            <a:ext cx="1108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DAB6942F-6148-41AC-BAF3-C99A3727D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88192"/>
            <a:ext cx="81638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   1.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Căn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cứ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để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xác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định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thời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vụ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gieo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trồng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867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4">
            <a:extLst>
              <a:ext uri="{FF2B5EF4-FFF2-40B4-BE49-F238E27FC236}">
                <a16:creationId xmlns="" xmlns:a16="http://schemas.microsoft.com/office/drawing/2014/main" id="{A4CC35D4-EF1B-4FAD-8221-6AFDCD47B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120" y="2956806"/>
            <a:ext cx="3505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Vụ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xuân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Vụ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hè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thu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Vụ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mùa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="" xmlns:a16="http://schemas.microsoft.com/office/drawing/2014/main" id="{1899622A-90E1-4376-921A-7203C5A45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86" y="1801551"/>
            <a:ext cx="441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   2.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vụ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gieo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trồng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A13470C7-A665-4B75-BF92-93086C05A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40" y="2440733"/>
            <a:ext cx="7058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AutoShape 26">
            <a:extLst>
              <a:ext uri="{FF2B5EF4-FFF2-40B4-BE49-F238E27FC236}">
                <a16:creationId xmlns="" xmlns:a16="http://schemas.microsoft.com/office/drawing/2014/main" id="{0729A7BC-5DFE-4E8E-8C6D-FBB6D4779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008" y="1012911"/>
            <a:ext cx="5798434" cy="991163"/>
          </a:xfrm>
        </p:spPr>
        <p:txBody>
          <a:bodyPr/>
          <a:lstStyle/>
          <a:p>
            <a:pPr eaLnBrk="1" hangingPunct="1"/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="" xmlns:a16="http://schemas.microsoft.com/office/drawing/2014/main" id="{B532A127-5FC7-4988-AEB7-C791D9D38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149" y="4627311"/>
            <a:ext cx="7706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 Box 44">
            <a:extLst>
              <a:ext uri="{FF2B5EF4-FFF2-40B4-BE49-F238E27FC236}">
                <a16:creationId xmlns="" xmlns:a16="http://schemas.microsoft.com/office/drawing/2014/main" id="{8C082D3A-87AA-48B1-9D65-7A5D5E435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120" y="5189443"/>
            <a:ext cx="350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Vụ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</a:p>
        </p:txBody>
      </p:sp>
      <p:sp>
        <p:nvSpPr>
          <p:cNvPr id="10" name="WordArt 9">
            <a:extLst>
              <a:ext uri="{FF2B5EF4-FFF2-40B4-BE49-F238E27FC236}">
                <a16:creationId xmlns="" xmlns:a16="http://schemas.microsoft.com/office/drawing/2014/main" id="{1A5AA0B5-B4C2-4622-866D-50AE72F8FE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87660" y="135359"/>
            <a:ext cx="6019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194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09F36430-0451-4DFB-8288-CBB8E71ADD4D}"/>
              </a:ext>
            </a:extLst>
          </p:cNvPr>
          <p:cNvSpPr txBox="1">
            <a:spLocks noChangeArrowheads="1"/>
          </p:cNvSpPr>
          <p:nvPr/>
        </p:nvSpPr>
        <p:spPr>
          <a:xfrm>
            <a:off x="1090524" y="2025495"/>
            <a:ext cx="7772400" cy="111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tx2">
                    <a:satMod val="130000"/>
                  </a:schemeClr>
                </a:solidFill>
              </a:rPr>
              <a:t>  </a:t>
            </a:r>
          </a:p>
        </p:txBody>
      </p:sp>
      <p:sp>
        <p:nvSpPr>
          <p:cNvPr id="5" name="AutoShape 9">
            <a:extLst>
              <a:ext uri="{FF2B5EF4-FFF2-40B4-BE49-F238E27FC236}">
                <a16:creationId xmlns="" xmlns:a16="http://schemas.microsoft.com/office/drawing/2014/main" id="{CF476895-0C8B-4AB3-9319-4C75D8454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793" y="371742"/>
            <a:ext cx="11662347" cy="919163"/>
          </a:xfrm>
          <a:prstGeom prst="roundRect">
            <a:avLst>
              <a:gd name="adj" fmla="val 16667"/>
            </a:avLst>
          </a:prstGeom>
          <a:solidFill>
            <a:srgbClr val="E9FDA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Điền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loại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ứng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gieo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mẫu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sau</a:t>
            </a:r>
            <a:r>
              <a:rPr lang="en-US" b="1" dirty="0">
                <a:latin typeface="Times New Roman" pitchFamily="18" charset="0"/>
              </a:rPr>
              <a:t> .</a:t>
            </a:r>
          </a:p>
        </p:txBody>
      </p:sp>
      <p:grpSp>
        <p:nvGrpSpPr>
          <p:cNvPr id="6" name="Group 10">
            <a:extLst>
              <a:ext uri="{FF2B5EF4-FFF2-40B4-BE49-F238E27FC236}">
                <a16:creationId xmlns="" xmlns:a16="http://schemas.microsoft.com/office/drawing/2014/main" id="{0069F106-49A2-4D7C-9CC6-67DD62BEC42B}"/>
              </a:ext>
            </a:extLst>
          </p:cNvPr>
          <p:cNvGrpSpPr>
            <a:grpSpLocks/>
          </p:cNvGrpSpPr>
          <p:nvPr/>
        </p:nvGrpSpPr>
        <p:grpSpPr bwMode="auto">
          <a:xfrm>
            <a:off x="630150" y="1647670"/>
            <a:ext cx="11005644" cy="3733800"/>
            <a:chOff x="-3" y="-3"/>
            <a:chExt cx="3807" cy="1733"/>
          </a:xfrm>
        </p:grpSpPr>
        <p:grpSp>
          <p:nvGrpSpPr>
            <p:cNvPr id="7" name="Group 11">
              <a:extLst>
                <a:ext uri="{FF2B5EF4-FFF2-40B4-BE49-F238E27FC236}">
                  <a16:creationId xmlns="" xmlns:a16="http://schemas.microsoft.com/office/drawing/2014/main" id="{BE631425-8A7B-4086-A456-902EEC4B40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801" cy="1727"/>
              <a:chOff x="0" y="0"/>
              <a:chExt cx="3801" cy="1727"/>
            </a:xfrm>
          </p:grpSpPr>
          <p:grpSp>
            <p:nvGrpSpPr>
              <p:cNvPr id="9" name="Group 12">
                <a:extLst>
                  <a:ext uri="{FF2B5EF4-FFF2-40B4-BE49-F238E27FC236}">
                    <a16:creationId xmlns="" xmlns:a16="http://schemas.microsoft.com/office/drawing/2014/main" id="{5ACCD4AF-848B-459F-A277-9D6E50C0DA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267" cy="403"/>
                <a:chOff x="0" y="0"/>
                <a:chExt cx="1267" cy="403"/>
              </a:xfrm>
            </p:grpSpPr>
            <p:sp>
              <p:nvSpPr>
                <p:cNvPr id="43" name="Rectangle 13">
                  <a:extLst>
                    <a:ext uri="{FF2B5EF4-FFF2-40B4-BE49-F238E27FC236}">
                      <a16:creationId xmlns="" xmlns:a16="http://schemas.microsoft.com/office/drawing/2014/main" id="{BF7A6401-E40A-4CDE-B56F-AE803EE6EF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b="1">
                      <a:solidFill>
                        <a:srgbClr val="FF0000"/>
                      </a:solidFill>
                      <a:latin typeface="VNI-Times" pitchFamily="2" charset="0"/>
                      <a:cs typeface="Times New Roman" pitchFamily="18" charset="0"/>
                    </a:rPr>
                    <a:t>Vụ gieo trồng</a:t>
                  </a:r>
                </a:p>
                <a:p>
                  <a:pPr algn="ctr"/>
                  <a:endParaRPr lang="en-US" sz="240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" name="Rectangle 14">
                  <a:extLst>
                    <a:ext uri="{FF2B5EF4-FFF2-40B4-BE49-F238E27FC236}">
                      <a16:creationId xmlns="" xmlns:a16="http://schemas.microsoft.com/office/drawing/2014/main" id="{49FCD432-C78B-4409-9625-EA1A6F6CC5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0" name="Group 15">
                <a:extLst>
                  <a:ext uri="{FF2B5EF4-FFF2-40B4-BE49-F238E27FC236}">
                    <a16:creationId xmlns="" xmlns:a16="http://schemas.microsoft.com/office/drawing/2014/main" id="{727BBA50-3B04-45D0-AE59-7432CD119D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0"/>
                <a:ext cx="1267" cy="403"/>
                <a:chOff x="1267" y="0"/>
                <a:chExt cx="1267" cy="403"/>
              </a:xfrm>
            </p:grpSpPr>
            <p:sp>
              <p:nvSpPr>
                <p:cNvPr id="41" name="Rectangle 16">
                  <a:extLst>
                    <a:ext uri="{FF2B5EF4-FFF2-40B4-BE49-F238E27FC236}">
                      <a16:creationId xmlns="" xmlns:a16="http://schemas.microsoft.com/office/drawing/2014/main" id="{48B940F5-B1B0-4E60-BF13-4BB99C6498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b="1">
                      <a:solidFill>
                        <a:srgbClr val="FF0000"/>
                      </a:solidFill>
                      <a:latin typeface="VNI-Times" pitchFamily="2" charset="0"/>
                      <a:cs typeface="Times New Roman" pitchFamily="18" charset="0"/>
                    </a:rPr>
                    <a:t>Thời gian</a:t>
                  </a:r>
                </a:p>
                <a:p>
                  <a:pPr algn="ctr"/>
                  <a:endParaRPr lang="en-US" sz="2400">
                    <a:solidFill>
                      <a:srgbClr val="FF00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42" name="Rectangle 17">
                  <a:extLst>
                    <a:ext uri="{FF2B5EF4-FFF2-40B4-BE49-F238E27FC236}">
                      <a16:creationId xmlns="" xmlns:a16="http://schemas.microsoft.com/office/drawing/2014/main" id="{6DB2E5DC-5A93-4263-8DBF-91C23255F9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1" name="Group 18">
                <a:extLst>
                  <a:ext uri="{FF2B5EF4-FFF2-40B4-BE49-F238E27FC236}">
                    <a16:creationId xmlns="" xmlns:a16="http://schemas.microsoft.com/office/drawing/2014/main" id="{41490EC8-A8BD-4F1A-842A-606009C896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0"/>
                <a:ext cx="1267" cy="403"/>
                <a:chOff x="2534" y="0"/>
                <a:chExt cx="1267" cy="403"/>
              </a:xfrm>
            </p:grpSpPr>
            <p:sp>
              <p:nvSpPr>
                <p:cNvPr id="39" name="Rectangle 19">
                  <a:extLst>
                    <a:ext uri="{FF2B5EF4-FFF2-40B4-BE49-F238E27FC236}">
                      <a16:creationId xmlns="" xmlns:a16="http://schemas.microsoft.com/office/drawing/2014/main" id="{8DA2116D-C3CD-46F1-BFAF-A2BDA12060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Cây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trồng</a:t>
                  </a:r>
                  <a:endPara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endParaRPr lang="en-US" sz="2400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" name="Rectangle 20">
                  <a:extLst>
                    <a:ext uri="{FF2B5EF4-FFF2-40B4-BE49-F238E27FC236}">
                      <a16:creationId xmlns="" xmlns:a16="http://schemas.microsoft.com/office/drawing/2014/main" id="{90F0549D-D57B-451C-A623-EB8D2ED8B4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2" name="Group 21">
                <a:extLst>
                  <a:ext uri="{FF2B5EF4-FFF2-40B4-BE49-F238E27FC236}">
                    <a16:creationId xmlns="" xmlns:a16="http://schemas.microsoft.com/office/drawing/2014/main" id="{8FC140FB-518F-4797-86BB-61BA195436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03"/>
                <a:ext cx="1267" cy="470"/>
                <a:chOff x="0" y="403"/>
                <a:chExt cx="1267" cy="470"/>
              </a:xfrm>
            </p:grpSpPr>
            <p:sp>
              <p:nvSpPr>
                <p:cNvPr id="37" name="Rectangle 22">
                  <a:extLst>
                    <a:ext uri="{FF2B5EF4-FFF2-40B4-BE49-F238E27FC236}">
                      <a16:creationId xmlns="" xmlns:a16="http://schemas.microsoft.com/office/drawing/2014/main" id="{96E61BCD-1C07-40AC-B4A3-2CE65C2F0B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264" cy="4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Đông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xuân</a:t>
                  </a:r>
                  <a:endPara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sz="2400" b="1" dirty="0">
                    <a:solidFill>
                      <a:srgbClr val="0000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" name="Rectangle 23">
                  <a:extLst>
                    <a:ext uri="{FF2B5EF4-FFF2-40B4-BE49-F238E27FC236}">
                      <a16:creationId xmlns="" xmlns:a16="http://schemas.microsoft.com/office/drawing/2014/main" id="{078719F7-9083-4C44-ADC7-99833179C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267" cy="47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3" name="Group 24">
                <a:extLst>
                  <a:ext uri="{FF2B5EF4-FFF2-40B4-BE49-F238E27FC236}">
                    <a16:creationId xmlns="" xmlns:a16="http://schemas.microsoft.com/office/drawing/2014/main" id="{08FE6CCD-BDD9-434A-AB19-618BDE31C5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403"/>
                <a:ext cx="1267" cy="518"/>
                <a:chOff x="1267" y="403"/>
                <a:chExt cx="1267" cy="518"/>
              </a:xfrm>
            </p:grpSpPr>
            <p:sp>
              <p:nvSpPr>
                <p:cNvPr id="35" name="Rectangle 25">
                  <a:extLst>
                    <a:ext uri="{FF2B5EF4-FFF2-40B4-BE49-F238E27FC236}">
                      <a16:creationId xmlns="" xmlns:a16="http://schemas.microsoft.com/office/drawing/2014/main" id="{67298DE0-8BF7-40B0-AAD3-FF637A7F48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403"/>
                  <a:ext cx="118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0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  <a:p>
                  <a:endParaRPr lang="en-US" sz="1200"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36" name="Rectangle 26">
                  <a:extLst>
                    <a:ext uri="{FF2B5EF4-FFF2-40B4-BE49-F238E27FC236}">
                      <a16:creationId xmlns="" xmlns:a16="http://schemas.microsoft.com/office/drawing/2014/main" id="{F867A821-465B-4DEA-BECD-5C381BA9F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403"/>
                  <a:ext cx="1267" cy="46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4" name="Group 27">
                <a:extLst>
                  <a:ext uri="{FF2B5EF4-FFF2-40B4-BE49-F238E27FC236}">
                    <a16:creationId xmlns="" xmlns:a16="http://schemas.microsoft.com/office/drawing/2014/main" id="{F41AA564-8026-4BD7-B364-968C60B137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403"/>
                <a:ext cx="1267" cy="518"/>
                <a:chOff x="2534" y="403"/>
                <a:chExt cx="1267" cy="518"/>
              </a:xfrm>
            </p:grpSpPr>
            <p:sp>
              <p:nvSpPr>
                <p:cNvPr id="33" name="Rectangle 28">
                  <a:extLst>
                    <a:ext uri="{FF2B5EF4-FFF2-40B4-BE49-F238E27FC236}">
                      <a16:creationId xmlns="" xmlns:a16="http://schemas.microsoft.com/office/drawing/2014/main" id="{D61C51B4-5484-47AC-928B-2C752497E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403"/>
                  <a:ext cx="118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000">
                    <a:solidFill>
                      <a:srgbClr val="FF33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34" name="Rectangle 29">
                  <a:extLst>
                    <a:ext uri="{FF2B5EF4-FFF2-40B4-BE49-F238E27FC236}">
                      <a16:creationId xmlns="" xmlns:a16="http://schemas.microsoft.com/office/drawing/2014/main" id="{96CBDB67-1A5B-4F7E-BD20-FC9B6411B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403"/>
                  <a:ext cx="1267" cy="47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5" name="Group 30">
                <a:extLst>
                  <a:ext uri="{FF2B5EF4-FFF2-40B4-BE49-F238E27FC236}">
                    <a16:creationId xmlns="" xmlns:a16="http://schemas.microsoft.com/office/drawing/2014/main" id="{7B132628-6E5E-40A1-9C29-3F9D440CCC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66"/>
                <a:ext cx="1269" cy="458"/>
                <a:chOff x="0" y="866"/>
                <a:chExt cx="1269" cy="458"/>
              </a:xfrm>
            </p:grpSpPr>
            <p:sp>
              <p:nvSpPr>
                <p:cNvPr id="31" name="Rectangle 31">
                  <a:extLst>
                    <a:ext uri="{FF2B5EF4-FFF2-40B4-BE49-F238E27FC236}">
                      <a16:creationId xmlns="" xmlns:a16="http://schemas.microsoft.com/office/drawing/2014/main" id="{E78CAA8C-8280-4ADF-9F49-CF1A733506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66"/>
                  <a:ext cx="1269" cy="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</a:rPr>
                    <a:t>Hè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</a:rPr>
                    <a:t>thu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</a:rPr>
                    <a:t> </a:t>
                  </a:r>
                </a:p>
              </p:txBody>
            </p:sp>
            <p:sp>
              <p:nvSpPr>
                <p:cNvPr id="32" name="Rectangle 32">
                  <a:extLst>
                    <a:ext uri="{FF2B5EF4-FFF2-40B4-BE49-F238E27FC236}">
                      <a16:creationId xmlns="" xmlns:a16="http://schemas.microsoft.com/office/drawing/2014/main" id="{1F7D45E4-59BE-48C3-9A7E-CAD0BA9F5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73"/>
                  <a:ext cx="1267" cy="45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6" name="Group 33">
                <a:extLst>
                  <a:ext uri="{FF2B5EF4-FFF2-40B4-BE49-F238E27FC236}">
                    <a16:creationId xmlns="" xmlns:a16="http://schemas.microsoft.com/office/drawing/2014/main" id="{F8D31983-6023-4E0D-B5A2-59BA411EAF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872"/>
                <a:ext cx="1267" cy="452"/>
                <a:chOff x="1267" y="872"/>
                <a:chExt cx="1267" cy="452"/>
              </a:xfrm>
            </p:grpSpPr>
            <p:sp>
              <p:nvSpPr>
                <p:cNvPr id="29" name="Rectangle 34">
                  <a:extLst>
                    <a:ext uri="{FF2B5EF4-FFF2-40B4-BE49-F238E27FC236}">
                      <a16:creationId xmlns="" xmlns:a16="http://schemas.microsoft.com/office/drawing/2014/main" id="{09CA87B7-5B9C-4C73-B9D6-B29CFAFD37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921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0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30" name="Rectangle 35">
                  <a:extLst>
                    <a:ext uri="{FF2B5EF4-FFF2-40B4-BE49-F238E27FC236}">
                      <a16:creationId xmlns="" xmlns:a16="http://schemas.microsoft.com/office/drawing/2014/main" id="{8D312744-5B2E-4DE9-81F4-7598965714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872"/>
                  <a:ext cx="1267" cy="45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7" name="Group 36">
                <a:extLst>
                  <a:ext uri="{FF2B5EF4-FFF2-40B4-BE49-F238E27FC236}">
                    <a16:creationId xmlns="" xmlns:a16="http://schemas.microsoft.com/office/drawing/2014/main" id="{092B8D92-B9D0-4AD0-AC01-2AC068EEB2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873"/>
                <a:ext cx="1267" cy="451"/>
                <a:chOff x="2534" y="873"/>
                <a:chExt cx="1267" cy="451"/>
              </a:xfrm>
            </p:grpSpPr>
            <p:sp>
              <p:nvSpPr>
                <p:cNvPr id="27" name="Rectangle 37">
                  <a:extLst>
                    <a:ext uri="{FF2B5EF4-FFF2-40B4-BE49-F238E27FC236}">
                      <a16:creationId xmlns="" xmlns:a16="http://schemas.microsoft.com/office/drawing/2014/main" id="{B6721886-798C-4FC2-8D24-C48BD98F14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921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0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</a:endParaRPr>
                </a:p>
                <a:p>
                  <a:endParaRPr lang="en-US" sz="2000">
                    <a:solidFill>
                      <a:srgbClr val="FF33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28" name="Rectangle 38">
                  <a:extLst>
                    <a:ext uri="{FF2B5EF4-FFF2-40B4-BE49-F238E27FC236}">
                      <a16:creationId xmlns="" xmlns:a16="http://schemas.microsoft.com/office/drawing/2014/main" id="{5D316EFF-38FD-45DD-827D-637211F206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873"/>
                  <a:ext cx="1267" cy="45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8" name="Group 39">
                <a:extLst>
                  <a:ext uri="{FF2B5EF4-FFF2-40B4-BE49-F238E27FC236}">
                    <a16:creationId xmlns="" xmlns:a16="http://schemas.microsoft.com/office/drawing/2014/main" id="{30FFC7A3-D6BF-4C5D-83ED-841E0EF03B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324"/>
                <a:ext cx="1267" cy="403"/>
                <a:chOff x="0" y="1324"/>
                <a:chExt cx="1267" cy="403"/>
              </a:xfrm>
            </p:grpSpPr>
            <p:sp>
              <p:nvSpPr>
                <p:cNvPr id="25" name="Rectangle 40">
                  <a:extLst>
                    <a:ext uri="{FF2B5EF4-FFF2-40B4-BE49-F238E27FC236}">
                      <a16:creationId xmlns="" xmlns:a16="http://schemas.microsoft.com/office/drawing/2014/main" id="{07F2CFA3-9472-4202-BEAC-E6A2A690D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sz="2400" b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Vụ mùa</a:t>
                  </a:r>
                </a:p>
                <a:p>
                  <a:endParaRPr lang="en-US" sz="2400" b="1">
                    <a:solidFill>
                      <a:srgbClr val="000066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" name="Rectangle 41">
                  <a:extLst>
                    <a:ext uri="{FF2B5EF4-FFF2-40B4-BE49-F238E27FC236}">
                      <a16:creationId xmlns="" xmlns:a16="http://schemas.microsoft.com/office/drawing/2014/main" id="{FBEB7B60-F432-4603-89FE-55561D41F3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srgbClr val="0000FF"/>
                    </a:solidFill>
                  </a:endParaRPr>
                </a:p>
              </p:txBody>
            </p:sp>
          </p:grpSp>
          <p:grpSp>
            <p:nvGrpSpPr>
              <p:cNvPr id="19" name="Group 42">
                <a:extLst>
                  <a:ext uri="{FF2B5EF4-FFF2-40B4-BE49-F238E27FC236}">
                    <a16:creationId xmlns="" xmlns:a16="http://schemas.microsoft.com/office/drawing/2014/main" id="{5830F525-62B4-4319-A1F6-9C55699866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1324"/>
                <a:ext cx="1267" cy="403"/>
                <a:chOff x="1267" y="1324"/>
                <a:chExt cx="1267" cy="403"/>
              </a:xfrm>
            </p:grpSpPr>
            <p:sp>
              <p:nvSpPr>
                <p:cNvPr id="23" name="Rectangle 43">
                  <a:extLst>
                    <a:ext uri="{FF2B5EF4-FFF2-40B4-BE49-F238E27FC236}">
                      <a16:creationId xmlns="" xmlns:a16="http://schemas.microsoft.com/office/drawing/2014/main" id="{EAA15448-07EC-4CEB-B0B1-5E41486F79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0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  <a:p>
                  <a:endParaRPr lang="en-US" sz="20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24" name="Rectangle 44">
                  <a:extLst>
                    <a:ext uri="{FF2B5EF4-FFF2-40B4-BE49-F238E27FC236}">
                      <a16:creationId xmlns="" xmlns:a16="http://schemas.microsoft.com/office/drawing/2014/main" id="{87F10F79-2487-4E5E-8306-03BEBE0590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20" name="Group 45">
                <a:extLst>
                  <a:ext uri="{FF2B5EF4-FFF2-40B4-BE49-F238E27FC236}">
                    <a16:creationId xmlns="" xmlns:a16="http://schemas.microsoft.com/office/drawing/2014/main" id="{2AEF7A4D-C3E9-419C-9168-6774CA98C4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1324"/>
                <a:ext cx="1267" cy="403"/>
                <a:chOff x="2534" y="1324"/>
                <a:chExt cx="1267" cy="403"/>
              </a:xfrm>
            </p:grpSpPr>
            <p:sp>
              <p:nvSpPr>
                <p:cNvPr id="21" name="Rectangle 46">
                  <a:extLst>
                    <a:ext uri="{FF2B5EF4-FFF2-40B4-BE49-F238E27FC236}">
                      <a16:creationId xmlns="" xmlns:a16="http://schemas.microsoft.com/office/drawing/2014/main" id="{A9A2B0C4-5071-40AE-B88A-7648FAFCF1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0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</a:endParaRPr>
                </a:p>
                <a:p>
                  <a:endParaRPr lang="en-US" sz="2000">
                    <a:solidFill>
                      <a:srgbClr val="FF33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22" name="Rectangle 47">
                  <a:extLst>
                    <a:ext uri="{FF2B5EF4-FFF2-40B4-BE49-F238E27FC236}">
                      <a16:creationId xmlns="" xmlns:a16="http://schemas.microsoft.com/office/drawing/2014/main" id="{2CA141DA-7B02-4B4C-9403-F94F4BE377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/>
                </a:p>
              </p:txBody>
            </p:sp>
          </p:grpSp>
        </p:grpSp>
        <p:sp>
          <p:nvSpPr>
            <p:cNvPr id="8" name="Rectangle 48">
              <a:extLst>
                <a:ext uri="{FF2B5EF4-FFF2-40B4-BE49-F238E27FC236}">
                  <a16:creationId xmlns="" xmlns:a16="http://schemas.microsoft.com/office/drawing/2014/main" id="{5A9D75CA-8790-44F4-95DC-03E0CDF7C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3807" cy="1733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000066"/>
                </a:solidFill>
              </a:endParaRPr>
            </a:p>
          </p:txBody>
        </p:sp>
      </p:grpSp>
      <p:sp>
        <p:nvSpPr>
          <p:cNvPr id="45" name="Text Box 49">
            <a:extLst>
              <a:ext uri="{FF2B5EF4-FFF2-40B4-BE49-F238E27FC236}">
                <a16:creationId xmlns="" xmlns:a16="http://schemas.microsoft.com/office/drawing/2014/main" id="{AC2ABB3D-6DD9-4755-9746-B532E252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262" y="2502763"/>
            <a:ext cx="36472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6" name="Text Box 50">
            <a:extLst>
              <a:ext uri="{FF2B5EF4-FFF2-40B4-BE49-F238E27FC236}">
                <a16:creationId xmlns="" xmlns:a16="http://schemas.microsoft.com/office/drawing/2014/main" id="{A1DE59EC-B07B-4184-9CA7-50B85FF7A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044" y="3739960"/>
            <a:ext cx="26733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7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51">
            <a:extLst>
              <a:ext uri="{FF2B5EF4-FFF2-40B4-BE49-F238E27FC236}">
                <a16:creationId xmlns="" xmlns:a16="http://schemas.microsoft.com/office/drawing/2014/main" id="{D5337DDE-570D-4451-B875-39737DED7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509" y="4622050"/>
            <a:ext cx="28416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52">
            <a:extLst>
              <a:ext uri="{FF2B5EF4-FFF2-40B4-BE49-F238E27FC236}">
                <a16:creationId xmlns="" xmlns:a16="http://schemas.microsoft.com/office/drawing/2014/main" id="{4A98C7A4-FAA5-4279-82D8-82A09DB9D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33" y="2549024"/>
            <a:ext cx="35154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9" name="Text Box 53">
            <a:extLst>
              <a:ext uri="{FF2B5EF4-FFF2-40B4-BE49-F238E27FC236}">
                <a16:creationId xmlns="" xmlns:a16="http://schemas.microsoft.com/office/drawing/2014/main" id="{20810A1F-3D3A-4E71-94E7-6D275450C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33" y="3759682"/>
            <a:ext cx="2514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sp>
        <p:nvSpPr>
          <p:cNvPr id="50" name="Text Box 54">
            <a:extLst>
              <a:ext uri="{FF2B5EF4-FFF2-40B4-BE49-F238E27FC236}">
                <a16:creationId xmlns="" xmlns:a16="http://schemas.microsoft.com/office/drawing/2014/main" id="{2B964A63-2FA3-4626-9457-36FC81867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33" y="4609315"/>
            <a:ext cx="2514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sp>
        <p:nvSpPr>
          <p:cNvPr id="51" name="Text Box 56">
            <a:extLst>
              <a:ext uri="{FF2B5EF4-FFF2-40B4-BE49-F238E27FC236}">
                <a16:creationId xmlns="" xmlns:a16="http://schemas.microsoft.com/office/drawing/2014/main" id="{180620AA-E4C5-4683-A101-26515CF50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13" y="5490325"/>
            <a:ext cx="43350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</a:rPr>
              <a:t>Miền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</a:rPr>
              <a:t>Bắc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</a:rPr>
              <a:t>còn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</a:rPr>
              <a:t>thêm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</a:rPr>
              <a:t>vụ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</a:rPr>
              <a:t>Đông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0659FA6-C6BA-4594-85FD-997B056DE0A5}"/>
              </a:ext>
            </a:extLst>
          </p:cNvPr>
          <p:cNvSpPr txBox="1"/>
          <p:nvPr/>
        </p:nvSpPr>
        <p:spPr>
          <a:xfrm>
            <a:off x="4357009" y="5522791"/>
            <a:ext cx="3737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Times New Roman" pitchFamily="18" charset="0"/>
              </a:rPr>
              <a:t>Từ</a:t>
            </a:r>
            <a:r>
              <a:rPr lang="en-US" sz="2200" b="1" dirty="0">
                <a:latin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</a:rPr>
              <a:t> 10 </a:t>
            </a:r>
            <a:r>
              <a:rPr lang="en-US" sz="2200" b="1" dirty="0" err="1">
                <a:latin typeface="Times New Roman" pitchFamily="18" charset="0"/>
              </a:rPr>
              <a:t>đến</a:t>
            </a:r>
            <a:r>
              <a:rPr lang="en-US" sz="2200" b="1" dirty="0">
                <a:latin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</a:rPr>
              <a:t> 12: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48F2355A-71D0-495C-B08D-96C99A6C34DF}"/>
              </a:ext>
            </a:extLst>
          </p:cNvPr>
          <p:cNvSpPr txBox="1"/>
          <p:nvPr/>
        </p:nvSpPr>
        <p:spPr>
          <a:xfrm>
            <a:off x="7537381" y="5522791"/>
            <a:ext cx="4439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Times New Roman" pitchFamily="18" charset="0"/>
              </a:rPr>
              <a:t>Trồng</a:t>
            </a:r>
            <a:r>
              <a:rPr lang="en-US" sz="2200" b="1" dirty="0">
                <a:latin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</a:rPr>
              <a:t>rau</a:t>
            </a:r>
            <a:r>
              <a:rPr lang="en-US" sz="2200" b="1" dirty="0">
                <a:latin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</a:rPr>
              <a:t>màu</a:t>
            </a:r>
            <a:r>
              <a:rPr lang="en-US" sz="2200" b="1" dirty="0">
                <a:latin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</a:rPr>
              <a:t>ngô</a:t>
            </a:r>
            <a:r>
              <a:rPr lang="en-US" sz="2200" b="1" dirty="0">
                <a:latin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</a:rPr>
              <a:t>đậu</a:t>
            </a:r>
            <a:r>
              <a:rPr lang="en-US" sz="2200" b="1" dirty="0">
                <a:latin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</a:rPr>
              <a:t>tương</a:t>
            </a:r>
            <a:r>
              <a:rPr lang="en-US" sz="2200" b="1" dirty="0">
                <a:latin typeface="Times New Roman" pitchFamily="18" charset="0"/>
              </a:rPr>
              <a:t>…</a:t>
            </a:r>
          </a:p>
        </p:txBody>
      </p:sp>
      <p:pic>
        <p:nvPicPr>
          <p:cNvPr id="54" name="GiacMoThanTienBeatInstrumental-_3gc7b">
            <a:hlinkClick r:id="" action="ppaction://media"/>
            <a:extLst>
              <a:ext uri="{FF2B5EF4-FFF2-40B4-BE49-F238E27FC236}">
                <a16:creationId xmlns="" xmlns:a16="http://schemas.microsoft.com/office/drawing/2014/main" id="{904C5A1B-67E4-47BF-B2FF-BF6EFAD24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98413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349" y="61814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4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07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" grpId="0" uiExpand="1" build="allAtOnce" animBg="1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>
            <a:extLst>
              <a:ext uri="{FF2B5EF4-FFF2-40B4-BE49-F238E27FC236}">
                <a16:creationId xmlns="" xmlns:a16="http://schemas.microsoft.com/office/drawing/2014/main" id="{D42ACB9C-3F1F-409D-BA3A-A83798779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82" y="1005586"/>
            <a:ext cx="441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   2.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vụ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gieo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trồng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="" xmlns:a16="http://schemas.microsoft.com/office/drawing/2014/main" id="{7D7A6BC5-E725-4EDC-BE31-F85267E5B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29" y="1688447"/>
            <a:ext cx="8145462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sz="2400" b="1" dirty="0" err="1">
                <a:latin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trung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sym typeface="Wingdings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sym typeface="Wingdings"/>
              </a:rPr>
              <a:t> </a:t>
            </a:r>
            <a:r>
              <a:rPr lang="en-US" sz="2400" b="1" dirty="0">
                <a:latin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xuân</a:t>
            </a:r>
            <a:r>
              <a:rPr lang="en-US" sz="2400" b="1" dirty="0">
                <a:latin typeface="Times New Roman" pitchFamily="18" charset="0"/>
              </a:rPr>
              <a:t> : </a:t>
            </a:r>
            <a:r>
              <a:rPr lang="en-US" sz="2400" b="1" dirty="0" err="1">
                <a:latin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</a:rPr>
              <a:t> 11 </a:t>
            </a:r>
            <a:r>
              <a:rPr lang="en-US" sz="2400" b="1" dirty="0">
                <a:latin typeface="Times New Roman" pitchFamily="18" charset="0"/>
                <a:sym typeface="Wingdings"/>
              </a:rPr>
              <a:t>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400" b="1" dirty="0">
                <a:latin typeface="Times New Roman" pitchFamily="18" charset="0"/>
                <a:sym typeface="Wingdings"/>
              </a:rPr>
              <a:t> 4, 5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latin typeface="Times New Roman" pitchFamily="18" charset="0"/>
                <a:sym typeface="Wingdings"/>
              </a:rPr>
              <a:t>	  +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Vụ</a:t>
            </a:r>
            <a:r>
              <a:rPr lang="en-US" sz="2400" b="1" dirty="0">
                <a:latin typeface="Times New Roman" pitchFamily="18" charset="0"/>
                <a:sym typeface="Wingdings"/>
              </a:rPr>
              <a:t>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hè</a:t>
            </a:r>
            <a:r>
              <a:rPr lang="en-US" sz="2400" b="1" dirty="0">
                <a:latin typeface="Times New Roman" pitchFamily="18" charset="0"/>
                <a:sym typeface="Wingdings"/>
              </a:rPr>
              <a:t>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thu</a:t>
            </a:r>
            <a:r>
              <a:rPr lang="en-US" sz="2400" b="1" dirty="0">
                <a:latin typeface="Times New Roman" pitchFamily="18" charset="0"/>
                <a:sym typeface="Wingdings"/>
              </a:rPr>
              <a:t>: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400" b="1" dirty="0">
                <a:latin typeface="Times New Roman" pitchFamily="18" charset="0"/>
                <a:sym typeface="Wingdings"/>
              </a:rPr>
              <a:t> 4 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400" b="1" dirty="0">
                <a:latin typeface="Times New Roman" pitchFamily="18" charset="0"/>
                <a:sym typeface="Wingdings"/>
              </a:rPr>
              <a:t> 7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latin typeface="Times New Roman" pitchFamily="18" charset="0"/>
                <a:sym typeface="Wingdings"/>
              </a:rPr>
              <a:t>	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sym typeface="Wingdings"/>
              </a:rPr>
              <a:t>  </a:t>
            </a:r>
            <a:r>
              <a:rPr lang="en-US" sz="2400" b="1" dirty="0">
                <a:latin typeface="Times New Roman" pitchFamily="18" charset="0"/>
                <a:sym typeface="Wingdings"/>
              </a:rPr>
              <a:t>+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Vụ</a:t>
            </a:r>
            <a:r>
              <a:rPr lang="en-US" sz="2400" b="1" dirty="0">
                <a:latin typeface="Times New Roman" pitchFamily="18" charset="0"/>
                <a:sym typeface="Wingdings"/>
              </a:rPr>
              <a:t>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mùa</a:t>
            </a:r>
            <a:r>
              <a:rPr lang="en-US" sz="2400" b="1" dirty="0">
                <a:latin typeface="Times New Roman" pitchFamily="18" charset="0"/>
                <a:sym typeface="Wingdings"/>
              </a:rPr>
              <a:t>: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400" b="1" dirty="0">
                <a:latin typeface="Times New Roman" pitchFamily="18" charset="0"/>
                <a:sym typeface="Wingdings"/>
              </a:rPr>
              <a:t> 6 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400" b="1" dirty="0">
                <a:latin typeface="Times New Roman" pitchFamily="18" charset="0"/>
                <a:sym typeface="Wingdings"/>
              </a:rPr>
              <a:t> 11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16">
            <a:extLst>
              <a:ext uri="{FF2B5EF4-FFF2-40B4-BE49-F238E27FC236}">
                <a16:creationId xmlns="" xmlns:a16="http://schemas.microsoft.com/office/drawing/2014/main" id="{C10E6284-2343-479C-8A25-1AECA07DC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29" y="3663086"/>
            <a:ext cx="822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-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Miền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còn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</a:rPr>
              <a:t> 10 </a:t>
            </a:r>
            <a:r>
              <a:rPr lang="en-US" sz="2400" b="1" dirty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400" b="1" dirty="0" err="1">
                <a:latin typeface="Times New Roman" pitchFamily="18" charset="0"/>
                <a:sym typeface="Wingdings" pitchFamily="2" charset="2"/>
              </a:rPr>
              <a:t>tháng</a:t>
            </a:r>
            <a:r>
              <a:rPr lang="en-US" sz="2400" b="1" dirty="0">
                <a:latin typeface="Times New Roman" pitchFamily="18" charset="0"/>
                <a:sym typeface="Wingdings" pitchFamily="2" charset="2"/>
              </a:rPr>
              <a:t> 12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7" name="AutoShape 26">
            <a:extLst>
              <a:ext uri="{FF2B5EF4-FFF2-40B4-BE49-F238E27FC236}">
                <a16:creationId xmlns="" xmlns:a16="http://schemas.microsoft.com/office/drawing/2014/main" id="{AE694460-8A3D-40D5-8B92-ABDE498CF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0568" y="199744"/>
            <a:ext cx="5798434" cy="9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13" descr="Picture10">
            <a:extLst>
              <a:ext uri="{FF2B5EF4-FFF2-40B4-BE49-F238E27FC236}">
                <a16:creationId xmlns="" xmlns:a16="http://schemas.microsoft.com/office/drawing/2014/main" id="{96E680A3-4668-4406-8DED-6F0C9FF020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8" y="5525949"/>
            <a:ext cx="1108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658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6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6|7.1|8.6|4.4|8.6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8.8|1.8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1|6.2|45|10.4|9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8.7|1.4|1.2|1.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|2.1|2.3|4.5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5.1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5|3.6|0.9|1|2.3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|3.2|1.2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9|5|5.1|0.9|0.9|2|12.3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962</Words>
  <Application>Microsoft Office PowerPoint</Application>
  <PresentationFormat>Custom</PresentationFormat>
  <Paragraphs>164</Paragraphs>
  <Slides>34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Thời vụ gieo trồng:</vt:lpstr>
      <vt:lpstr>I. Thời vụ gieo trồng:</vt:lpstr>
      <vt:lpstr>PowerPoint Presentation</vt:lpstr>
      <vt:lpstr>PowerPoint Presentation</vt:lpstr>
      <vt:lpstr>PowerPoint Presentation</vt:lpstr>
      <vt:lpstr>  Cây cải bắp  Từ tháng 9 đến tháng 11  </vt:lpstr>
      <vt:lpstr>Từ tháng 2 đến tháng 3 </vt:lpstr>
      <vt:lpstr>Cây cà pháo Từ tháng 12 đến tháng 1 năm sau </vt:lpstr>
      <vt:lpstr> Cây cà chua Từ tháng 8 đến tháng 9 hoặc từ tháng 1 đến tháng 2 </vt:lpstr>
      <vt:lpstr>Vụ Đông xuân Tháng 11 → tháng 4, 5 năm sau </vt:lpstr>
      <vt:lpstr>PowerPoint Presentation</vt:lpstr>
      <vt:lpstr>III. PHƯƠNG PHÁP GIEO TRỒNG</vt:lpstr>
      <vt:lpstr>PowerPoint Presentation</vt:lpstr>
      <vt:lpstr>Gieo vãi</vt:lpstr>
      <vt:lpstr>Gieo theo hàng </vt:lpstr>
      <vt:lpstr>Gieo theo hốc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</dc:creator>
  <cp:lastModifiedBy>ASUS</cp:lastModifiedBy>
  <cp:revision>41</cp:revision>
  <dcterms:created xsi:type="dcterms:W3CDTF">2021-12-17T05:02:43Z</dcterms:created>
  <dcterms:modified xsi:type="dcterms:W3CDTF">2022-03-20T08:13:28Z</dcterms:modified>
</cp:coreProperties>
</file>