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5"/>
  </p:notesMasterIdLst>
  <p:sldIdLst>
    <p:sldId id="315" r:id="rId2"/>
    <p:sldId id="257" r:id="rId3"/>
    <p:sldId id="278" r:id="rId4"/>
    <p:sldId id="275" r:id="rId5"/>
    <p:sldId id="320" r:id="rId6"/>
    <p:sldId id="325" r:id="rId7"/>
    <p:sldId id="330" r:id="rId8"/>
    <p:sldId id="333" r:id="rId9"/>
    <p:sldId id="294" r:id="rId10"/>
    <p:sldId id="334" r:id="rId11"/>
    <p:sldId id="265" r:id="rId12"/>
    <p:sldId id="338" r:id="rId13"/>
    <p:sldId id="340" r:id="rId14"/>
    <p:sldId id="341" r:id="rId15"/>
    <p:sldId id="351" r:id="rId16"/>
    <p:sldId id="354" r:id="rId17"/>
    <p:sldId id="353" r:id="rId18"/>
    <p:sldId id="355" r:id="rId19"/>
    <p:sldId id="356" r:id="rId20"/>
    <p:sldId id="357" r:id="rId21"/>
    <p:sldId id="358" r:id="rId22"/>
    <p:sldId id="359" r:id="rId23"/>
    <p:sldId id="3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3BD"/>
    <a:srgbClr val="001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9433B-CDD0-430F-8D0E-0B00BCE2ACCB}" type="datetimeFigureOut">
              <a:rPr lang="en-US" smtClean="0"/>
              <a:t>9/26/2021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22959-70FD-4DD6-8554-572FAFB2AE66}" type="slidenum">
              <a:rPr lang="en-US" smtClean="0"/>
              <a:t>‹#›</a:t>
            </a:fld>
            <a:endParaRPr lang="en-US"/>
          </a:p>
        </p:txBody>
      </p:sp>
    </p:spTree>
    <p:extLst>
      <p:ext uri="{BB962C8B-B14F-4D97-AF65-F5344CB8AC3E}">
        <p14:creationId xmlns:p14="http://schemas.microsoft.com/office/powerpoint/2010/main" val="226894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fld id="{6B1ABE4A-1FB0-4F0D-8C46-47A85CCFA917}" type="slidenum">
              <a:rPr lang="en-US" altLang="en-US" b="0">
                <a:solidFill>
                  <a:srgbClr val="000000"/>
                </a:solidFill>
                <a:latin typeface="Arial" charset="0"/>
              </a:rPr>
              <a:pPr/>
              <a:t>16</a:t>
            </a:fld>
            <a:endParaRPr lang="en-US" altLang="en-US" b="0">
              <a:solidFill>
                <a:srgbClr val="000000"/>
              </a:solidFill>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773F0AE-EA47-4232-8B42-F9144762F893}" type="slidenum">
              <a:rPr lang="en-US" altLang="en-US"/>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53CA3B-A8B1-4C1F-A202-45090D96B03F}"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FB55B-8CED-432A-BFF9-06A4F882C874}" type="slidenum">
              <a:rPr lang="en-US" smtClean="0"/>
              <a:t>‹#›</a:t>
            </a:fld>
            <a:endParaRPr lang="en-US"/>
          </a:p>
        </p:txBody>
      </p:sp>
    </p:spTree>
    <p:extLst>
      <p:ext uri="{BB962C8B-B14F-4D97-AF65-F5344CB8AC3E}">
        <p14:creationId xmlns:p14="http://schemas.microsoft.com/office/powerpoint/2010/main" val="410965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00085-4B34-49B1-974E-CBAA7C9F9E0D}"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108627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00085-4B34-49B1-974E-CBAA7C9F9E0D}"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197589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00085-4B34-49B1-974E-CBAA7C9F9E0D}"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316063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00085-4B34-49B1-974E-CBAA7C9F9E0D}"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53281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C00085-4B34-49B1-974E-CBAA7C9F9E0D}"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336213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C00085-4B34-49B1-974E-CBAA7C9F9E0D}" type="datetimeFigureOut">
              <a:rPr lang="en-US" smtClean="0"/>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181029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C00085-4B34-49B1-974E-CBAA7C9F9E0D}" type="datetimeFigureOut">
              <a:rPr lang="en-US" smtClean="0"/>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339006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00085-4B34-49B1-974E-CBAA7C9F9E0D}" type="datetimeFigureOut">
              <a:rPr lang="en-US" smtClean="0"/>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139032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00085-4B34-49B1-974E-CBAA7C9F9E0D}"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102424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00085-4B34-49B1-974E-CBAA7C9F9E0D}"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33D50-A2DF-4ADE-8FE9-E2AA57F88FC8}" type="slidenum">
              <a:rPr lang="en-US" smtClean="0"/>
              <a:t>‹#›</a:t>
            </a:fld>
            <a:endParaRPr lang="en-US"/>
          </a:p>
        </p:txBody>
      </p:sp>
    </p:spTree>
    <p:extLst>
      <p:ext uri="{BB962C8B-B14F-4D97-AF65-F5344CB8AC3E}">
        <p14:creationId xmlns:p14="http://schemas.microsoft.com/office/powerpoint/2010/main" val="196437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00085-4B34-49B1-974E-CBAA7C9F9E0D}" type="datetimeFigureOut">
              <a:rPr lang="en-US" smtClean="0"/>
              <a:t>9/26/2021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33D50-A2DF-4ADE-8FE9-E2AA57F88FC8}" type="slidenum">
              <a:rPr lang="en-US" smtClean="0"/>
              <a:t>‹#›</a:t>
            </a:fld>
            <a:endParaRPr lang="en-US"/>
          </a:p>
        </p:txBody>
      </p:sp>
    </p:spTree>
    <p:extLst>
      <p:ext uri="{BB962C8B-B14F-4D97-AF65-F5344CB8AC3E}">
        <p14:creationId xmlns:p14="http://schemas.microsoft.com/office/powerpoint/2010/main" val="6455123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62334"/>
            <a:ext cx="9143997" cy="1118766"/>
          </a:xfrm>
        </p:spPr>
        <p:txBody>
          <a:bodyPr>
            <a:normAutofit/>
          </a:bodyPr>
          <a:lstStyle/>
          <a:p>
            <a:r>
              <a:rPr lang="en-US" sz="2800" b="1" dirty="0" smtClean="0">
                <a:solidFill>
                  <a:srgbClr val="00B050"/>
                </a:solidFill>
                <a:latin typeface="Times New Roman" pitchFamily="18" charset="0"/>
                <a:cs typeface="Times New Roman" pitchFamily="18" charset="0"/>
              </a:rPr>
              <a:t>PHÒNG GIÁO DỤC VÀ ĐÀO TẠO QUẬN GÒ </a:t>
            </a:r>
            <a:r>
              <a:rPr lang="en-US" sz="2800" b="1" dirty="0">
                <a:solidFill>
                  <a:srgbClr val="00B050"/>
                </a:solidFill>
                <a:latin typeface="Times New Roman" pitchFamily="18" charset="0"/>
                <a:cs typeface="Times New Roman" pitchFamily="18" charset="0"/>
              </a:rPr>
              <a:t>VẤP</a:t>
            </a:r>
            <a:br>
              <a:rPr lang="en-US" sz="2800" b="1" dirty="0">
                <a:solidFill>
                  <a:srgbClr val="00B050"/>
                </a:solidFill>
                <a:latin typeface="Times New Roman" pitchFamily="18" charset="0"/>
                <a:cs typeface="Times New Roman" pitchFamily="18" charset="0"/>
              </a:rPr>
            </a:br>
            <a:r>
              <a:rPr lang="en-US" sz="2800" b="1" dirty="0">
                <a:solidFill>
                  <a:srgbClr val="00B050"/>
                </a:solidFill>
                <a:latin typeface="Times New Roman" pitchFamily="18" charset="0"/>
                <a:cs typeface="Times New Roman" pitchFamily="18" charset="0"/>
              </a:rPr>
              <a:t>B</a:t>
            </a:r>
            <a:r>
              <a:rPr lang="vi-VN" sz="2800" b="1" dirty="0">
                <a:solidFill>
                  <a:srgbClr val="00B050"/>
                </a:solidFill>
                <a:latin typeface="Times New Roman" pitchFamily="18" charset="0"/>
                <a:cs typeface="Times New Roman" pitchFamily="18" charset="0"/>
              </a:rPr>
              <a:t>ÀI GIẢNG CÔNG NGHỆ  LỚP </a:t>
            </a:r>
            <a:r>
              <a:rPr lang="vi-VN" sz="2800" b="1" dirty="0" smtClean="0">
                <a:solidFill>
                  <a:srgbClr val="00B050"/>
                </a:solidFill>
                <a:latin typeface="Times New Roman" pitchFamily="18" charset="0"/>
                <a:cs typeface="Times New Roman" pitchFamily="18" charset="0"/>
              </a:rPr>
              <a:t>6</a:t>
            </a:r>
            <a:endParaRPr lang="en-US" sz="2800" b="1" dirty="0">
              <a:solidFill>
                <a:srgbClr val="00B050"/>
              </a:solidFill>
              <a:latin typeface="Times New Roman" pitchFamily="18" charset="0"/>
              <a:cs typeface="Times New Roman" pitchFamily="18" charset="0"/>
            </a:endParaRPr>
          </a:p>
        </p:txBody>
      </p:sp>
      <p:sp>
        <p:nvSpPr>
          <p:cNvPr id="5" name="Subtitle 2"/>
          <p:cNvSpPr txBox="1">
            <a:spLocks/>
          </p:cNvSpPr>
          <p:nvPr/>
        </p:nvSpPr>
        <p:spPr>
          <a:xfrm>
            <a:off x="0" y="1181100"/>
            <a:ext cx="9143999" cy="533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dirty="0">
                <a:solidFill>
                  <a:srgbClr val="FF0000"/>
                </a:solidFill>
                <a:latin typeface="Times New Roman" pitchFamily="18" charset="0"/>
                <a:cs typeface="Times New Roman" pitchFamily="18" charset="0"/>
              </a:rPr>
              <a:t>CHƯƠNG I: NHÀ </a:t>
            </a:r>
            <a:r>
              <a:rPr lang="vi-VN" sz="2800" b="1" dirty="0" smtClean="0">
                <a:solidFill>
                  <a:srgbClr val="FF0000"/>
                </a:solidFill>
                <a:latin typeface="Times New Roman" pitchFamily="18" charset="0"/>
                <a:cs typeface="Times New Roman" pitchFamily="18" charset="0"/>
              </a:rPr>
              <a:t>Ở</a:t>
            </a:r>
            <a:endParaRPr lang="vi-VN" sz="2800" b="1" dirty="0">
              <a:solidFill>
                <a:srgbClr val="FF0000"/>
              </a:solidFill>
              <a:latin typeface="Times New Roman" pitchFamily="18" charset="0"/>
              <a:cs typeface="Times New Roman" pitchFamily="18" charset="0"/>
            </a:endParaRPr>
          </a:p>
        </p:txBody>
      </p:sp>
      <p:sp>
        <p:nvSpPr>
          <p:cNvPr id="6" name="Subtitle 2"/>
          <p:cNvSpPr txBox="1">
            <a:spLocks/>
          </p:cNvSpPr>
          <p:nvPr/>
        </p:nvSpPr>
        <p:spPr>
          <a:xfrm>
            <a:off x="1" y="1714500"/>
            <a:ext cx="9143998" cy="533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36274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408" y="2362200"/>
            <a:ext cx="39383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648199"/>
            <a:ext cx="362743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4648200"/>
            <a:ext cx="40005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212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02" y="1524000"/>
            <a:ext cx="8826624" cy="5016758"/>
          </a:xfrm>
          <a:prstGeom prst="rect">
            <a:avLst/>
          </a:prstGeom>
        </p:spPr>
        <p:txBody>
          <a:bodyPr wrap="square">
            <a:spAutoFit/>
          </a:bodyPr>
          <a:lstStyle/>
          <a:p>
            <a:pPr algn="just"/>
            <a:r>
              <a:rPr lang="vi-VN" sz="3200" b="1" dirty="0" smtClean="0">
                <a:latin typeface="Times New Roman" pitchFamily="18" charset="0"/>
                <a:cs typeface="Times New Roman" pitchFamily="18" charset="0"/>
              </a:rPr>
              <a:t>Con người thường sử dụng năng lượng điện, năng lượng chất đốt để thực hiện các hoạt động hằng ngày trong gia đình.</a:t>
            </a:r>
          </a:p>
          <a:p>
            <a:pPr algn="just"/>
            <a:r>
              <a:rPr lang="nl-NL" sz="3200" b="1" dirty="0" smtClean="0">
                <a:latin typeface="Times New Roman" pitchFamily="18" charset="0"/>
                <a:cs typeface="Times New Roman" pitchFamily="18" charset="0"/>
              </a:rPr>
              <a:t>- Điện thường </a:t>
            </a:r>
            <a:r>
              <a:rPr lang="nl-NL" sz="3200" b="1" dirty="0">
                <a:latin typeface="Times New Roman" pitchFamily="18" charset="0"/>
                <a:cs typeface="Times New Roman" pitchFamily="18" charset="0"/>
              </a:rPr>
              <a:t>được dùng phổ biến </a:t>
            </a:r>
            <a:r>
              <a:rPr lang="nl-NL" sz="3200" b="1" dirty="0" smtClean="0">
                <a:latin typeface="Times New Roman" pitchFamily="18" charset="0"/>
                <a:cs typeface="Times New Roman" pitchFamily="18" charset="0"/>
              </a:rPr>
              <a:t>để thực hiện </a:t>
            </a:r>
            <a:r>
              <a:rPr lang="nl-NL" sz="3200" b="1" dirty="0">
                <a:latin typeface="Times New Roman" pitchFamily="18" charset="0"/>
                <a:cs typeface="Times New Roman" pitchFamily="18" charset="0"/>
              </a:rPr>
              <a:t>các hoạt động </a:t>
            </a:r>
            <a:r>
              <a:rPr lang="nl-NL" sz="3200" b="1" dirty="0" smtClean="0">
                <a:latin typeface="Times New Roman" pitchFamily="18" charset="0"/>
                <a:cs typeface="Times New Roman" pitchFamily="18" charset="0"/>
              </a:rPr>
              <a:t>thường ngày trong gia đình.</a:t>
            </a:r>
            <a:endParaRPr lang="vi-VN" sz="3200" b="1" dirty="0" smtClean="0">
              <a:latin typeface="Times New Roman" pitchFamily="18" charset="0"/>
              <a:cs typeface="Times New Roman" pitchFamily="18" charset="0"/>
            </a:endParaRPr>
          </a:p>
          <a:p>
            <a:pPr algn="just"/>
            <a:r>
              <a:rPr lang="vi-VN" sz="3200" b="1" dirty="0" smtClean="0">
                <a:latin typeface="Times New Roman" pitchFamily="18" charset="0"/>
                <a:cs typeface="Times New Roman" pitchFamily="18" charset="0"/>
              </a:rPr>
              <a:t>- Chất đốt thường được sử dụng để nấu ăn, sưởi ấm, chiếu sáng cho ngôi nhà.</a:t>
            </a:r>
          </a:p>
          <a:p>
            <a:pPr algn="just"/>
            <a:r>
              <a:rPr lang="vi-VN" sz="3200" b="1" dirty="0" smtClean="0">
                <a:latin typeface="Times New Roman" pitchFamily="18" charset="0"/>
                <a:cs typeface="Times New Roman" pitchFamily="18" charset="0"/>
              </a:rPr>
              <a:t>- </a:t>
            </a:r>
            <a:r>
              <a:rPr lang="vi-VN" sz="3200" b="1" dirty="0">
                <a:latin typeface="Times New Roman" pitchFamily="18" charset="0"/>
                <a:cs typeface="Times New Roman" pitchFamily="18" charset="0"/>
              </a:rPr>
              <a:t>Sử dụng năng lượng mặt trời, năng lượng gió để chiếu sáng, phơi khô,... hoặc tạo ra điện dùng để vận hành các đồ dùng điện trong gia đình.</a:t>
            </a:r>
          </a:p>
        </p:txBody>
      </p:sp>
      <p:sp>
        <p:nvSpPr>
          <p:cNvPr id="8" name="Subtitle 2"/>
          <p:cNvSpPr txBox="1">
            <a:spLocks/>
          </p:cNvSpPr>
          <p:nvPr/>
        </p:nvSpPr>
        <p:spPr>
          <a:xfrm>
            <a:off x="0" y="0"/>
            <a:ext cx="9144000" cy="533400"/>
          </a:xfrm>
          <a:prstGeom prst="rect">
            <a:avLst/>
          </a:prstGeom>
          <a:noFill/>
          <a:ln>
            <a:noFill/>
          </a:ln>
        </p:spPr>
        <p:txBody>
          <a:bodyPr vert="horz" lIns="91425" tIns="91425" rIns="91425" bIns="91425" rtlCol="0" anchor="t" anchorCtr="0">
            <a:noAutofit/>
          </a:bodyPr>
          <a:lstStyle>
            <a:defPPr marR="0" lvl="0" algn="l" rtl="0">
              <a:lnSpc>
                <a:spcPct val="100000"/>
              </a:lnSpc>
              <a:spcBef>
                <a:spcPts val="0"/>
              </a:spcBef>
              <a:spcAft>
                <a:spcPts val="0"/>
              </a:spcAft>
              <a:defRPr/>
            </a:defPPr>
            <a:lvl1pPr marL="0" marR="0" lvl="0" indent="0" algn="ctr" defTabSz="914400" rtl="0" eaLnBrk="1" latinLnBrk="0" hangingPunct="1">
              <a:lnSpc>
                <a:spcPct val="100000"/>
              </a:lnSpc>
              <a:spcBef>
                <a:spcPts val="600"/>
              </a:spcBef>
              <a:spcAft>
                <a:spcPts val="0"/>
              </a:spcAft>
              <a:buClr>
                <a:srgbClr val="D9D9D9"/>
              </a:buClr>
              <a:buSzPct val="100000"/>
              <a:buFont typeface="Bitter"/>
              <a:buNone/>
              <a:defRPr sz="3000" b="0" i="0" u="none" strike="noStrike" kern="1200"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smtClean="0">
                <a:solidFill>
                  <a:srgbClr val="FF0000"/>
                </a:solidFill>
                <a:latin typeface="Times New Roman" pitchFamily="18" charset="0"/>
                <a:cs typeface="Times New Roman" pitchFamily="18" charset="0"/>
              </a:rPr>
              <a:t>BÀI 2</a:t>
            </a:r>
            <a:r>
              <a:rPr lang="vi-VN" sz="2800" b="1" smtClean="0">
                <a:solidFill>
                  <a:srgbClr val="FF0000"/>
                </a:solidFill>
                <a:latin typeface="Times New Roman" pitchFamily="18" charset="0"/>
                <a:cs typeface="Times New Roman" pitchFamily="18" charset="0"/>
              </a:rPr>
              <a:t>: SỬ DỤNG NĂNG LƯỢNG TRONG GIA ĐÌNH</a:t>
            </a:r>
            <a:endParaRPr lang="vi-VN" sz="2800" b="1" dirty="0">
              <a:solidFill>
                <a:srgbClr val="FF0000"/>
              </a:solidFill>
              <a:latin typeface="Times New Roman" pitchFamily="18" charset="0"/>
              <a:cs typeface="Times New Roman" pitchFamily="18" charset="0"/>
            </a:endParaRPr>
          </a:p>
        </p:txBody>
      </p:sp>
      <p:sp>
        <p:nvSpPr>
          <p:cNvPr id="9" name="Subtitle 2"/>
          <p:cNvSpPr txBox="1">
            <a:spLocks/>
          </p:cNvSpPr>
          <p:nvPr/>
        </p:nvSpPr>
        <p:spPr>
          <a:xfrm>
            <a:off x="152400" y="552479"/>
            <a:ext cx="8763000" cy="7810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solidFill>
                  <a:srgbClr val="0070C0"/>
                </a:solidFill>
                <a:latin typeface="Times New Roman" pitchFamily="18" charset="0"/>
                <a:cs typeface="Times New Roman" pitchFamily="18" charset="0"/>
              </a:rPr>
              <a:t>I</a:t>
            </a:r>
            <a:r>
              <a:rPr lang="vi-VN" sz="2400" b="1" dirty="0" smtClean="0">
                <a:solidFill>
                  <a:srgbClr val="0070C0"/>
                </a:solidFill>
                <a:latin typeface="Times New Roman" pitchFamily="18" charset="0"/>
                <a:cs typeface="Times New Roman" pitchFamily="18" charset="0"/>
              </a:rPr>
              <a:t>. CÁC NGUỒN NĂNG LƯỢNG THƯỜNG DÙNG TRONG NGÔI NHÀ</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pic>
        <p:nvPicPr>
          <p:cNvPr id="11"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897042"/>
            <a:ext cx="1456326" cy="8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6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0" y="0"/>
            <a:ext cx="9144000" cy="609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sp>
        <p:nvSpPr>
          <p:cNvPr id="3" name="Subtitle 2"/>
          <p:cNvSpPr>
            <a:spLocks noGrp="1"/>
          </p:cNvSpPr>
          <p:nvPr>
            <p:ph type="subTitle" idx="1"/>
          </p:nvPr>
        </p:nvSpPr>
        <p:spPr>
          <a:xfrm>
            <a:off x="36342" y="762000"/>
            <a:ext cx="8895044" cy="838200"/>
          </a:xfrm>
        </p:spPr>
        <p:txBody>
          <a:bodyPr>
            <a:noAutofit/>
          </a:bodyPr>
          <a:lstStyle/>
          <a:p>
            <a:pPr algn="just"/>
            <a:r>
              <a:rPr lang="en-US" sz="2400" b="1" dirty="0" smtClean="0">
                <a:solidFill>
                  <a:srgbClr val="0070C0"/>
                </a:solidFill>
                <a:latin typeface="Times New Roman" pitchFamily="18" charset="0"/>
                <a:cs typeface="Times New Roman" pitchFamily="18" charset="0"/>
              </a:rPr>
              <a:t>I</a:t>
            </a:r>
            <a:r>
              <a:rPr lang="vi-VN" sz="2400" b="1" dirty="0" smtClean="0">
                <a:solidFill>
                  <a:srgbClr val="0070C0"/>
                </a:solidFill>
                <a:latin typeface="Times New Roman" pitchFamily="18" charset="0"/>
                <a:cs typeface="Times New Roman" pitchFamily="18" charset="0"/>
              </a:rPr>
              <a:t>. CÁC NGUỒN NĂNG LƯỢNG THƯỜNG DÙNG TRONG NGÔI NHÀ</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sp>
        <p:nvSpPr>
          <p:cNvPr id="8" name="Subtitle 2"/>
          <p:cNvSpPr txBox="1">
            <a:spLocks/>
          </p:cNvSpPr>
          <p:nvPr/>
        </p:nvSpPr>
        <p:spPr>
          <a:xfrm>
            <a:off x="36342" y="1682151"/>
            <a:ext cx="9107658" cy="57805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400" b="1" dirty="0" smtClean="0">
                <a:solidFill>
                  <a:srgbClr val="0070C0"/>
                </a:solidFill>
                <a:latin typeface="Times New Roman" pitchFamily="18" charset="0"/>
                <a:cs typeface="Times New Roman" pitchFamily="18" charset="0"/>
              </a:rPr>
              <a:t>II</a:t>
            </a:r>
            <a:r>
              <a:rPr lang="vi-VN" sz="2400" b="1" dirty="0" smtClean="0">
                <a:solidFill>
                  <a:srgbClr val="0070C0"/>
                </a:solidFill>
                <a:latin typeface="Times New Roman" pitchFamily="18" charset="0"/>
                <a:cs typeface="Times New Roman" pitchFamily="18" charset="0"/>
              </a:rPr>
              <a:t>. SỬ DỤNG NĂNG LƯỢNG TIẾT KIỆM , HIỆU QUẢ</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sp>
        <p:nvSpPr>
          <p:cNvPr id="9" name="Subtitle 2"/>
          <p:cNvSpPr txBox="1">
            <a:spLocks/>
          </p:cNvSpPr>
          <p:nvPr/>
        </p:nvSpPr>
        <p:spPr>
          <a:xfrm>
            <a:off x="304800" y="2260209"/>
            <a:ext cx="70104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l"/>
            <a:r>
              <a:rPr lang="en-US" sz="2800" b="1" dirty="0">
                <a:solidFill>
                  <a:schemeClr val="tx1"/>
                </a:solidFill>
                <a:latin typeface="Times New Roman" pitchFamily="18" charset="0"/>
                <a:cs typeface="Times New Roman" pitchFamily="18" charset="0"/>
              </a:rPr>
              <a:t>1</a:t>
            </a:r>
            <a:r>
              <a:rPr lang="vi-VN" sz="2800" b="1" dirty="0" smtClean="0">
                <a:solidFill>
                  <a:schemeClr val="tx1"/>
                </a:solidFill>
                <a:latin typeface="Times New Roman" pitchFamily="18" charset="0"/>
                <a:cs typeface="Times New Roman" pitchFamily="18" charset="0"/>
              </a:rPr>
              <a:t>. Lý do cần sử dụng tiết kiệm năng lượng</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670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549923"/>
            <a:ext cx="8955258"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vi-VN" sz="2800" b="1" dirty="0">
                <a:solidFill>
                  <a:srgbClr val="001A0C"/>
                </a:solidFill>
                <a:latin typeface="Times New Roman" pitchFamily="18" charset="0"/>
                <a:cs typeface="Times New Roman" pitchFamily="18" charset="0"/>
              </a:rPr>
              <a:t>Hãy quan sát hình </a:t>
            </a:r>
            <a:r>
              <a:rPr lang="en-US" sz="2800" b="1" dirty="0" smtClean="0">
                <a:solidFill>
                  <a:srgbClr val="001A0C"/>
                </a:solidFill>
                <a:latin typeface="Times New Roman" pitchFamily="18" charset="0"/>
                <a:cs typeface="Times New Roman" pitchFamily="18" charset="0"/>
              </a:rPr>
              <a:t>2.2 SGK/ </a:t>
            </a:r>
            <a:r>
              <a:rPr lang="en-US" sz="2800" b="1" dirty="0" err="1" smtClean="0">
                <a:solidFill>
                  <a:srgbClr val="001A0C"/>
                </a:solidFill>
                <a:latin typeface="Times New Roman" pitchFamily="18" charset="0"/>
                <a:cs typeface="Times New Roman" pitchFamily="18" charset="0"/>
              </a:rPr>
              <a:t>trang</a:t>
            </a:r>
            <a:r>
              <a:rPr lang="en-US" sz="2800" b="1" dirty="0" smtClean="0">
                <a:solidFill>
                  <a:srgbClr val="001A0C"/>
                </a:solidFill>
                <a:latin typeface="Times New Roman" pitchFamily="18" charset="0"/>
                <a:cs typeface="Times New Roman" pitchFamily="18" charset="0"/>
              </a:rPr>
              <a:t> 16 </a:t>
            </a:r>
            <a:r>
              <a:rPr lang="vi-VN" sz="2800" b="1" dirty="0" smtClean="0">
                <a:solidFill>
                  <a:srgbClr val="001A0C"/>
                </a:solidFill>
                <a:latin typeface="Times New Roman" pitchFamily="18" charset="0"/>
                <a:cs typeface="Times New Roman" pitchFamily="18" charset="0"/>
              </a:rPr>
              <a:t>và </a:t>
            </a:r>
            <a:r>
              <a:rPr lang="vi-VN" sz="2800" b="1" dirty="0">
                <a:solidFill>
                  <a:srgbClr val="001A0C"/>
                </a:solidFill>
                <a:latin typeface="Times New Roman" pitchFamily="18" charset="0"/>
                <a:cs typeface="Times New Roman" pitchFamily="18" charset="0"/>
              </a:rPr>
              <a:t>trả lời câu </a:t>
            </a:r>
            <a:r>
              <a:rPr lang="vi-VN" sz="2800" b="1" dirty="0" smtClean="0">
                <a:solidFill>
                  <a:srgbClr val="001A0C"/>
                </a:solidFill>
                <a:latin typeface="Times New Roman" pitchFamily="18" charset="0"/>
                <a:cs typeface="Times New Roman" pitchFamily="18" charset="0"/>
              </a:rPr>
              <a:t>hỏi</a:t>
            </a:r>
            <a:r>
              <a:rPr lang="en-US" sz="2800" b="1" dirty="0" smtClean="0">
                <a:solidFill>
                  <a:srgbClr val="001A0C"/>
                </a:solidFill>
                <a:latin typeface="Times New Roman" pitchFamily="18" charset="0"/>
                <a:cs typeface="Times New Roman" pitchFamily="18" charset="0"/>
              </a:rPr>
              <a:t>.</a:t>
            </a:r>
            <a:endParaRPr lang="vi-VN" sz="2800" b="1" dirty="0">
              <a:solidFill>
                <a:srgbClr val="001A0C"/>
              </a:solidFill>
              <a:latin typeface="Times New Roman" pitchFamily="18" charset="0"/>
              <a:cs typeface="Times New Roman" pitchFamily="18" charset="0"/>
            </a:endParaRPr>
          </a:p>
        </p:txBody>
      </p:sp>
      <p:sp>
        <p:nvSpPr>
          <p:cNvPr id="5" name="Subtitle 2"/>
          <p:cNvSpPr txBox="1">
            <a:spLocks/>
          </p:cNvSpPr>
          <p:nvPr/>
        </p:nvSpPr>
        <p:spPr>
          <a:xfrm>
            <a:off x="0" y="0"/>
            <a:ext cx="9107658" cy="57805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400" b="1" dirty="0" smtClean="0">
                <a:solidFill>
                  <a:srgbClr val="FF0000"/>
                </a:solidFill>
                <a:latin typeface="Times New Roman" pitchFamily="18" charset="0"/>
                <a:cs typeface="Times New Roman" pitchFamily="18" charset="0"/>
              </a:rPr>
              <a:t>II</a:t>
            </a:r>
            <a:r>
              <a:rPr lang="vi-VN" sz="2400" b="1" dirty="0" smtClean="0">
                <a:solidFill>
                  <a:srgbClr val="FF0000"/>
                </a:solidFill>
                <a:latin typeface="Times New Roman" pitchFamily="18" charset="0"/>
                <a:cs typeface="Times New Roman" pitchFamily="18" charset="0"/>
              </a:rPr>
              <a:t>. SỬ DỤNG NĂNG LƯỢNG TIẾT KIỆM, HIỆU QUẢ</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134228" y="5365837"/>
            <a:ext cx="8973429" cy="1384995"/>
          </a:xfrm>
          <a:prstGeom prst="rect">
            <a:avLst/>
          </a:prstGeom>
        </p:spPr>
        <p:txBody>
          <a:bodyPr wrap="square">
            <a:spAutoFit/>
          </a:bodyPr>
          <a:lstStyle/>
          <a:p>
            <a:pPr algn="just"/>
            <a:r>
              <a:rPr lang="vi-VN" sz="2800" b="1" dirty="0" smtClean="0">
                <a:solidFill>
                  <a:srgbClr val="001A0C"/>
                </a:solidFill>
                <a:latin typeface="Times New Roman" pitchFamily="18" charset="0"/>
                <a:cs typeface="Times New Roman" pitchFamily="18" charset="0"/>
              </a:rPr>
              <a:t>Việc </a:t>
            </a:r>
            <a:r>
              <a:rPr lang="vi-VN" sz="2800" b="1" dirty="0">
                <a:solidFill>
                  <a:srgbClr val="001A0C"/>
                </a:solidFill>
                <a:latin typeface="Times New Roman" pitchFamily="18" charset="0"/>
                <a:cs typeface="Times New Roman" pitchFamily="18" charset="0"/>
              </a:rPr>
              <a:t>sử dụng điện vượt </a:t>
            </a:r>
            <a:r>
              <a:rPr lang="vi-VN" sz="2800" b="1" dirty="0" smtClean="0">
                <a:solidFill>
                  <a:srgbClr val="001A0C"/>
                </a:solidFill>
                <a:latin typeface="Times New Roman" pitchFamily="18" charset="0"/>
                <a:cs typeface="Times New Roman" pitchFamily="18" charset="0"/>
              </a:rPr>
              <a:t>qu</a:t>
            </a:r>
            <a:r>
              <a:rPr lang="en-US" sz="2800" b="1" dirty="0">
                <a:solidFill>
                  <a:srgbClr val="001A0C"/>
                </a:solidFill>
                <a:latin typeface="Times New Roman" pitchFamily="18" charset="0"/>
                <a:cs typeface="Times New Roman" pitchFamily="18" charset="0"/>
              </a:rPr>
              <a:t>á</a:t>
            </a:r>
            <a:r>
              <a:rPr lang="vi-VN" sz="2800" b="1" dirty="0" smtClean="0">
                <a:solidFill>
                  <a:srgbClr val="001A0C"/>
                </a:solidFill>
                <a:latin typeface="Times New Roman" pitchFamily="18" charset="0"/>
                <a:cs typeface="Times New Roman" pitchFamily="18" charset="0"/>
              </a:rPr>
              <a:t> </a:t>
            </a:r>
            <a:r>
              <a:rPr lang="vi-VN" sz="2800" b="1" dirty="0">
                <a:solidFill>
                  <a:srgbClr val="001A0C"/>
                </a:solidFill>
                <a:latin typeface="Times New Roman" pitchFamily="18" charset="0"/>
                <a:cs typeface="Times New Roman" pitchFamily="18" charset="0"/>
              </a:rPr>
              <a:t>mức cần thiết có thể gây tác động như thế nào đến việc khai thác tài nguyên thiên nhiên </a:t>
            </a:r>
            <a:r>
              <a:rPr lang="vi-VN" sz="2800" b="1" dirty="0" smtClean="0">
                <a:solidFill>
                  <a:srgbClr val="001A0C"/>
                </a:solidFill>
                <a:latin typeface="Times New Roman" pitchFamily="18" charset="0"/>
                <a:cs typeface="Times New Roman" pitchFamily="18" charset="0"/>
              </a:rPr>
              <a:t>đ</a:t>
            </a:r>
            <a:r>
              <a:rPr lang="en-US" sz="2800" b="1" dirty="0" smtClean="0">
                <a:solidFill>
                  <a:srgbClr val="001A0C"/>
                </a:solidFill>
                <a:latin typeface="Times New Roman" pitchFamily="18" charset="0"/>
                <a:cs typeface="Times New Roman" pitchFamily="18" charset="0"/>
              </a:rPr>
              <a:t>ể</a:t>
            </a:r>
            <a:r>
              <a:rPr lang="vi-VN" sz="2800" b="1" dirty="0" smtClean="0">
                <a:solidFill>
                  <a:srgbClr val="001A0C"/>
                </a:solidFill>
                <a:latin typeface="Times New Roman" pitchFamily="18" charset="0"/>
                <a:cs typeface="Times New Roman" pitchFamily="18" charset="0"/>
              </a:rPr>
              <a:t> </a:t>
            </a:r>
            <a:r>
              <a:rPr lang="vi-VN" sz="2800" b="1" dirty="0">
                <a:solidFill>
                  <a:srgbClr val="001A0C"/>
                </a:solidFill>
                <a:latin typeface="Times New Roman" pitchFamily="18" charset="0"/>
                <a:cs typeface="Times New Roman" pitchFamily="18" charset="0"/>
              </a:rPr>
              <a:t>sản xuất </a:t>
            </a:r>
            <a:r>
              <a:rPr lang="vi-VN" sz="2800" b="1" dirty="0" smtClean="0">
                <a:solidFill>
                  <a:srgbClr val="001A0C"/>
                </a:solidFill>
                <a:latin typeface="Times New Roman" pitchFamily="18" charset="0"/>
                <a:cs typeface="Times New Roman" pitchFamily="18" charset="0"/>
              </a:rPr>
              <a:t>điện?</a:t>
            </a:r>
            <a:endParaRPr lang="vi-VN" sz="2800" b="1" dirty="0">
              <a:solidFill>
                <a:srgbClr val="001A0C"/>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13953"/>
            <a:ext cx="9144000" cy="42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a:xfrm>
            <a:off x="134228" y="5236791"/>
            <a:ext cx="8952912" cy="14863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vi-VN" sz="2800" b="1" dirty="0" smtClean="0">
                <a:solidFill>
                  <a:srgbClr val="2603BD"/>
                </a:solidFill>
                <a:latin typeface="Times New Roman" pitchFamily="18" charset="0"/>
                <a:cs typeface="Times New Roman" pitchFamily="18" charset="0"/>
              </a:rPr>
              <a:t>Có thể thúc đẩy việc gia tăng khai thác tài nguyên thiên nhiên để đáp ứng nhu cầu sử dụng, làm cạn kiệt tài nguyên thiên nhiên nhất là tài nguyên không tái tạo được</a:t>
            </a:r>
            <a:r>
              <a:rPr lang="en-US" sz="2800" b="1" dirty="0" smtClean="0">
                <a:solidFill>
                  <a:srgbClr val="2603BD"/>
                </a:solidFill>
                <a:latin typeface="Times New Roman" pitchFamily="18" charset="0"/>
                <a:cs typeface="Times New Roman" pitchFamily="18" charset="0"/>
              </a:rPr>
              <a:t>.</a:t>
            </a:r>
            <a:endParaRPr lang="en-US" sz="2800" b="1" dirty="0">
              <a:solidFill>
                <a:srgbClr val="2603BD"/>
              </a:solidFill>
              <a:latin typeface="Times New Roman" pitchFamily="18" charset="0"/>
              <a:cs typeface="Times New Roman" pitchFamily="18" charset="0"/>
            </a:endParaRPr>
          </a:p>
        </p:txBody>
      </p:sp>
    </p:spTree>
    <p:extLst>
      <p:ext uri="{BB962C8B-B14F-4D97-AF65-F5344CB8AC3E}">
        <p14:creationId xmlns:p14="http://schemas.microsoft.com/office/powerpoint/2010/main" val="32499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3"/>
                                        </p:tgtEl>
                                        <p:attrNameLst>
                                          <p:attrName>ppt_x</p:attrName>
                                        </p:attrNameLst>
                                      </p:cBhvr>
                                      <p:tavLst>
                                        <p:tav tm="0">
                                          <p:val>
                                            <p:strVal val="ppt_x"/>
                                          </p:val>
                                        </p:tav>
                                        <p:tav tm="100000">
                                          <p:val>
                                            <p:strVal val="ppt_x"/>
                                          </p:val>
                                        </p:tav>
                                      </p:tavLst>
                                    </p:anim>
                                    <p:anim calcmode="lin" valueType="num">
                                      <p:cBhvr additive="base">
                                        <p:cTn id="18" dur="500"/>
                                        <p:tgtEl>
                                          <p:spTgt spid="3"/>
                                        </p:tgtEl>
                                        <p:attrNameLst>
                                          <p:attrName>ppt_y</p:attrName>
                                        </p:attrNameLst>
                                      </p:cBhvr>
                                      <p:tavLst>
                                        <p:tav tm="0">
                                          <p:val>
                                            <p:strVal val="ppt_y"/>
                                          </p:val>
                                        </p:tav>
                                        <p:tav tm="100000">
                                          <p:val>
                                            <p:strVal val="1+ppt_h/2"/>
                                          </p:val>
                                        </p:tav>
                                      </p:tavLst>
                                    </p:anim>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974186"/>
            <a:ext cx="4366846" cy="481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785" y="990600"/>
            <a:ext cx="4628356"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148883" y="152400"/>
            <a:ext cx="8955258" cy="57805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400" b="1" dirty="0" smtClean="0">
                <a:solidFill>
                  <a:srgbClr val="FF0000"/>
                </a:solidFill>
                <a:latin typeface="Times New Roman" pitchFamily="18" charset="0"/>
                <a:cs typeface="Times New Roman" pitchFamily="18" charset="0"/>
              </a:rPr>
              <a:t>II</a:t>
            </a:r>
            <a:r>
              <a:rPr lang="vi-VN" sz="2400" b="1" dirty="0" smtClean="0">
                <a:solidFill>
                  <a:srgbClr val="FF0000"/>
                </a:solidFill>
                <a:latin typeface="Times New Roman" pitchFamily="18" charset="0"/>
                <a:cs typeface="Times New Roman" pitchFamily="18" charset="0"/>
              </a:rPr>
              <a:t>. SỬ DỤNG NĂNG LƯỢNG TIẾT KIỆM, HIỆU QUẢ</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90600"/>
            <a:ext cx="910414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1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0"/>
            <a:ext cx="9107658" cy="57805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400" b="1" dirty="0" smtClean="0">
                <a:solidFill>
                  <a:srgbClr val="FF0000"/>
                </a:solidFill>
                <a:latin typeface="Times New Roman" pitchFamily="18" charset="0"/>
                <a:cs typeface="Times New Roman" pitchFamily="18" charset="0"/>
              </a:rPr>
              <a:t>II</a:t>
            </a:r>
            <a:r>
              <a:rPr lang="vi-VN" sz="2400" b="1" dirty="0" smtClean="0">
                <a:solidFill>
                  <a:srgbClr val="FF0000"/>
                </a:solidFill>
                <a:latin typeface="Times New Roman" pitchFamily="18" charset="0"/>
                <a:cs typeface="Times New Roman" pitchFamily="18" charset="0"/>
              </a:rPr>
              <a:t>. SỬ DỤNG NĂNG LƯỢNG TIẾT KIỆM, HIỆU QUẢ</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6" name="Subtitle 2"/>
          <p:cNvSpPr txBox="1">
            <a:spLocks/>
          </p:cNvSpPr>
          <p:nvPr/>
        </p:nvSpPr>
        <p:spPr>
          <a:xfrm>
            <a:off x="29308" y="549923"/>
            <a:ext cx="909663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vi-VN" sz="2800" b="1" dirty="0">
                <a:solidFill>
                  <a:srgbClr val="001A0C"/>
                </a:solidFill>
                <a:latin typeface="Times New Roman" pitchFamily="18" charset="0"/>
                <a:cs typeface="Times New Roman" pitchFamily="18" charset="0"/>
              </a:rPr>
              <a:t>Hãy quan sát hình </a:t>
            </a:r>
            <a:r>
              <a:rPr lang="en-US" sz="2800" b="1" dirty="0" err="1" smtClean="0">
                <a:solidFill>
                  <a:srgbClr val="001A0C"/>
                </a:solidFill>
                <a:latin typeface="Times New Roman" pitchFamily="18" charset="0"/>
                <a:cs typeface="Times New Roman" pitchFamily="18" charset="0"/>
              </a:rPr>
              <a:t>ảnh</a:t>
            </a:r>
            <a:r>
              <a:rPr lang="en-US" sz="2800" b="1" dirty="0" smtClean="0">
                <a:solidFill>
                  <a:srgbClr val="001A0C"/>
                </a:solidFill>
                <a:latin typeface="Times New Roman" pitchFamily="18" charset="0"/>
                <a:cs typeface="Times New Roman" pitchFamily="18" charset="0"/>
              </a:rPr>
              <a:t> </a:t>
            </a:r>
            <a:r>
              <a:rPr lang="vi-VN" sz="2800" b="1" dirty="0" smtClean="0">
                <a:solidFill>
                  <a:srgbClr val="001A0C"/>
                </a:solidFill>
                <a:latin typeface="Times New Roman" pitchFamily="18" charset="0"/>
                <a:cs typeface="Times New Roman" pitchFamily="18" charset="0"/>
              </a:rPr>
              <a:t>và </a:t>
            </a:r>
            <a:r>
              <a:rPr lang="vi-VN" sz="2800" b="1" dirty="0">
                <a:solidFill>
                  <a:srgbClr val="001A0C"/>
                </a:solidFill>
                <a:latin typeface="Times New Roman" pitchFamily="18" charset="0"/>
                <a:cs typeface="Times New Roman" pitchFamily="18" charset="0"/>
              </a:rPr>
              <a:t>trả lời câu </a:t>
            </a:r>
            <a:r>
              <a:rPr lang="vi-VN" sz="2800" b="1" dirty="0" smtClean="0">
                <a:solidFill>
                  <a:srgbClr val="001A0C"/>
                </a:solidFill>
                <a:latin typeface="Times New Roman" pitchFamily="18" charset="0"/>
                <a:cs typeface="Times New Roman" pitchFamily="18" charset="0"/>
              </a:rPr>
              <a:t>hỏi</a:t>
            </a:r>
            <a:r>
              <a:rPr lang="en-US" sz="2800" b="1" dirty="0" smtClean="0">
                <a:solidFill>
                  <a:srgbClr val="001A0C"/>
                </a:solidFill>
                <a:latin typeface="Times New Roman" pitchFamily="18" charset="0"/>
                <a:cs typeface="Times New Roman" pitchFamily="18" charset="0"/>
              </a:rPr>
              <a:t>.</a:t>
            </a:r>
            <a:endParaRPr lang="vi-VN" sz="2800" b="1" dirty="0">
              <a:solidFill>
                <a:srgbClr val="001A0C"/>
              </a:solidFill>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8" y="3371859"/>
            <a:ext cx="3498862" cy="22669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8" y="1104918"/>
            <a:ext cx="3494172" cy="2171682"/>
          </a:xfrm>
          <a:prstGeom prst="rect">
            <a:avLst/>
          </a:prstGeom>
        </p:spPr>
      </p:pic>
      <p:sp>
        <p:nvSpPr>
          <p:cNvPr id="12" name="Rectangle 11"/>
          <p:cNvSpPr/>
          <p:nvPr/>
        </p:nvSpPr>
        <p:spPr>
          <a:xfrm>
            <a:off x="85817" y="5680851"/>
            <a:ext cx="8948920" cy="954107"/>
          </a:xfrm>
          <a:prstGeom prst="rect">
            <a:avLst/>
          </a:prstGeom>
        </p:spPr>
        <p:txBody>
          <a:bodyPr wrap="square">
            <a:spAutoFit/>
          </a:bodyPr>
          <a:lstStyle/>
          <a:p>
            <a:pPr algn="just"/>
            <a:r>
              <a:rPr lang="vi-VN" sz="2800" b="1" dirty="0" smtClean="0">
                <a:latin typeface="Times New Roman" pitchFamily="18" charset="0"/>
                <a:cs typeface="Times New Roman" pitchFamily="18" charset="0"/>
              </a:rPr>
              <a:t>Sử dụng chất đốt đ</a:t>
            </a:r>
            <a:r>
              <a:rPr lang="en-US" sz="2800" b="1" dirty="0" smtClean="0">
                <a:latin typeface="Times New Roman" pitchFamily="18" charset="0"/>
                <a:cs typeface="Times New Roman" pitchFamily="18" charset="0"/>
              </a:rPr>
              <a:t>ể</a:t>
            </a:r>
            <a:r>
              <a:rPr lang="vi-VN" sz="2800" b="1" dirty="0" smtClean="0">
                <a:latin typeface="Times New Roman" pitchFamily="18" charset="0"/>
                <a:cs typeface="Times New Roman" pitchFamily="18" charset="0"/>
              </a:rPr>
              <a:t> sản xuất và đun nấu gây ảnh hưởng như thế nào đến môi trường?</a:t>
            </a:r>
            <a:endParaRPr lang="vi-VN" sz="2800" b="1" dirty="0">
              <a:latin typeface="Times New Roman" pitchFamily="18" charset="0"/>
              <a:cs typeface="Times New Roman" pitchFamily="18" charset="0"/>
            </a:endParaRPr>
          </a:p>
        </p:txBody>
      </p:sp>
      <p:sp>
        <p:nvSpPr>
          <p:cNvPr id="13" name="Rectangle 12"/>
          <p:cNvSpPr/>
          <p:nvPr/>
        </p:nvSpPr>
        <p:spPr>
          <a:xfrm>
            <a:off x="280902" y="5686679"/>
            <a:ext cx="8593441" cy="984885"/>
          </a:xfrm>
          <a:prstGeom prst="rect">
            <a:avLst/>
          </a:prstGeom>
        </p:spPr>
        <p:txBody>
          <a:bodyPr wrap="square">
            <a:spAutoFit/>
          </a:bodyPr>
          <a:lstStyle/>
          <a:p>
            <a:pPr algn="just"/>
            <a:r>
              <a:rPr lang="vi-VN" sz="2900" b="1" dirty="0" smtClean="0">
                <a:solidFill>
                  <a:srgbClr val="2603BD"/>
                </a:solidFill>
                <a:latin typeface="+mj-lt"/>
              </a:rPr>
              <a:t>Gây ô nhiễm môi trường sống, sản sinh khí </a:t>
            </a:r>
            <a:r>
              <a:rPr lang="vi-VN" sz="2900" b="1" dirty="0">
                <a:solidFill>
                  <a:srgbClr val="2603BD"/>
                </a:solidFill>
                <a:latin typeface="+mj-lt"/>
              </a:rPr>
              <a:t>thải </a:t>
            </a:r>
            <a:r>
              <a:rPr lang="vi-VN" sz="2900" b="1" dirty="0" smtClean="0">
                <a:solidFill>
                  <a:srgbClr val="2603BD"/>
                </a:solidFill>
                <a:latin typeface="+mj-lt"/>
              </a:rPr>
              <a:t>CO2 góp phần làm biến đổi khí hậu gây lũ lụt,</a:t>
            </a:r>
            <a:r>
              <a:rPr lang="en-US" sz="2900" b="1" dirty="0" smtClean="0">
                <a:solidFill>
                  <a:srgbClr val="2603BD"/>
                </a:solidFill>
                <a:latin typeface="+mj-lt"/>
              </a:rPr>
              <a:t> </a:t>
            </a:r>
            <a:r>
              <a:rPr lang="vi-VN" sz="2900" b="1" dirty="0" smtClean="0">
                <a:solidFill>
                  <a:srgbClr val="2603BD"/>
                </a:solidFill>
                <a:latin typeface="+mj-lt"/>
              </a:rPr>
              <a:t>hạn hán...</a:t>
            </a:r>
            <a:endParaRPr lang="vi-VN" sz="2900" b="1" dirty="0">
              <a:solidFill>
                <a:srgbClr val="2603BD"/>
              </a:solidFill>
            </a:endParaRPr>
          </a:p>
        </p:txBody>
      </p:sp>
      <p:pic>
        <p:nvPicPr>
          <p:cNvPr id="14" name="Picture 6"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04918"/>
            <a:ext cx="4323471" cy="217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0"/>
          <p:cNvSpPr txBox="1">
            <a:spLocks noChangeArrowheads="1"/>
          </p:cNvSpPr>
          <p:nvPr/>
        </p:nvSpPr>
        <p:spPr bwMode="auto">
          <a:xfrm>
            <a:off x="5247835" y="1114515"/>
            <a:ext cx="342900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spcBef>
                <a:spcPct val="50000"/>
              </a:spcBef>
            </a:pPr>
            <a:r>
              <a:rPr lang="en-US" altLang="en-US" sz="2000" dirty="0" err="1">
                <a:solidFill>
                  <a:srgbClr val="C00000"/>
                </a:solidFill>
                <a:latin typeface="Times New Roman" pitchFamily="18" charset="0"/>
              </a:rPr>
              <a:t>Nhà</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máy</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nhiệt</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điện</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Cẩm</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Phả</a:t>
            </a:r>
            <a:endParaRPr lang="en-US" altLang="en-US" sz="2000" dirty="0">
              <a:solidFill>
                <a:srgbClr val="C00000"/>
              </a:solidFill>
              <a:latin typeface="Times New Roman" pitchFamily="18" charset="0"/>
            </a:endParaRPr>
          </a:p>
        </p:txBody>
      </p:sp>
      <p:pic>
        <p:nvPicPr>
          <p:cNvPr id="16" name="Picture 9" descr="nha-may-can-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1" y="3348697"/>
            <a:ext cx="4325338" cy="229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p:cNvSpPr txBox="1">
            <a:spLocks noChangeArrowheads="1"/>
          </p:cNvSpPr>
          <p:nvPr/>
        </p:nvSpPr>
        <p:spPr bwMode="auto">
          <a:xfrm>
            <a:off x="4812324" y="5220936"/>
            <a:ext cx="365760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eaLnBrk="1" hangingPunct="1">
              <a:spcBef>
                <a:spcPct val="50000"/>
              </a:spcBef>
            </a:pPr>
            <a:r>
              <a:rPr lang="en-US" altLang="en-US" sz="2000" dirty="0" err="1">
                <a:solidFill>
                  <a:srgbClr val="C00000"/>
                </a:solidFill>
                <a:latin typeface="Times New Roman" pitchFamily="18" charset="0"/>
              </a:rPr>
              <a:t>Nhà</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máy</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cán</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thép</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Thái</a:t>
            </a:r>
            <a:r>
              <a:rPr lang="en-US" altLang="en-US" sz="2000" dirty="0">
                <a:solidFill>
                  <a:srgbClr val="C00000"/>
                </a:solidFill>
                <a:latin typeface="Times New Roman" pitchFamily="18" charset="0"/>
              </a:rPr>
              <a:t> </a:t>
            </a:r>
            <a:r>
              <a:rPr lang="en-US" altLang="en-US" sz="2000" dirty="0" err="1">
                <a:solidFill>
                  <a:srgbClr val="C00000"/>
                </a:solidFill>
                <a:latin typeface="Times New Roman" pitchFamily="18" charset="0"/>
              </a:rPr>
              <a:t>Nguyên</a:t>
            </a:r>
            <a:endParaRPr lang="en-US" altLang="en-US" sz="2000" dirty="0">
              <a:solidFill>
                <a:srgbClr val="C00000"/>
              </a:solidFill>
              <a:latin typeface="Times New Roman" pitchFamily="18" charset="0"/>
            </a:endParaRPr>
          </a:p>
        </p:txBody>
      </p:sp>
    </p:spTree>
    <p:extLst>
      <p:ext uri="{BB962C8B-B14F-4D97-AF65-F5344CB8AC3E}">
        <p14:creationId xmlns:p14="http://schemas.microsoft.com/office/powerpoint/2010/main" val="318942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ppt_x"/>
                                          </p:val>
                                        </p:tav>
                                      </p:tavLst>
                                    </p:anim>
                                    <p:anim calcmode="lin" valueType="num">
                                      <p:cBhvr additive="base">
                                        <p:cTn id="33" dur="500"/>
                                        <p:tgtEl>
                                          <p:spTgt spid="12"/>
                                        </p:tgtEl>
                                        <p:attrNameLst>
                                          <p:attrName>ppt_y</p:attrName>
                                        </p:attrNameLst>
                                      </p:cBhvr>
                                      <p:tavLst>
                                        <p:tav tm="0">
                                          <p:val>
                                            <p:strVal val="ppt_y"/>
                                          </p:val>
                                        </p:tav>
                                        <p:tav tm="100000">
                                          <p:val>
                                            <p:strVal val="1+ppt_h/2"/>
                                          </p:val>
                                        </p:tav>
                                      </p:tavLst>
                                    </p:anim>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587"/>
            <a:ext cx="8915400" cy="1077218"/>
          </a:xfrm>
          <a:prstGeom prst="rect">
            <a:avLst/>
          </a:prstGeom>
        </p:spPr>
        <p:txBody>
          <a:bodyPr wrap="square">
            <a:spAutoFit/>
          </a:bodyPr>
          <a:lstStyle/>
          <a:p>
            <a:pPr algn="just"/>
            <a:r>
              <a:rPr lang="en-US" sz="3200" b="1" dirty="0" err="1" smtClean="0">
                <a:solidFill>
                  <a:srgbClr val="2603BD"/>
                </a:solidFill>
                <a:latin typeface="Times New Roman" pitchFamily="18" charset="0"/>
                <a:cs typeface="Times New Roman" pitchFamily="18" charset="0"/>
              </a:rPr>
              <a:t>Tác</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hại</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của</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việc</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khai</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thác</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tài</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nguyên</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thiên</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nhiên</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để</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sản</a:t>
            </a:r>
            <a:r>
              <a:rPr lang="en-US" sz="3200" b="1" dirty="0" smtClean="0">
                <a:solidFill>
                  <a:srgbClr val="2603BD"/>
                </a:solidFill>
                <a:latin typeface="Times New Roman" pitchFamily="18" charset="0"/>
                <a:cs typeface="Times New Roman" pitchFamily="18" charset="0"/>
              </a:rPr>
              <a:t> </a:t>
            </a:r>
            <a:r>
              <a:rPr lang="en-US" sz="3200" b="1" dirty="0" err="1" smtClean="0">
                <a:solidFill>
                  <a:srgbClr val="2603BD"/>
                </a:solidFill>
                <a:latin typeface="Times New Roman" pitchFamily="18" charset="0"/>
                <a:cs typeface="Times New Roman" pitchFamily="18" charset="0"/>
              </a:rPr>
              <a:t>xuất</a:t>
            </a:r>
            <a:r>
              <a:rPr lang="en-US" sz="3200" b="1" dirty="0" smtClean="0">
                <a:solidFill>
                  <a:srgbClr val="2603BD"/>
                </a:solidFill>
                <a:latin typeface="Times New Roman" pitchFamily="18" charset="0"/>
                <a:cs typeface="Times New Roman" pitchFamily="18" charset="0"/>
              </a:rPr>
              <a:t> n</a:t>
            </a:r>
            <a:r>
              <a:rPr lang="vi-VN" sz="3200" b="1" dirty="0" smtClean="0">
                <a:solidFill>
                  <a:srgbClr val="2603BD"/>
                </a:solidFill>
                <a:latin typeface="Times New Roman" pitchFamily="18" charset="0"/>
                <a:cs typeface="Times New Roman" pitchFamily="18" charset="0"/>
              </a:rPr>
              <a:t>ăng lượng</a:t>
            </a:r>
            <a:r>
              <a:rPr lang="en-US" sz="3200" b="1" dirty="0" smtClean="0">
                <a:solidFill>
                  <a:srgbClr val="2603BD"/>
                </a:solidFill>
                <a:latin typeface="Times New Roman" pitchFamily="18" charset="0"/>
                <a:cs typeface="Times New Roman" pitchFamily="18" charset="0"/>
              </a:rPr>
              <a:t>.</a:t>
            </a:r>
            <a:r>
              <a:rPr lang="vi-VN" sz="3200" b="1" dirty="0" smtClean="0">
                <a:solidFill>
                  <a:srgbClr val="2603BD"/>
                </a:solidFill>
                <a:latin typeface="Times New Roman" pitchFamily="18" charset="0"/>
                <a:cs typeface="Times New Roman" pitchFamily="18" charset="0"/>
              </a:rPr>
              <a:t> </a:t>
            </a:r>
            <a:endParaRPr lang="vi-VN" sz="3200" b="1" dirty="0">
              <a:solidFill>
                <a:srgbClr val="2603BD"/>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1122805"/>
            <a:ext cx="4543279" cy="26109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805"/>
            <a:ext cx="4343400" cy="2610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3886200"/>
            <a:ext cx="4543279" cy="2971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8" y="3886201"/>
            <a:ext cx="4346917" cy="29718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 y="1122804"/>
            <a:ext cx="4338710" cy="261099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1752" y="1131011"/>
            <a:ext cx="4511627" cy="2602788"/>
          </a:xfrm>
          <a:prstGeom prst="rect">
            <a:avLst/>
          </a:prstGeom>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9" y="3886201"/>
            <a:ext cx="4413610"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199" y="3886201"/>
            <a:ext cx="454318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8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53"/>
          <p:cNvSpPr txBox="1">
            <a:spLocks noChangeArrowheads="1"/>
          </p:cNvSpPr>
          <p:nvPr/>
        </p:nvSpPr>
        <p:spPr bwMode="auto">
          <a:xfrm>
            <a:off x="2362399" y="2452688"/>
            <a:ext cx="4495601"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1" hangingPunct="1">
              <a:spcBef>
                <a:spcPct val="50000"/>
              </a:spcBef>
            </a:pPr>
            <a:endParaRPr lang="en-US" altLang="en-US" sz="2800">
              <a:solidFill>
                <a:srgbClr val="000000"/>
              </a:solidFill>
              <a:latin typeface="Arial" charset="0"/>
              <a:cs typeface="Arial" charset="0"/>
            </a:endParaRPr>
          </a:p>
        </p:txBody>
      </p:sp>
      <p:sp>
        <p:nvSpPr>
          <p:cNvPr id="3" name="Subtitle 2"/>
          <p:cNvSpPr txBox="1">
            <a:spLocks/>
          </p:cNvSpPr>
          <p:nvPr/>
        </p:nvSpPr>
        <p:spPr>
          <a:xfrm>
            <a:off x="30480" y="76200"/>
            <a:ext cx="911352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l"/>
            <a:r>
              <a:rPr lang="en-US" sz="3200" b="1" dirty="0">
                <a:solidFill>
                  <a:srgbClr val="2603BD"/>
                </a:solidFill>
                <a:latin typeface="Times New Roman" pitchFamily="18" charset="0"/>
                <a:cs typeface="Times New Roman" pitchFamily="18" charset="0"/>
              </a:rPr>
              <a:t>1</a:t>
            </a:r>
            <a:r>
              <a:rPr lang="vi-VN" sz="3200" b="1" dirty="0" smtClean="0">
                <a:solidFill>
                  <a:srgbClr val="2603BD"/>
                </a:solidFill>
                <a:latin typeface="Times New Roman" pitchFamily="18" charset="0"/>
                <a:cs typeface="Times New Roman" pitchFamily="18" charset="0"/>
              </a:rPr>
              <a:t>. Lý do cần sử dụng tiết kiệm năng lượng</a:t>
            </a:r>
            <a:r>
              <a:rPr lang="en-US" sz="3200" b="1" dirty="0" smtClean="0">
                <a:solidFill>
                  <a:srgbClr val="2603BD"/>
                </a:solidFill>
                <a:latin typeface="Times New Roman" pitchFamily="18" charset="0"/>
                <a:cs typeface="Times New Roman" pitchFamily="18" charset="0"/>
              </a:rPr>
              <a:t>.</a:t>
            </a:r>
            <a:endParaRPr lang="en-US" sz="3200" b="1" dirty="0">
              <a:solidFill>
                <a:srgbClr val="2603BD"/>
              </a:solidFill>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0800"/>
            <a:ext cx="5486400" cy="3733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1" y="685800"/>
            <a:ext cx="3505199" cy="28194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1" y="3581402"/>
            <a:ext cx="3505199" cy="3276598"/>
          </a:xfrm>
          <a:prstGeom prst="rect">
            <a:avLst/>
          </a:prstGeom>
        </p:spPr>
      </p:pic>
      <p:sp>
        <p:nvSpPr>
          <p:cNvPr id="7" name="Subtitle 2"/>
          <p:cNvSpPr txBox="1">
            <a:spLocks/>
          </p:cNvSpPr>
          <p:nvPr/>
        </p:nvSpPr>
        <p:spPr>
          <a:xfrm>
            <a:off x="-28134" y="1066800"/>
            <a:ext cx="54864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en-US" sz="3200" b="1" dirty="0" smtClean="0">
                <a:solidFill>
                  <a:srgbClr val="00B050"/>
                </a:solidFill>
                <a:latin typeface="Times New Roman" pitchFamily="18" charset="0"/>
                <a:cs typeface="Times New Roman" pitchFamily="18" charset="0"/>
              </a:rPr>
              <a:t>NĂNG LƯỢNG XANH</a:t>
            </a:r>
            <a:endParaRPr lang="en-US" sz="3200" b="1" dirty="0">
              <a:solidFill>
                <a:srgbClr val="00B05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79710114"/>
      </p:ext>
    </p:extLst>
  </p:cSld>
  <p:clrMapOvr>
    <a:masterClrMapping/>
  </p:clrMapOvr>
  <p:transition spd="slow" advTm="220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0" y="0"/>
            <a:ext cx="9143999" cy="533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sp>
        <p:nvSpPr>
          <p:cNvPr id="6" name="Subtitle 2"/>
          <p:cNvSpPr txBox="1">
            <a:spLocks/>
          </p:cNvSpPr>
          <p:nvPr/>
        </p:nvSpPr>
        <p:spPr>
          <a:xfrm>
            <a:off x="304799" y="685801"/>
            <a:ext cx="8699093"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700" b="1" dirty="0" smtClean="0">
                <a:solidFill>
                  <a:srgbClr val="FF0000"/>
                </a:solidFill>
                <a:latin typeface="Times New Roman" pitchFamily="18" charset="0"/>
                <a:cs typeface="Times New Roman" pitchFamily="18" charset="0"/>
              </a:rPr>
              <a:t>II</a:t>
            </a:r>
            <a:r>
              <a:rPr lang="vi-VN" sz="2700" b="1" dirty="0" smtClean="0">
                <a:solidFill>
                  <a:srgbClr val="FF0000"/>
                </a:solidFill>
                <a:latin typeface="Times New Roman" pitchFamily="18" charset="0"/>
                <a:cs typeface="Times New Roman" pitchFamily="18" charset="0"/>
              </a:rPr>
              <a:t>. SỬ DỤNG NĂNG LƯỢNG TIẾT KIỆM, HIỆU QUẢ</a:t>
            </a:r>
            <a:r>
              <a:rPr lang="en-US" sz="2700" b="1" dirty="0" smtClean="0">
                <a:solidFill>
                  <a:srgbClr val="FF0000"/>
                </a:solidFill>
                <a:latin typeface="Times New Roman" pitchFamily="18" charset="0"/>
                <a:cs typeface="Times New Roman" pitchFamily="18" charset="0"/>
              </a:rPr>
              <a:t>:</a:t>
            </a:r>
            <a:endParaRPr lang="en-US" sz="2700" b="1" dirty="0">
              <a:solidFill>
                <a:srgbClr val="FF0000"/>
              </a:solidFill>
              <a:latin typeface="Times New Roman" pitchFamily="18" charset="0"/>
              <a:cs typeface="Times New Roman" pitchFamily="18" charset="0"/>
            </a:endParaRPr>
          </a:p>
        </p:txBody>
      </p:sp>
      <p:sp>
        <p:nvSpPr>
          <p:cNvPr id="12" name="Subtitle 2"/>
          <p:cNvSpPr txBox="1">
            <a:spLocks/>
          </p:cNvSpPr>
          <p:nvPr/>
        </p:nvSpPr>
        <p:spPr>
          <a:xfrm>
            <a:off x="491953" y="1295401"/>
            <a:ext cx="70104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l"/>
            <a:r>
              <a:rPr lang="en-US" sz="2800" b="1" dirty="0" smtClean="0">
                <a:solidFill>
                  <a:srgbClr val="0070C0"/>
                </a:solidFill>
                <a:latin typeface="Times New Roman" pitchFamily="18" charset="0"/>
                <a:cs typeface="Times New Roman" pitchFamily="18" charset="0"/>
              </a:rPr>
              <a:t>1</a:t>
            </a:r>
            <a:r>
              <a:rPr lang="vi-VN" sz="2800" b="1" dirty="0" smtClean="0">
                <a:solidFill>
                  <a:srgbClr val="0070C0"/>
                </a:solidFill>
                <a:latin typeface="Times New Roman" pitchFamily="18" charset="0"/>
                <a:cs typeface="Times New Roman" pitchFamily="18" charset="0"/>
              </a:rPr>
              <a:t>. Lý do cần sử dụng tiết kiệm năng lượng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sp>
        <p:nvSpPr>
          <p:cNvPr id="8" name="Rectangle 7"/>
          <p:cNvSpPr/>
          <p:nvPr/>
        </p:nvSpPr>
        <p:spPr>
          <a:xfrm>
            <a:off x="491953" y="1981200"/>
            <a:ext cx="8511940" cy="2062103"/>
          </a:xfrm>
          <a:prstGeom prst="rect">
            <a:avLst/>
          </a:prstGeom>
        </p:spPr>
        <p:txBody>
          <a:bodyPr wrap="square">
            <a:spAutoFit/>
          </a:bodyPr>
          <a:lstStyle/>
          <a:p>
            <a:pPr algn="just"/>
            <a:r>
              <a:rPr lang="vi-VN" sz="3200" b="1" dirty="0" smtClean="0">
                <a:latin typeface="+mj-lt"/>
              </a:rPr>
              <a:t>Cần </a:t>
            </a:r>
            <a:r>
              <a:rPr lang="vi-VN" sz="3200" b="1" dirty="0">
                <a:latin typeface="+mj-lt"/>
              </a:rPr>
              <a:t>sử dụng tiết kiệm năng lượng để giảm chi phí, bảo vệ tài nguyên thiên </a:t>
            </a:r>
            <a:r>
              <a:rPr lang="vi-VN" sz="3200" b="1" dirty="0" smtClean="0">
                <a:latin typeface="+mj-lt"/>
              </a:rPr>
              <a:t>nhiên</a:t>
            </a:r>
            <a:r>
              <a:rPr lang="en-US" sz="3200" b="1" dirty="0" smtClean="0">
                <a:latin typeface="+mj-lt"/>
              </a:rPr>
              <a:t>,</a:t>
            </a:r>
            <a:r>
              <a:rPr lang="vi-VN" sz="3200" b="1" dirty="0" smtClean="0">
                <a:latin typeface="+mj-lt"/>
              </a:rPr>
              <a:t> </a:t>
            </a:r>
            <a:r>
              <a:rPr lang="vi-VN" sz="3200" b="1" dirty="0">
                <a:latin typeface="+mj-lt"/>
              </a:rPr>
              <a:t>bảo vệ môi trường, bảo vệ sức khoẻ cho gia đình </a:t>
            </a:r>
            <a:r>
              <a:rPr lang="vi-VN" sz="3200" b="1" dirty="0" smtClean="0">
                <a:latin typeface="+mj-lt"/>
              </a:rPr>
              <a:t>và </a:t>
            </a:r>
            <a:r>
              <a:rPr lang="vi-VN" sz="3200" b="1" dirty="0">
                <a:latin typeface="+mj-lt"/>
              </a:rPr>
              <a:t>cộng đồng</a:t>
            </a:r>
            <a:r>
              <a:rPr lang="vi-VN" sz="3200" b="1" dirty="0" smtClean="0">
                <a:latin typeface="+mj-lt"/>
              </a:rPr>
              <a:t>.</a:t>
            </a:r>
            <a:endParaRPr lang="vi-VN" sz="3200" b="1" dirty="0">
              <a:latin typeface="+mj-lt"/>
            </a:endParaRPr>
          </a:p>
        </p:txBody>
      </p:sp>
      <p:pic>
        <p:nvPicPr>
          <p:cNvPr id="10"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43303"/>
            <a:ext cx="1752600" cy="13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42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0" y="3175"/>
            <a:ext cx="9144000" cy="58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15000"/>
              </a:lnSpc>
            </a:pPr>
            <a:r>
              <a:rPr lang="en-US" altLang="en-US" sz="3000" b="1" dirty="0">
                <a:solidFill>
                  <a:srgbClr val="FF0000"/>
                </a:solidFill>
                <a:latin typeface="Times New Roman" pitchFamily="18" charset="0"/>
                <a:cs typeface="Times New Roman" pitchFamily="18" charset="0"/>
              </a:rPr>
              <a:t>LUYỆN TẬP</a:t>
            </a:r>
            <a:endParaRPr lang="en-US" altLang="en-US" sz="3000" dirty="0">
              <a:solidFill>
                <a:srgbClr val="FF0000"/>
              </a:solidFill>
              <a:latin typeface="Calibri" pitchFamily="34" charset="0"/>
              <a:ea typeface="SimSun" pitchFamily="2" charset="-122"/>
              <a:cs typeface="Times New Roman" pitchFamily="18" charset="0"/>
            </a:endParaRPr>
          </a:p>
        </p:txBody>
      </p:sp>
      <p:sp>
        <p:nvSpPr>
          <p:cNvPr id="38915" name="Rectangle 2"/>
          <p:cNvSpPr>
            <a:spLocks noChangeArrowheads="1"/>
          </p:cNvSpPr>
          <p:nvPr/>
        </p:nvSpPr>
        <p:spPr bwMode="auto">
          <a:xfrm>
            <a:off x="114300" y="555625"/>
            <a:ext cx="89154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gn="just">
              <a:lnSpc>
                <a:spcPct val="115000"/>
              </a:lnSpc>
            </a:pPr>
            <a:r>
              <a:rPr lang="en-US" altLang="en-US" sz="2800" b="1" u="sng" dirty="0" err="1">
                <a:solidFill>
                  <a:srgbClr val="2603BD"/>
                </a:solidFill>
                <a:latin typeface="Times New Roman" pitchFamily="18" charset="0"/>
                <a:ea typeface="SimSun" pitchFamily="2" charset="-122"/>
                <a:cs typeface="Times New Roman" pitchFamily="18" charset="0"/>
              </a:rPr>
              <a:t>Câu</a:t>
            </a:r>
            <a:r>
              <a:rPr lang="en-US" altLang="en-US" sz="2800" b="1" u="sng" dirty="0">
                <a:solidFill>
                  <a:srgbClr val="2603BD"/>
                </a:solidFill>
                <a:latin typeface="Times New Roman" pitchFamily="18" charset="0"/>
                <a:ea typeface="SimSun" pitchFamily="2" charset="-122"/>
                <a:cs typeface="Times New Roman" pitchFamily="18" charset="0"/>
              </a:rPr>
              <a:t> 1</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Em</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hãy</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cho</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biết</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nguồn</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năng</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lượng</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nào</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được</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sử</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dụng</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để</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duy</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trì</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hoạt</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động</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cho</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các</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đồ</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dùng</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thiết</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bị</a:t>
            </a:r>
            <a:r>
              <a:rPr lang="en-US" altLang="en-US" sz="2800" b="1" dirty="0">
                <a:solidFill>
                  <a:srgbClr val="2603BD"/>
                </a:solidFill>
                <a:latin typeface="Times New Roman" pitchFamily="18" charset="0"/>
                <a:ea typeface="SimSun" pitchFamily="2" charset="-122"/>
                <a:cs typeface="Times New Roman" pitchFamily="18" charset="0"/>
              </a:rPr>
              <a:t> </a:t>
            </a:r>
            <a:r>
              <a:rPr lang="en-US" altLang="en-US" sz="2800" b="1" dirty="0" err="1">
                <a:solidFill>
                  <a:srgbClr val="2603BD"/>
                </a:solidFill>
                <a:latin typeface="Times New Roman" pitchFamily="18" charset="0"/>
                <a:ea typeface="SimSun" pitchFamily="2" charset="-122"/>
                <a:cs typeface="Times New Roman" pitchFamily="18" charset="0"/>
              </a:rPr>
              <a:t>sau</a:t>
            </a:r>
            <a:r>
              <a:rPr lang="en-US" altLang="en-US" sz="2800" b="1" dirty="0">
                <a:solidFill>
                  <a:srgbClr val="2603BD"/>
                </a:solidFill>
                <a:latin typeface="Times New Roman" pitchFamily="18" charset="0"/>
                <a:ea typeface="SimSun" pitchFamily="2" charset="-122"/>
                <a:cs typeface="Times New Roman" pitchFamily="18" charset="0"/>
              </a:rPr>
              <a:t>:</a:t>
            </a:r>
          </a:p>
        </p:txBody>
      </p:sp>
      <p:graphicFrame>
        <p:nvGraphicFramePr>
          <p:cNvPr id="4" name="Table 3"/>
          <p:cNvGraphicFramePr>
            <a:graphicFrameLocks noGrp="1"/>
          </p:cNvGraphicFramePr>
          <p:nvPr/>
        </p:nvGraphicFramePr>
        <p:xfrm>
          <a:off x="107950" y="1676400"/>
          <a:ext cx="8655050" cy="4949826"/>
        </p:xfrm>
        <a:graphic>
          <a:graphicData uri="http://schemas.openxmlformats.org/drawingml/2006/table">
            <a:tbl>
              <a:tblPr firstRow="1" bandRow="1">
                <a:tableStyleId>{E8B1032C-EA38-4F05-BA0D-38AFFFC7BED3}</a:tableStyleId>
              </a:tblPr>
              <a:tblGrid>
                <a:gridCol w="4291160"/>
                <a:gridCol w="4363890"/>
              </a:tblGrid>
              <a:tr h="707118">
                <a:tc>
                  <a:txBody>
                    <a:bodyPr/>
                    <a:lstStyle/>
                    <a:p>
                      <a:pPr algn="ctr"/>
                      <a:r>
                        <a:rPr lang="en-US" sz="3600" dirty="0" err="1" smtClean="0">
                          <a:latin typeface="Times New Roman" panose="02020603050405020304" pitchFamily="18" charset="0"/>
                          <a:cs typeface="Times New Roman" panose="02020603050405020304" pitchFamily="18" charset="0"/>
                        </a:rPr>
                        <a:t>Tên</a:t>
                      </a:r>
                      <a:r>
                        <a:rPr lang="en-US" sz="3600" dirty="0" smtClean="0">
                          <a:latin typeface="Times New Roman" panose="02020603050405020304" pitchFamily="18" charset="0"/>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đồ</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dùng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thiết</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bị</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marL="91441" marR="91441"/>
                </a:tc>
                <a:tc>
                  <a:txBody>
                    <a:bodyPr/>
                    <a:lstStyle/>
                    <a:p>
                      <a:pPr algn="ctr"/>
                      <a:r>
                        <a:rPr lang="en-US" sz="3400" dirty="0" err="1" smtClean="0">
                          <a:latin typeface="Times New Roman" panose="02020603050405020304" pitchFamily="18" charset="0"/>
                          <a:cs typeface="Times New Roman" panose="02020603050405020304" pitchFamily="18" charset="0"/>
                        </a:rPr>
                        <a:t>Năng</a:t>
                      </a:r>
                      <a:r>
                        <a:rPr lang="en-US" sz="3400" baseline="0" dirty="0" smtClean="0">
                          <a:latin typeface="Times New Roman" panose="02020603050405020304" pitchFamily="18" charset="0"/>
                          <a:cs typeface="Times New Roman" panose="02020603050405020304" pitchFamily="18" charset="0"/>
                        </a:rPr>
                        <a:t> </a:t>
                      </a:r>
                      <a:r>
                        <a:rPr lang="en-US" sz="3400" baseline="0" dirty="0" err="1" smtClean="0">
                          <a:latin typeface="Times New Roman" panose="02020603050405020304" pitchFamily="18" charset="0"/>
                          <a:cs typeface="Times New Roman" panose="02020603050405020304" pitchFamily="18" charset="0"/>
                        </a:rPr>
                        <a:t>lượng</a:t>
                      </a:r>
                      <a:endParaRPr lang="en-US" sz="3400" dirty="0">
                        <a:latin typeface="Times New Roman" panose="02020603050405020304" pitchFamily="18" charset="0"/>
                        <a:cs typeface="Times New Roman" panose="02020603050405020304" pitchFamily="18" charset="0"/>
                      </a:endParaRPr>
                    </a:p>
                  </a:txBody>
                  <a:tcPr marL="91441" marR="91441"/>
                </a:tc>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lvl="0" algn="ctr"/>
                      <a:endParaRPr lang="en-US" sz="34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91441" marR="91441"/>
                </a:tc>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lvl="0" algn="ctr"/>
                      <a:endParaRPr lang="en-US" sz="3400" dirty="0">
                        <a:latin typeface="Times New Roman" panose="02020603050405020304" pitchFamily="18" charset="0"/>
                        <a:cs typeface="Times New Roman" panose="02020603050405020304" pitchFamily="18" charset="0"/>
                      </a:endParaRPr>
                    </a:p>
                  </a:txBody>
                  <a:tcPr marL="91441" marR="91441"/>
                </a:tc>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dirty="0">
                        <a:latin typeface="Times New Roman" panose="02020603050405020304" pitchFamily="18" charset="0"/>
                        <a:cs typeface="Times New Roman" panose="02020603050405020304" pitchFamily="18" charset="0"/>
                      </a:endParaRPr>
                    </a:p>
                  </a:txBody>
                  <a:tcPr marL="91441" marR="91441"/>
                </a:tc>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91441" marR="91441"/>
                </a:tc>
              </a:tr>
              <a:tr h="707118">
                <a:tc>
                  <a:txBody>
                    <a:bodyPr/>
                    <a:lstStyle/>
                    <a:p>
                      <a:pPr algn="ctr"/>
                      <a:endParaRPr lang="en-US" sz="1800">
                        <a:latin typeface="Times New Roman" panose="02020603050405020304" pitchFamily="18" charset="0"/>
                        <a:cs typeface="Times New Roman" panose="02020603050405020304" pitchFamily="18" charset="0"/>
                      </a:endParaRPr>
                    </a:p>
                  </a:txBody>
                  <a:tcPr marL="91441" marR="914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400" dirty="0" smtClean="0">
                        <a:latin typeface="Times New Roman" panose="02020603050405020304" pitchFamily="18" charset="0"/>
                        <a:cs typeface="Times New Roman" panose="02020603050405020304" pitchFamily="18" charset="0"/>
                      </a:endParaRPr>
                    </a:p>
                  </a:txBody>
                  <a:tcPr marL="91441" marR="91441"/>
                </a:tc>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dirty="0" smtClean="0">
                        <a:latin typeface="Times New Roman" panose="02020603050405020304" pitchFamily="18" charset="0"/>
                        <a:cs typeface="Times New Roman" panose="02020603050405020304" pitchFamily="18" charset="0"/>
                      </a:endParaRPr>
                    </a:p>
                  </a:txBody>
                  <a:tcPr marL="91441" marR="91441"/>
                </a:tc>
              </a:tr>
            </a:tbl>
          </a:graphicData>
        </a:graphic>
      </p:graphicFrame>
      <p:sp>
        <p:nvSpPr>
          <p:cNvPr id="38942" name="Rectangle 10"/>
          <p:cNvSpPr>
            <a:spLocks noChangeArrowheads="1"/>
          </p:cNvSpPr>
          <p:nvPr/>
        </p:nvSpPr>
        <p:spPr bwMode="auto">
          <a:xfrm>
            <a:off x="152400" y="2438400"/>
            <a:ext cx="4648200"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nSpc>
                <a:spcPct val="115000"/>
              </a:lnSpc>
            </a:pPr>
            <a:r>
              <a:rPr lang="en-US" altLang="en-US" sz="3600" b="1" dirty="0">
                <a:latin typeface="Times New Roman" pitchFamily="18" charset="0"/>
                <a:ea typeface="Calibri" pitchFamily="34" charset="0"/>
                <a:cs typeface="Times New Roman" pitchFamily="18" charset="0"/>
              </a:rPr>
              <a:t>a. </a:t>
            </a:r>
            <a:r>
              <a:rPr lang="en-US" altLang="en-US" sz="3600" b="1" dirty="0" err="1">
                <a:latin typeface="Times New Roman" pitchFamily="18" charset="0"/>
                <a:ea typeface="Calibri" pitchFamily="34" charset="0"/>
                <a:cs typeface="Times New Roman" pitchFamily="18" charset="0"/>
              </a:rPr>
              <a:t>Máy</a:t>
            </a:r>
            <a:r>
              <a:rPr lang="en-US" altLang="en-US" sz="3600" b="1" dirty="0">
                <a:latin typeface="Times New Roman" pitchFamily="18" charset="0"/>
                <a:ea typeface="Calibri" pitchFamily="34" charset="0"/>
                <a:cs typeface="Times New Roman" pitchFamily="18" charset="0"/>
              </a:rPr>
              <a:t> </a:t>
            </a:r>
            <a:r>
              <a:rPr lang="vi-VN" altLang="en-US" sz="3600" b="1" dirty="0" smtClean="0">
                <a:latin typeface="Times New Roman" pitchFamily="18" charset="0"/>
                <a:ea typeface="Calibri" pitchFamily="34" charset="0"/>
                <a:cs typeface="Times New Roman" pitchFamily="18" charset="0"/>
              </a:rPr>
              <a:t>lạnh</a:t>
            </a:r>
            <a:endParaRPr lang="en-US" altLang="en-US" sz="3600" b="1" dirty="0">
              <a:latin typeface="Times New Roman" pitchFamily="18" charset="0"/>
              <a:ea typeface="SimSun" pitchFamily="2" charset="-122"/>
              <a:cs typeface="Times New Roman" pitchFamily="18" charset="0"/>
            </a:endParaRPr>
          </a:p>
        </p:txBody>
      </p:sp>
      <p:sp>
        <p:nvSpPr>
          <p:cNvPr id="38943" name="Rectangle 11"/>
          <p:cNvSpPr>
            <a:spLocks noChangeArrowheads="1"/>
          </p:cNvSpPr>
          <p:nvPr/>
        </p:nvSpPr>
        <p:spPr bwMode="auto">
          <a:xfrm>
            <a:off x="228600" y="3124200"/>
            <a:ext cx="25003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nSpc>
                <a:spcPct val="115000"/>
              </a:lnSpc>
            </a:pPr>
            <a:r>
              <a:rPr lang="en-US" altLang="en-US" sz="3600" b="1" dirty="0">
                <a:latin typeface="Times New Roman" pitchFamily="18" charset="0"/>
                <a:ea typeface="Calibri" pitchFamily="34" charset="0"/>
                <a:cs typeface="Times New Roman" pitchFamily="18" charset="0"/>
              </a:rPr>
              <a:t>b. </a:t>
            </a:r>
            <a:r>
              <a:rPr lang="en-US" altLang="en-US" sz="3600" b="1" dirty="0" err="1">
                <a:latin typeface="Times New Roman" pitchFamily="18" charset="0"/>
                <a:ea typeface="Calibri" pitchFamily="34" charset="0"/>
                <a:cs typeface="Times New Roman" pitchFamily="18" charset="0"/>
              </a:rPr>
              <a:t>Bật</a:t>
            </a:r>
            <a:r>
              <a:rPr lang="en-US" altLang="en-US" sz="3600" b="1" dirty="0">
                <a:latin typeface="Times New Roman" pitchFamily="18" charset="0"/>
                <a:ea typeface="Calibri" pitchFamily="34" charset="0"/>
                <a:cs typeface="Times New Roman" pitchFamily="18" charset="0"/>
              </a:rPr>
              <a:t> </a:t>
            </a:r>
            <a:r>
              <a:rPr lang="en-US" altLang="en-US" sz="3600" b="1" dirty="0" err="1">
                <a:latin typeface="Times New Roman" pitchFamily="18" charset="0"/>
                <a:ea typeface="Calibri" pitchFamily="34" charset="0"/>
                <a:cs typeface="Times New Roman" pitchFamily="18" charset="0"/>
              </a:rPr>
              <a:t>lửa</a:t>
            </a:r>
            <a:endParaRPr lang="en-US" altLang="en-US" sz="3600" b="1" dirty="0">
              <a:latin typeface="Times New Roman" pitchFamily="18" charset="0"/>
              <a:ea typeface="SimSun" pitchFamily="2" charset="-122"/>
              <a:cs typeface="Times New Roman" pitchFamily="18" charset="0"/>
            </a:endParaRPr>
          </a:p>
        </p:txBody>
      </p:sp>
      <p:sp>
        <p:nvSpPr>
          <p:cNvPr id="38944" name="Rectangle 12"/>
          <p:cNvSpPr>
            <a:spLocks noChangeArrowheads="1"/>
          </p:cNvSpPr>
          <p:nvPr/>
        </p:nvSpPr>
        <p:spPr bwMode="auto">
          <a:xfrm>
            <a:off x="228600" y="4572000"/>
            <a:ext cx="2971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nSpc>
                <a:spcPct val="115000"/>
              </a:lnSpc>
            </a:pPr>
            <a:r>
              <a:rPr lang="en-US" altLang="en-US" sz="3600" b="1" dirty="0">
                <a:latin typeface="Times New Roman" pitchFamily="18" charset="0"/>
                <a:ea typeface="Calibri" pitchFamily="34" charset="0"/>
                <a:cs typeface="Times New Roman" pitchFamily="18" charset="0"/>
              </a:rPr>
              <a:t>d.  </a:t>
            </a:r>
            <a:r>
              <a:rPr lang="en-US" altLang="en-US" sz="3600" b="1" dirty="0" err="1">
                <a:latin typeface="Times New Roman" pitchFamily="18" charset="0"/>
                <a:ea typeface="Calibri" pitchFamily="34" charset="0"/>
                <a:cs typeface="Times New Roman" pitchFamily="18" charset="0"/>
              </a:rPr>
              <a:t>Đèn</a:t>
            </a:r>
            <a:r>
              <a:rPr lang="en-US" altLang="en-US" sz="3600" b="1" dirty="0">
                <a:latin typeface="Times New Roman" pitchFamily="18" charset="0"/>
                <a:ea typeface="Calibri" pitchFamily="34" charset="0"/>
                <a:cs typeface="Times New Roman" pitchFamily="18" charset="0"/>
              </a:rPr>
              <a:t> pin</a:t>
            </a:r>
            <a:endParaRPr lang="en-US" altLang="en-US" sz="3600" b="1" dirty="0">
              <a:latin typeface="Times New Roman" pitchFamily="18" charset="0"/>
              <a:ea typeface="SimSun" pitchFamily="2" charset="-122"/>
              <a:cs typeface="Times New Roman" pitchFamily="18" charset="0"/>
            </a:endParaRPr>
          </a:p>
        </p:txBody>
      </p:sp>
      <p:sp>
        <p:nvSpPr>
          <p:cNvPr id="38945" name="Rectangle 13"/>
          <p:cNvSpPr>
            <a:spLocks noChangeArrowheads="1"/>
          </p:cNvSpPr>
          <p:nvPr/>
        </p:nvSpPr>
        <p:spPr bwMode="auto">
          <a:xfrm>
            <a:off x="228600" y="3783013"/>
            <a:ext cx="31003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nSpc>
                <a:spcPct val="115000"/>
              </a:lnSpc>
            </a:pPr>
            <a:r>
              <a:rPr lang="en-US" altLang="en-US" sz="3600" b="1" dirty="0">
                <a:latin typeface="Times New Roman" pitchFamily="18" charset="0"/>
                <a:ea typeface="Calibri" pitchFamily="34" charset="0"/>
                <a:cs typeface="Times New Roman" pitchFamily="18" charset="0"/>
              </a:rPr>
              <a:t>c. </a:t>
            </a:r>
            <a:r>
              <a:rPr lang="en-US" altLang="en-US" sz="3600" b="1" dirty="0" err="1">
                <a:latin typeface="Times New Roman" pitchFamily="18" charset="0"/>
                <a:ea typeface="Calibri" pitchFamily="34" charset="0"/>
                <a:cs typeface="Times New Roman" pitchFamily="18" charset="0"/>
              </a:rPr>
              <a:t>Quạt</a:t>
            </a:r>
            <a:r>
              <a:rPr lang="en-US" altLang="en-US" sz="3600" b="1" dirty="0">
                <a:latin typeface="Times New Roman" pitchFamily="18" charset="0"/>
                <a:ea typeface="Calibri" pitchFamily="34" charset="0"/>
                <a:cs typeface="Times New Roman" pitchFamily="18" charset="0"/>
              </a:rPr>
              <a:t> </a:t>
            </a:r>
            <a:r>
              <a:rPr lang="en-US" altLang="en-US" sz="3600" b="1" dirty="0" err="1">
                <a:latin typeface="Times New Roman" pitchFamily="18" charset="0"/>
                <a:ea typeface="Calibri" pitchFamily="34" charset="0"/>
                <a:cs typeface="Times New Roman" pitchFamily="18" charset="0"/>
              </a:rPr>
              <a:t>bàn</a:t>
            </a:r>
            <a:endParaRPr lang="en-US" altLang="en-US" sz="3600" b="1" dirty="0">
              <a:latin typeface="Times New Roman" pitchFamily="18" charset="0"/>
              <a:ea typeface="SimSun" pitchFamily="2" charset="-122"/>
              <a:cs typeface="Times New Roman" pitchFamily="18" charset="0"/>
            </a:endParaRPr>
          </a:p>
        </p:txBody>
      </p:sp>
      <p:sp>
        <p:nvSpPr>
          <p:cNvPr id="38946" name="Rectangle 14"/>
          <p:cNvSpPr>
            <a:spLocks noChangeArrowheads="1"/>
          </p:cNvSpPr>
          <p:nvPr/>
        </p:nvSpPr>
        <p:spPr bwMode="auto">
          <a:xfrm>
            <a:off x="228600" y="5257800"/>
            <a:ext cx="25463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nSpc>
                <a:spcPct val="115000"/>
              </a:lnSpc>
            </a:pPr>
            <a:r>
              <a:rPr lang="en-US" altLang="en-US" sz="3600" b="1" dirty="0">
                <a:latin typeface="Times New Roman" pitchFamily="18" charset="0"/>
                <a:ea typeface="Calibri" pitchFamily="34" charset="0"/>
                <a:cs typeface="Times New Roman" pitchFamily="18" charset="0"/>
              </a:rPr>
              <a:t>e. </a:t>
            </a:r>
            <a:r>
              <a:rPr lang="en-US" altLang="en-US" sz="3600" b="1" dirty="0" err="1">
                <a:latin typeface="Times New Roman" pitchFamily="18" charset="0"/>
                <a:ea typeface="Calibri" pitchFamily="34" charset="0"/>
                <a:cs typeface="Times New Roman" pitchFamily="18" charset="0"/>
              </a:rPr>
              <a:t>Bếp</a:t>
            </a:r>
            <a:r>
              <a:rPr lang="en-US" altLang="en-US" sz="3600" b="1" dirty="0">
                <a:latin typeface="Times New Roman" pitchFamily="18" charset="0"/>
                <a:ea typeface="Calibri" pitchFamily="34" charset="0"/>
                <a:cs typeface="Times New Roman" pitchFamily="18" charset="0"/>
              </a:rPr>
              <a:t> </a:t>
            </a:r>
            <a:r>
              <a:rPr lang="en-US" altLang="en-US" sz="3600" b="1" dirty="0" err="1">
                <a:latin typeface="Times New Roman" pitchFamily="18" charset="0"/>
                <a:ea typeface="Calibri" pitchFamily="34" charset="0"/>
                <a:cs typeface="Times New Roman" pitchFamily="18" charset="0"/>
              </a:rPr>
              <a:t>cồn</a:t>
            </a:r>
            <a:endParaRPr lang="en-US" altLang="en-US" sz="3600" b="1" dirty="0">
              <a:latin typeface="Times New Roman" pitchFamily="18" charset="0"/>
              <a:ea typeface="SimSun" pitchFamily="2" charset="-122"/>
              <a:cs typeface="Times New Roman" pitchFamily="18" charset="0"/>
            </a:endParaRPr>
          </a:p>
        </p:txBody>
      </p:sp>
      <p:sp>
        <p:nvSpPr>
          <p:cNvPr id="38947" name="Rectangle 15"/>
          <p:cNvSpPr>
            <a:spLocks noChangeArrowheads="1"/>
          </p:cNvSpPr>
          <p:nvPr/>
        </p:nvSpPr>
        <p:spPr bwMode="auto">
          <a:xfrm>
            <a:off x="228600" y="6019800"/>
            <a:ext cx="23383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nSpc>
                <a:spcPct val="115000"/>
              </a:lnSpc>
            </a:pPr>
            <a:r>
              <a:rPr lang="en-US" altLang="en-US" sz="3600" b="1" dirty="0">
                <a:latin typeface="Times New Roman" pitchFamily="18" charset="0"/>
                <a:ea typeface="Calibri" pitchFamily="34" charset="0"/>
                <a:cs typeface="Times New Roman" pitchFamily="18" charset="0"/>
              </a:rPr>
              <a:t>f. </a:t>
            </a:r>
            <a:r>
              <a:rPr lang="en-US" altLang="en-US" sz="3600" b="1" dirty="0" err="1">
                <a:latin typeface="Times New Roman" pitchFamily="18" charset="0"/>
                <a:ea typeface="Calibri" pitchFamily="34" charset="0"/>
                <a:cs typeface="Times New Roman" pitchFamily="18" charset="0"/>
              </a:rPr>
              <a:t>Tủ</a:t>
            </a:r>
            <a:r>
              <a:rPr lang="en-US" altLang="en-US" sz="3600" b="1" dirty="0">
                <a:latin typeface="Times New Roman" pitchFamily="18" charset="0"/>
                <a:ea typeface="Calibri" pitchFamily="34" charset="0"/>
                <a:cs typeface="Times New Roman" pitchFamily="18" charset="0"/>
              </a:rPr>
              <a:t> </a:t>
            </a:r>
            <a:r>
              <a:rPr lang="en-US" altLang="en-US" sz="3600" b="1" dirty="0" err="1">
                <a:latin typeface="Times New Roman" pitchFamily="18" charset="0"/>
                <a:ea typeface="Calibri" pitchFamily="34" charset="0"/>
                <a:cs typeface="Times New Roman" pitchFamily="18" charset="0"/>
              </a:rPr>
              <a:t>lạnh</a:t>
            </a:r>
            <a:endParaRPr lang="en-US" altLang="en-US" sz="3600" b="1" dirty="0">
              <a:latin typeface="Times New Roman" pitchFamily="18" charset="0"/>
              <a:ea typeface="SimSun" pitchFamily="2" charset="-122"/>
              <a:cs typeface="Times New Roman" pitchFamily="18" charset="0"/>
            </a:endParaRPr>
          </a:p>
        </p:txBody>
      </p:sp>
      <p:sp>
        <p:nvSpPr>
          <p:cNvPr id="2" name="Rectangle 1"/>
          <p:cNvSpPr>
            <a:spLocks noChangeArrowheads="1"/>
          </p:cNvSpPr>
          <p:nvPr/>
        </p:nvSpPr>
        <p:spPr bwMode="auto">
          <a:xfrm>
            <a:off x="5458819" y="2427288"/>
            <a:ext cx="2223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600" b="1" dirty="0" err="1">
                <a:solidFill>
                  <a:srgbClr val="2603BD"/>
                </a:solidFill>
                <a:latin typeface="Times New Roman" pitchFamily="18" charset="0"/>
                <a:cs typeface="Times New Roman" pitchFamily="18" charset="0"/>
              </a:rPr>
              <a:t>Dùng</a:t>
            </a:r>
            <a:r>
              <a:rPr lang="en-US" altLang="en-US" sz="3600" b="1" dirty="0">
                <a:solidFill>
                  <a:srgbClr val="2603BD"/>
                </a:solidFill>
                <a:latin typeface="Times New Roman" pitchFamily="18" charset="0"/>
                <a:cs typeface="Times New Roman" pitchFamily="18" charset="0"/>
              </a:rPr>
              <a:t> </a:t>
            </a:r>
            <a:r>
              <a:rPr lang="vi-VN" altLang="en-US" sz="3600" b="1" dirty="0" smtClean="0">
                <a:solidFill>
                  <a:srgbClr val="2603BD"/>
                </a:solidFill>
                <a:latin typeface="Times New Roman" pitchFamily="18" charset="0"/>
                <a:cs typeface="Times New Roman" pitchFamily="18" charset="0"/>
              </a:rPr>
              <a:t>điện</a:t>
            </a:r>
            <a:endParaRPr lang="en-US" altLang="en-US" sz="3600" b="1" dirty="0">
              <a:solidFill>
                <a:srgbClr val="2603BD"/>
              </a:solidFill>
              <a:latin typeface="Times New Roman" pitchFamily="18" charset="0"/>
              <a:cs typeface="Times New Roman" pitchFamily="18" charset="0"/>
            </a:endParaRPr>
          </a:p>
        </p:txBody>
      </p:sp>
      <p:sp>
        <p:nvSpPr>
          <p:cNvPr id="3" name="Rectangle 2"/>
          <p:cNvSpPr>
            <a:spLocks noChangeArrowheads="1"/>
          </p:cNvSpPr>
          <p:nvPr/>
        </p:nvSpPr>
        <p:spPr bwMode="auto">
          <a:xfrm>
            <a:off x="5561415" y="3173413"/>
            <a:ext cx="20185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600" b="1" dirty="0" err="1" smtClean="0">
                <a:solidFill>
                  <a:srgbClr val="2603BD"/>
                </a:solidFill>
                <a:latin typeface="Times New Roman" pitchFamily="18" charset="0"/>
                <a:cs typeface="Times New Roman" pitchFamily="18" charset="0"/>
              </a:rPr>
              <a:t>Dùng</a:t>
            </a:r>
            <a:r>
              <a:rPr lang="en-US" altLang="en-US" sz="3600" b="1" dirty="0" smtClean="0">
                <a:solidFill>
                  <a:srgbClr val="2603BD"/>
                </a:solidFill>
                <a:latin typeface="Times New Roman" pitchFamily="18" charset="0"/>
                <a:cs typeface="Times New Roman" pitchFamily="18" charset="0"/>
              </a:rPr>
              <a:t> gas</a:t>
            </a:r>
            <a:endParaRPr lang="en-US" altLang="en-US" sz="3600" b="1" dirty="0">
              <a:solidFill>
                <a:srgbClr val="2603BD"/>
              </a:solidFill>
              <a:latin typeface="Times New Roman" pitchFamily="18" charset="0"/>
              <a:cs typeface="Times New Roman" pitchFamily="18" charset="0"/>
            </a:endParaRPr>
          </a:p>
        </p:txBody>
      </p:sp>
      <p:sp>
        <p:nvSpPr>
          <p:cNvPr id="39974" name="Rectangle 4"/>
          <p:cNvSpPr>
            <a:spLocks noChangeArrowheads="1"/>
          </p:cNvSpPr>
          <p:nvPr/>
        </p:nvSpPr>
        <p:spPr bwMode="auto">
          <a:xfrm>
            <a:off x="5509619" y="3879850"/>
            <a:ext cx="2223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600" b="1" dirty="0" err="1">
                <a:solidFill>
                  <a:srgbClr val="2603BD"/>
                </a:solidFill>
                <a:latin typeface="Times New Roman" pitchFamily="18" charset="0"/>
                <a:cs typeface="Times New Roman" pitchFamily="18" charset="0"/>
              </a:rPr>
              <a:t>Dùng</a:t>
            </a:r>
            <a:r>
              <a:rPr lang="en-US" altLang="en-US" sz="3600" b="1" dirty="0">
                <a:solidFill>
                  <a:srgbClr val="2603BD"/>
                </a:solidFill>
                <a:latin typeface="Times New Roman" pitchFamily="18" charset="0"/>
                <a:cs typeface="Times New Roman" pitchFamily="18" charset="0"/>
              </a:rPr>
              <a:t> </a:t>
            </a:r>
            <a:r>
              <a:rPr lang="en-US" altLang="en-US" sz="3600" b="1" dirty="0" err="1">
                <a:solidFill>
                  <a:srgbClr val="2603BD"/>
                </a:solidFill>
                <a:latin typeface="Times New Roman" pitchFamily="18" charset="0"/>
                <a:cs typeface="Times New Roman" pitchFamily="18" charset="0"/>
              </a:rPr>
              <a:t>điện</a:t>
            </a:r>
            <a:endParaRPr lang="en-US" altLang="en-US" sz="3600" b="1" dirty="0">
              <a:solidFill>
                <a:srgbClr val="2603BD"/>
              </a:solidFill>
              <a:latin typeface="Times New Roman" pitchFamily="18" charset="0"/>
              <a:cs typeface="Times New Roman" pitchFamily="18" charset="0"/>
            </a:endParaRPr>
          </a:p>
        </p:txBody>
      </p:sp>
      <p:sp>
        <p:nvSpPr>
          <p:cNvPr id="14" name="Rectangle 13"/>
          <p:cNvSpPr>
            <a:spLocks noChangeArrowheads="1"/>
          </p:cNvSpPr>
          <p:nvPr/>
        </p:nvSpPr>
        <p:spPr bwMode="auto">
          <a:xfrm>
            <a:off x="5601100" y="4572000"/>
            <a:ext cx="20185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600" b="1" dirty="0" err="1">
                <a:solidFill>
                  <a:srgbClr val="2603BD"/>
                </a:solidFill>
                <a:latin typeface="Times New Roman" pitchFamily="18" charset="0"/>
                <a:cs typeface="Times New Roman" pitchFamily="18" charset="0"/>
              </a:rPr>
              <a:t>Dùng</a:t>
            </a:r>
            <a:r>
              <a:rPr lang="en-US" altLang="en-US" sz="3600" b="1" dirty="0">
                <a:solidFill>
                  <a:srgbClr val="2603BD"/>
                </a:solidFill>
                <a:latin typeface="Times New Roman" pitchFamily="18" charset="0"/>
                <a:cs typeface="Times New Roman" pitchFamily="18" charset="0"/>
              </a:rPr>
              <a:t> pin</a:t>
            </a:r>
          </a:p>
        </p:txBody>
      </p:sp>
      <p:sp>
        <p:nvSpPr>
          <p:cNvPr id="15" name="Rectangle 14"/>
          <p:cNvSpPr>
            <a:spLocks noChangeArrowheads="1"/>
          </p:cNvSpPr>
          <p:nvPr/>
        </p:nvSpPr>
        <p:spPr bwMode="auto">
          <a:xfrm>
            <a:off x="5593757" y="5967413"/>
            <a:ext cx="2223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600" b="1" dirty="0" err="1">
                <a:solidFill>
                  <a:srgbClr val="2603BD"/>
                </a:solidFill>
                <a:latin typeface="Times New Roman" pitchFamily="18" charset="0"/>
                <a:cs typeface="Times New Roman" pitchFamily="18" charset="0"/>
              </a:rPr>
              <a:t>Dùng</a:t>
            </a:r>
            <a:r>
              <a:rPr lang="en-US" altLang="en-US" sz="3600" b="1" dirty="0">
                <a:solidFill>
                  <a:srgbClr val="2603BD"/>
                </a:solidFill>
                <a:latin typeface="Times New Roman" pitchFamily="18" charset="0"/>
                <a:cs typeface="Times New Roman" pitchFamily="18" charset="0"/>
              </a:rPr>
              <a:t> </a:t>
            </a:r>
            <a:r>
              <a:rPr lang="en-US" altLang="en-US" sz="3600" b="1" dirty="0" err="1">
                <a:solidFill>
                  <a:srgbClr val="2603BD"/>
                </a:solidFill>
                <a:latin typeface="Times New Roman" pitchFamily="18" charset="0"/>
                <a:cs typeface="Times New Roman" pitchFamily="18" charset="0"/>
              </a:rPr>
              <a:t>điện</a:t>
            </a:r>
            <a:endParaRPr lang="en-US" altLang="en-US" sz="3600" b="1" dirty="0">
              <a:solidFill>
                <a:srgbClr val="2603BD"/>
              </a:solidFill>
              <a:latin typeface="Times New Roman" pitchFamily="18" charset="0"/>
              <a:cs typeface="Times New Roman" pitchFamily="18" charset="0"/>
            </a:endParaRPr>
          </a:p>
        </p:txBody>
      </p:sp>
      <p:sp>
        <p:nvSpPr>
          <p:cNvPr id="6" name="Rectangle 5"/>
          <p:cNvSpPr>
            <a:spLocks noChangeArrowheads="1"/>
          </p:cNvSpPr>
          <p:nvPr/>
        </p:nvSpPr>
        <p:spPr bwMode="auto">
          <a:xfrm>
            <a:off x="5592071" y="5221288"/>
            <a:ext cx="1915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en-US" sz="3600" b="1" dirty="0" err="1">
                <a:solidFill>
                  <a:srgbClr val="2603BD"/>
                </a:solidFill>
                <a:latin typeface="Times New Roman" pitchFamily="18" charset="0"/>
                <a:cs typeface="Times New Roman" pitchFamily="18" charset="0"/>
              </a:rPr>
              <a:t>Chất</a:t>
            </a:r>
            <a:r>
              <a:rPr lang="en-US" altLang="en-US" sz="3600" b="1" dirty="0">
                <a:solidFill>
                  <a:srgbClr val="2603BD"/>
                </a:solidFill>
                <a:latin typeface="Times New Roman" pitchFamily="18" charset="0"/>
                <a:cs typeface="Times New Roman" pitchFamily="18" charset="0"/>
              </a:rPr>
              <a:t> </a:t>
            </a:r>
            <a:r>
              <a:rPr lang="en-US" altLang="en-US" sz="3600" b="1" dirty="0" err="1">
                <a:solidFill>
                  <a:srgbClr val="2603BD"/>
                </a:solidFill>
                <a:latin typeface="Times New Roman" pitchFamily="18" charset="0"/>
                <a:cs typeface="Times New Roman" pitchFamily="18" charset="0"/>
              </a:rPr>
              <a:t>đốt</a:t>
            </a:r>
            <a:endParaRPr lang="en-US" altLang="en-US" sz="3600" b="1" dirty="0">
              <a:solidFill>
                <a:srgbClr val="2603BD"/>
              </a:solidFill>
              <a:latin typeface="Times New Roman" pitchFamily="18" charset="0"/>
              <a:cs typeface="Times New Roman" pitchFamily="18" charset="0"/>
            </a:endParaRPr>
          </a:p>
        </p:txBody>
      </p:sp>
    </p:spTree>
    <p:extLst>
      <p:ext uri="{BB962C8B-B14F-4D97-AF65-F5344CB8AC3E}">
        <p14:creationId xmlns:p14="http://schemas.microsoft.com/office/powerpoint/2010/main" val="3048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74"/>
                                        </p:tgtEl>
                                        <p:attrNameLst>
                                          <p:attrName>style.visibility</p:attrName>
                                        </p:attrNameLst>
                                      </p:cBhvr>
                                      <p:to>
                                        <p:strVal val="visible"/>
                                      </p:to>
                                    </p:set>
                                    <p:anim calcmode="lin" valueType="num">
                                      <p:cBhvr additive="base">
                                        <p:cTn id="19" dur="500" fill="hold"/>
                                        <p:tgtEl>
                                          <p:spTgt spid="39974"/>
                                        </p:tgtEl>
                                        <p:attrNameLst>
                                          <p:attrName>ppt_x</p:attrName>
                                        </p:attrNameLst>
                                      </p:cBhvr>
                                      <p:tavLst>
                                        <p:tav tm="0">
                                          <p:val>
                                            <p:strVal val="#ppt_x"/>
                                          </p:val>
                                        </p:tav>
                                        <p:tav tm="100000">
                                          <p:val>
                                            <p:strVal val="#ppt_x"/>
                                          </p:val>
                                        </p:tav>
                                      </p:tavLst>
                                    </p:anim>
                                    <p:anim calcmode="lin" valueType="num">
                                      <p:cBhvr additive="base">
                                        <p:cTn id="20" dur="500" fill="hold"/>
                                        <p:tgtEl>
                                          <p:spTgt spid="399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9974" grpId="0"/>
      <p:bldP spid="14" grpId="0"/>
      <p:bldP spid="1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3200400" y="3175"/>
            <a:ext cx="3657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5000"/>
              </a:lnSpc>
            </a:pPr>
            <a:r>
              <a:rPr lang="en-US" altLang="en-US" sz="3000" b="1">
                <a:solidFill>
                  <a:srgbClr val="FF0000"/>
                </a:solidFill>
                <a:latin typeface="Times New Roman" pitchFamily="18" charset="0"/>
                <a:cs typeface="Times New Roman" pitchFamily="18" charset="0"/>
              </a:rPr>
              <a:t>LUYỆN TẬP</a:t>
            </a:r>
            <a:endParaRPr lang="en-US" altLang="en-US" sz="3000">
              <a:solidFill>
                <a:srgbClr val="FF0000"/>
              </a:solidFill>
              <a:latin typeface="Calibri" pitchFamily="34" charset="0"/>
              <a:ea typeface="SimSun" pitchFamily="2" charset="-122"/>
              <a:cs typeface="Times New Roman" pitchFamily="18" charset="0"/>
            </a:endParaRPr>
          </a:p>
        </p:txBody>
      </p:sp>
      <p:sp>
        <p:nvSpPr>
          <p:cNvPr id="39939" name="Rectangle 3"/>
          <p:cNvSpPr>
            <a:spLocks noChangeArrowheads="1"/>
          </p:cNvSpPr>
          <p:nvPr/>
        </p:nvSpPr>
        <p:spPr bwMode="auto">
          <a:xfrm>
            <a:off x="152400" y="533400"/>
            <a:ext cx="88392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gn="just">
              <a:lnSpc>
                <a:spcPct val="115000"/>
              </a:lnSpc>
            </a:pP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u="sng" dirty="0" err="1">
                <a:solidFill>
                  <a:srgbClr val="0000FF"/>
                </a:solidFill>
                <a:latin typeface="Times New Roman" pitchFamily="18" charset="0"/>
                <a:ea typeface="SimSun" pitchFamily="2" charset="-122"/>
                <a:cs typeface="Times New Roman" pitchFamily="18" charset="0"/>
              </a:rPr>
              <a:t>Câu</a:t>
            </a:r>
            <a:r>
              <a:rPr lang="en-US" altLang="en-US" sz="3400" b="1" u="sng" dirty="0">
                <a:solidFill>
                  <a:srgbClr val="0000FF"/>
                </a:solidFill>
                <a:latin typeface="Times New Roman" pitchFamily="18" charset="0"/>
                <a:ea typeface="SimSun" pitchFamily="2" charset="-122"/>
                <a:cs typeface="Times New Roman" pitchFamily="18" charset="0"/>
              </a:rPr>
              <a:t> 2:</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Em</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hãy</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kể</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smtClean="0">
                <a:solidFill>
                  <a:srgbClr val="0000FF"/>
                </a:solidFill>
                <a:latin typeface="Times New Roman" pitchFamily="18" charset="0"/>
                <a:ea typeface="SimSun" pitchFamily="2" charset="-122"/>
                <a:cs typeface="Times New Roman" pitchFamily="18" charset="0"/>
              </a:rPr>
              <a:t>ít</a:t>
            </a:r>
            <a:r>
              <a:rPr lang="en-US" altLang="en-US" sz="3400" b="1" dirty="0" smtClean="0">
                <a:solidFill>
                  <a:srgbClr val="0000FF"/>
                </a:solidFill>
                <a:latin typeface="Times New Roman" pitchFamily="18" charset="0"/>
                <a:ea typeface="SimSun" pitchFamily="2" charset="-122"/>
                <a:cs typeface="Times New Roman" pitchFamily="18" charset="0"/>
              </a:rPr>
              <a:t> </a:t>
            </a:r>
            <a:r>
              <a:rPr lang="en-US" altLang="en-US" sz="3400" b="1" dirty="0" err="1" smtClean="0">
                <a:solidFill>
                  <a:srgbClr val="0000FF"/>
                </a:solidFill>
                <a:latin typeface="Times New Roman" pitchFamily="18" charset="0"/>
                <a:ea typeface="SimSun" pitchFamily="2" charset="-122"/>
                <a:cs typeface="Times New Roman" pitchFamily="18" charset="0"/>
              </a:rPr>
              <a:t>nhất</a:t>
            </a:r>
            <a:r>
              <a:rPr lang="en-US" altLang="en-US" sz="3400" b="1" dirty="0" smtClean="0">
                <a:solidFill>
                  <a:srgbClr val="0000FF"/>
                </a:solidFill>
                <a:latin typeface="Times New Roman" pitchFamily="18" charset="0"/>
                <a:ea typeface="SimSun" pitchFamily="2" charset="-122"/>
                <a:cs typeface="Times New Roman" pitchFamily="18" charset="0"/>
              </a:rPr>
              <a:t> 3 </a:t>
            </a:r>
            <a:r>
              <a:rPr lang="en-US" altLang="en-US" sz="3400" b="1" dirty="0" err="1">
                <a:solidFill>
                  <a:srgbClr val="0000FF"/>
                </a:solidFill>
                <a:latin typeface="Times New Roman" pitchFamily="18" charset="0"/>
                <a:ea typeface="SimSun" pitchFamily="2" charset="-122"/>
                <a:cs typeface="Times New Roman" pitchFamily="18" charset="0"/>
              </a:rPr>
              <a:t>đồ</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dùng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sử</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dụng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năng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lượng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điện</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và</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năng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lượng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chất</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đốt</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trong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gia</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đình</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em</a:t>
            </a:r>
            <a:r>
              <a:rPr lang="en-US" altLang="en-US" sz="3400" b="1" dirty="0">
                <a:solidFill>
                  <a:srgbClr val="0000FF"/>
                </a:solidFill>
                <a:latin typeface="Times New Roman" pitchFamily="18" charset="0"/>
                <a:ea typeface="SimSun" pitchFamily="2" charset="-122"/>
                <a:cs typeface="Times New Roman"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2115124725"/>
              </p:ext>
            </p:extLst>
          </p:nvPr>
        </p:nvGraphicFramePr>
        <p:xfrm>
          <a:off x="381000" y="2590800"/>
          <a:ext cx="8382000" cy="3597275"/>
        </p:xfrm>
        <a:graphic>
          <a:graphicData uri="http://schemas.openxmlformats.org/drawingml/2006/table">
            <a:tbl>
              <a:tblPr firstRow="1" bandRow="1">
                <a:tableStyleId>{E8B1032C-EA38-4F05-BA0D-38AFFFC7BED3}</a:tableStyleId>
              </a:tblPr>
              <a:tblGrid>
                <a:gridCol w="4191000"/>
                <a:gridCol w="4191000"/>
              </a:tblGrid>
              <a:tr h="762135">
                <a:tc>
                  <a:txBody>
                    <a:bodyPr/>
                    <a:lstStyle/>
                    <a:p>
                      <a:pPr algn="ct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lượng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điện</a:t>
                      </a:r>
                      <a:endParaRPr lang="en-US" sz="3600" dirty="0"/>
                    </a:p>
                  </a:txBody>
                  <a:tcPr marT="45728" marB="45728"/>
                </a:tc>
                <a:tc>
                  <a:txBody>
                    <a:bodyPr/>
                    <a:lstStyle/>
                    <a:p>
                      <a:pPr algn="ct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lượng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chất</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đốt</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p>
                  </a:txBody>
                  <a:tcPr marT="45728" marB="45728"/>
                </a:tc>
              </a:tr>
              <a:tr h="2835140">
                <a:tc>
                  <a:txBody>
                    <a:bodyPr/>
                    <a:lstStyle/>
                    <a:p>
                      <a:r>
                        <a:rPr lang="en-US" sz="3600" dirty="0" smtClean="0"/>
                        <a:t>-</a:t>
                      </a:r>
                    </a:p>
                    <a:p>
                      <a:r>
                        <a:rPr lang="en-US" sz="3600" dirty="0" smtClean="0"/>
                        <a:t>-</a:t>
                      </a:r>
                    </a:p>
                    <a:p>
                      <a:r>
                        <a:rPr lang="en-US" sz="3600" dirty="0" smtClean="0"/>
                        <a:t>-</a:t>
                      </a:r>
                    </a:p>
                    <a:p>
                      <a:r>
                        <a:rPr lang="en-US" sz="3600" dirty="0" smtClean="0"/>
                        <a:t>………..</a:t>
                      </a:r>
                    </a:p>
                  </a:txBody>
                  <a:tcPr marT="45728" marB="45728"/>
                </a:tc>
                <a:tc>
                  <a:txBody>
                    <a:bodyPr/>
                    <a:lstStyle/>
                    <a:p>
                      <a:r>
                        <a:rPr lang="en-US" sz="3600" dirty="0" smtClean="0"/>
                        <a:t>-</a:t>
                      </a:r>
                    </a:p>
                    <a:p>
                      <a:r>
                        <a:rPr lang="en-US" sz="3600" dirty="0" smtClean="0"/>
                        <a:t>-</a:t>
                      </a:r>
                    </a:p>
                    <a:p>
                      <a:r>
                        <a:rPr lang="en-US" sz="3600" dirty="0" smtClean="0"/>
                        <a:t>-</a:t>
                      </a:r>
                    </a:p>
                    <a:p>
                      <a:r>
                        <a:rPr lang="en-US" sz="3600" dirty="0" smtClean="0"/>
                        <a:t>……….</a:t>
                      </a:r>
                    </a:p>
                  </a:txBody>
                  <a:tcPr marT="45728" marB="45728"/>
                </a:tc>
              </a:tr>
            </a:tbl>
          </a:graphicData>
        </a:graphic>
      </p:graphicFrame>
    </p:spTree>
    <p:extLst>
      <p:ext uri="{BB962C8B-B14F-4D97-AF65-F5344CB8AC3E}">
        <p14:creationId xmlns:p14="http://schemas.microsoft.com/office/powerpoint/2010/main" val="4182215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ppt_x"/>
                                          </p:val>
                                        </p:tav>
                                        <p:tav tm="100000">
                                          <p:val>
                                            <p:strVal val="#ppt_x"/>
                                          </p:val>
                                        </p:tav>
                                      </p:tavLst>
                                    </p:anim>
                                    <p:anim calcmode="lin" valueType="num">
                                      <p:cBhvr additive="base">
                                        <p:cTn id="8"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0" y="7673"/>
            <a:ext cx="9144000" cy="117763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3600" b="1" u="sng" dirty="0" smtClean="0">
                <a:solidFill>
                  <a:srgbClr val="FF0000"/>
                </a:solidFill>
                <a:latin typeface="Times New Roman" pitchFamily="18" charset="0"/>
                <a:cs typeface="Times New Roman" pitchFamily="18" charset="0"/>
              </a:rPr>
              <a:t>BÀI </a:t>
            </a:r>
            <a:r>
              <a:rPr lang="vi-VN" sz="3600" b="1" u="sng" dirty="0">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 SỬ DỤNG NĂNG LƯỢNG TRONG GIA </a:t>
            </a:r>
            <a:r>
              <a:rPr lang="vi-VN" sz="3600" b="1" dirty="0" smtClean="0">
                <a:solidFill>
                  <a:srgbClr val="FF0000"/>
                </a:solidFill>
                <a:latin typeface="Times New Roman" pitchFamily="18" charset="0"/>
                <a:cs typeface="Times New Roman" pitchFamily="18" charset="0"/>
              </a:rPr>
              <a:t>ĐÌNH</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 Tiết)</a:t>
            </a:r>
            <a:r>
              <a:rPr lang="en-US" sz="3600" b="1" dirty="0" smtClean="0">
                <a:solidFill>
                  <a:srgbClr val="0070C0"/>
                </a:solidFill>
                <a:latin typeface="Times New Roman" pitchFamily="18" charset="0"/>
                <a:cs typeface="Times New Roman" pitchFamily="18" charset="0"/>
              </a:rPr>
              <a:t/>
            </a:r>
            <a:br>
              <a:rPr lang="en-US" sz="3600" b="1" dirty="0" smtClean="0">
                <a:solidFill>
                  <a:srgbClr val="0070C0"/>
                </a:solidFill>
                <a:latin typeface="Times New Roman" pitchFamily="18" charset="0"/>
                <a:cs typeface="Times New Roman" pitchFamily="18" charset="0"/>
              </a:rPr>
            </a:br>
            <a:endParaRPr lang="vi-VN" sz="36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52400" y="1295400"/>
            <a:ext cx="8915400" cy="983673"/>
          </a:xfrm>
        </p:spPr>
        <p:txBody>
          <a:bodyPr>
            <a:noAutofit/>
          </a:bodyPr>
          <a:lstStyle/>
          <a:p>
            <a:pPr algn="just"/>
            <a:r>
              <a:rPr lang="en-US" sz="2750" b="1" dirty="0">
                <a:solidFill>
                  <a:srgbClr val="0070C0"/>
                </a:solidFill>
                <a:latin typeface="Times New Roman" pitchFamily="18" charset="0"/>
                <a:cs typeface="Times New Roman" pitchFamily="18" charset="0"/>
              </a:rPr>
              <a:t>I</a:t>
            </a:r>
            <a:r>
              <a:rPr lang="en-US" sz="2750" b="1" dirty="0" smtClean="0">
                <a:solidFill>
                  <a:srgbClr val="0070C0"/>
                </a:solidFill>
                <a:latin typeface="Times New Roman" pitchFamily="18" charset="0"/>
                <a:cs typeface="Times New Roman" pitchFamily="18" charset="0"/>
              </a:rPr>
              <a:t>. </a:t>
            </a:r>
            <a:r>
              <a:rPr lang="vi-VN" sz="2750" b="1" dirty="0" smtClean="0">
                <a:solidFill>
                  <a:srgbClr val="0070C0"/>
                </a:solidFill>
                <a:latin typeface="Times New Roman" pitchFamily="18" charset="0"/>
                <a:cs typeface="Times New Roman" pitchFamily="18" charset="0"/>
              </a:rPr>
              <a:t>CÁC NGUỒN NĂNG LƯỢNG THƯỜNG DÙNG TRONG NGÔI NHÀ</a:t>
            </a:r>
            <a:r>
              <a:rPr lang="en-US" sz="2750" b="1" dirty="0" smtClean="0">
                <a:solidFill>
                  <a:srgbClr val="0070C0"/>
                </a:solidFill>
                <a:latin typeface="Times New Roman" pitchFamily="18" charset="0"/>
                <a:cs typeface="Times New Roman" pitchFamily="18" charset="0"/>
              </a:rPr>
              <a:t>.</a:t>
            </a:r>
            <a:endParaRPr lang="en-US" sz="2750" b="1" dirty="0">
              <a:solidFill>
                <a:srgbClr val="0070C0"/>
              </a:solidFill>
              <a:latin typeface="Times New Roman" pitchFamily="18" charset="0"/>
              <a:cs typeface="Times New Roman" pitchFamily="18" charset="0"/>
            </a:endParaRPr>
          </a:p>
        </p:txBody>
      </p:sp>
      <p:sp>
        <p:nvSpPr>
          <p:cNvPr id="5" name="Subtitle 2"/>
          <p:cNvSpPr txBox="1">
            <a:spLocks/>
          </p:cNvSpPr>
          <p:nvPr/>
        </p:nvSpPr>
        <p:spPr>
          <a:xfrm>
            <a:off x="914400" y="2667000"/>
            <a:ext cx="64008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endParaRPr lang="en-US" dirty="0"/>
          </a:p>
        </p:txBody>
      </p:sp>
      <p:sp>
        <p:nvSpPr>
          <p:cNvPr id="6" name="Subtitle 2"/>
          <p:cNvSpPr txBox="1">
            <a:spLocks/>
          </p:cNvSpPr>
          <p:nvPr/>
        </p:nvSpPr>
        <p:spPr>
          <a:xfrm>
            <a:off x="148883" y="2219765"/>
            <a:ext cx="8915400" cy="6477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800" b="1" dirty="0" smtClean="0">
                <a:solidFill>
                  <a:srgbClr val="0070C0"/>
                </a:solidFill>
                <a:latin typeface="Times New Roman" pitchFamily="18" charset="0"/>
                <a:cs typeface="Times New Roman" pitchFamily="18" charset="0"/>
              </a:rPr>
              <a:t>II</a:t>
            </a:r>
            <a:r>
              <a:rPr lang="vi-VN" sz="2800" b="1" dirty="0" smtClean="0">
                <a:solidFill>
                  <a:srgbClr val="0070C0"/>
                </a:solidFill>
                <a:latin typeface="Times New Roman" pitchFamily="18" charset="0"/>
                <a:cs typeface="Times New Roman" pitchFamily="18" charset="0"/>
              </a:rPr>
              <a:t>. SỬ DỤNG NĂNG LƯỢNG TIẾT KIỆM, HIỆU QUẢ</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sp>
        <p:nvSpPr>
          <p:cNvPr id="8" name="Subtitle 2"/>
          <p:cNvSpPr txBox="1">
            <a:spLocks/>
          </p:cNvSpPr>
          <p:nvPr/>
        </p:nvSpPr>
        <p:spPr>
          <a:xfrm>
            <a:off x="467751" y="3276600"/>
            <a:ext cx="8607083"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800" b="1" dirty="0">
                <a:solidFill>
                  <a:schemeClr val="tx1"/>
                </a:solidFill>
                <a:latin typeface="Times New Roman" pitchFamily="18" charset="0"/>
                <a:cs typeface="Times New Roman" pitchFamily="18" charset="0"/>
              </a:rPr>
              <a:t>1</a:t>
            </a:r>
            <a:r>
              <a:rPr lang="vi-VN" sz="2800" b="1" dirty="0" smtClean="0">
                <a:solidFill>
                  <a:schemeClr val="tx1"/>
                </a:solidFill>
                <a:latin typeface="Times New Roman" pitchFamily="18" charset="0"/>
                <a:cs typeface="Times New Roman" pitchFamily="18" charset="0"/>
              </a:rPr>
              <a:t>. Lý do cần sử dụng tiết kiệm năng lượng</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404445" y="3947421"/>
            <a:ext cx="8637564"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vi-VN" sz="2800" b="1" dirty="0" smtClean="0">
                <a:solidFill>
                  <a:schemeClr val="tx1"/>
                </a:solidFill>
                <a:latin typeface="Times New Roman" pitchFamily="18" charset="0"/>
                <a:cs typeface="Times New Roman" pitchFamily="18" charset="0"/>
              </a:rPr>
              <a:t>2. Biện pháp tiết kiệm </a:t>
            </a:r>
            <a:r>
              <a:rPr lang="vi-VN" sz="2800" b="1" dirty="0">
                <a:solidFill>
                  <a:schemeClr val="tx1"/>
                </a:solidFill>
                <a:latin typeface="Times New Roman" pitchFamily="18" charset="0"/>
                <a:cs typeface="Times New Roman" pitchFamily="18" charset="0"/>
              </a:rPr>
              <a:t>năng </a:t>
            </a:r>
            <a:r>
              <a:rPr lang="vi-VN" sz="2800" b="1" dirty="0" smtClean="0">
                <a:solidFill>
                  <a:schemeClr val="tx1"/>
                </a:solidFill>
                <a:latin typeface="Times New Roman" pitchFamily="18" charset="0"/>
                <a:cs typeface="Times New Roman" pitchFamily="18" charset="0"/>
              </a:rPr>
              <a:t>lượng điện trong gia đình</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
        <p:nvSpPr>
          <p:cNvPr id="10" name="Subtitle 2"/>
          <p:cNvSpPr txBox="1">
            <a:spLocks/>
          </p:cNvSpPr>
          <p:nvPr/>
        </p:nvSpPr>
        <p:spPr>
          <a:xfrm>
            <a:off x="389205" y="4585370"/>
            <a:ext cx="8639909" cy="9767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800" b="1" dirty="0" smtClean="0">
                <a:solidFill>
                  <a:schemeClr val="tx1"/>
                </a:solidFill>
                <a:latin typeface="Times New Roman" pitchFamily="18" charset="0"/>
                <a:cs typeface="Times New Roman" pitchFamily="18" charset="0"/>
              </a:rPr>
              <a:t>3</a:t>
            </a:r>
            <a:r>
              <a:rPr lang="vi-VN" sz="2800" b="1" dirty="0" smtClean="0">
                <a:solidFill>
                  <a:schemeClr val="tx1"/>
                </a:solidFill>
                <a:latin typeface="Times New Roman" pitchFamily="18" charset="0"/>
                <a:cs typeface="Times New Roman" pitchFamily="18" charset="0"/>
              </a:rPr>
              <a:t>. Biện pháp tiết kiệm </a:t>
            </a:r>
            <a:r>
              <a:rPr lang="vi-VN" sz="2800" b="1" dirty="0">
                <a:solidFill>
                  <a:schemeClr val="tx1"/>
                </a:solidFill>
                <a:latin typeface="Times New Roman" pitchFamily="18" charset="0"/>
                <a:cs typeface="Times New Roman" pitchFamily="18" charset="0"/>
              </a:rPr>
              <a:t>năng </a:t>
            </a:r>
            <a:r>
              <a:rPr lang="vi-VN" sz="2800" b="1" dirty="0" smtClean="0">
                <a:solidFill>
                  <a:schemeClr val="tx1"/>
                </a:solidFill>
                <a:latin typeface="Times New Roman" pitchFamily="18" charset="0"/>
                <a:cs typeface="Times New Roman" pitchFamily="18" charset="0"/>
              </a:rPr>
              <a:t>lượng chất đốt trong gia đình</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656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3200400" y="3175"/>
            <a:ext cx="3657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5000"/>
              </a:lnSpc>
            </a:pPr>
            <a:r>
              <a:rPr lang="en-US" altLang="en-US" sz="3000" b="1">
                <a:solidFill>
                  <a:srgbClr val="FF0000"/>
                </a:solidFill>
                <a:latin typeface="Times New Roman" pitchFamily="18" charset="0"/>
                <a:cs typeface="Times New Roman" pitchFamily="18" charset="0"/>
              </a:rPr>
              <a:t>LUYỆN TẬP</a:t>
            </a:r>
            <a:endParaRPr lang="en-US" altLang="en-US" sz="3000">
              <a:solidFill>
                <a:srgbClr val="FF0000"/>
              </a:solidFill>
              <a:latin typeface="Calibri" pitchFamily="34" charset="0"/>
              <a:ea typeface="SimSun" pitchFamily="2" charset="-122"/>
              <a:cs typeface="Times New Roman" pitchFamily="18" charset="0"/>
            </a:endParaRPr>
          </a:p>
        </p:txBody>
      </p:sp>
      <p:sp>
        <p:nvSpPr>
          <p:cNvPr id="39939" name="Rectangle 3"/>
          <p:cNvSpPr>
            <a:spLocks noChangeArrowheads="1"/>
          </p:cNvSpPr>
          <p:nvPr/>
        </p:nvSpPr>
        <p:spPr bwMode="auto">
          <a:xfrm>
            <a:off x="152400" y="533400"/>
            <a:ext cx="88392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14300" algn="just">
              <a:lnSpc>
                <a:spcPct val="115000"/>
              </a:lnSpc>
            </a:pP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u="sng" dirty="0" err="1">
                <a:solidFill>
                  <a:srgbClr val="0000FF"/>
                </a:solidFill>
                <a:latin typeface="Times New Roman" pitchFamily="18" charset="0"/>
                <a:ea typeface="SimSun" pitchFamily="2" charset="-122"/>
                <a:cs typeface="Times New Roman" pitchFamily="18" charset="0"/>
              </a:rPr>
              <a:t>Câu</a:t>
            </a:r>
            <a:r>
              <a:rPr lang="en-US" altLang="en-US" sz="3400" b="1" u="sng" dirty="0">
                <a:solidFill>
                  <a:srgbClr val="0000FF"/>
                </a:solidFill>
                <a:latin typeface="Times New Roman" pitchFamily="18" charset="0"/>
                <a:ea typeface="SimSun" pitchFamily="2" charset="-122"/>
                <a:cs typeface="Times New Roman" pitchFamily="18" charset="0"/>
              </a:rPr>
              <a:t> 2:</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Em</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hãy</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smtClean="0">
                <a:solidFill>
                  <a:srgbClr val="0000FF"/>
                </a:solidFill>
                <a:latin typeface="Times New Roman" pitchFamily="18" charset="0"/>
                <a:ea typeface="SimSun" pitchFamily="2" charset="-122"/>
                <a:cs typeface="Times New Roman" pitchFamily="18" charset="0"/>
              </a:rPr>
              <a:t>kể</a:t>
            </a:r>
            <a:r>
              <a:rPr lang="en-US" altLang="en-US" sz="3400" b="1" dirty="0" smtClean="0">
                <a:solidFill>
                  <a:srgbClr val="0000FF"/>
                </a:solidFill>
                <a:latin typeface="Times New Roman" pitchFamily="18" charset="0"/>
                <a:ea typeface="SimSun" pitchFamily="2" charset="-122"/>
                <a:cs typeface="Times New Roman" pitchFamily="18" charset="0"/>
              </a:rPr>
              <a:t> </a:t>
            </a:r>
            <a:r>
              <a:rPr lang="en-US" altLang="en-US" sz="3400" b="1" dirty="0" err="1" smtClean="0">
                <a:solidFill>
                  <a:srgbClr val="0000FF"/>
                </a:solidFill>
                <a:latin typeface="Times New Roman" pitchFamily="18" charset="0"/>
                <a:ea typeface="SimSun" pitchFamily="2" charset="-122"/>
                <a:cs typeface="Times New Roman" pitchFamily="18" charset="0"/>
              </a:rPr>
              <a:t>ít</a:t>
            </a:r>
            <a:r>
              <a:rPr lang="en-US" altLang="en-US" sz="3400" b="1" dirty="0" smtClean="0">
                <a:solidFill>
                  <a:srgbClr val="0000FF"/>
                </a:solidFill>
                <a:latin typeface="Times New Roman" pitchFamily="18" charset="0"/>
                <a:ea typeface="SimSun" pitchFamily="2" charset="-122"/>
                <a:cs typeface="Times New Roman" pitchFamily="18" charset="0"/>
              </a:rPr>
              <a:t> </a:t>
            </a:r>
            <a:r>
              <a:rPr lang="en-US" altLang="en-US" sz="3400" b="1" dirty="0" err="1" smtClean="0">
                <a:solidFill>
                  <a:srgbClr val="0000FF"/>
                </a:solidFill>
                <a:latin typeface="Times New Roman" pitchFamily="18" charset="0"/>
                <a:ea typeface="SimSun" pitchFamily="2" charset="-122"/>
                <a:cs typeface="Times New Roman" pitchFamily="18" charset="0"/>
              </a:rPr>
              <a:t>nhất</a:t>
            </a:r>
            <a:r>
              <a:rPr lang="en-US" altLang="en-US" sz="3400" b="1" dirty="0" smtClean="0">
                <a:solidFill>
                  <a:srgbClr val="0000FF"/>
                </a:solidFill>
                <a:latin typeface="Times New Roman" pitchFamily="18" charset="0"/>
                <a:ea typeface="SimSun" pitchFamily="2" charset="-122"/>
                <a:cs typeface="Times New Roman" pitchFamily="18" charset="0"/>
              </a:rPr>
              <a:t> 3 </a:t>
            </a:r>
            <a:r>
              <a:rPr lang="en-US" altLang="en-US" sz="3400" b="1" dirty="0" err="1">
                <a:solidFill>
                  <a:srgbClr val="0000FF"/>
                </a:solidFill>
                <a:latin typeface="Times New Roman" pitchFamily="18" charset="0"/>
                <a:ea typeface="SimSun" pitchFamily="2" charset="-122"/>
                <a:cs typeface="Times New Roman" pitchFamily="18" charset="0"/>
              </a:rPr>
              <a:t>đồ</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dùng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sử</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dụng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năng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lượng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điện</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và</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năng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lượng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chất</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đốt</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trong</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gia</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đình</a:t>
            </a:r>
            <a:r>
              <a:rPr lang="en-US" altLang="en-US" sz="3400" b="1" dirty="0">
                <a:solidFill>
                  <a:srgbClr val="0000FF"/>
                </a:solidFill>
                <a:latin typeface="Times New Roman" pitchFamily="18" charset="0"/>
                <a:ea typeface="SimSun" pitchFamily="2" charset="-122"/>
                <a:cs typeface="Times New Roman" pitchFamily="18" charset="0"/>
              </a:rPr>
              <a:t> </a:t>
            </a:r>
            <a:r>
              <a:rPr lang="en-US" altLang="en-US" sz="3400" b="1" dirty="0" err="1">
                <a:solidFill>
                  <a:srgbClr val="0000FF"/>
                </a:solidFill>
                <a:latin typeface="Times New Roman" pitchFamily="18" charset="0"/>
                <a:ea typeface="SimSun" pitchFamily="2" charset="-122"/>
                <a:cs typeface="Times New Roman" pitchFamily="18" charset="0"/>
              </a:rPr>
              <a:t>em</a:t>
            </a:r>
            <a:r>
              <a:rPr lang="en-US" altLang="en-US" sz="3400" b="1" dirty="0">
                <a:solidFill>
                  <a:srgbClr val="0000FF"/>
                </a:solidFill>
                <a:latin typeface="Times New Roman" pitchFamily="18" charset="0"/>
                <a:ea typeface="SimSun" pitchFamily="2" charset="-122"/>
                <a:cs typeface="Times New Roman"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4127833928"/>
              </p:ext>
            </p:extLst>
          </p:nvPr>
        </p:nvGraphicFramePr>
        <p:xfrm>
          <a:off x="381000" y="2590800"/>
          <a:ext cx="8610600" cy="3200400"/>
        </p:xfrm>
        <a:graphic>
          <a:graphicData uri="http://schemas.openxmlformats.org/drawingml/2006/table">
            <a:tbl>
              <a:tblPr firstRow="1" bandRow="1">
                <a:tableStyleId>{E8B1032C-EA38-4F05-BA0D-38AFFFC7BED3}</a:tableStyleId>
              </a:tblPr>
              <a:tblGrid>
                <a:gridCol w="4038600"/>
                <a:gridCol w="4572000"/>
              </a:tblGrid>
              <a:tr h="762135">
                <a:tc>
                  <a:txBody>
                    <a:bodyPr/>
                    <a:lstStyle/>
                    <a:p>
                      <a:pPr algn="ct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lượng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điện</a:t>
                      </a:r>
                      <a:endParaRPr lang="en-US" sz="3600" dirty="0"/>
                    </a:p>
                  </a:txBody>
                  <a:tcPr marT="45728" marB="45728"/>
                </a:tc>
                <a:tc>
                  <a:txBody>
                    <a:bodyPr/>
                    <a:lstStyle/>
                    <a:p>
                      <a:pPr algn="ct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lượng</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chất</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smtClean="0">
                          <a:effectLst/>
                          <a:latin typeface="Times New Roman" panose="02020603050405020304" pitchFamily="18" charset="0"/>
                          <a:ea typeface="SimSun" panose="02010600030101010101" pitchFamily="2" charset="-122"/>
                          <a:cs typeface="Times New Roman" panose="02020603050405020304" pitchFamily="18" charset="0"/>
                        </a:rPr>
                        <a:t>đốt</a:t>
                      </a:r>
                      <a:r>
                        <a:rPr lang="en-US" sz="3600" b="1"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p>
                  </a:txBody>
                  <a:tcPr marT="45728" marB="45728"/>
                </a:tc>
              </a:tr>
              <a:tr h="2438265">
                <a:tc>
                  <a:txBody>
                    <a:bodyPr/>
                    <a:lstStyle/>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Nồi</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cơm</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điện</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Máy</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giặt</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Ấm</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siêu</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tốc</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Máy</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tính</a:t>
                      </a:r>
                      <a:r>
                        <a:rPr lang="en-US" sz="3600" b="1" baseline="0" dirty="0" smtClean="0">
                          <a:latin typeface="Times New Roman" pitchFamily="18" charset="0"/>
                          <a:cs typeface="Times New Roman" pitchFamily="18" charset="0"/>
                        </a:rPr>
                        <a:t>,…</a:t>
                      </a:r>
                      <a:endParaRPr lang="en-US" sz="3600" b="1" dirty="0" smtClean="0">
                        <a:latin typeface="Times New Roman" pitchFamily="18" charset="0"/>
                        <a:cs typeface="Times New Roman" pitchFamily="18" charset="0"/>
                      </a:endParaRPr>
                    </a:p>
                  </a:txBody>
                  <a:tcPr marT="45728" marB="45728"/>
                </a:tc>
                <a:tc>
                  <a:txBody>
                    <a:bodyPr/>
                    <a:lstStyle/>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Bếp</a:t>
                      </a:r>
                      <a:r>
                        <a:rPr lang="en-US" sz="3600" b="1" baseline="0" dirty="0" smtClean="0">
                          <a:latin typeface="Times New Roman" pitchFamily="18" charset="0"/>
                          <a:cs typeface="Times New Roman" pitchFamily="18" charset="0"/>
                        </a:rPr>
                        <a:t> gas</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Đèn</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dầu</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Lò</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nướng</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bằng</a:t>
                      </a:r>
                      <a:r>
                        <a:rPr lang="en-US" sz="3600" b="1" baseline="0" dirty="0" smtClean="0">
                          <a:latin typeface="Times New Roman" pitchFamily="18" charset="0"/>
                          <a:cs typeface="Times New Roman" pitchFamily="18" charset="0"/>
                        </a:rPr>
                        <a:t> than</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Bếp</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cồn</a:t>
                      </a:r>
                      <a:r>
                        <a:rPr lang="en-US" sz="3600" b="1" baseline="0" dirty="0" smtClean="0">
                          <a:latin typeface="Times New Roman" pitchFamily="18" charset="0"/>
                          <a:cs typeface="Times New Roman" pitchFamily="18" charset="0"/>
                        </a:rPr>
                        <a:t>,…</a:t>
                      </a:r>
                      <a:endParaRPr lang="en-US" sz="3600" b="1" dirty="0" smtClean="0">
                        <a:latin typeface="Times New Roman" pitchFamily="18" charset="0"/>
                        <a:cs typeface="Times New Roman" pitchFamily="18" charset="0"/>
                      </a:endParaRPr>
                    </a:p>
                  </a:txBody>
                  <a:tcPr marT="45728" marB="45728"/>
                </a:tc>
              </a:tr>
            </a:tbl>
          </a:graphicData>
        </a:graphic>
      </p:graphicFrame>
    </p:spTree>
    <p:extLst>
      <p:ext uri="{BB962C8B-B14F-4D97-AF65-F5344CB8AC3E}">
        <p14:creationId xmlns:p14="http://schemas.microsoft.com/office/powerpoint/2010/main" val="856631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2950" y="838200"/>
            <a:ext cx="88278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000" b="1" dirty="0">
                <a:latin typeface="Times New Roman" pitchFamily="18" charset="0"/>
                <a:ea typeface="SimSun" pitchFamily="2" charset="-122"/>
                <a:cs typeface="Times New Roman" pitchFamily="18" charset="0"/>
              </a:rPr>
              <a:t>     </a:t>
            </a:r>
            <a:r>
              <a:rPr lang="en-US" altLang="en-US" sz="3200" b="1" dirty="0">
                <a:latin typeface="Times New Roman" pitchFamily="18" charset="0"/>
                <a:ea typeface="SimSun" pitchFamily="2" charset="-122"/>
                <a:cs typeface="Times New Roman" pitchFamily="18" charset="0"/>
              </a:rPr>
              <a:t>1. </a:t>
            </a:r>
            <a:r>
              <a:rPr lang="vi-VN" altLang="en-US" sz="3200" b="1" dirty="0">
                <a:latin typeface="Times New Roman" pitchFamily="18" charset="0"/>
                <a:ea typeface="SimSun" pitchFamily="2" charset="-122"/>
                <a:cs typeface="Times New Roman" pitchFamily="18" charset="0"/>
              </a:rPr>
              <a:t>Em hãy kể những </a:t>
            </a:r>
            <a:r>
              <a:rPr lang="vi-VN" altLang="en-US" sz="3200" b="1" dirty="0" smtClean="0">
                <a:latin typeface="Times New Roman" pitchFamily="18" charset="0"/>
                <a:ea typeface="SimSun" pitchFamily="2" charset="-122"/>
                <a:cs typeface="Times New Roman" pitchFamily="18" charset="0"/>
              </a:rPr>
              <a:t>đồ </a:t>
            </a:r>
            <a:r>
              <a:rPr lang="vi-VN" altLang="en-US" sz="3200" b="1" dirty="0">
                <a:latin typeface="Times New Roman" pitchFamily="18" charset="0"/>
                <a:ea typeface="SimSun" pitchFamily="2" charset="-122"/>
                <a:cs typeface="Times New Roman" pitchFamily="18" charset="0"/>
              </a:rPr>
              <a:t>dùng sử dụng năng lượng điện và năng lượng chất đốt trong ngôi nhà của gia đình em</a:t>
            </a:r>
            <a:r>
              <a:rPr lang="vi-VN" altLang="en-US" sz="3200" b="1" dirty="0" smtClean="0">
                <a:latin typeface="Times New Roman" pitchFamily="18" charset="0"/>
                <a:ea typeface="SimSun" pitchFamily="2" charset="-122"/>
                <a:cs typeface="Times New Roman" pitchFamily="18" charset="0"/>
              </a:rPr>
              <a:t>.</a:t>
            </a:r>
            <a:endParaRPr lang="en-US" altLang="en-US" sz="3200" b="1" dirty="0">
              <a:latin typeface="Times New Roman" pitchFamily="18" charset="0"/>
              <a:ea typeface="SimSun" pitchFamily="2" charset="-122"/>
              <a:cs typeface="Times New Roman" pitchFamily="18" charset="0"/>
            </a:endParaRPr>
          </a:p>
        </p:txBody>
      </p:sp>
      <p:sp>
        <p:nvSpPr>
          <p:cNvPr id="46083" name="Rectangle 1"/>
          <p:cNvSpPr>
            <a:spLocks noChangeArrowheads="1"/>
          </p:cNvSpPr>
          <p:nvPr/>
        </p:nvSpPr>
        <p:spPr bwMode="auto">
          <a:xfrm>
            <a:off x="0" y="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000" b="1" dirty="0">
                <a:solidFill>
                  <a:srgbClr val="FF3300"/>
                </a:solidFill>
                <a:latin typeface="Times New Roman" pitchFamily="18" charset="0"/>
                <a:ea typeface="SimSun" pitchFamily="2" charset="-122"/>
              </a:rPr>
              <a:t>VẬN DỤNG </a:t>
            </a:r>
            <a:endParaRPr lang="en-US" altLang="en-US" sz="3000" dirty="0">
              <a:solidFill>
                <a:srgbClr val="FF33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04606"/>
            <a:ext cx="1599406" cy="159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152399" y="2528888"/>
            <a:ext cx="8838405"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000" b="1" dirty="0">
                <a:solidFill>
                  <a:srgbClr val="0000FF"/>
                </a:solidFill>
                <a:latin typeface="Times New Roman" pitchFamily="18" charset="0"/>
                <a:ea typeface="SimSun" pitchFamily="2" charset="-122"/>
                <a:cs typeface="Times New Roman" pitchFamily="18" charset="0"/>
              </a:rPr>
              <a:t>     </a:t>
            </a:r>
            <a:r>
              <a:rPr lang="vi-VN" altLang="en-US" sz="3200" b="1" dirty="0" smtClean="0">
                <a:latin typeface="Times New Roman" pitchFamily="18" charset="0"/>
                <a:ea typeface="SimSun" pitchFamily="2" charset="-122"/>
                <a:cs typeface="Times New Roman" pitchFamily="18" charset="0"/>
              </a:rPr>
              <a:t>2</a:t>
            </a:r>
            <a:r>
              <a:rPr lang="en-US" altLang="en-US" sz="3200" b="1" dirty="0" smtClean="0">
                <a:latin typeface="Times New Roman" pitchFamily="18" charset="0"/>
                <a:ea typeface="SimSun" pitchFamily="2" charset="-122"/>
                <a:cs typeface="Times New Roman" pitchFamily="18" charset="0"/>
              </a:rPr>
              <a:t>. </a:t>
            </a:r>
            <a:r>
              <a:rPr lang="vi-VN" altLang="en-US" sz="3200" b="1" dirty="0" smtClean="0">
                <a:latin typeface="Times New Roman" pitchFamily="18" charset="0"/>
                <a:ea typeface="SimSun" pitchFamily="2" charset="-122"/>
                <a:cs typeface="Times New Roman" pitchFamily="18" charset="0"/>
              </a:rPr>
              <a:t>Kể những hoạt động sử dụng năng lượng mặt trời  mà em biết được ở địa phương em</a:t>
            </a:r>
            <a:r>
              <a:rPr lang="en-US" altLang="en-US" sz="3200" b="1" dirty="0" smtClean="0">
                <a:latin typeface="Times New Roman" pitchFamily="18" charset="0"/>
                <a:ea typeface="SimSun" pitchFamily="2" charset="-122"/>
                <a:cs typeface="Times New Roman" pitchFamily="18" charset="0"/>
              </a:rPr>
              <a:t>.</a:t>
            </a:r>
            <a:endParaRPr lang="en-US" altLang="en-US" sz="3200" b="1" dirty="0">
              <a:latin typeface="Times New Roman" pitchFamily="18" charset="0"/>
              <a:ea typeface="SimSun" pitchFamily="2" charset="-122"/>
              <a:cs typeface="Times New Roman" pitchFamily="18" charset="0"/>
            </a:endParaRPr>
          </a:p>
          <a:p>
            <a:pPr algn="just">
              <a:lnSpc>
                <a:spcPct val="115000"/>
              </a:lnSpc>
            </a:pPr>
            <a:endParaRPr lang="en-US" altLang="en-US" sz="3200" b="1" dirty="0">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72186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829323" y="5219"/>
            <a:ext cx="5746836" cy="830997"/>
          </a:xfrm>
          <a:prstGeom prst="rect">
            <a:avLst/>
          </a:prstGeom>
          <a:gradFill rotWithShape="1">
            <a:gsLst>
              <a:gs pos="0">
                <a:srgbClr val="FF0066"/>
              </a:gs>
              <a:gs pos="50000">
                <a:srgbClr val="FFFFFF"/>
              </a:gs>
              <a:gs pos="100000">
                <a:srgbClr val="FF0066"/>
              </a:gs>
            </a:gsLst>
            <a:lin ang="5400000" scaled="1"/>
          </a:gradFill>
          <a:ln w="38100">
            <a:solidFill>
              <a:srgbClr val="0000FF"/>
            </a:solid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4800" b="1" dirty="0">
                <a:latin typeface="VNI-Times" pitchFamily="2" charset="0"/>
              </a:rPr>
              <a:t>   </a:t>
            </a:r>
            <a:r>
              <a:rPr lang="en-US" sz="3200" b="1" dirty="0" smtClean="0">
                <a:solidFill>
                  <a:srgbClr val="0000FF"/>
                </a:solidFill>
                <a:latin typeface="Times New Roman" pitchFamily="18" charset="0"/>
                <a:cs typeface="Times New Roman" pitchFamily="18" charset="0"/>
              </a:rPr>
              <a:t>HƯỚNG DẪN HỌC Ở NHÀ</a:t>
            </a:r>
            <a:endParaRPr lang="en-US" sz="3200" b="1" dirty="0">
              <a:solidFill>
                <a:srgbClr val="0000FF"/>
              </a:solidFill>
              <a:latin typeface="Times New Roman" pitchFamily="18" charset="0"/>
              <a:cs typeface="Times New Roman" pitchFamily="18" charset="0"/>
            </a:endParaRPr>
          </a:p>
        </p:txBody>
      </p:sp>
      <p:sp>
        <p:nvSpPr>
          <p:cNvPr id="5" name="Text Box 5"/>
          <p:cNvSpPr txBox="1">
            <a:spLocks noChangeArrowheads="1"/>
          </p:cNvSpPr>
          <p:nvPr/>
        </p:nvSpPr>
        <p:spPr bwMode="auto">
          <a:xfrm>
            <a:off x="219591" y="1318524"/>
            <a:ext cx="8763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buFontTx/>
              <a:buBlip>
                <a:blip r:embed="rId2"/>
              </a:buBlip>
            </a:pPr>
            <a:r>
              <a:rPr lang="en-US" sz="3200" b="1" dirty="0" err="1" smtClean="0">
                <a:latin typeface="Times New Roman" pitchFamily="18" charset="0"/>
                <a:cs typeface="Times New Roman" pitchFamily="18" charset="0"/>
              </a:rPr>
              <a:t>Chép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đầy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đủ</a:t>
            </a:r>
            <a:r>
              <a:rPr lang="en-US" sz="3200" b="1" dirty="0" smtClean="0">
                <a:latin typeface="Times New Roman" pitchFamily="18" charset="0"/>
                <a:cs typeface="Times New Roman" pitchFamily="18" charset="0"/>
              </a:rPr>
              <a:t>.</a:t>
            </a:r>
          </a:p>
          <a:p>
            <a:pPr algn="just" eaLnBrk="1" hangingPunct="1">
              <a:spcBef>
                <a:spcPct val="50000"/>
              </a:spcBef>
              <a:buBlip>
                <a:blip r:embed="rId2"/>
              </a:buBlip>
            </a:pP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trọng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tâm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eaLnBrk="1" hangingPunct="1">
              <a:spcBef>
                <a:spcPct val="50000"/>
              </a:spcBef>
              <a:buBlip>
                <a:blip r:embed="rId2"/>
              </a:buBlip>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t>
            </a:r>
            <a:r>
              <a:rPr lang="en-US" sz="3200" b="1" dirty="0" err="1" smtClean="0">
                <a:latin typeface="Times New Roman" pitchFamily="18" charset="0"/>
                <a:cs typeface="Times New Roman" pitchFamily="18" charset="0"/>
              </a:rPr>
              <a:t>hực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viên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giao</a:t>
            </a:r>
            <a:r>
              <a:rPr lang="en-US" sz="3200" b="1" dirty="0" smtClean="0">
                <a:latin typeface="Times New Roman" pitchFamily="18" charset="0"/>
                <a:cs typeface="Times New Roman" pitchFamily="18" charset="0"/>
              </a:rPr>
              <a:t>.</a:t>
            </a:r>
          </a:p>
          <a:p>
            <a:pPr algn="just" eaLnBrk="1" hangingPunct="1">
              <a:spcBef>
                <a:spcPct val="50000"/>
              </a:spcBef>
              <a:buBlip>
                <a:blip r:embed="rId2"/>
              </a:buBlip>
            </a:pP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vi-VN"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2. </a:t>
            </a:r>
            <a:r>
              <a:rPr lang="vi-VN" sz="3200" b="1" dirty="0" smtClean="0">
                <a:latin typeface="Times New Roman" pitchFamily="18" charset="0"/>
                <a:cs typeface="Times New Roman" pitchFamily="18" charset="0"/>
              </a:rPr>
              <a:t>Biện </a:t>
            </a:r>
            <a:r>
              <a:rPr lang="vi-VN" sz="3200" b="1" dirty="0">
                <a:latin typeface="Times New Roman" pitchFamily="18" charset="0"/>
                <a:cs typeface="Times New Roman" pitchFamily="18" charset="0"/>
              </a:rPr>
              <a:t>pháp tiết kiệm năng lượng điện trong gia </a:t>
            </a:r>
            <a:r>
              <a:rPr lang="vi-VN" sz="3200" b="1" dirty="0" smtClean="0">
                <a:latin typeface="Times New Roman" pitchFamily="18" charset="0"/>
                <a:cs typeface="Times New Roman" pitchFamily="18" charset="0"/>
              </a:rPr>
              <a:t>đình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 2.3</a:t>
            </a:r>
            <a:r>
              <a:rPr lang="vi-VN" sz="3200" b="1" dirty="0">
                <a:latin typeface="Times New Roman" pitchFamily="18" charset="0"/>
                <a:cs typeface="Times New Roman" pitchFamily="18" charset="0"/>
              </a:rPr>
              <a:t>. Biện pháp tiết kiệm năng lượng chất đốt trong gia </a:t>
            </a:r>
            <a:r>
              <a:rPr lang="vi-VN" sz="3200" b="1" dirty="0" smtClean="0">
                <a:latin typeface="Times New Roman" pitchFamily="18" charset="0"/>
                <a:cs typeface="Times New Roman" pitchFamily="18" charset="0"/>
              </a:rPr>
              <a:t>đình</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B</a:t>
            </a:r>
            <a:r>
              <a:rPr lang="en-US" sz="3200" b="1" dirty="0" err="1" smtClean="0">
                <a:latin typeface="Times New Roman" pitchFamily="18" charset="0"/>
                <a:cs typeface="Times New Roman" pitchFamily="18" charset="0"/>
              </a:rPr>
              <a:t>ài</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Sử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lượng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yêu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hướng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dẫn</a:t>
            </a:r>
            <a:r>
              <a:rPr lang="en-US" sz="3200" b="1" dirty="0" smtClean="0">
                <a:latin typeface="Times New Roman" pitchFamily="18" charset="0"/>
                <a:cs typeface="Times New Roman" pitchFamily="18" charset="0"/>
              </a:rPr>
              <a:t>.</a:t>
            </a:r>
          </a:p>
        </p:txBody>
      </p:sp>
      <p:pic>
        <p:nvPicPr>
          <p:cNvPr id="6" name="Picture 4"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81371"/>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460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5"/>
          <p:cNvSpPr>
            <a:spLocks noChangeArrowheads="1" noChangeShapeType="1" noTextEdit="1"/>
          </p:cNvSpPr>
          <p:nvPr/>
        </p:nvSpPr>
        <p:spPr bwMode="auto">
          <a:xfrm>
            <a:off x="649287" y="1752600"/>
            <a:ext cx="7800975" cy="3429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FF"/>
              </a:extrusionClr>
              <a:contourClr>
                <a:srgbClr val="FFFFFF"/>
              </a:contourClr>
            </a:sp3d>
          </a:bodyPr>
          <a:lstStyle/>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Chân thành cảm ơn các em </a:t>
            </a:r>
          </a:p>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học sinh đã theo dõi và lắng nghe</a:t>
            </a:r>
          </a:p>
        </p:txBody>
      </p:sp>
      <p:pic>
        <p:nvPicPr>
          <p:cNvPr id="28675" name="Picture 6"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572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849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953325" y="0"/>
            <a:ext cx="7086600" cy="1033272"/>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solidFill>
                  <a:srgbClr val="FF0000"/>
                </a:solidFill>
                <a:latin typeface="+mj-lt"/>
              </a:rPr>
              <a:t>KHỞI ĐỘNG</a:t>
            </a:r>
            <a:endParaRPr lang="en-US" sz="4400" b="1" dirty="0">
              <a:solidFill>
                <a:srgbClr val="FF0000"/>
              </a:solidFill>
              <a:latin typeface="+mj-l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8" y="1685362"/>
            <a:ext cx="8174182" cy="494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12" y="1652343"/>
            <a:ext cx="8544791" cy="954107"/>
          </a:xfrm>
          <a:prstGeom prst="rect">
            <a:avLst/>
          </a:prstGeom>
        </p:spPr>
        <p:txBody>
          <a:bodyPr wrap="square">
            <a:spAutoFit/>
          </a:bodyPr>
          <a:lstStyle/>
          <a:p>
            <a:r>
              <a:rPr lang="vi-VN" sz="2800" b="1" dirty="0">
                <a:solidFill>
                  <a:srgbClr val="001A0C"/>
                </a:solidFill>
                <a:latin typeface="+mj-lt"/>
              </a:rPr>
              <a:t>Tại sao sử dụng tiết kiệm điện lại góp phần bảo vệ tài nguyên của đất </a:t>
            </a:r>
            <a:r>
              <a:rPr lang="vi-VN" sz="2800" b="1" dirty="0" smtClean="0">
                <a:solidFill>
                  <a:srgbClr val="001A0C"/>
                </a:solidFill>
                <a:latin typeface="+mj-lt"/>
              </a:rPr>
              <a:t>nước ?</a:t>
            </a:r>
            <a:endParaRPr lang="en-US" sz="2800" b="1" dirty="0">
              <a:solidFill>
                <a:srgbClr val="001A0C"/>
              </a:solidFill>
              <a:latin typeface="+mj-lt"/>
            </a:endParaRPr>
          </a:p>
        </p:txBody>
      </p:sp>
      <p:sp>
        <p:nvSpPr>
          <p:cNvPr id="7" name="Rectangle 6"/>
          <p:cNvSpPr/>
          <p:nvPr/>
        </p:nvSpPr>
        <p:spPr>
          <a:xfrm>
            <a:off x="734451" y="1057130"/>
            <a:ext cx="7620000" cy="523220"/>
          </a:xfrm>
          <a:prstGeom prst="rect">
            <a:avLst/>
          </a:prstGeom>
        </p:spPr>
        <p:txBody>
          <a:bodyPr wrap="square">
            <a:spAutoFit/>
          </a:bodyPr>
          <a:lstStyle/>
          <a:p>
            <a:pPr algn="ctr"/>
            <a:r>
              <a:rPr lang="vi-VN" sz="2800" b="1" dirty="0" smtClean="0">
                <a:solidFill>
                  <a:srgbClr val="001A0C"/>
                </a:solidFill>
                <a:latin typeface="+mj-lt"/>
              </a:rPr>
              <a:t>Hãy quan sát hình sau và trả lời câu hỏi </a:t>
            </a:r>
            <a:endParaRPr lang="en-US" sz="2800" b="1" dirty="0">
              <a:solidFill>
                <a:srgbClr val="001A0C"/>
              </a:solidFill>
              <a:latin typeface="+mj-lt"/>
            </a:endParaRPr>
          </a:p>
        </p:txBody>
      </p:sp>
      <p:sp>
        <p:nvSpPr>
          <p:cNvPr id="8" name="Rectangle 7"/>
          <p:cNvSpPr/>
          <p:nvPr/>
        </p:nvSpPr>
        <p:spPr>
          <a:xfrm>
            <a:off x="445211" y="2590800"/>
            <a:ext cx="7924800" cy="3539430"/>
          </a:xfrm>
          <a:prstGeom prst="rect">
            <a:avLst/>
          </a:prstGeom>
        </p:spPr>
        <p:txBody>
          <a:bodyPr wrap="square">
            <a:spAutoFit/>
          </a:bodyPr>
          <a:lstStyle/>
          <a:p>
            <a:pPr algn="just"/>
            <a:r>
              <a:rPr lang="vi-VN" sz="2800" b="1" dirty="0">
                <a:solidFill>
                  <a:srgbClr val="0070C0"/>
                </a:solidFill>
                <a:latin typeface="+mj-lt"/>
              </a:rPr>
              <a:t>Sử dụng tiết kiệm điện góp phần bảo vệ tài nguyên của đất nước vì đây là nguồn tài nguyên của quốc gia và có vai </a:t>
            </a:r>
            <a:r>
              <a:rPr lang="vi-VN" sz="2800" b="1" dirty="0" smtClean="0">
                <a:solidFill>
                  <a:srgbClr val="0070C0"/>
                </a:solidFill>
                <a:latin typeface="+mj-lt"/>
              </a:rPr>
              <a:t>t</a:t>
            </a:r>
            <a:r>
              <a:rPr lang="en-US" sz="2800" b="1" dirty="0" err="1" smtClean="0">
                <a:solidFill>
                  <a:srgbClr val="0070C0"/>
                </a:solidFill>
                <a:latin typeface="Times New Roman" pitchFamily="18" charset="0"/>
                <a:cs typeface="Times New Roman" pitchFamily="18" charset="0"/>
              </a:rPr>
              <a:t>rò</a:t>
            </a:r>
            <a:r>
              <a:rPr lang="vi-VN" sz="2800" b="1" dirty="0" smtClean="0">
                <a:solidFill>
                  <a:srgbClr val="0070C0"/>
                </a:solidFill>
                <a:latin typeface="+mj-lt"/>
              </a:rPr>
              <a:t> </a:t>
            </a:r>
            <a:r>
              <a:rPr lang="vi-VN" sz="2800" b="1" dirty="0">
                <a:solidFill>
                  <a:srgbClr val="0070C0"/>
                </a:solidFill>
                <a:latin typeface="+mj-lt"/>
              </a:rPr>
              <a:t>rất lớn trong cuộc sống của chúng ta, chính vì thế mà chúng ta phải sử dụng chúng một cách thật tiết kiệm và hiệu </a:t>
            </a:r>
            <a:r>
              <a:rPr lang="vi-VN" sz="2800" b="1" dirty="0" smtClean="0">
                <a:solidFill>
                  <a:srgbClr val="0070C0"/>
                </a:solidFill>
                <a:latin typeface="+mj-lt"/>
              </a:rPr>
              <a:t>quả trong gia đình.</a:t>
            </a:r>
            <a:r>
              <a:rPr lang="en-US" sz="2800" b="1" dirty="0" smtClean="0">
                <a:solidFill>
                  <a:srgbClr val="0070C0"/>
                </a:solidFill>
                <a:latin typeface="+mj-lt"/>
              </a:rPr>
              <a:t> </a:t>
            </a:r>
            <a:r>
              <a:rPr lang="vi-VN" sz="2800" b="1" dirty="0" smtClean="0">
                <a:solidFill>
                  <a:srgbClr val="0070C0"/>
                </a:solidFill>
                <a:latin typeface="+mj-lt"/>
              </a:rPr>
              <a:t>Chúng ta cùng tìm hiểu các nguồn năng lượng được sử dụng phổ biến trong ngôi nhà là những năng lượng nào.</a:t>
            </a:r>
            <a:endParaRPr lang="en-US" sz="2800" b="1" dirty="0">
              <a:solidFill>
                <a:srgbClr val="0070C0"/>
              </a:solidFill>
              <a:latin typeface="+mj-lt"/>
            </a:endParaRPr>
          </a:p>
        </p:txBody>
      </p:sp>
    </p:spTree>
    <p:extLst>
      <p:ext uri="{BB962C8B-B14F-4D97-AF65-F5344CB8AC3E}">
        <p14:creationId xmlns:p14="http://schemas.microsoft.com/office/powerpoint/2010/main" val="12897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wheel(1)">
                                      <p:cBhvr>
                                        <p:cTn id="19" dur="2000"/>
                                        <p:tgtEl>
                                          <p:spTgt spid="1536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15362"/>
                                        </p:tgtEl>
                                      </p:cBhvr>
                                    </p:animEffect>
                                    <p:anim calcmode="lin" valueType="num">
                                      <p:cBhvr>
                                        <p:cTn id="31" dur="1000"/>
                                        <p:tgtEl>
                                          <p:spTgt spid="15362"/>
                                        </p:tgtEl>
                                        <p:attrNameLst>
                                          <p:attrName>ppt_x</p:attrName>
                                        </p:attrNameLst>
                                      </p:cBhvr>
                                      <p:tavLst>
                                        <p:tav tm="0">
                                          <p:val>
                                            <p:strVal val="ppt_x"/>
                                          </p:val>
                                        </p:tav>
                                        <p:tav tm="100000">
                                          <p:val>
                                            <p:strVal val="ppt_x"/>
                                          </p:val>
                                        </p:tav>
                                      </p:tavLst>
                                    </p:anim>
                                    <p:anim calcmode="lin" valueType="num">
                                      <p:cBhvr>
                                        <p:cTn id="32" dur="1000"/>
                                        <p:tgtEl>
                                          <p:spTgt spid="15362"/>
                                        </p:tgtEl>
                                        <p:attrNameLst>
                                          <p:attrName>ppt_y</p:attrName>
                                        </p:attrNameLst>
                                      </p:cBhvr>
                                      <p:tavLst>
                                        <p:tav tm="0">
                                          <p:val>
                                            <p:strVal val="ppt_y"/>
                                          </p:val>
                                        </p:tav>
                                        <p:tav tm="100000">
                                          <p:val>
                                            <p:strVal val="ppt_y+.1"/>
                                          </p:val>
                                        </p:tav>
                                      </p:tavLst>
                                    </p:anim>
                                    <p:set>
                                      <p:cBhvr>
                                        <p:cTn id="33" dur="1" fill="hold">
                                          <p:stCondLst>
                                            <p:cond delay="999"/>
                                          </p:stCondLst>
                                        </p:cTn>
                                        <p:tgtEl>
                                          <p:spTgt spid="1536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0" y="0"/>
            <a:ext cx="9144000" cy="609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sp>
        <p:nvSpPr>
          <p:cNvPr id="3" name="Subtitle 2"/>
          <p:cNvSpPr>
            <a:spLocks noGrp="1"/>
          </p:cNvSpPr>
          <p:nvPr>
            <p:ph type="subTitle" idx="1"/>
          </p:nvPr>
        </p:nvSpPr>
        <p:spPr>
          <a:xfrm>
            <a:off x="228600" y="609600"/>
            <a:ext cx="8839199" cy="983673"/>
          </a:xfrm>
        </p:spPr>
        <p:txBody>
          <a:bodyPr>
            <a:noAutofit/>
          </a:bodyPr>
          <a:lstStyle/>
          <a:p>
            <a:pPr algn="just"/>
            <a:r>
              <a:rPr lang="en-US" sz="2800" b="1" dirty="0">
                <a:solidFill>
                  <a:srgbClr val="0070C0"/>
                </a:solidFill>
                <a:latin typeface="Times New Roman" pitchFamily="18" charset="0"/>
                <a:cs typeface="Times New Roman" pitchFamily="18" charset="0"/>
              </a:rPr>
              <a:t>I</a:t>
            </a:r>
            <a:r>
              <a:rPr lang="en-US" sz="2800" b="1" dirty="0" smtClean="0">
                <a:solidFill>
                  <a:srgbClr val="0070C0"/>
                </a:solidFill>
                <a:latin typeface="Times New Roman" pitchFamily="18" charset="0"/>
                <a:cs typeface="Times New Roman" pitchFamily="18" charset="0"/>
              </a:rPr>
              <a:t>. </a:t>
            </a:r>
            <a:r>
              <a:rPr lang="vi-VN" sz="2800" b="1" dirty="0" smtClean="0">
                <a:solidFill>
                  <a:srgbClr val="0070C0"/>
                </a:solidFill>
                <a:latin typeface="Times New Roman" pitchFamily="18" charset="0"/>
                <a:cs typeface="Times New Roman" pitchFamily="18" charset="0"/>
              </a:rPr>
              <a:t>CÁC NGUỒN NĂNG LƯỢNG THƯỜNG DÙNG TRONG NGÔI NHÀ</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sp>
        <p:nvSpPr>
          <p:cNvPr id="5" name="Subtitle 2"/>
          <p:cNvSpPr txBox="1">
            <a:spLocks/>
          </p:cNvSpPr>
          <p:nvPr/>
        </p:nvSpPr>
        <p:spPr>
          <a:xfrm>
            <a:off x="914400" y="2667000"/>
            <a:ext cx="64008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endParaRPr lang="en-US" dirty="0"/>
          </a:p>
        </p:txBody>
      </p:sp>
      <p:sp>
        <p:nvSpPr>
          <p:cNvPr id="7" name="Subtitle 2"/>
          <p:cNvSpPr txBox="1">
            <a:spLocks/>
          </p:cNvSpPr>
          <p:nvPr/>
        </p:nvSpPr>
        <p:spPr>
          <a:xfrm>
            <a:off x="685800" y="2971800"/>
            <a:ext cx="64008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endParaRPr lang="en-US" dirty="0"/>
          </a:p>
        </p:txBody>
      </p:sp>
      <p:sp>
        <p:nvSpPr>
          <p:cNvPr id="17" name="Subtitle 2"/>
          <p:cNvSpPr txBox="1">
            <a:spLocks/>
          </p:cNvSpPr>
          <p:nvPr/>
        </p:nvSpPr>
        <p:spPr>
          <a:xfrm>
            <a:off x="21102" y="1585222"/>
            <a:ext cx="8970498" cy="6858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vi-VN" sz="2800" b="1" dirty="0">
                <a:solidFill>
                  <a:srgbClr val="001A0C"/>
                </a:solidFill>
                <a:latin typeface="Times New Roman" pitchFamily="18" charset="0"/>
                <a:cs typeface="Times New Roman" pitchFamily="18" charset="0"/>
              </a:rPr>
              <a:t>Hãy quan sát hình </a:t>
            </a:r>
            <a:r>
              <a:rPr lang="vi-VN" sz="2800" b="1" dirty="0" smtClean="0">
                <a:solidFill>
                  <a:srgbClr val="001A0C"/>
                </a:solidFill>
                <a:latin typeface="Times New Roman" pitchFamily="18" charset="0"/>
                <a:cs typeface="Times New Roman" pitchFamily="18" charset="0"/>
              </a:rPr>
              <a:t>2.1 SGK/ trang 15 và </a:t>
            </a:r>
            <a:r>
              <a:rPr lang="vi-VN" sz="2800" b="1" dirty="0">
                <a:solidFill>
                  <a:srgbClr val="001A0C"/>
                </a:solidFill>
                <a:latin typeface="Times New Roman" pitchFamily="18" charset="0"/>
                <a:cs typeface="Times New Roman" pitchFamily="18" charset="0"/>
              </a:rPr>
              <a:t>trả lời câu </a:t>
            </a:r>
            <a:r>
              <a:rPr lang="vi-VN" sz="2800" b="1" dirty="0" smtClean="0">
                <a:solidFill>
                  <a:srgbClr val="001A0C"/>
                </a:solidFill>
                <a:latin typeface="Times New Roman" pitchFamily="18" charset="0"/>
                <a:cs typeface="Times New Roman" pitchFamily="18" charset="0"/>
              </a:rPr>
              <a:t>hỏi</a:t>
            </a:r>
            <a:r>
              <a:rPr lang="en-US" sz="2800" b="1" dirty="0" smtClean="0">
                <a:solidFill>
                  <a:srgbClr val="001A0C"/>
                </a:solidFill>
                <a:latin typeface="Times New Roman" pitchFamily="18" charset="0"/>
                <a:cs typeface="Times New Roman" pitchFamily="18" charset="0"/>
              </a:rPr>
              <a:t>.</a:t>
            </a:r>
            <a:r>
              <a:rPr lang="vi-VN" sz="2800" b="1" dirty="0" smtClean="0">
                <a:solidFill>
                  <a:srgbClr val="001A0C"/>
                </a:solidFill>
                <a:latin typeface="Times New Roman" pitchFamily="18" charset="0"/>
                <a:cs typeface="Times New Roman" pitchFamily="18" charset="0"/>
              </a:rPr>
              <a:t> </a:t>
            </a:r>
            <a:endParaRPr lang="vi-VN" sz="2800" b="1" dirty="0">
              <a:solidFill>
                <a:srgbClr val="001A0C"/>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468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0" y="33997"/>
            <a:ext cx="9144000" cy="57560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sp>
        <p:nvSpPr>
          <p:cNvPr id="3" name="Subtitle 2"/>
          <p:cNvSpPr>
            <a:spLocks noGrp="1"/>
          </p:cNvSpPr>
          <p:nvPr>
            <p:ph type="subTitle" idx="1"/>
          </p:nvPr>
        </p:nvSpPr>
        <p:spPr>
          <a:xfrm>
            <a:off x="228600" y="609600"/>
            <a:ext cx="8763000" cy="983673"/>
          </a:xfrm>
        </p:spPr>
        <p:txBody>
          <a:bodyPr>
            <a:noAutofit/>
          </a:bodyPr>
          <a:lstStyle/>
          <a:p>
            <a:pPr algn="just"/>
            <a:r>
              <a:rPr lang="en-US" sz="2750" b="1" dirty="0" smtClean="0">
                <a:solidFill>
                  <a:srgbClr val="0070C0"/>
                </a:solidFill>
                <a:latin typeface="Times New Roman" pitchFamily="18" charset="0"/>
                <a:cs typeface="Times New Roman" pitchFamily="18" charset="0"/>
              </a:rPr>
              <a:t>I</a:t>
            </a:r>
            <a:r>
              <a:rPr lang="vi-VN" sz="2750" b="1" dirty="0" smtClean="0">
                <a:solidFill>
                  <a:srgbClr val="0070C0"/>
                </a:solidFill>
                <a:latin typeface="Times New Roman" pitchFamily="18" charset="0"/>
                <a:cs typeface="Times New Roman" pitchFamily="18" charset="0"/>
              </a:rPr>
              <a:t>. CÁC NGUỒN NĂNG LƯỢNG THƯỜNG DÙNG TRONG NGÔI NHÀ</a:t>
            </a:r>
            <a:endParaRPr lang="en-US" sz="2750" b="1" dirty="0">
              <a:solidFill>
                <a:srgbClr val="0070C0"/>
              </a:solidFill>
              <a:latin typeface="Times New Roman" pitchFamily="18" charset="0"/>
              <a:cs typeface="Times New Roman" pitchFamily="18" charset="0"/>
            </a:endParaRPr>
          </a:p>
        </p:txBody>
      </p:sp>
      <p:sp>
        <p:nvSpPr>
          <p:cNvPr id="12" name="Subtitle 2"/>
          <p:cNvSpPr txBox="1">
            <a:spLocks/>
          </p:cNvSpPr>
          <p:nvPr/>
        </p:nvSpPr>
        <p:spPr>
          <a:xfrm>
            <a:off x="457200" y="1828800"/>
            <a:ext cx="8534400" cy="9836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vi-VN" sz="2800" b="1" dirty="0">
                <a:solidFill>
                  <a:srgbClr val="001A0C"/>
                </a:solidFill>
                <a:latin typeface="Times New Roman" pitchFamily="18" charset="0"/>
                <a:cs typeface="Times New Roman" pitchFamily="18" charset="0"/>
              </a:rPr>
              <a:t>Hãy kể các nguồn năng lượng nào được sử dụng để thực hiện các hoạt động thường ngày trong gia đình</a:t>
            </a:r>
            <a:r>
              <a:rPr lang="vi-VN" sz="2800" b="1" dirty="0" smtClean="0">
                <a:solidFill>
                  <a:srgbClr val="001A0C"/>
                </a:solidFill>
                <a:latin typeface="Times New Roman" pitchFamily="18" charset="0"/>
                <a:cs typeface="Times New Roman" pitchFamily="18" charset="0"/>
              </a:rPr>
              <a:t>?</a:t>
            </a:r>
            <a:endParaRPr lang="vi-VN" sz="2800" b="1" dirty="0">
              <a:solidFill>
                <a:srgbClr val="001A0C"/>
              </a:solidFill>
              <a:latin typeface="Times New Roman" pitchFamily="18" charset="0"/>
              <a:cs typeface="Times New Roman" pitchFamily="18" charset="0"/>
            </a:endParaRPr>
          </a:p>
        </p:txBody>
      </p:sp>
      <p:sp>
        <p:nvSpPr>
          <p:cNvPr id="13" name="Subtitle 2"/>
          <p:cNvSpPr txBox="1">
            <a:spLocks/>
          </p:cNvSpPr>
          <p:nvPr/>
        </p:nvSpPr>
        <p:spPr>
          <a:xfrm>
            <a:off x="609600" y="2971800"/>
            <a:ext cx="8382000" cy="14270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b="1" dirty="0" smtClean="0">
                <a:solidFill>
                  <a:srgbClr val="0070C0"/>
                </a:solidFill>
                <a:latin typeface="Times New Roman" pitchFamily="18" charset="0"/>
                <a:cs typeface="Times New Roman" pitchFamily="18" charset="0"/>
              </a:rPr>
              <a:t>C</a:t>
            </a:r>
            <a:r>
              <a:rPr lang="vi-VN" b="1" dirty="0" smtClean="0">
                <a:solidFill>
                  <a:srgbClr val="0070C0"/>
                </a:solidFill>
                <a:latin typeface="Times New Roman" pitchFamily="18" charset="0"/>
                <a:cs typeface="Times New Roman" pitchFamily="18" charset="0"/>
              </a:rPr>
              <a:t>ác </a:t>
            </a:r>
            <a:r>
              <a:rPr lang="vi-VN" b="1" dirty="0">
                <a:solidFill>
                  <a:srgbClr val="0070C0"/>
                </a:solidFill>
                <a:latin typeface="Times New Roman" pitchFamily="18" charset="0"/>
                <a:cs typeface="Times New Roman" pitchFamily="18" charset="0"/>
              </a:rPr>
              <a:t>nguồn năng lượng </a:t>
            </a:r>
            <a:r>
              <a:rPr lang="vi-VN" b="1" dirty="0" smtClean="0">
                <a:solidFill>
                  <a:srgbClr val="0070C0"/>
                </a:solidFill>
                <a:latin typeface="Times New Roman" pitchFamily="18" charset="0"/>
                <a:cs typeface="Times New Roman" pitchFamily="18" charset="0"/>
              </a:rPr>
              <a:t>được </a:t>
            </a:r>
            <a:r>
              <a:rPr lang="vi-VN" b="1" dirty="0">
                <a:solidFill>
                  <a:srgbClr val="0070C0"/>
                </a:solidFill>
                <a:latin typeface="Times New Roman" pitchFamily="18" charset="0"/>
                <a:cs typeface="Times New Roman" pitchFamily="18" charset="0"/>
              </a:rPr>
              <a:t>sử dụng để thực hiện các hoạt động thường ngày trong gia </a:t>
            </a:r>
            <a:r>
              <a:rPr lang="vi-VN" b="1" dirty="0" smtClean="0">
                <a:solidFill>
                  <a:srgbClr val="0070C0"/>
                </a:solidFill>
                <a:latin typeface="Times New Roman" pitchFamily="18" charset="0"/>
                <a:cs typeface="Times New Roman" pitchFamily="18" charset="0"/>
              </a:rPr>
              <a:t>đình</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là</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năng</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lượng</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điện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năng</a:t>
            </a:r>
            <a:r>
              <a:rPr lang="en-US" b="1" dirty="0" smtClean="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lượng</a:t>
            </a:r>
            <a:r>
              <a:rPr lang="en-US" b="1" dirty="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chất</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đốt</a:t>
            </a:r>
            <a:r>
              <a:rPr lang="en-US" b="1" dirty="0" smtClean="0">
                <a:solidFill>
                  <a:srgbClr val="0070C0"/>
                </a:solidFill>
                <a:latin typeface="Times New Roman" pitchFamily="18" charset="0"/>
                <a:cs typeface="Times New Roman" pitchFamily="18" charset="0"/>
              </a:rPr>
              <a:t>.</a:t>
            </a:r>
            <a:endParaRPr lang="vi-VN" b="1" dirty="0">
              <a:solidFill>
                <a:srgbClr val="0070C0"/>
              </a:solidFill>
              <a:latin typeface="Times New Roman" pitchFamily="18" charset="0"/>
              <a:cs typeface="Times New Roman" pitchFamily="18" charset="0"/>
            </a:endParaRPr>
          </a:p>
        </p:txBody>
      </p:sp>
      <p:sp>
        <p:nvSpPr>
          <p:cNvPr id="10" name="Subtitle 2"/>
          <p:cNvSpPr txBox="1">
            <a:spLocks/>
          </p:cNvSpPr>
          <p:nvPr/>
        </p:nvSpPr>
        <p:spPr>
          <a:xfrm>
            <a:off x="533400" y="1828800"/>
            <a:ext cx="8382000" cy="142701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vi-VN" sz="2800" b="1" dirty="0" smtClean="0">
                <a:solidFill>
                  <a:srgbClr val="001A0C"/>
                </a:solidFill>
                <a:latin typeface="Times New Roman" pitchFamily="18" charset="0"/>
                <a:cs typeface="Times New Roman" pitchFamily="18" charset="0"/>
              </a:rPr>
              <a:t>Hãy </a:t>
            </a:r>
            <a:r>
              <a:rPr lang="vi-VN" sz="2800" b="1" dirty="0">
                <a:solidFill>
                  <a:srgbClr val="001A0C"/>
                </a:solidFill>
                <a:latin typeface="Times New Roman" pitchFamily="18" charset="0"/>
                <a:cs typeface="Times New Roman" pitchFamily="18" charset="0"/>
              </a:rPr>
              <a:t>kể thêm những nguồn năng lượng khác được sử dụng </a:t>
            </a:r>
            <a:r>
              <a:rPr lang="vi-VN" sz="2800" b="1" dirty="0" smtClean="0">
                <a:solidFill>
                  <a:srgbClr val="001A0C"/>
                </a:solidFill>
                <a:latin typeface="Times New Roman" pitchFamily="18" charset="0"/>
                <a:cs typeface="Times New Roman" pitchFamily="18" charset="0"/>
              </a:rPr>
              <a:t>để </a:t>
            </a:r>
            <a:r>
              <a:rPr lang="vi-VN" sz="2800" b="1" dirty="0">
                <a:solidFill>
                  <a:srgbClr val="001A0C"/>
                </a:solidFill>
                <a:latin typeface="Times New Roman" pitchFamily="18" charset="0"/>
                <a:cs typeface="Times New Roman" pitchFamily="18" charset="0"/>
              </a:rPr>
              <a:t>thực hiện các hoạt động thường ngày trong gia đình?</a:t>
            </a:r>
          </a:p>
        </p:txBody>
      </p:sp>
      <p:sp>
        <p:nvSpPr>
          <p:cNvPr id="14" name="Subtitle 2"/>
          <p:cNvSpPr txBox="1">
            <a:spLocks/>
          </p:cNvSpPr>
          <p:nvPr/>
        </p:nvSpPr>
        <p:spPr>
          <a:xfrm>
            <a:off x="644769" y="3227684"/>
            <a:ext cx="8382000" cy="160606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3200" b="1" dirty="0" smtClean="0">
                <a:solidFill>
                  <a:srgbClr val="0070C0"/>
                </a:solidFill>
                <a:latin typeface="Times New Roman" pitchFamily="18" charset="0"/>
                <a:cs typeface="Times New Roman" pitchFamily="18" charset="0"/>
              </a:rPr>
              <a:t>N</a:t>
            </a:r>
            <a:r>
              <a:rPr lang="vi-VN" sz="3200" b="1" dirty="0" smtClean="0">
                <a:solidFill>
                  <a:srgbClr val="0070C0"/>
                </a:solidFill>
                <a:latin typeface="Times New Roman" pitchFamily="18" charset="0"/>
                <a:cs typeface="Times New Roman" pitchFamily="18" charset="0"/>
              </a:rPr>
              <a:t>hững </a:t>
            </a:r>
            <a:r>
              <a:rPr lang="vi-VN" sz="3200" b="1" dirty="0">
                <a:solidFill>
                  <a:srgbClr val="0070C0"/>
                </a:solidFill>
                <a:latin typeface="Times New Roman" pitchFamily="18" charset="0"/>
                <a:cs typeface="Times New Roman" pitchFamily="18" charset="0"/>
              </a:rPr>
              <a:t>nguồn năng lượng khác được sử dụng để thực hiện các hoạt động thường ngày trong gia </a:t>
            </a:r>
            <a:r>
              <a:rPr lang="vi-VN" sz="3200" b="1" dirty="0" smtClean="0">
                <a:solidFill>
                  <a:srgbClr val="0070C0"/>
                </a:solidFill>
                <a:latin typeface="Times New Roman" pitchFamily="18" charset="0"/>
                <a:cs typeface="Times New Roman" pitchFamily="18" charset="0"/>
              </a:rPr>
              <a:t>đình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là</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năng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mặt</a:t>
            </a:r>
            <a:r>
              <a:rPr lang="en-US" sz="3200" b="1" dirty="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trời</a:t>
            </a:r>
            <a:r>
              <a:rPr lang="en-US" sz="3200" b="1" dirty="0" smtClean="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năng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lượng</a:t>
            </a:r>
            <a:r>
              <a:rPr lang="en-US" sz="3200" b="1" dirty="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gió</a:t>
            </a:r>
            <a:r>
              <a:rPr lang="en-US" sz="3200" b="1" dirty="0" smtClean="0">
                <a:solidFill>
                  <a:srgbClr val="0070C0"/>
                </a:solidFill>
                <a:latin typeface="Times New Roman" pitchFamily="18" charset="0"/>
                <a:cs typeface="Times New Roman" pitchFamily="18" charset="0"/>
              </a:rPr>
              <a:t>.</a:t>
            </a:r>
            <a:endParaRPr lang="en-US" sz="3200" dirty="0">
              <a:solidFill>
                <a:srgbClr val="0070C0"/>
              </a:solidFill>
            </a:endParaRPr>
          </a:p>
        </p:txBody>
      </p:sp>
    </p:spTree>
    <p:extLst>
      <p:ext uri="{BB962C8B-B14F-4D97-AF65-F5344CB8AC3E}">
        <p14:creationId xmlns:p14="http://schemas.microsoft.com/office/powerpoint/2010/main" val="343610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500"/>
                                        <p:tgtEl>
                                          <p:spTgt spid="12"/>
                                        </p:tgtEl>
                                        <p:attrNameLst>
                                          <p:attrName>ppt_x</p:attrName>
                                        </p:attrNameLst>
                                      </p:cBhvr>
                                      <p:tavLst>
                                        <p:tav tm="0">
                                          <p:val>
                                            <p:strVal val="ppt_x"/>
                                          </p:val>
                                        </p:tav>
                                        <p:tav tm="100000">
                                          <p:val>
                                            <p:strVal val="ppt_x"/>
                                          </p:val>
                                        </p:tav>
                                      </p:tavLst>
                                    </p:anim>
                                    <p:anim calcmode="lin" valueType="num">
                                      <p:cBhvr additive="base">
                                        <p:cTn id="16" dur="500"/>
                                        <p:tgtEl>
                                          <p:spTgt spid="12"/>
                                        </p:tgtEl>
                                        <p:attrNameLst>
                                          <p:attrName>ppt_y</p:attrName>
                                        </p:attrNameLst>
                                      </p:cBhvr>
                                      <p:tavLst>
                                        <p:tav tm="0">
                                          <p:val>
                                            <p:strVal val="ppt_y"/>
                                          </p:val>
                                        </p:tav>
                                        <p:tav tm="100000">
                                          <p:val>
                                            <p:strVal val="1+ppt_h/2"/>
                                          </p:val>
                                        </p:tav>
                                      </p:tavLst>
                                    </p:anim>
                                    <p:set>
                                      <p:cBhvr>
                                        <p:cTn id="17" dur="1" fill="hold">
                                          <p:stCondLst>
                                            <p:cond delay="499"/>
                                          </p:stCondLst>
                                        </p:cTn>
                                        <p:tgtEl>
                                          <p:spTgt spid="12"/>
                                        </p:tgtEl>
                                        <p:attrNameLst>
                                          <p:attrName>style.visibility</p:attrName>
                                        </p:attrNameLst>
                                      </p:cBhvr>
                                      <p:to>
                                        <p:strVal val="hidden"/>
                                      </p:to>
                                    </p:set>
                                  </p:childTnLst>
                                </p:cTn>
                              </p:par>
                              <p:par>
                                <p:cTn id="18" presetID="2" presetClass="exit" presetSubtype="4" fill="hold" grpId="1" nodeType="withEffect">
                                  <p:stCondLst>
                                    <p:cond delay="0"/>
                                  </p:stCondLst>
                                  <p:childTnLst>
                                    <p:anim calcmode="lin" valueType="num">
                                      <p:cBhvr additive="base">
                                        <p:cTn id="19" dur="500"/>
                                        <p:tgtEl>
                                          <p:spTgt spid="13"/>
                                        </p:tgtEl>
                                        <p:attrNameLst>
                                          <p:attrName>ppt_x</p:attrName>
                                        </p:attrNameLst>
                                      </p:cBhvr>
                                      <p:tavLst>
                                        <p:tav tm="0">
                                          <p:val>
                                            <p:strVal val="ppt_x"/>
                                          </p:val>
                                        </p:tav>
                                        <p:tav tm="100000">
                                          <p:val>
                                            <p:strVal val="ppt_x"/>
                                          </p:val>
                                        </p:tav>
                                      </p:tavLst>
                                    </p:anim>
                                    <p:anim calcmode="lin" valueType="num">
                                      <p:cBhvr additive="base">
                                        <p:cTn id="20" dur="500"/>
                                        <p:tgtEl>
                                          <p:spTgt spid="13"/>
                                        </p:tgtEl>
                                        <p:attrNameLst>
                                          <p:attrName>ppt_y</p:attrName>
                                        </p:attrNameLst>
                                      </p:cBhvr>
                                      <p:tavLst>
                                        <p:tav tm="0">
                                          <p:val>
                                            <p:strVal val="ppt_y"/>
                                          </p:val>
                                        </p:tav>
                                        <p:tav tm="100000">
                                          <p:val>
                                            <p:strVal val="1+ppt_h/2"/>
                                          </p:val>
                                        </p:tav>
                                      </p:tavLst>
                                    </p:anim>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152400" y="152400"/>
            <a:ext cx="8852054" cy="609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sp>
        <p:nvSpPr>
          <p:cNvPr id="3" name="Subtitle 2"/>
          <p:cNvSpPr>
            <a:spLocks noGrp="1"/>
          </p:cNvSpPr>
          <p:nvPr>
            <p:ph type="subTitle" idx="1"/>
          </p:nvPr>
        </p:nvSpPr>
        <p:spPr>
          <a:xfrm>
            <a:off x="457200" y="762000"/>
            <a:ext cx="8382000" cy="983673"/>
          </a:xfrm>
        </p:spPr>
        <p:txBody>
          <a:bodyPr>
            <a:noAutofit/>
          </a:bodyPr>
          <a:lstStyle/>
          <a:p>
            <a:pPr algn="just"/>
            <a:r>
              <a:rPr lang="en-US" sz="2800" b="1" dirty="0">
                <a:solidFill>
                  <a:srgbClr val="0070C0"/>
                </a:solidFill>
                <a:latin typeface="Times New Roman" pitchFamily="18" charset="0"/>
                <a:cs typeface="Times New Roman" pitchFamily="18" charset="0"/>
              </a:rPr>
              <a:t>I</a:t>
            </a:r>
            <a:r>
              <a:rPr lang="vi-VN" sz="2800" b="1" dirty="0" smtClean="0">
                <a:solidFill>
                  <a:srgbClr val="0070C0"/>
                </a:solidFill>
                <a:latin typeface="Times New Roman" pitchFamily="18" charset="0"/>
                <a:cs typeface="Times New Roman" pitchFamily="18" charset="0"/>
              </a:rPr>
              <a:t>. CÁC NGUỒN NĂNG LƯỢNG THƯỜNG DÙNG TRONG NGÔI NHÀ</a:t>
            </a:r>
            <a:endParaRPr lang="en-US" sz="2800" b="1" dirty="0">
              <a:solidFill>
                <a:srgbClr val="0070C0"/>
              </a:solidFill>
              <a:latin typeface="Times New Roman" pitchFamily="18" charset="0"/>
              <a:cs typeface="Times New Roman" pitchFamily="18" charset="0"/>
            </a:endParaRPr>
          </a:p>
        </p:txBody>
      </p:sp>
      <p:sp>
        <p:nvSpPr>
          <p:cNvPr id="2" name="Oval 1"/>
          <p:cNvSpPr/>
          <p:nvPr/>
        </p:nvSpPr>
        <p:spPr>
          <a:xfrm>
            <a:off x="2505222" y="1752600"/>
            <a:ext cx="4267200" cy="2590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Times New Roman" pitchFamily="18" charset="0"/>
                <a:cs typeface="Times New Roman" pitchFamily="18" charset="0"/>
              </a:rPr>
              <a:t>C</a:t>
            </a:r>
            <a:r>
              <a:rPr lang="vi-VN" sz="2800" b="1" dirty="0" smtClean="0">
                <a:solidFill>
                  <a:srgbClr val="0070C0"/>
                </a:solidFill>
                <a:latin typeface="Times New Roman" pitchFamily="18" charset="0"/>
                <a:cs typeface="Times New Roman" pitchFamily="18" charset="0"/>
              </a:rPr>
              <a:t>ác </a:t>
            </a:r>
            <a:r>
              <a:rPr lang="vi-VN" sz="2800" b="1" dirty="0">
                <a:solidFill>
                  <a:srgbClr val="0070C0"/>
                </a:solidFill>
                <a:latin typeface="Times New Roman" pitchFamily="18" charset="0"/>
                <a:cs typeface="Times New Roman" pitchFamily="18" charset="0"/>
              </a:rPr>
              <a:t>nguồn năng </a:t>
            </a:r>
            <a:r>
              <a:rPr lang="vi-VN" sz="2800" b="1" dirty="0" smtClean="0">
                <a:solidFill>
                  <a:srgbClr val="0070C0"/>
                </a:solidFill>
                <a:latin typeface="Times New Roman" pitchFamily="18" charset="0"/>
                <a:cs typeface="Times New Roman" pitchFamily="18" charset="0"/>
              </a:rPr>
              <a:t>lượng</a:t>
            </a:r>
            <a:r>
              <a:rPr lang="en-US" sz="2800" b="1" dirty="0" smtClean="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sử dụng để thực hiện các hoạt động thường ngày trong gia đình</a:t>
            </a:r>
            <a:endParaRPr lang="en-US" sz="2800" dirty="0">
              <a:solidFill>
                <a:srgbClr val="0070C0"/>
              </a:solidFill>
            </a:endParaRPr>
          </a:p>
        </p:txBody>
      </p:sp>
      <p:cxnSp>
        <p:nvCxnSpPr>
          <p:cNvPr id="8" name="Straight Arrow Connector 7"/>
          <p:cNvCxnSpPr/>
          <p:nvPr/>
        </p:nvCxnSpPr>
        <p:spPr>
          <a:xfrm flipH="1">
            <a:off x="1752600" y="3352427"/>
            <a:ext cx="914400" cy="838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399692" y="4080430"/>
            <a:ext cx="152400" cy="948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10443" y="4343400"/>
            <a:ext cx="239151" cy="774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46060" y="3886093"/>
            <a:ext cx="773853" cy="772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81000" y="4343400"/>
            <a:ext cx="1447800" cy="14408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1A0C"/>
                </a:solidFill>
                <a:latin typeface="Times New Roman" pitchFamily="18" charset="0"/>
                <a:cs typeface="Times New Roman" pitchFamily="18" charset="0"/>
              </a:rPr>
              <a:t>năng</a:t>
            </a:r>
            <a:r>
              <a:rPr lang="en-US" sz="2800" b="1" dirty="0">
                <a:solidFill>
                  <a:srgbClr val="001A0C"/>
                </a:solidFill>
                <a:latin typeface="Times New Roman" pitchFamily="18" charset="0"/>
                <a:cs typeface="Times New Roman" pitchFamily="18" charset="0"/>
              </a:rPr>
              <a:t> </a:t>
            </a:r>
            <a:r>
              <a:rPr lang="en-US" sz="2800" b="1" dirty="0" err="1">
                <a:solidFill>
                  <a:srgbClr val="001A0C"/>
                </a:solidFill>
                <a:latin typeface="Times New Roman" pitchFamily="18" charset="0"/>
                <a:cs typeface="Times New Roman" pitchFamily="18" charset="0"/>
              </a:rPr>
              <a:t>lượng</a:t>
            </a:r>
            <a:r>
              <a:rPr lang="en-US" sz="2800" b="1" dirty="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điện</a:t>
            </a:r>
            <a:r>
              <a:rPr lang="en-US" sz="2800" b="1" dirty="0" smtClean="0">
                <a:solidFill>
                  <a:srgbClr val="001A0C"/>
                </a:solidFill>
                <a:latin typeface="Times New Roman" pitchFamily="18" charset="0"/>
                <a:cs typeface="Times New Roman" pitchFamily="18" charset="0"/>
              </a:rPr>
              <a:t> </a:t>
            </a:r>
            <a:endParaRPr lang="en-US" sz="2800" dirty="0"/>
          </a:p>
        </p:txBody>
      </p:sp>
      <p:sp>
        <p:nvSpPr>
          <p:cNvPr id="18" name="Rectangle 17"/>
          <p:cNvSpPr/>
          <p:nvPr/>
        </p:nvSpPr>
        <p:spPr>
          <a:xfrm>
            <a:off x="2209800" y="5117604"/>
            <a:ext cx="1600199" cy="14027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1A0C"/>
                </a:solidFill>
                <a:latin typeface="Times New Roman" pitchFamily="18" charset="0"/>
                <a:cs typeface="Times New Roman" pitchFamily="18" charset="0"/>
              </a:rPr>
              <a:t>năng</a:t>
            </a:r>
            <a:r>
              <a:rPr lang="en-US" sz="2800" b="1" dirty="0">
                <a:solidFill>
                  <a:srgbClr val="001A0C"/>
                </a:solidFill>
                <a:latin typeface="Times New Roman" pitchFamily="18" charset="0"/>
                <a:cs typeface="Times New Roman" pitchFamily="18" charset="0"/>
              </a:rPr>
              <a:t> </a:t>
            </a:r>
            <a:r>
              <a:rPr lang="en-US" sz="2800" b="1" dirty="0" err="1">
                <a:solidFill>
                  <a:srgbClr val="001A0C"/>
                </a:solidFill>
                <a:latin typeface="Times New Roman" pitchFamily="18" charset="0"/>
                <a:cs typeface="Times New Roman" pitchFamily="18" charset="0"/>
              </a:rPr>
              <a:t>lượng</a:t>
            </a:r>
            <a:r>
              <a:rPr lang="en-US" sz="2800" b="1" dirty="0">
                <a:solidFill>
                  <a:srgbClr val="001A0C"/>
                </a:solidFill>
                <a:latin typeface="Times New Roman" pitchFamily="18" charset="0"/>
                <a:cs typeface="Times New Roman" pitchFamily="18" charset="0"/>
              </a:rPr>
              <a:t> </a:t>
            </a:r>
            <a:r>
              <a:rPr lang="en-US" sz="2800" b="1" dirty="0" err="1">
                <a:solidFill>
                  <a:srgbClr val="001A0C"/>
                </a:solidFill>
                <a:latin typeface="Times New Roman" pitchFamily="18" charset="0"/>
                <a:cs typeface="Times New Roman" pitchFamily="18" charset="0"/>
              </a:rPr>
              <a:t>chất</a:t>
            </a:r>
            <a:r>
              <a:rPr lang="en-US" sz="2800" b="1" dirty="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đốt</a:t>
            </a:r>
            <a:r>
              <a:rPr lang="en-US" sz="2800" b="1" dirty="0" smtClean="0">
                <a:solidFill>
                  <a:srgbClr val="001A0C"/>
                </a:solidFill>
                <a:latin typeface="Times New Roman" pitchFamily="18" charset="0"/>
                <a:cs typeface="Times New Roman" pitchFamily="18" charset="0"/>
              </a:rPr>
              <a:t> </a:t>
            </a:r>
            <a:endParaRPr lang="en-US" sz="2800" dirty="0"/>
          </a:p>
        </p:txBody>
      </p:sp>
      <p:sp>
        <p:nvSpPr>
          <p:cNvPr id="19" name="Rectangle 18"/>
          <p:cNvSpPr/>
          <p:nvPr/>
        </p:nvSpPr>
        <p:spPr>
          <a:xfrm>
            <a:off x="4548261" y="5123862"/>
            <a:ext cx="1714500" cy="1596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1A0C"/>
                </a:solidFill>
                <a:latin typeface="Times New Roman" pitchFamily="18" charset="0"/>
                <a:cs typeface="Times New Roman" pitchFamily="18" charset="0"/>
              </a:rPr>
              <a:t>năng</a:t>
            </a:r>
            <a:r>
              <a:rPr lang="en-US" sz="2800" b="1" dirty="0">
                <a:solidFill>
                  <a:srgbClr val="001A0C"/>
                </a:solidFill>
                <a:latin typeface="Times New Roman" pitchFamily="18" charset="0"/>
                <a:cs typeface="Times New Roman" pitchFamily="18" charset="0"/>
              </a:rPr>
              <a:t> </a:t>
            </a:r>
            <a:r>
              <a:rPr lang="en-US" sz="2800" b="1" dirty="0" err="1">
                <a:solidFill>
                  <a:srgbClr val="001A0C"/>
                </a:solidFill>
                <a:latin typeface="Times New Roman" pitchFamily="18" charset="0"/>
                <a:cs typeface="Times New Roman" pitchFamily="18" charset="0"/>
              </a:rPr>
              <a:t>lượng</a:t>
            </a:r>
            <a:r>
              <a:rPr lang="en-US" sz="2800" b="1" dirty="0">
                <a:solidFill>
                  <a:srgbClr val="001A0C"/>
                </a:solidFill>
                <a:latin typeface="Times New Roman" pitchFamily="18" charset="0"/>
                <a:cs typeface="Times New Roman" pitchFamily="18" charset="0"/>
              </a:rPr>
              <a:t> </a:t>
            </a:r>
            <a:r>
              <a:rPr lang="en-US" sz="2800" b="1" dirty="0" err="1">
                <a:solidFill>
                  <a:srgbClr val="001A0C"/>
                </a:solidFill>
                <a:latin typeface="Times New Roman" pitchFamily="18" charset="0"/>
                <a:cs typeface="Times New Roman" pitchFamily="18" charset="0"/>
              </a:rPr>
              <a:t>mặt</a:t>
            </a:r>
            <a:r>
              <a:rPr lang="en-US" sz="2800" b="1" dirty="0">
                <a:solidFill>
                  <a:srgbClr val="001A0C"/>
                </a:solidFill>
                <a:latin typeface="Times New Roman" pitchFamily="18" charset="0"/>
                <a:cs typeface="Times New Roman" pitchFamily="18" charset="0"/>
              </a:rPr>
              <a:t> </a:t>
            </a:r>
            <a:r>
              <a:rPr lang="en-US" sz="2800" b="1" dirty="0" err="1">
                <a:solidFill>
                  <a:srgbClr val="001A0C"/>
                </a:solidFill>
                <a:latin typeface="Times New Roman" pitchFamily="18" charset="0"/>
                <a:cs typeface="Times New Roman" pitchFamily="18" charset="0"/>
              </a:rPr>
              <a:t>trời</a:t>
            </a:r>
            <a:endParaRPr lang="vi-VN" sz="2800" b="1" dirty="0">
              <a:solidFill>
                <a:srgbClr val="001A0C"/>
              </a:solidFill>
              <a:latin typeface="Times New Roman" pitchFamily="18" charset="0"/>
              <a:cs typeface="Times New Roman" pitchFamily="18" charset="0"/>
            </a:endParaRPr>
          </a:p>
          <a:p>
            <a:pPr algn="ctr"/>
            <a:endParaRPr lang="en-US" sz="2800" dirty="0"/>
          </a:p>
        </p:txBody>
      </p:sp>
      <p:sp>
        <p:nvSpPr>
          <p:cNvPr id="20" name="Rectangle 19"/>
          <p:cNvSpPr/>
          <p:nvPr/>
        </p:nvSpPr>
        <p:spPr>
          <a:xfrm>
            <a:off x="6815798" y="4730502"/>
            <a:ext cx="1447800" cy="14027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1A0C"/>
                </a:solidFill>
                <a:latin typeface="Times New Roman" pitchFamily="18" charset="0"/>
                <a:cs typeface="Times New Roman" pitchFamily="18" charset="0"/>
              </a:rPr>
              <a:t>năng</a:t>
            </a:r>
            <a:r>
              <a:rPr lang="en-US" sz="2800" b="1" dirty="0">
                <a:solidFill>
                  <a:srgbClr val="001A0C"/>
                </a:solidFill>
                <a:latin typeface="Times New Roman" pitchFamily="18" charset="0"/>
                <a:cs typeface="Times New Roman" pitchFamily="18" charset="0"/>
              </a:rPr>
              <a:t> </a:t>
            </a:r>
            <a:r>
              <a:rPr lang="en-US" sz="2800" b="1" dirty="0" err="1">
                <a:solidFill>
                  <a:srgbClr val="001A0C"/>
                </a:solidFill>
                <a:latin typeface="Times New Roman" pitchFamily="18" charset="0"/>
                <a:cs typeface="Times New Roman" pitchFamily="18" charset="0"/>
              </a:rPr>
              <a:t>lượng</a:t>
            </a:r>
            <a:r>
              <a:rPr lang="en-US" sz="2800" b="1" dirty="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gió</a:t>
            </a:r>
            <a:endParaRPr lang="en-US" sz="2800" dirty="0"/>
          </a:p>
        </p:txBody>
      </p:sp>
    </p:spTree>
    <p:extLst>
      <p:ext uri="{BB962C8B-B14F-4D97-AF65-F5344CB8AC3E}">
        <p14:creationId xmlns:p14="http://schemas.microsoft.com/office/powerpoint/2010/main" val="18189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0" y="0"/>
            <a:ext cx="9144000" cy="533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199"/>
            <a:ext cx="3042919" cy="188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165" y="1219200"/>
            <a:ext cx="2904114" cy="188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19199"/>
            <a:ext cx="2971800" cy="18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2768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1012" y="3200400"/>
            <a:ext cx="287734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2375" y="3186332"/>
            <a:ext cx="297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55733" y="5288340"/>
            <a:ext cx="8835867" cy="1569660"/>
          </a:xfrm>
          <a:prstGeom prst="rect">
            <a:avLst/>
          </a:prstGeom>
        </p:spPr>
        <p:txBody>
          <a:bodyPr wrap="square">
            <a:spAutoFit/>
          </a:bodyPr>
          <a:lstStyle/>
          <a:p>
            <a:pPr algn="just"/>
            <a:r>
              <a:rPr lang="vi-VN" sz="3200" b="1" dirty="0">
                <a:latin typeface="Times New Roman" pitchFamily="18" charset="0"/>
                <a:cs typeface="Times New Roman" pitchFamily="18" charset="0"/>
              </a:rPr>
              <a:t>Theo em các nguồn năng lượng nào được sử dụng để vận hành các thiết bị và thực hiện các hoạt động thường ngày?</a:t>
            </a:r>
          </a:p>
        </p:txBody>
      </p:sp>
      <p:sp>
        <p:nvSpPr>
          <p:cNvPr id="20" name="Subtitle 2"/>
          <p:cNvSpPr txBox="1">
            <a:spLocks/>
          </p:cNvSpPr>
          <p:nvPr/>
        </p:nvSpPr>
        <p:spPr>
          <a:xfrm>
            <a:off x="38269" y="533400"/>
            <a:ext cx="9079940" cy="4771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vi-VN" sz="2800" b="1" dirty="0">
                <a:solidFill>
                  <a:srgbClr val="001A0C"/>
                </a:solidFill>
                <a:latin typeface="Times New Roman" pitchFamily="18" charset="0"/>
                <a:cs typeface="Times New Roman" pitchFamily="18" charset="0"/>
              </a:rPr>
              <a:t>Hãy quan sát </a:t>
            </a:r>
            <a:r>
              <a:rPr lang="vi-VN" sz="2800" b="1" dirty="0" smtClean="0">
                <a:solidFill>
                  <a:srgbClr val="001A0C"/>
                </a:solidFill>
                <a:latin typeface="Times New Roman" pitchFamily="18" charset="0"/>
                <a:cs typeface="Times New Roman" pitchFamily="18" charset="0"/>
              </a:rPr>
              <a:t>hình</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ảnh</a:t>
            </a:r>
            <a:r>
              <a:rPr lang="vi-VN" sz="2800" b="1" dirty="0" smtClean="0">
                <a:solidFill>
                  <a:srgbClr val="001A0C"/>
                </a:solidFill>
                <a:latin typeface="Times New Roman" pitchFamily="18" charset="0"/>
                <a:cs typeface="Times New Roman" pitchFamily="18" charset="0"/>
              </a:rPr>
              <a:t> và </a:t>
            </a:r>
            <a:r>
              <a:rPr lang="vi-VN" sz="2800" b="1" dirty="0">
                <a:solidFill>
                  <a:srgbClr val="001A0C"/>
                </a:solidFill>
                <a:latin typeface="Times New Roman" pitchFamily="18" charset="0"/>
                <a:cs typeface="Times New Roman" pitchFamily="18" charset="0"/>
              </a:rPr>
              <a:t>trả lời câu </a:t>
            </a:r>
            <a:r>
              <a:rPr lang="vi-VN" sz="2800" b="1" dirty="0" smtClean="0">
                <a:solidFill>
                  <a:srgbClr val="001A0C"/>
                </a:solidFill>
                <a:latin typeface="Times New Roman" pitchFamily="18" charset="0"/>
                <a:cs typeface="Times New Roman" pitchFamily="18" charset="0"/>
              </a:rPr>
              <a:t>hỏi</a:t>
            </a:r>
            <a:r>
              <a:rPr lang="en-US" sz="2800" b="1" dirty="0" smtClean="0">
                <a:solidFill>
                  <a:srgbClr val="001A0C"/>
                </a:solidFill>
                <a:latin typeface="Times New Roman" pitchFamily="18" charset="0"/>
                <a:cs typeface="Times New Roman" pitchFamily="18" charset="0"/>
              </a:rPr>
              <a:t>:</a:t>
            </a:r>
            <a:endParaRPr lang="vi-VN" sz="2800" b="1" dirty="0">
              <a:solidFill>
                <a:srgbClr val="001A0C"/>
              </a:solidFill>
              <a:latin typeface="Times New Roman" pitchFamily="18" charset="0"/>
              <a:cs typeface="Times New Roman" pitchFamily="18" charset="0"/>
            </a:endParaRPr>
          </a:p>
        </p:txBody>
      </p:sp>
      <p:sp>
        <p:nvSpPr>
          <p:cNvPr id="21" name="Subtitle 2"/>
          <p:cNvSpPr txBox="1">
            <a:spLocks/>
          </p:cNvSpPr>
          <p:nvPr/>
        </p:nvSpPr>
        <p:spPr>
          <a:xfrm>
            <a:off x="147711" y="5288340"/>
            <a:ext cx="8839200" cy="1371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pPr algn="just"/>
            <a:r>
              <a:rPr lang="en-US" sz="2800" b="1" dirty="0" smtClean="0">
                <a:solidFill>
                  <a:srgbClr val="2603BD"/>
                </a:solidFill>
                <a:latin typeface="Times New Roman" pitchFamily="18" charset="0"/>
                <a:cs typeface="Times New Roman" pitchFamily="18" charset="0"/>
              </a:rPr>
              <a:t>C</a:t>
            </a:r>
            <a:r>
              <a:rPr lang="vi-VN" sz="2800" b="1" dirty="0" smtClean="0">
                <a:solidFill>
                  <a:srgbClr val="2603BD"/>
                </a:solidFill>
                <a:latin typeface="Times New Roman" pitchFamily="18" charset="0"/>
                <a:cs typeface="Times New Roman" pitchFamily="18" charset="0"/>
              </a:rPr>
              <a:t>ác </a:t>
            </a:r>
            <a:r>
              <a:rPr lang="vi-VN" sz="2800" b="1" dirty="0">
                <a:solidFill>
                  <a:srgbClr val="2603BD"/>
                </a:solidFill>
                <a:latin typeface="Times New Roman" pitchFamily="18" charset="0"/>
                <a:cs typeface="Times New Roman" pitchFamily="18" charset="0"/>
              </a:rPr>
              <a:t>nguồn năng </a:t>
            </a:r>
            <a:r>
              <a:rPr lang="vi-VN" sz="2800" b="1" dirty="0" smtClean="0">
                <a:solidFill>
                  <a:srgbClr val="2603BD"/>
                </a:solidFill>
                <a:latin typeface="Times New Roman" pitchFamily="18" charset="0"/>
                <a:cs typeface="Times New Roman" pitchFamily="18" charset="0"/>
              </a:rPr>
              <a:t>lượng </a:t>
            </a:r>
            <a:r>
              <a:rPr lang="vi-VN" sz="2800" b="1" dirty="0">
                <a:solidFill>
                  <a:srgbClr val="2603BD"/>
                </a:solidFill>
                <a:latin typeface="Times New Roman" pitchFamily="18" charset="0"/>
                <a:cs typeface="Times New Roman" pitchFamily="18" charset="0"/>
              </a:rPr>
              <a:t>được sử dụng để vận hành các thiết bị và thực hiện các hoạt động thường </a:t>
            </a:r>
            <a:r>
              <a:rPr lang="vi-VN" sz="2800" b="1" dirty="0" smtClean="0">
                <a:solidFill>
                  <a:srgbClr val="2603BD"/>
                </a:solidFill>
                <a:latin typeface="Times New Roman" pitchFamily="18" charset="0"/>
                <a:cs typeface="Times New Roman" pitchFamily="18" charset="0"/>
              </a:rPr>
              <a:t>ngày</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là</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năng</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lượng</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mặt</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trời</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năng</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lượng</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điện</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năng</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lượng</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chất</a:t>
            </a:r>
            <a:r>
              <a:rPr lang="en-US" sz="2800" b="1" dirty="0" smtClean="0">
                <a:solidFill>
                  <a:srgbClr val="2603BD"/>
                </a:solidFill>
                <a:latin typeface="Times New Roman" pitchFamily="18" charset="0"/>
                <a:cs typeface="Times New Roman" pitchFamily="18" charset="0"/>
              </a:rPr>
              <a:t> </a:t>
            </a:r>
            <a:r>
              <a:rPr lang="en-US" sz="2800" b="1" dirty="0" err="1" smtClean="0">
                <a:solidFill>
                  <a:srgbClr val="2603BD"/>
                </a:solidFill>
                <a:latin typeface="Times New Roman" pitchFamily="18" charset="0"/>
                <a:cs typeface="Times New Roman" pitchFamily="18" charset="0"/>
              </a:rPr>
              <a:t>đốt</a:t>
            </a:r>
            <a:r>
              <a:rPr lang="en-US" sz="2800" b="1" dirty="0">
                <a:solidFill>
                  <a:srgbClr val="2603BD"/>
                </a:solidFill>
                <a:latin typeface="Times New Roman" pitchFamily="18" charset="0"/>
                <a:cs typeface="Times New Roman" pitchFamily="18" charset="0"/>
              </a:rPr>
              <a:t>.</a:t>
            </a:r>
          </a:p>
        </p:txBody>
      </p:sp>
    </p:spTree>
    <p:extLst>
      <p:ext uri="{BB962C8B-B14F-4D97-AF65-F5344CB8AC3E}">
        <p14:creationId xmlns:p14="http://schemas.microsoft.com/office/powerpoint/2010/main" val="30068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circle(in)">
                                      <p:cBhvr>
                                        <p:cTn id="10" dur="2000"/>
                                        <p:tgtEl>
                                          <p:spTgt spid="5123"/>
                                        </p:tgtEl>
                                      </p:cBhvr>
                                    </p:animEffect>
                                  </p:childTnLst>
                                </p:cTn>
                              </p:par>
                              <p:par>
                                <p:cTn id="11" presetID="6" presetClass="entr" presetSubtype="16"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circle(in)">
                                      <p:cBhvr>
                                        <p:cTn id="13" dur="2000"/>
                                        <p:tgtEl>
                                          <p:spTgt spid="5124"/>
                                        </p:tgtEl>
                                      </p:cBhvr>
                                    </p:animEffect>
                                  </p:childTnLst>
                                </p:cTn>
                              </p:par>
                              <p:par>
                                <p:cTn id="14" presetID="6" presetClass="entr" presetSubtype="16" fill="hold" nodeType="with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circle(in)">
                                      <p:cBhvr>
                                        <p:cTn id="16" dur="2000"/>
                                        <p:tgtEl>
                                          <p:spTgt spid="5125"/>
                                        </p:tgtEl>
                                      </p:cBhvr>
                                    </p:animEffect>
                                  </p:childTnLst>
                                </p:cTn>
                              </p:par>
                              <p:par>
                                <p:cTn id="17" presetID="6" presetClass="entr" presetSubtype="16"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circle(in)">
                                      <p:cBhvr>
                                        <p:cTn id="19" dur="2000"/>
                                        <p:tgtEl>
                                          <p:spTgt spid="5127"/>
                                        </p:tgtEl>
                                      </p:cBhvr>
                                    </p:animEffect>
                                  </p:childTnLst>
                                </p:cTn>
                              </p:par>
                              <p:par>
                                <p:cTn id="20" presetID="6" presetClass="entr" presetSubtype="16"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circle(in)">
                                      <p:cBhvr>
                                        <p:cTn id="22" dur="2000"/>
                                        <p:tgtEl>
                                          <p:spTgt spid="51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9"/>
                                        </p:tgtEl>
                                        <p:attrNameLst>
                                          <p:attrName>ppt_x</p:attrName>
                                        </p:attrNameLst>
                                      </p:cBhvr>
                                      <p:tavLst>
                                        <p:tav tm="0">
                                          <p:val>
                                            <p:strVal val="ppt_x"/>
                                          </p:val>
                                        </p:tav>
                                        <p:tav tm="100000">
                                          <p:val>
                                            <p:strVal val="ppt_x"/>
                                          </p:val>
                                        </p:tav>
                                      </p:tavLst>
                                    </p:anim>
                                    <p:anim calcmode="lin" valueType="num">
                                      <p:cBhvr additive="base">
                                        <p:cTn id="33" dur="500"/>
                                        <p:tgtEl>
                                          <p:spTgt spid="19"/>
                                        </p:tgtEl>
                                        <p:attrNameLst>
                                          <p:attrName>ppt_y</p:attrName>
                                        </p:attrNameLst>
                                      </p:cBhvr>
                                      <p:tavLst>
                                        <p:tav tm="0">
                                          <p:val>
                                            <p:strVal val="ppt_y"/>
                                          </p:val>
                                        </p:tav>
                                        <p:tav tm="100000">
                                          <p:val>
                                            <p:strVal val="1+ppt_h/2"/>
                                          </p:val>
                                        </p:tav>
                                      </p:tavLst>
                                    </p:anim>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89074"/>
            <a:ext cx="9105518" cy="424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2"/>
          <p:cNvSpPr txBox="1">
            <a:spLocks/>
          </p:cNvSpPr>
          <p:nvPr/>
        </p:nvSpPr>
        <p:spPr>
          <a:xfrm>
            <a:off x="0" y="533400"/>
            <a:ext cx="9105518"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vi-VN" sz="2800" b="1" dirty="0">
                <a:solidFill>
                  <a:srgbClr val="001A0C"/>
                </a:solidFill>
                <a:latin typeface="Times New Roman" pitchFamily="18" charset="0"/>
                <a:cs typeface="Times New Roman" pitchFamily="18" charset="0"/>
              </a:rPr>
              <a:t>Hãy quan sát hình </a:t>
            </a:r>
            <a:r>
              <a:rPr lang="vi-VN" sz="2800" b="1" dirty="0" smtClean="0">
                <a:solidFill>
                  <a:srgbClr val="001A0C"/>
                </a:solidFill>
                <a:latin typeface="Times New Roman" pitchFamily="18" charset="0"/>
                <a:cs typeface="Times New Roman" pitchFamily="18" charset="0"/>
              </a:rPr>
              <a:t>và </a:t>
            </a:r>
            <a:r>
              <a:rPr lang="vi-VN" sz="2800" b="1" dirty="0">
                <a:solidFill>
                  <a:srgbClr val="001A0C"/>
                </a:solidFill>
                <a:latin typeface="Times New Roman" pitchFamily="18" charset="0"/>
                <a:cs typeface="Times New Roman" pitchFamily="18" charset="0"/>
              </a:rPr>
              <a:t>trả lời câu hỏi </a:t>
            </a:r>
          </a:p>
        </p:txBody>
      </p:sp>
      <p:sp>
        <p:nvSpPr>
          <p:cNvPr id="7" name="Subtitle 2"/>
          <p:cNvSpPr txBox="1">
            <a:spLocks/>
          </p:cNvSpPr>
          <p:nvPr/>
        </p:nvSpPr>
        <p:spPr>
          <a:xfrm>
            <a:off x="0" y="0"/>
            <a:ext cx="9144000" cy="533400"/>
          </a:xfrm>
          <a:prstGeom prst="rect">
            <a:avLst/>
          </a:prstGeom>
          <a:noFill/>
          <a:ln>
            <a:noFill/>
          </a:ln>
        </p:spPr>
        <p:txBody>
          <a:bodyPr vert="horz" lIns="91425" tIns="91425" rIns="91425" bIns="91425" rtlCol="0" anchor="t" anchorCtr="0">
            <a:noAutofit/>
          </a:bodyPr>
          <a:lstStyle>
            <a:defPPr marR="0" lvl="0" algn="l" rtl="0">
              <a:lnSpc>
                <a:spcPct val="100000"/>
              </a:lnSpc>
              <a:spcBef>
                <a:spcPts val="0"/>
              </a:spcBef>
              <a:spcAft>
                <a:spcPts val="0"/>
              </a:spcAft>
              <a:defRPr/>
            </a:defPPr>
            <a:lvl1pPr marL="0" marR="0" lvl="0" indent="0" algn="ctr" defTabSz="914400" rtl="0" eaLnBrk="1" latinLnBrk="0" hangingPunct="1">
              <a:lnSpc>
                <a:spcPct val="100000"/>
              </a:lnSpc>
              <a:spcBef>
                <a:spcPts val="600"/>
              </a:spcBef>
              <a:spcAft>
                <a:spcPts val="0"/>
              </a:spcAft>
              <a:buClr>
                <a:srgbClr val="D9D9D9"/>
              </a:buClr>
              <a:buSzPct val="100000"/>
              <a:buFont typeface="Bitter"/>
              <a:buNone/>
              <a:defRPr sz="3000" b="0" i="0" u="none" strike="noStrike" kern="1200"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smtClean="0">
                <a:solidFill>
                  <a:srgbClr val="FF0000"/>
                </a:solidFill>
                <a:latin typeface="Times New Roman" pitchFamily="18" charset="0"/>
                <a:cs typeface="Times New Roman" pitchFamily="18" charset="0"/>
              </a:rPr>
              <a:t>BÀI 2</a:t>
            </a:r>
            <a:r>
              <a:rPr lang="vi-VN" sz="2800" b="1" smtClean="0">
                <a:solidFill>
                  <a:srgbClr val="FF0000"/>
                </a:solidFill>
                <a:latin typeface="Times New Roman" pitchFamily="18" charset="0"/>
                <a:cs typeface="Times New Roman" pitchFamily="18" charset="0"/>
              </a:rPr>
              <a:t>: SỬ DỤNG NĂNG LƯỢNG TRONG GIA ĐÌNH</a:t>
            </a:r>
            <a:endParaRPr lang="vi-VN" sz="2800" b="1" dirty="0">
              <a:solidFill>
                <a:srgbClr val="FF0000"/>
              </a:solidFill>
              <a:latin typeface="Times New Roman" pitchFamily="18" charset="0"/>
              <a:cs typeface="Times New Roman" pitchFamily="18" charset="0"/>
            </a:endParaRPr>
          </a:p>
        </p:txBody>
      </p:sp>
      <p:sp>
        <p:nvSpPr>
          <p:cNvPr id="8" name="Subtitle 2"/>
          <p:cNvSpPr txBox="1">
            <a:spLocks/>
          </p:cNvSpPr>
          <p:nvPr/>
        </p:nvSpPr>
        <p:spPr>
          <a:xfrm>
            <a:off x="190500" y="5638800"/>
            <a:ext cx="8763000" cy="9484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smtClean="0">
                <a:solidFill>
                  <a:srgbClr val="001A0C"/>
                </a:solidFill>
                <a:latin typeface="Times New Roman" pitchFamily="18" charset="0"/>
                <a:cs typeface="Times New Roman" pitchFamily="18" charset="0"/>
              </a:rPr>
              <a:t>Theo </a:t>
            </a:r>
            <a:r>
              <a:rPr lang="en-US" sz="2800" b="1" dirty="0" err="1" smtClean="0">
                <a:solidFill>
                  <a:srgbClr val="001A0C"/>
                </a:solidFill>
                <a:latin typeface="Times New Roman" pitchFamily="18" charset="0"/>
                <a:cs typeface="Times New Roman" pitchFamily="18" charset="0"/>
              </a:rPr>
              <a:t>em</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những</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hoạt</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động</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nào</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trong</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gia</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đình</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không</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thể</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thực</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hiện</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được</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nếu</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không</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sử</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dụng</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điện</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và</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chất</a:t>
            </a:r>
            <a:r>
              <a:rPr lang="en-US" sz="2800" b="1" dirty="0" smtClean="0">
                <a:solidFill>
                  <a:srgbClr val="001A0C"/>
                </a:solidFill>
                <a:latin typeface="Times New Roman" pitchFamily="18" charset="0"/>
                <a:cs typeface="Times New Roman" pitchFamily="18" charset="0"/>
              </a:rPr>
              <a:t> </a:t>
            </a:r>
            <a:r>
              <a:rPr lang="en-US" sz="2800" b="1" dirty="0" err="1" smtClean="0">
                <a:solidFill>
                  <a:srgbClr val="001A0C"/>
                </a:solidFill>
                <a:latin typeface="Times New Roman" pitchFamily="18" charset="0"/>
                <a:cs typeface="Times New Roman" pitchFamily="18" charset="0"/>
              </a:rPr>
              <a:t>đốt</a:t>
            </a:r>
            <a:r>
              <a:rPr lang="en-US" sz="2800" b="1" dirty="0" smtClean="0">
                <a:solidFill>
                  <a:srgbClr val="001A0C"/>
                </a:solidFill>
                <a:latin typeface="Times New Roman" pitchFamily="18" charset="0"/>
                <a:cs typeface="Times New Roman" pitchFamily="18" charset="0"/>
              </a:rPr>
              <a:t>?</a:t>
            </a:r>
            <a:r>
              <a:rPr lang="vi-VN" sz="2800" b="1" dirty="0" smtClean="0">
                <a:solidFill>
                  <a:srgbClr val="001A0C"/>
                </a:solidFill>
                <a:latin typeface="Times New Roman" pitchFamily="18" charset="0"/>
                <a:cs typeface="Times New Roman" pitchFamily="18" charset="0"/>
              </a:rPr>
              <a:t> </a:t>
            </a:r>
            <a:endParaRPr lang="vi-VN" sz="2800" b="1" dirty="0">
              <a:solidFill>
                <a:srgbClr val="001A0C"/>
              </a:solidFill>
              <a:latin typeface="Times New Roman" pitchFamily="18" charset="0"/>
              <a:cs typeface="Times New Roman" pitchFamily="18" charset="0"/>
            </a:endParaRPr>
          </a:p>
        </p:txBody>
      </p:sp>
      <p:sp>
        <p:nvSpPr>
          <p:cNvPr id="9" name="Rectangle 8"/>
          <p:cNvSpPr/>
          <p:nvPr/>
        </p:nvSpPr>
        <p:spPr>
          <a:xfrm>
            <a:off x="399858" y="5350412"/>
            <a:ext cx="8553641" cy="1384995"/>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Đó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hoạt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nấu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xem</a:t>
            </a:r>
            <a:r>
              <a:rPr lang="en-US" sz="2800" b="1" dirty="0" smtClean="0">
                <a:solidFill>
                  <a:srgbClr val="FF0000"/>
                </a:solidFill>
                <a:latin typeface="Times New Roman" pitchFamily="18" charset="0"/>
                <a:cs typeface="Times New Roman" pitchFamily="18" charset="0"/>
              </a:rPr>
              <a:t> TV,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việc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máy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điều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hòa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nhiệt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chiếu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1386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ctrTitle"/>
          </p:nvPr>
        </p:nvSpPr>
        <p:spPr>
          <a:xfrm>
            <a:off x="0" y="0"/>
            <a:ext cx="9144000" cy="533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r>
              <a:rPr lang="vi-VN" sz="2800" b="1" u="sng" dirty="0" smtClean="0">
                <a:solidFill>
                  <a:srgbClr val="FF0000"/>
                </a:solidFill>
                <a:latin typeface="Times New Roman" pitchFamily="18" charset="0"/>
                <a:cs typeface="Times New Roman" pitchFamily="18" charset="0"/>
              </a:rPr>
              <a:t>BÀI </a:t>
            </a:r>
            <a:r>
              <a:rPr lang="vi-VN" sz="2800" b="1" u="sng"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SỬ DỤNG NĂNG LƯỢNG TRONG GIA ĐÌNH</a:t>
            </a:r>
          </a:p>
        </p:txBody>
      </p:sp>
      <p:sp>
        <p:nvSpPr>
          <p:cNvPr id="5" name="Subtitle 2"/>
          <p:cNvSpPr txBox="1">
            <a:spLocks/>
          </p:cNvSpPr>
          <p:nvPr/>
        </p:nvSpPr>
        <p:spPr>
          <a:xfrm>
            <a:off x="1219200" y="5334000"/>
            <a:ext cx="64008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endParaRPr lang="en-US" dirty="0"/>
          </a:p>
        </p:txBody>
      </p:sp>
      <p:sp>
        <p:nvSpPr>
          <p:cNvPr id="7" name="Subtitle 2"/>
          <p:cNvSpPr txBox="1">
            <a:spLocks/>
          </p:cNvSpPr>
          <p:nvPr/>
        </p:nvSpPr>
        <p:spPr>
          <a:xfrm>
            <a:off x="914400" y="5029200"/>
            <a:ext cx="6400800" cy="609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600"/>
              </a:spcBef>
              <a:spcAft>
                <a:spcPts val="0"/>
              </a:spcAft>
              <a:buClr>
                <a:srgbClr val="D9D9D9"/>
              </a:buClr>
              <a:buSzPct val="100000"/>
              <a:buFont typeface="Bitter"/>
              <a:buNone/>
              <a:defRPr sz="3000" b="0" i="0" u="none" strike="noStrike" cap="none">
                <a:solidFill>
                  <a:schemeClr val="tx1">
                    <a:tint val="75000"/>
                  </a:schemeClr>
                </a:solidFill>
                <a:latin typeface="Bitter"/>
                <a:ea typeface="Bitter"/>
                <a:cs typeface="Bitter"/>
                <a:sym typeface="Bitter"/>
                <a:rtl val="0"/>
              </a:defRPr>
            </a:lvl1pPr>
            <a:lvl2pPr marL="457200" marR="0" lvl="1"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2pPr>
            <a:lvl3pPr marL="914400" marR="0" lvl="2" indent="0" algn="ctr" rtl="0" eaLnBrk="1" hangingPunct="1">
              <a:lnSpc>
                <a:spcPct val="100000"/>
              </a:lnSpc>
              <a:spcBef>
                <a:spcPts val="480"/>
              </a:spcBef>
              <a:spcAft>
                <a:spcPts val="0"/>
              </a:spcAft>
              <a:buClr>
                <a:srgbClr val="D9D9D9"/>
              </a:buClr>
              <a:buSzPct val="100000"/>
              <a:buFont typeface="Bitter"/>
              <a:buNone/>
              <a:defRPr sz="2400" b="0" i="0" u="none" strike="noStrike" cap="none">
                <a:solidFill>
                  <a:schemeClr val="tx1">
                    <a:tint val="75000"/>
                  </a:schemeClr>
                </a:solidFill>
                <a:latin typeface="Bitter"/>
                <a:ea typeface="Bitter"/>
                <a:cs typeface="Bitter"/>
                <a:sym typeface="Bitter"/>
                <a:rtl val="0"/>
              </a:defRPr>
            </a:lvl3pPr>
            <a:lvl4pPr marL="1371600" marR="0" lvl="3" indent="0" algn="ctr" rtl="0" eaLnBrk="1" hangingPunct="1">
              <a:lnSpc>
                <a:spcPct val="100000"/>
              </a:lnSpc>
              <a:spcBef>
                <a:spcPts val="360"/>
              </a:spcBef>
              <a:spcAft>
                <a:spcPts val="0"/>
              </a:spcAft>
              <a:buClr>
                <a:srgbClr val="D9D9D9"/>
              </a:buClr>
              <a:buSzPct val="100000"/>
              <a:buFont typeface="Bitter"/>
              <a:buNone/>
              <a:defRPr sz="1800" b="0" i="0" u="none" strike="noStrike" cap="none">
                <a:solidFill>
                  <a:schemeClr val="tx1">
                    <a:tint val="75000"/>
                  </a:schemeClr>
                </a:solidFill>
                <a:latin typeface="Bitter"/>
                <a:ea typeface="Bitter"/>
                <a:cs typeface="Bitter"/>
                <a:sym typeface="Bitter"/>
                <a:rtl val="0"/>
              </a:defRPr>
            </a:lvl4pPr>
            <a:lvl5pPr marL="1828800" marR="0" lvl="4"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5pPr>
            <a:lvl6pPr marL="2286000" marR="0" lvl="5"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6pPr>
            <a:lvl7pPr marL="2743200" marR="0" lvl="6"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7pPr>
            <a:lvl8pPr marL="3200400" marR="0" lvl="7"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8pPr>
            <a:lvl9pPr marL="3657600" marR="0" lvl="8" indent="0" algn="ctr" rtl="0" eaLnBrk="1" hangingPunct="1">
              <a:lnSpc>
                <a:spcPct val="100000"/>
              </a:lnSpc>
              <a:spcBef>
                <a:spcPts val="360"/>
              </a:spcBef>
              <a:spcAft>
                <a:spcPts val="0"/>
              </a:spcAft>
              <a:buClr>
                <a:srgbClr val="434343"/>
              </a:buClr>
              <a:buSzPct val="100000"/>
              <a:buFont typeface="Bitter"/>
              <a:buNone/>
              <a:defRPr sz="1800" b="0" i="0" u="none" strike="noStrike" cap="none">
                <a:solidFill>
                  <a:schemeClr val="tx1">
                    <a:tint val="75000"/>
                  </a:schemeClr>
                </a:solidFill>
                <a:latin typeface="Bitter"/>
                <a:ea typeface="Bitter"/>
                <a:cs typeface="Bitter"/>
                <a:sym typeface="Bitter"/>
                <a:rtl val="0"/>
              </a:defRPr>
            </a:lvl9p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51" y="1666980"/>
            <a:ext cx="8904849" cy="503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200" y="609600"/>
            <a:ext cx="8991600" cy="954107"/>
          </a:xfrm>
          <a:prstGeom prst="rect">
            <a:avLst/>
          </a:prstGeom>
        </p:spPr>
        <p:txBody>
          <a:bodyPr wrap="square">
            <a:spAutoFit/>
          </a:bodyPr>
          <a:lstStyle/>
          <a:p>
            <a:pPr algn="just"/>
            <a:r>
              <a:rPr lang="vi-VN" sz="2800" b="1" dirty="0">
                <a:latin typeface="+mj-lt"/>
              </a:rPr>
              <a:t>Hãy kể những hoạt động sử dụng năng lượng điện, những hoạt động sử dụng năng lượng chất đốt trong gia </a:t>
            </a:r>
            <a:r>
              <a:rPr lang="vi-VN" sz="2800" b="1" dirty="0" smtClean="0">
                <a:latin typeface="+mj-lt"/>
              </a:rPr>
              <a:t>đình?</a:t>
            </a:r>
            <a:endParaRPr lang="vi-VN" sz="2800" b="1" dirty="0">
              <a:latin typeface="+mj-lt"/>
            </a:endParaRPr>
          </a:p>
        </p:txBody>
      </p:sp>
    </p:spTree>
    <p:extLst>
      <p:ext uri="{BB962C8B-B14F-4D97-AF65-F5344CB8AC3E}">
        <p14:creationId xmlns:p14="http://schemas.microsoft.com/office/powerpoint/2010/main" val="21309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3.4|2.4|3.9|2.8|1.7|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TotalTime>
  <Words>1420</Words>
  <Application>Microsoft Office PowerPoint</Application>
  <PresentationFormat>On-screen Show (4:3)</PresentationFormat>
  <Paragraphs>119</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PHÒNG GIÁO DỤC VÀ ĐÀO TẠO QUẬN GÒ VẤP BÀI GIẢNG CÔNG NGHỆ  LỚP 6</vt:lpstr>
      <vt:lpstr>BÀI 2: SỬ DỤNG NĂNG LƯỢNG TRONG GIA ĐÌNH (2 Tiết) </vt:lpstr>
      <vt:lpstr>PowerPoint Presentation</vt:lpstr>
      <vt:lpstr>BÀI 2: SỬ DỤNG NĂNG LƯỢNG TRONG GIA ĐÌNH</vt:lpstr>
      <vt:lpstr>BÀI 2: SỬ DỤNG NĂNG LƯỢNG TRONG GIA ĐÌNH</vt:lpstr>
      <vt:lpstr>BÀI 2: SỬ DỤNG NĂNG LƯỢNG TRONG GIA ĐÌNH</vt:lpstr>
      <vt:lpstr>BÀI 2: SỬ DỤNG NĂNG LƯỢNG TRONG GIA ĐÌNH</vt:lpstr>
      <vt:lpstr>PowerPoint Presentation</vt:lpstr>
      <vt:lpstr>BÀI 2: SỬ DỤNG NĂNG LƯỢNG TRONG GIA ĐÌNH</vt:lpstr>
      <vt:lpstr>PowerPoint Presentation</vt:lpstr>
      <vt:lpstr>BÀI 2: SỬ DỤNG NĂNG LƯỢNG TRONG GIA ĐÌNH</vt:lpstr>
      <vt:lpstr>PowerPoint Presentation</vt:lpstr>
      <vt:lpstr>PowerPoint Presentation</vt:lpstr>
      <vt:lpstr>PowerPoint Presentation</vt:lpstr>
      <vt:lpstr>PowerPoint Presentation</vt:lpstr>
      <vt:lpstr>PowerPoint Presentation</vt:lpstr>
      <vt:lpstr>BÀI 2: SỬ DỤNG NĂNG LƯỢNG TRONG GIA ĐÌNH</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GÒ VẤP</dc:title>
  <dc:creator>Admin</dc:creator>
  <cp:lastModifiedBy>Windows User</cp:lastModifiedBy>
  <cp:revision>155</cp:revision>
  <dcterms:created xsi:type="dcterms:W3CDTF">2021-08-23T09:01:37Z</dcterms:created>
  <dcterms:modified xsi:type="dcterms:W3CDTF">2021-09-26T08:08:57Z</dcterms:modified>
</cp:coreProperties>
</file>