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93" r:id="rId5"/>
    <p:sldId id="294" r:id="rId6"/>
    <p:sldId id="299" r:id="rId7"/>
    <p:sldId id="259" r:id="rId8"/>
    <p:sldId id="261" r:id="rId9"/>
    <p:sldId id="262" r:id="rId10"/>
    <p:sldId id="263" r:id="rId11"/>
    <p:sldId id="264" r:id="rId12"/>
    <p:sldId id="292" r:id="rId13"/>
    <p:sldId id="266" r:id="rId14"/>
    <p:sldId id="267" r:id="rId15"/>
    <p:sldId id="270" r:id="rId16"/>
    <p:sldId id="271" r:id="rId17"/>
    <p:sldId id="273" r:id="rId18"/>
    <p:sldId id="286" r:id="rId19"/>
    <p:sldId id="274" r:id="rId20"/>
    <p:sldId id="279" r:id="rId21"/>
    <p:sldId id="275" r:id="rId22"/>
    <p:sldId id="276" r:id="rId23"/>
    <p:sldId id="277" r:id="rId24"/>
    <p:sldId id="278" r:id="rId25"/>
    <p:sldId id="280" r:id="rId26"/>
    <p:sldId id="281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69" r:id="rId35"/>
    <p:sldId id="265" r:id="rId36"/>
    <p:sldId id="295" r:id="rId37"/>
    <p:sldId id="297" r:id="rId38"/>
    <p:sldId id="29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8F31C-22CE-433E-8B9A-AFCBA9B3F86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B9C5-01EF-4726-A431-CCC3E297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2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6B9C5-01EF-4726-A431-CCC3E2979C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70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44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1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17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1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1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27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7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17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1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231D-8F31-45F7-8DFF-BEA41FEEFB2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6C1-6EB4-47F4-A318-F84BCB0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442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231D-8F31-45F7-8DFF-BEA41FEEFB2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6C1-6EB4-47F4-A318-F84BCB0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399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231D-8F31-45F7-8DFF-BEA41FEEFB2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6C1-6EB4-47F4-A318-F84BCB0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737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231D-8F31-45F7-8DFF-BEA41FEEFB2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6C1-6EB4-47F4-A318-F84BCB0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89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231D-8F31-45F7-8DFF-BEA41FEEFB2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6C1-6EB4-47F4-A318-F84BCB0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7532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231D-8F31-45F7-8DFF-BEA41FEEFB2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6C1-6EB4-47F4-A318-F84BCB0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274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231D-8F31-45F7-8DFF-BEA41FEEFB2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6C1-6EB4-47F4-A318-F84BCB0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5786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231D-8F31-45F7-8DFF-BEA41FEEFB2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6C1-6EB4-47F4-A318-F84BCB0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84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231D-8F31-45F7-8DFF-BEA41FEEFB2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6C1-6EB4-47F4-A318-F84BCB0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8984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231D-8F31-45F7-8DFF-BEA41FEEFB2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6C1-6EB4-47F4-A318-F84BCB0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417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231D-8F31-45F7-8DFF-BEA41FEEFB2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6C1-6EB4-47F4-A318-F84BCB0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691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231D-8F31-45F7-8DFF-BEA41FEEFB2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186C1-6EB4-47F4-A318-F84BCB0E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6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0"/>
            <a:ext cx="7543800" cy="1307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 THCS HUỲNH VĂN NGHỆ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GIÁO DỤC CÔNG DÂN LỚP 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44359"/>
            <a:ext cx="2743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17060"/>
            <a:ext cx="7280876" cy="59227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78438" y="3733800"/>
            <a:ext cx="457200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THỰC</a:t>
            </a:r>
          </a:p>
        </p:txBody>
      </p:sp>
    </p:spTree>
    <p:extLst>
      <p:ext uri="{BB962C8B-B14F-4D97-AF65-F5344CB8AC3E}">
        <p14:creationId xmlns:p14="http://schemas.microsoft.com/office/powerpoint/2010/main" val="1451000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76200"/>
            <a:ext cx="8305800" cy="7425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 Vì sao Mi-ken-lăng-giơ xử sự như vậy?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066800"/>
            <a:ext cx="6781800" cy="35548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000" b="1" dirty="0" smtClean="0"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nl-NL" sz="3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36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0" y="11349"/>
            <a:ext cx="5638800" cy="3657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-ken-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1830" y="3668949"/>
            <a:ext cx="4953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29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5C94F8-B797-4B5A-8FA7-69B4F7BE7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4110861-B411-4448-8FFA-7B339207F1D8}"/>
              </a:ext>
            </a:extLst>
          </p:cNvPr>
          <p:cNvSpPr/>
          <p:nvPr/>
        </p:nvSpPr>
        <p:spPr>
          <a:xfrm>
            <a:off x="265509" y="342900"/>
            <a:ext cx="8611791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838200" y="1219200"/>
            <a:ext cx="7924800" cy="350520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NỘI DUNG BÀI HỌC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7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/>
          <p:nvPr/>
        </p:nvSpPr>
        <p:spPr>
          <a:xfrm>
            <a:off x="434954" y="3394952"/>
            <a:ext cx="2755265" cy="232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peech Bubble: Oval 3"/>
          <p:cNvSpPr/>
          <p:nvPr/>
        </p:nvSpPr>
        <p:spPr>
          <a:xfrm>
            <a:off x="2133600" y="609600"/>
            <a:ext cx="5334000" cy="3352800"/>
          </a:xfrm>
          <a:prstGeom prst="wedgeEllipseCallout">
            <a:avLst>
              <a:gd name="adj1" fmla="val -64816"/>
              <a:gd name="adj2" fmla="val -11158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05524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4110861-B411-4448-8FFA-7B339207F1D8}"/>
              </a:ext>
            </a:extLst>
          </p:cNvPr>
          <p:cNvSpPr/>
          <p:nvPr/>
        </p:nvSpPr>
        <p:spPr>
          <a:xfrm>
            <a:off x="265509" y="342900"/>
            <a:ext cx="8611791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99928"/>
            <a:ext cx="815340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20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lẽ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457200"/>
            <a:ext cx="4572000" cy="10772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TRUNG THỰC</a:t>
            </a:r>
            <a:endParaRPr lang="en-US" sz="3200" b="1" dirty="0">
              <a:solidFill>
                <a:srgbClr val="FF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8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/>
          <p:nvPr/>
        </p:nvSpPr>
        <p:spPr>
          <a:xfrm>
            <a:off x="76200" y="4191000"/>
            <a:ext cx="2755265" cy="232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609600" y="1066800"/>
            <a:ext cx="76962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62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143000" y="762000"/>
            <a:ext cx="7162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3200" b="1" spc="3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49712"/>
            <a:ext cx="8153400" cy="461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7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371600" y="622012"/>
            <a:ext cx="6705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3200" b="1" spc="3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49712"/>
            <a:ext cx="8153400" cy="461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78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/>
          <p:nvPr/>
        </p:nvSpPr>
        <p:spPr>
          <a:xfrm>
            <a:off x="228600" y="3962400"/>
            <a:ext cx="2755265" cy="232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peech Bubble: Oval 3"/>
          <p:cNvSpPr/>
          <p:nvPr/>
        </p:nvSpPr>
        <p:spPr>
          <a:xfrm>
            <a:off x="2133600" y="762000"/>
            <a:ext cx="6324600" cy="3805138"/>
          </a:xfrm>
          <a:prstGeom prst="wedgeEllipseCallout">
            <a:avLst>
              <a:gd name="adj1" fmla="val -64816"/>
              <a:gd name="adj2" fmla="val -11158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29589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4110861-B411-4448-8FFA-7B339207F1D8}"/>
              </a:ext>
            </a:extLst>
          </p:cNvPr>
          <p:cNvSpPr/>
          <p:nvPr/>
        </p:nvSpPr>
        <p:spPr>
          <a:xfrm>
            <a:off x="265509" y="342900"/>
            <a:ext cx="8611791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99928"/>
            <a:ext cx="81534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457200"/>
            <a:ext cx="4572000" cy="10772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TRUNG THỰC</a:t>
            </a:r>
            <a:endParaRPr lang="en-US" sz="3200" b="1" dirty="0">
              <a:solidFill>
                <a:srgbClr val="FF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71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447799"/>
            <a:ext cx="857250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3/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III/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76200"/>
            <a:ext cx="4572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TRUNG THỰC</a:t>
            </a:r>
            <a:endParaRPr lang="en-US" sz="3200" b="1" dirty="0">
              <a:solidFill>
                <a:srgbClr val="FF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67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5C94F8-B797-4B5A-8FA7-69B4F7BE7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4110861-B411-4448-8FFA-7B339207F1D8}"/>
              </a:ext>
            </a:extLst>
          </p:cNvPr>
          <p:cNvSpPr/>
          <p:nvPr/>
        </p:nvSpPr>
        <p:spPr>
          <a:xfrm>
            <a:off x="265509" y="342900"/>
            <a:ext cx="8611791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447800" y="1143000"/>
            <a:ext cx="6096000" cy="365760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 algn="ctr" defTabSz="73152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QUAN SÁT ẢNH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23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579" y="228600"/>
            <a:ext cx="7871792" cy="59880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thực -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986" y="4876935"/>
            <a:ext cx="8315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thực hiện khai báo y tế và chỉ thị 16 trung thực,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62000" y="2743200"/>
            <a:ext cx="3284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475" y="1207770"/>
            <a:ext cx="4146550" cy="333502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" y="1226820"/>
            <a:ext cx="3993515" cy="333629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53915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6520" y="5262245"/>
            <a:ext cx="8865870" cy="1477010"/>
          </a:xfrm>
          <a:prstGeom prst="rect">
            <a:avLst/>
          </a:prstGeom>
        </p:spPr>
        <p:txBody>
          <a:bodyPr wrap="square"/>
          <a:lstStyle/>
          <a:p>
            <a:pPr marL="0" indent="0" algn="ctr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triệu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27" y="228857"/>
            <a:ext cx="7871792" cy="59880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thực -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990600"/>
            <a:ext cx="6481445" cy="418528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36253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43" y="4191000"/>
            <a:ext cx="9042400" cy="2438400"/>
          </a:xfrm>
          <a:prstGeom prst="rect">
            <a:avLst/>
          </a:prstGeom>
        </p:spPr>
        <p:txBody>
          <a:bodyPr wrap="square"/>
          <a:lstStyle/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15/8/2021,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(SN 2000,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27" y="76457"/>
            <a:ext cx="7871792" cy="59880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thực -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143000"/>
            <a:ext cx="4158437" cy="276599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49807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5410" y="4953000"/>
            <a:ext cx="8869680" cy="1676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4229100" cy="370459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165" y="990600"/>
            <a:ext cx="4530725" cy="369697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0" name="TextBox 4"/>
          <p:cNvSpPr txBox="1"/>
          <p:nvPr/>
        </p:nvSpPr>
        <p:spPr>
          <a:xfrm>
            <a:off x="457227" y="152657"/>
            <a:ext cx="7871792" cy="59880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thực -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00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10878" y="3903345"/>
            <a:ext cx="4552315" cy="2954655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223520" y="76200"/>
            <a:ext cx="8673465" cy="6451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thực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" y="843280"/>
            <a:ext cx="4277995" cy="28213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730" y="838200"/>
            <a:ext cx="4153535" cy="291655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55" y="3731260"/>
            <a:ext cx="4213225" cy="303847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37262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254635" y="76200"/>
            <a:ext cx="8628380" cy="6451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thực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54000" y="800100"/>
            <a:ext cx="3936365" cy="306768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4109085" cy="319976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419600" y="3638599"/>
            <a:ext cx="4572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phụ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nữ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Dịch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vụ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vắc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COVID- 19,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trục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lợi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60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triệu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4294967295"/>
          </p:nvPr>
        </p:nvSpPr>
        <p:spPr>
          <a:xfrm>
            <a:off x="4343400" y="4358005"/>
            <a:ext cx="4858385" cy="2499995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tin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3962400"/>
            <a:ext cx="3844290" cy="278447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381000" y="6019800"/>
            <a:ext cx="2865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giả giấy test COVID-19 để đi đường</a:t>
            </a:r>
          </a:p>
        </p:txBody>
      </p:sp>
    </p:spTree>
    <p:extLst>
      <p:ext uri="{BB962C8B-B14F-4D97-AF65-F5344CB8AC3E}">
        <p14:creationId xmlns:p14="http://schemas.microsoft.com/office/powerpoint/2010/main" val="3134159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82" y="838152"/>
            <a:ext cx="8746436" cy="6451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trung 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55" y="5140960"/>
            <a:ext cx="8719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ình luận Tội tham ô tài sản tại Bộ luật hình sự năm 2015 - Luật Vĩnh 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1935480"/>
            <a:ext cx="3939540" cy="28117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Quy định về Tội lợi dụng chức vụ quyền hạn trong khi thi hành công vụ -  Luật Nhân D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1040"/>
            <a:ext cx="3977640" cy="27673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73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4199" y="638811"/>
            <a:ext cx="19975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2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919622"/>
            <a:ext cx="26416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3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3600" y="3124200"/>
            <a:ext cx="0" cy="3810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peech Bubble: Rectangle with Corners Rounded 3"/>
          <p:cNvSpPr/>
          <p:nvPr/>
        </p:nvSpPr>
        <p:spPr>
          <a:xfrm>
            <a:off x="152400" y="638811"/>
            <a:ext cx="3581400" cy="6024879"/>
          </a:xfrm>
          <a:prstGeom prst="wedgeRoundRectCallout">
            <a:avLst>
              <a:gd name="adj1" fmla="val 60634"/>
              <a:gd name="adj2" fmla="val 9321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 thực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</a:p>
        </p:txBody>
      </p:sp>
      <p:sp>
        <p:nvSpPr>
          <p:cNvPr id="15" name="Speech Bubble: Rectangle with Corners Rounded 5"/>
          <p:cNvSpPr/>
          <p:nvPr/>
        </p:nvSpPr>
        <p:spPr>
          <a:xfrm>
            <a:off x="5486400" y="638811"/>
            <a:ext cx="3365500" cy="6024879"/>
          </a:xfrm>
          <a:prstGeom prst="wedgeRoundRectCallout">
            <a:avLst>
              <a:gd name="adj1" fmla="val -58285"/>
              <a:gd name="adj2" fmla="val 8743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 thực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059930" y="3168650"/>
            <a:ext cx="0" cy="3810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3"/>
          <p:cNvSpPr/>
          <p:nvPr/>
        </p:nvSpPr>
        <p:spPr>
          <a:xfrm>
            <a:off x="3200400" y="1676400"/>
            <a:ext cx="2755265" cy="2320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382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7" grpId="0" bldLvl="0" animBg="1"/>
      <p:bldP spid="1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"/>
          <p:cNvSpPr txBox="1"/>
          <p:nvPr/>
        </p:nvSpPr>
        <p:spPr>
          <a:xfrm>
            <a:off x="0" y="2362200"/>
            <a:ext cx="3987070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mến, nâng cao giá trị đạo đức của mỗi người, làm lành mạnh các mối quan hệ xã hội.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 tốt đẹp lành mạnh.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026" y="3048000"/>
            <a:ext cx="1849343" cy="2062480"/>
          </a:xfrm>
          <a:prstGeom prst="rect">
            <a:avLst/>
          </a:prstGeom>
        </p:spPr>
      </p:pic>
      <p:sp>
        <p:nvSpPr>
          <p:cNvPr id="21" name="TextBox 8"/>
          <p:cNvSpPr txBox="1"/>
          <p:nvPr/>
        </p:nvSpPr>
        <p:spPr>
          <a:xfrm>
            <a:off x="5920369" y="2455545"/>
            <a:ext cx="3039481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1530" y="0"/>
            <a:ext cx="3462973" cy="205740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4800600" y="-17834"/>
            <a:ext cx="4343399" cy="205740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841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bldLvl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625"/>
            <a:ext cx="9144000" cy="61666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5500" y="-20069"/>
            <a:ext cx="4953000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TRUNG THỰC</a:t>
            </a:r>
            <a:endParaRPr lang="en-US" sz="3200" b="1" dirty="0">
              <a:solidFill>
                <a:srgbClr val="FF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905000"/>
            <a:ext cx="7696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(SGK/6)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34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/>
          <p:nvPr/>
        </p:nvSpPr>
        <p:spPr>
          <a:xfrm>
            <a:off x="228600" y="3962400"/>
            <a:ext cx="2755265" cy="232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peech Bubble: Oval 3"/>
          <p:cNvSpPr/>
          <p:nvPr/>
        </p:nvSpPr>
        <p:spPr>
          <a:xfrm>
            <a:off x="2133600" y="762000"/>
            <a:ext cx="6324600" cy="3805138"/>
          </a:xfrm>
          <a:prstGeom prst="wedgeEllipseCallout">
            <a:avLst>
              <a:gd name="adj1" fmla="val -64816"/>
              <a:gd name="adj2" fmla="val -11158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12122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4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4110861-B411-4448-8FFA-7B339207F1D8}"/>
              </a:ext>
            </a:extLst>
          </p:cNvPr>
          <p:cNvSpPr/>
          <p:nvPr/>
        </p:nvSpPr>
        <p:spPr>
          <a:xfrm>
            <a:off x="265509" y="342900"/>
            <a:ext cx="8611791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99928"/>
            <a:ext cx="84201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 Ý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457200"/>
            <a:ext cx="4572000" cy="10772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TRUNG THỰC</a:t>
            </a:r>
            <a:endParaRPr lang="en-US" sz="3200" b="1" dirty="0">
              <a:solidFill>
                <a:srgbClr val="FF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50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loud Callout 2"/>
          <p:cNvSpPr/>
          <p:nvPr/>
        </p:nvSpPr>
        <p:spPr>
          <a:xfrm>
            <a:off x="1143000" y="381000"/>
            <a:ext cx="7010400" cy="4572000"/>
          </a:xfrm>
          <a:prstGeom prst="cloud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tục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ngữ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19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Box 11"/>
          <p:cNvSpPr txBox="1"/>
          <p:nvPr/>
        </p:nvSpPr>
        <p:spPr>
          <a:xfrm>
            <a:off x="457200" y="457200"/>
            <a:ext cx="830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45"/>
              </a:spcBef>
              <a:buFont typeface="Arial" panose="020B0604020202020204"/>
              <a:buNone/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spcBef>
                <a:spcPts val="45"/>
              </a:spcBef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“Người gian thì sợ người ngay.</a:t>
            </a:r>
          </a:p>
          <a:p>
            <a:pPr algn="ctr">
              <a:lnSpc>
                <a:spcPct val="150000"/>
              </a:lnSpc>
              <a:spcBef>
                <a:spcPts val="45"/>
              </a:spcBef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ngay chẳng sợ đường cày cong queo”.</a:t>
            </a:r>
          </a:p>
          <a:p>
            <a:pPr>
              <a:lnSpc>
                <a:spcPct val="150000"/>
              </a:lnSpc>
              <a:buNone/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Cây ngay không sợ chết đứng.</a:t>
            </a:r>
          </a:p>
          <a:p>
            <a:pPr>
              <a:lnSpc>
                <a:spcPct val="150000"/>
              </a:lnSpc>
              <a:buNone/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“Phải thành thật với mình, có thế mới không dối trá với người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78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5C94F8-B797-4B5A-8FA7-69B4F7BE7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4110861-B411-4448-8FFA-7B339207F1D8}"/>
              </a:ext>
            </a:extLst>
          </p:cNvPr>
          <p:cNvSpPr/>
          <p:nvPr/>
        </p:nvSpPr>
        <p:spPr>
          <a:xfrm>
            <a:off x="265509" y="342900"/>
            <a:ext cx="8611791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1828800" y="1447800"/>
            <a:ext cx="5943600" cy="327660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III/ LUYỆN 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29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4039"/>
            <a:ext cx="8915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69" y="1752600"/>
            <a:ext cx="89154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066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4039"/>
            <a:ext cx="8915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13699"/>
            <a:ext cx="8839200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>
              <a:lnSpc>
                <a:spcPct val="150000"/>
              </a:lnSpc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(4):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(5</a:t>
            </a:r>
            <a:r>
              <a:rPr lang="en-US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(6</a:t>
            </a:r>
            <a:r>
              <a:rPr lang="en-US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21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53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b: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 giấu không cho người bệnh biết sự thật về căn bệnh hiểm nghèo của họ. Em có suy nghĩ gì về việc làm đó của người thầy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ệnh nhân vui tính: Theo “phe” nào, Bác sĩ hay Điều dưỡng? | tcsuckhoe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" y="3048000"/>
            <a:ext cx="2682760" cy="317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71800" y="2247795"/>
            <a:ext cx="60814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ý: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làm của Bác sĩ xuất phát từ lòng nhân đạo, lòng mong muốn bệnh nhân sống lạc quan để có nghị lực và hi vọng chiến thắng bệnh tật.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73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089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0"/>
            <a:ext cx="426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79248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07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220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56357"/>
            <a:ext cx="9144000" cy="600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!”-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-ken-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Bra-man-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Bra-man-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MI-ken-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Bra-man-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-ken-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Giuy-lơ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II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52400"/>
            <a:ext cx="8196475" cy="74251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977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067800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MI-ken-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Song,khi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Pi-e,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-ken-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Bra-man-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Bra-man-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789019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131" y="1143000"/>
            <a:ext cx="90678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(Theo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NXB Kim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1976)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80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838200"/>
            <a:ext cx="77343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Bra-man-tơ đã đối xử với Mi-ken-lăng-giơ như thế nào?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" y="2688412"/>
            <a:ext cx="8915400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000" b="1" dirty="0" smtClean="0"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nl-NL" sz="3000" dirty="0" smtClean="0">
                <a:latin typeface="Times New Roman" pitchFamily="18" charset="0"/>
                <a:cs typeface="Times New Roman" pitchFamily="18" charset="0"/>
              </a:rPr>
              <a:t>- Không ưa thích Mi-ken-lăng-giơ.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xấu,làm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000" dirty="0" smtClean="0">
                <a:latin typeface="Times New Roman" pitchFamily="18" charset="0"/>
                <a:cs typeface="Times New Roman" pitchFamily="18" charset="0"/>
              </a:rPr>
              <a:t>Mi-ken-lăng-giơ.</a:t>
            </a:r>
          </a:p>
        </p:txBody>
      </p:sp>
    </p:spTree>
    <p:extLst>
      <p:ext uri="{BB962C8B-B14F-4D97-AF65-F5344CB8AC3E}">
        <p14:creationId xmlns:p14="http://schemas.microsoft.com/office/powerpoint/2010/main" val="302338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41012"/>
            <a:ext cx="741959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Vì sao Bra-man-tơ có thái độ như vậy?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752600"/>
            <a:ext cx="7727004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000" b="1" dirty="0" smtClean="0"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 algn="ctr">
              <a:lnSpc>
                <a:spcPct val="150000"/>
              </a:lnSpc>
            </a:pPr>
            <a:r>
              <a:rPr lang="nl-NL" sz="3000" dirty="0" smtClean="0">
                <a:latin typeface="Times New Roman" pitchFamily="18" charset="0"/>
                <a:cs typeface="Times New Roman" pitchFamily="18" charset="0"/>
              </a:rPr>
              <a:t>=&gt; Vì ngại danh tiếng của Mi-ken-lăng-giơ lẫy lừng, lấn át mình.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63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76200"/>
            <a:ext cx="8305800" cy="14811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Trước những việc làm của Bra-man-tơ, Mi-ken-lăng-giơ có thái độ như thế nào?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752600"/>
            <a:ext cx="670560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000" b="1" dirty="0" smtClean="0"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nl-NL" sz="3000" dirty="0" smtClean="0">
                <a:latin typeface="Times New Roman" pitchFamily="18" charset="0"/>
                <a:cs typeface="Times New Roman" pitchFamily="18" charset="0"/>
              </a:rPr>
              <a:t>- Tức giận.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Bra-man-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667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1720</Words>
  <Application>Microsoft Office PowerPoint</Application>
  <PresentationFormat>On-screen Show (4:3)</PresentationFormat>
  <Paragraphs>158</Paragraphs>
  <Slides>38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ANHTHU</dc:creator>
  <cp:lastModifiedBy>ANHTHU</cp:lastModifiedBy>
  <cp:revision>31</cp:revision>
  <dcterms:created xsi:type="dcterms:W3CDTF">2021-08-30T09:36:30Z</dcterms:created>
  <dcterms:modified xsi:type="dcterms:W3CDTF">2021-09-21T09:31:47Z</dcterms:modified>
</cp:coreProperties>
</file>