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6" r:id="rId2"/>
    <p:sldId id="334" r:id="rId3"/>
    <p:sldId id="256" r:id="rId4"/>
    <p:sldId id="336" r:id="rId5"/>
    <p:sldId id="337" r:id="rId6"/>
    <p:sldId id="258" r:id="rId7"/>
    <p:sldId id="340" r:id="rId8"/>
    <p:sldId id="264" r:id="rId9"/>
    <p:sldId id="281" r:id="rId10"/>
    <p:sldId id="282" r:id="rId11"/>
    <p:sldId id="283" r:id="rId12"/>
    <p:sldId id="284" r:id="rId13"/>
    <p:sldId id="286" r:id="rId14"/>
    <p:sldId id="287" r:id="rId15"/>
    <p:sldId id="290" r:id="rId16"/>
    <p:sldId id="310" r:id="rId17"/>
    <p:sldId id="349" r:id="rId18"/>
    <p:sldId id="350" r:id="rId19"/>
    <p:sldId id="351" r:id="rId20"/>
    <p:sldId id="352" r:id="rId21"/>
    <p:sldId id="353" r:id="rId22"/>
    <p:sldId id="34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29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63627-209E-4CA4-8BF4-FD0291C4A0BA}" type="datetimeFigureOut">
              <a:rPr lang="en-US" smtClean="0"/>
              <a:t>8/31/2021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95BF8-3873-48C9-8A2D-127FF3E1BE67}" type="slidenum">
              <a:rPr lang="en-US" smtClean="0"/>
              <a:t>‹#›</a:t>
            </a:fld>
            <a:endParaRPr lang="en-US"/>
          </a:p>
        </p:txBody>
      </p:sp>
    </p:spTree>
    <p:extLst>
      <p:ext uri="{BB962C8B-B14F-4D97-AF65-F5344CB8AC3E}">
        <p14:creationId xmlns:p14="http://schemas.microsoft.com/office/powerpoint/2010/main" val="130179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10</a:t>
            </a:fld>
            <a:endParaRPr lang="en-US" altLang="vi-VN"/>
          </a:p>
        </p:txBody>
      </p:sp>
      <p:sp>
        <p:nvSpPr>
          <p:cNvPr id="4098" name="Rectangle 1031">
            <a:extLst>
              <a:ext uri="{FF2B5EF4-FFF2-40B4-BE49-F238E27FC236}">
                <a16:creationId xmlns:a16="http://schemas.microsoft.com/office/drawing/2014/main" xmlns=""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10</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xmlns=""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xmlns=""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xmlns="" id="{0FA25EEA-F819-4101-A120-5ECB76FDB0F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2F3B5D-CA4F-4ECB-9E19-AF73B67EECCB}" type="slidenum">
              <a:rPr lang="en-US" altLang="vi-VN"/>
              <a:pPr eaLnBrk="1" hangingPunct="1">
                <a:spcBef>
                  <a:spcPct val="0"/>
                </a:spcBef>
              </a:pPr>
              <a:t>11</a:t>
            </a:fld>
            <a:endParaRPr lang="en-US" altLang="vi-VN"/>
          </a:p>
        </p:txBody>
      </p:sp>
      <p:sp>
        <p:nvSpPr>
          <p:cNvPr id="4098" name="Rectangle 1031">
            <a:extLst>
              <a:ext uri="{FF2B5EF4-FFF2-40B4-BE49-F238E27FC236}">
                <a16:creationId xmlns:a16="http://schemas.microsoft.com/office/drawing/2014/main" xmlns="" id="{3926207E-C17A-4865-82E7-7C753146EDD3}"/>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5300D82-BE2C-46B3-9A80-2F3390133083}" type="slidenum">
              <a:rPr lang="en-US" altLang="en-US" sz="1200">
                <a:latin typeface="Calibri" panose="020F0502020204030204" pitchFamily="34" charset="0"/>
              </a:rPr>
              <a:pPr algn="r" eaLnBrk="1" hangingPunct="1"/>
              <a:t>11</a:t>
            </a:fld>
            <a:endParaRPr lang="en-US" altLang="en-US" sz="1200">
              <a:latin typeface="Calibri" panose="020F0502020204030204" pitchFamily="34" charset="0"/>
            </a:endParaRPr>
          </a:p>
        </p:txBody>
      </p:sp>
      <p:sp>
        <p:nvSpPr>
          <p:cNvPr id="84996" name="Rectangle 2">
            <a:extLst>
              <a:ext uri="{FF2B5EF4-FFF2-40B4-BE49-F238E27FC236}">
                <a16:creationId xmlns:a16="http://schemas.microsoft.com/office/drawing/2014/main" xmlns="" id="{FD738126-D8A3-45DF-85C5-1B0DF43875F3}"/>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xmlns="" id="{6B54F04B-FE40-4DE3-A17A-C1ED9160D2AA}"/>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45EA7906-43C3-485C-8B97-1551FA61651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8ADF51-E1D2-49A6-99ED-D041428B282A}" type="slidenum">
              <a:rPr lang="en-US" altLang="vi-VN"/>
              <a:pPr eaLnBrk="1" hangingPunct="1">
                <a:spcBef>
                  <a:spcPct val="0"/>
                </a:spcBef>
              </a:pPr>
              <a:t>12</a:t>
            </a:fld>
            <a:endParaRPr lang="en-US" altLang="vi-VN"/>
          </a:p>
        </p:txBody>
      </p:sp>
      <p:sp>
        <p:nvSpPr>
          <p:cNvPr id="4098" name="Rectangle 1031">
            <a:extLst>
              <a:ext uri="{FF2B5EF4-FFF2-40B4-BE49-F238E27FC236}">
                <a16:creationId xmlns:a16="http://schemas.microsoft.com/office/drawing/2014/main" xmlns="" id="{47A621AB-BE51-4397-BEC5-6CC59E8342E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8F836C1-8597-49DC-B723-529F109E234F}"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
        <p:nvSpPr>
          <p:cNvPr id="86020" name="Rectangle 2">
            <a:extLst>
              <a:ext uri="{FF2B5EF4-FFF2-40B4-BE49-F238E27FC236}">
                <a16:creationId xmlns:a16="http://schemas.microsoft.com/office/drawing/2014/main" xmlns="" id="{9EBD4966-FA34-4BAB-AADC-B9E70109A60C}"/>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xmlns="" id="{753B8B01-BFEC-4C4E-854E-8CAAE0890547}"/>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xmlns="" id="{91D4562B-3FC4-4C5B-9BC0-97690E839B8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D28DEE-95C6-44F9-8657-EEEC797B90B5}" type="slidenum">
              <a:rPr lang="en-US" altLang="vi-VN"/>
              <a:pPr eaLnBrk="1" hangingPunct="1">
                <a:spcBef>
                  <a:spcPct val="0"/>
                </a:spcBef>
              </a:pPr>
              <a:t>13</a:t>
            </a:fld>
            <a:endParaRPr lang="en-US" altLang="vi-VN"/>
          </a:p>
        </p:txBody>
      </p:sp>
      <p:sp>
        <p:nvSpPr>
          <p:cNvPr id="4098" name="Rectangle 1031">
            <a:extLst>
              <a:ext uri="{FF2B5EF4-FFF2-40B4-BE49-F238E27FC236}">
                <a16:creationId xmlns:a16="http://schemas.microsoft.com/office/drawing/2014/main" xmlns="" id="{2243141B-B761-4B4E-A30B-15D3CB4E6116}"/>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17E246E-7CB5-4C03-B5FC-FE53D762A01A}" type="slidenum">
              <a:rPr lang="en-US" altLang="en-US" sz="1200">
                <a:latin typeface="Calibri" panose="020F0502020204030204" pitchFamily="34" charset="0"/>
              </a:rPr>
              <a:pPr algn="r" eaLnBrk="1" hangingPunct="1"/>
              <a:t>13</a:t>
            </a:fld>
            <a:endParaRPr lang="en-US" altLang="en-US" sz="1200">
              <a:latin typeface="Calibri" panose="020F0502020204030204" pitchFamily="34" charset="0"/>
            </a:endParaRPr>
          </a:p>
        </p:txBody>
      </p:sp>
      <p:sp>
        <p:nvSpPr>
          <p:cNvPr id="88068" name="Rectangle 2">
            <a:extLst>
              <a:ext uri="{FF2B5EF4-FFF2-40B4-BE49-F238E27FC236}">
                <a16:creationId xmlns:a16="http://schemas.microsoft.com/office/drawing/2014/main" xmlns="" id="{2DA8B71D-B13E-4F2E-A267-1C6563887326}"/>
              </a:ext>
            </a:extLst>
          </p:cNvPr>
          <p:cNvSpPr>
            <a:spLocks noGrp="1" noRot="1" noChangeAspect="1" noChangeArrowheads="1" noTextEdit="1"/>
          </p:cNvSpPr>
          <p:nvPr>
            <p:ph type="sldImg"/>
          </p:nvPr>
        </p:nvSpPr>
        <p:spPr>
          <a:ln/>
        </p:spPr>
      </p:sp>
      <p:sp>
        <p:nvSpPr>
          <p:cNvPr id="88069" name="Rectangle 3">
            <a:extLst>
              <a:ext uri="{FF2B5EF4-FFF2-40B4-BE49-F238E27FC236}">
                <a16:creationId xmlns:a16="http://schemas.microsoft.com/office/drawing/2014/main" xmlns="" id="{849D7077-FFDD-477E-88F2-C0C43D96B5BC}"/>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xmlns="" id="{1B49E258-F698-446A-B23F-5BF8F1B15C1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95B9211-E7E3-4092-ADEC-F65CA55F3FED}" type="slidenum">
              <a:rPr lang="en-US" altLang="vi-VN"/>
              <a:pPr eaLnBrk="1" hangingPunct="1">
                <a:spcBef>
                  <a:spcPct val="0"/>
                </a:spcBef>
              </a:pPr>
              <a:t>15</a:t>
            </a:fld>
            <a:endParaRPr lang="en-US" altLang="vi-VN"/>
          </a:p>
        </p:txBody>
      </p:sp>
      <p:sp>
        <p:nvSpPr>
          <p:cNvPr id="4098" name="Rectangle 1031">
            <a:extLst>
              <a:ext uri="{FF2B5EF4-FFF2-40B4-BE49-F238E27FC236}">
                <a16:creationId xmlns:a16="http://schemas.microsoft.com/office/drawing/2014/main" xmlns="" id="{A898F799-42A8-457E-9DFF-6DF8D4F406C7}"/>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8D721886-E960-4418-A432-B2EA0664A883}" type="slidenum">
              <a:rPr lang="en-US" altLang="en-US" sz="1200">
                <a:latin typeface="Calibri" panose="020F0502020204030204" pitchFamily="34" charset="0"/>
              </a:rPr>
              <a:pPr algn="r" eaLnBrk="1" hangingPunct="1"/>
              <a:t>15</a:t>
            </a:fld>
            <a:endParaRPr lang="en-US" altLang="en-US" sz="1200">
              <a:latin typeface="Calibri" panose="020F0502020204030204" pitchFamily="34" charset="0"/>
            </a:endParaRPr>
          </a:p>
        </p:txBody>
      </p:sp>
      <p:sp>
        <p:nvSpPr>
          <p:cNvPr id="91140" name="Rectangle 2">
            <a:extLst>
              <a:ext uri="{FF2B5EF4-FFF2-40B4-BE49-F238E27FC236}">
                <a16:creationId xmlns:a16="http://schemas.microsoft.com/office/drawing/2014/main" xmlns="" id="{E3AD6158-BB69-42A0-BD69-C4B5D591D417}"/>
              </a:ext>
            </a:extLst>
          </p:cNvPr>
          <p:cNvSpPr>
            <a:spLocks noGrp="1" noRot="1" noChangeAspect="1" noChangeArrowheads="1" noTextEdit="1"/>
          </p:cNvSpPr>
          <p:nvPr>
            <p:ph type="sldImg"/>
          </p:nvPr>
        </p:nvSpPr>
        <p:spPr>
          <a:ln/>
        </p:spPr>
      </p:sp>
      <p:sp>
        <p:nvSpPr>
          <p:cNvPr id="91141" name="Rectangle 3">
            <a:extLst>
              <a:ext uri="{FF2B5EF4-FFF2-40B4-BE49-F238E27FC236}">
                <a16:creationId xmlns:a16="http://schemas.microsoft.com/office/drawing/2014/main" xmlns="" id="{8F848178-1055-4709-B25D-23ECDA40014D}"/>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xmlns=""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16</a:t>
            </a:fld>
            <a:endParaRPr lang="en-US" altLang="vi-VN"/>
          </a:p>
        </p:txBody>
      </p:sp>
      <p:sp>
        <p:nvSpPr>
          <p:cNvPr id="4098" name="Rectangle 1031">
            <a:extLst>
              <a:ext uri="{FF2B5EF4-FFF2-40B4-BE49-F238E27FC236}">
                <a16:creationId xmlns:a16="http://schemas.microsoft.com/office/drawing/2014/main" xmlns=""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xmlns=""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xmlns=""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23FFF-A283-4E90-AC66-8A0B02CACDC3}"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20831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91624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0916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39552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3FFF-A283-4E90-AC66-8A0B02CACDC3}" type="datetimeFigureOut">
              <a:rPr lang="en-US" smtClean="0"/>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64153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623FFF-A283-4E90-AC66-8A0B02CACDC3}"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51472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623FFF-A283-4E90-AC66-8A0B02CACDC3}" type="datetimeFigureOut">
              <a:rPr lang="en-US" smtClean="0"/>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21000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623FFF-A283-4E90-AC66-8A0B02CACDC3}" type="datetimeFigureOut">
              <a:rPr lang="en-US" smtClean="0"/>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20537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23FFF-A283-4E90-AC66-8A0B02CACDC3}" type="datetimeFigureOut">
              <a:rPr lang="en-US" smtClean="0"/>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41504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54257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34620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23FFF-A283-4E90-AC66-8A0B02CACDC3}" type="datetimeFigureOut">
              <a:rPr lang="en-US" smtClean="0"/>
              <a:t>8/31/2021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D7198-A7E8-4804-BEED-4D1825E544A0}" type="slidenum">
              <a:rPr lang="en-US" smtClean="0"/>
              <a:t>‹#›</a:t>
            </a:fld>
            <a:endParaRPr lang="en-US"/>
          </a:p>
        </p:txBody>
      </p:sp>
    </p:spTree>
    <p:extLst>
      <p:ext uri="{BB962C8B-B14F-4D97-AF65-F5344CB8AC3E}">
        <p14:creationId xmlns:p14="http://schemas.microsoft.com/office/powerpoint/2010/main" val="160619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029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uom hoa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23590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Asian li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0"/>
            <a:ext cx="1905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600" y="1754188"/>
            <a:ext cx="9448800" cy="2800767"/>
          </a:xfrm>
          <a:prstGeom prst="rect">
            <a:avLst/>
          </a:prstGeom>
        </p:spPr>
        <p:txBody>
          <a:bodyPr wrap="square">
            <a:spAutoFit/>
          </a:bodyPr>
          <a:lstStyle/>
          <a:p>
            <a:pPr algn="ctr"/>
            <a:r>
              <a:rPr lang="en-US" sz="4400" b="1">
                <a:solidFill>
                  <a:srgbClr val="FF0000"/>
                </a:solidFill>
                <a:latin typeface="Times New Roman" pitchFamily="18" charset="0"/>
                <a:cs typeface="Times New Roman" pitchFamily="18" charset="0"/>
              </a:rPr>
              <a:t>PHÒNG GIÁO DỤC VÀ ĐÀO TẠO QUẬN GÒ </a:t>
            </a:r>
            <a:r>
              <a:rPr lang="en-US" sz="4400" b="1" smtClean="0">
                <a:solidFill>
                  <a:srgbClr val="FF0000"/>
                </a:solidFill>
                <a:latin typeface="Times New Roman" pitchFamily="18" charset="0"/>
                <a:cs typeface="Times New Roman" pitchFamily="18" charset="0"/>
              </a:rPr>
              <a:t>VẤP</a:t>
            </a:r>
          </a:p>
          <a:p>
            <a:pPr algn="ctr"/>
            <a:endParaRPr lang="en-US" sz="4400" b="1" smtClean="0">
              <a:solidFill>
                <a:srgbClr val="FF0000"/>
              </a:solidFill>
              <a:latin typeface="Times New Roman" pitchFamily="18" charset="0"/>
              <a:cs typeface="Times New Roman" pitchFamily="18" charset="0"/>
            </a:endParaRPr>
          </a:p>
          <a:p>
            <a:pPr algn="ctr"/>
            <a:r>
              <a:rPr lang="en-US" sz="4400" b="1">
                <a:solidFill>
                  <a:srgbClr val="FF0000"/>
                </a:solidFill>
                <a:latin typeface="Times New Roman" pitchFamily="18" charset="0"/>
                <a:cs typeface="Times New Roman" pitchFamily="18" charset="0"/>
              </a:rPr>
              <a:t>BỘ MÔN: CÔNG </a:t>
            </a:r>
            <a:r>
              <a:rPr lang="en-US" sz="4400" b="1" smtClean="0">
                <a:solidFill>
                  <a:srgbClr val="FF0000"/>
                </a:solidFill>
                <a:latin typeface="Times New Roman" pitchFamily="18" charset="0"/>
                <a:cs typeface="Times New Roman" pitchFamily="18" charset="0"/>
              </a:rPr>
              <a:t>NGHỆ 9</a:t>
            </a:r>
            <a:endParaRPr lang="en-US" sz="4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59877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a:extLst>
              <a:ext uri="{FF2B5EF4-FFF2-40B4-BE49-F238E27FC236}">
                <a16:creationId xmlns:a16="http://schemas.microsoft.com/office/drawing/2014/main" xmlns="" id="{A61E6189-CDB3-48A4-9650-66433A3471B7}"/>
              </a:ext>
            </a:extLst>
          </p:cNvPr>
          <p:cNvGrpSpPr>
            <a:grpSpLocks/>
          </p:cNvGrpSpPr>
          <p:nvPr/>
        </p:nvGrpSpPr>
        <p:grpSpPr bwMode="auto">
          <a:xfrm>
            <a:off x="179388" y="2060575"/>
            <a:ext cx="3097212" cy="3097213"/>
            <a:chOff x="113" y="1298"/>
            <a:chExt cx="1951" cy="1951"/>
          </a:xfrm>
        </p:grpSpPr>
        <p:pic>
          <p:nvPicPr>
            <p:cNvPr id="55312" name="Picture 3" descr="H2">
              <a:extLst>
                <a:ext uri="{FF2B5EF4-FFF2-40B4-BE49-F238E27FC236}">
                  <a16:creationId xmlns:a16="http://schemas.microsoft.com/office/drawing/2014/main" xmlns="" id="{F85C484C-2E2E-470C-86A2-450C472AA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398"/>
              <a:ext cx="1860"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Oval 4">
              <a:extLst>
                <a:ext uri="{FF2B5EF4-FFF2-40B4-BE49-F238E27FC236}">
                  <a16:creationId xmlns:a16="http://schemas.microsoft.com/office/drawing/2014/main" xmlns="" id="{73B41863-CFBA-48F1-BE73-E14AF965D710}"/>
                </a:ext>
              </a:extLst>
            </p:cNvPr>
            <p:cNvSpPr>
              <a:spLocks noChangeArrowheads="1"/>
            </p:cNvSpPr>
            <p:nvPr/>
          </p:nvSpPr>
          <p:spPr bwMode="auto">
            <a:xfrm>
              <a:off x="703" y="1298"/>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1" name="Oval 5">
              <a:extLst>
                <a:ext uri="{FF2B5EF4-FFF2-40B4-BE49-F238E27FC236}">
                  <a16:creationId xmlns:a16="http://schemas.microsoft.com/office/drawing/2014/main" xmlns="" id="{D2806082-FE19-4914-ACF3-084B19771B8A}"/>
                </a:ext>
              </a:extLst>
            </p:cNvPr>
            <p:cNvSpPr>
              <a:spLocks noChangeArrowheads="1"/>
            </p:cNvSpPr>
            <p:nvPr/>
          </p:nvSpPr>
          <p:spPr bwMode="auto">
            <a:xfrm>
              <a:off x="1247" y="1344"/>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42" name="Oval 6">
              <a:extLst>
                <a:ext uri="{FF2B5EF4-FFF2-40B4-BE49-F238E27FC236}">
                  <a16:creationId xmlns:a16="http://schemas.microsoft.com/office/drawing/2014/main" xmlns="" id="{FC1E87BE-B46F-414A-9C69-C287258C32C8}"/>
                </a:ext>
              </a:extLst>
            </p:cNvPr>
            <p:cNvSpPr>
              <a:spLocks noChangeArrowheads="1"/>
            </p:cNvSpPr>
            <p:nvPr/>
          </p:nvSpPr>
          <p:spPr bwMode="auto">
            <a:xfrm>
              <a:off x="1701" y="2750"/>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grpSp>
      <p:sp>
        <p:nvSpPr>
          <p:cNvPr id="39945" name="Text Box 9">
            <a:extLst>
              <a:ext uri="{FF2B5EF4-FFF2-40B4-BE49-F238E27FC236}">
                <a16:creationId xmlns:a16="http://schemas.microsoft.com/office/drawing/2014/main" xmlns="" id="{394C8996-39DF-4C9A-93E0-0043106C157E}"/>
              </a:ext>
            </a:extLst>
          </p:cNvPr>
          <p:cNvSpPr txBox="1">
            <a:spLocks noChangeArrowheads="1"/>
          </p:cNvSpPr>
          <p:nvPr/>
        </p:nvSpPr>
        <p:spPr bwMode="auto">
          <a:xfrm>
            <a:off x="3513137" y="2263775"/>
            <a:ext cx="1668463" cy="523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2800">
                <a:solidFill>
                  <a:srgbClr val="0000FF"/>
                </a:solidFill>
                <a:sym typeface="Wingdings" pitchFamily="2" charset="2"/>
              </a:rPr>
              <a:t> </a:t>
            </a:r>
            <a:r>
              <a:rPr lang="en-US" altLang="vi-VN" sz="2800" smtClean="0">
                <a:solidFill>
                  <a:srgbClr val="0000CC"/>
                </a:solidFill>
                <a:latin typeface="Times New Roman" pitchFamily="18" charset="0"/>
                <a:cs typeface="Times New Roman" pitchFamily="18" charset="0"/>
              </a:rPr>
              <a:t>Lõi </a:t>
            </a:r>
            <a:r>
              <a:rPr lang="en-US" altLang="vi-VN" sz="2800" dirty="0" err="1">
                <a:solidFill>
                  <a:srgbClr val="0000CC"/>
                </a:solidFill>
                <a:latin typeface="Times New Roman" pitchFamily="18" charset="0"/>
                <a:cs typeface="Times New Roman" pitchFamily="18" charset="0"/>
              </a:rPr>
              <a:t>cáp</a:t>
            </a:r>
            <a:endParaRPr lang="en-US" altLang="vi-VN" sz="2800" dirty="0">
              <a:solidFill>
                <a:srgbClr val="0000CC"/>
              </a:solidFill>
              <a:latin typeface="Times New Roman" pitchFamily="18" charset="0"/>
              <a:cs typeface="Times New Roman" pitchFamily="18" charset="0"/>
            </a:endParaRPr>
          </a:p>
        </p:txBody>
      </p:sp>
      <p:sp>
        <p:nvSpPr>
          <p:cNvPr id="39946" name="Text Box 10">
            <a:extLst>
              <a:ext uri="{FF2B5EF4-FFF2-40B4-BE49-F238E27FC236}">
                <a16:creationId xmlns:a16="http://schemas.microsoft.com/office/drawing/2014/main" xmlns="" id="{47BFD0BF-B9C8-40B7-A5CB-97C1CEC0EFA3}"/>
              </a:ext>
            </a:extLst>
          </p:cNvPr>
          <p:cNvSpPr txBox="1">
            <a:spLocks noChangeArrowheads="1"/>
          </p:cNvSpPr>
          <p:nvPr/>
        </p:nvSpPr>
        <p:spPr bwMode="auto">
          <a:xfrm>
            <a:off x="3497262" y="2971800"/>
            <a:ext cx="1912938"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2800">
                <a:solidFill>
                  <a:srgbClr val="0000FF"/>
                </a:solidFill>
                <a:sym typeface="Wingdings" pitchFamily="2" charset="2"/>
              </a:rPr>
              <a:t> </a:t>
            </a:r>
            <a:r>
              <a:rPr lang="en-US" altLang="vi-VN" sz="2800" smtClean="0">
                <a:solidFill>
                  <a:srgbClr val="0000CC"/>
                </a:solidFill>
                <a:latin typeface="Times New Roman" pitchFamily="18" charset="0"/>
                <a:cs typeface="Times New Roman" pitchFamily="18" charset="0"/>
              </a:rPr>
              <a:t>Vỏ </a:t>
            </a:r>
            <a:r>
              <a:rPr lang="en-US" altLang="vi-VN" sz="2800" dirty="0" err="1">
                <a:solidFill>
                  <a:srgbClr val="0000CC"/>
                </a:solidFill>
                <a:latin typeface="Times New Roman" pitchFamily="18" charset="0"/>
                <a:cs typeface="Times New Roman" pitchFamily="18" charset="0"/>
              </a:rPr>
              <a:t>cách</a:t>
            </a:r>
            <a:r>
              <a:rPr lang="en-US" altLang="vi-VN" sz="2800" dirty="0">
                <a:solidFill>
                  <a:srgbClr val="0000CC"/>
                </a:solidFill>
                <a:latin typeface="Times New Roman" pitchFamily="18" charset="0"/>
                <a:cs typeface="Times New Roman" pitchFamily="18" charset="0"/>
              </a:rPr>
              <a:t> </a:t>
            </a:r>
            <a:r>
              <a:rPr lang="en-US" altLang="vi-VN" sz="2800" dirty="0" err="1">
                <a:solidFill>
                  <a:srgbClr val="0000CC"/>
                </a:solidFill>
                <a:latin typeface="Times New Roman" pitchFamily="18" charset="0"/>
                <a:cs typeface="Times New Roman" pitchFamily="18" charset="0"/>
              </a:rPr>
              <a:t>điện</a:t>
            </a:r>
            <a:endParaRPr lang="en-US" altLang="vi-VN" sz="2800" dirty="0">
              <a:solidFill>
                <a:srgbClr val="0000CC"/>
              </a:solidFill>
              <a:latin typeface="Times New Roman" pitchFamily="18" charset="0"/>
              <a:cs typeface="Times New Roman" pitchFamily="18" charset="0"/>
            </a:endParaRPr>
          </a:p>
        </p:txBody>
      </p:sp>
      <p:sp>
        <p:nvSpPr>
          <p:cNvPr id="39947" name="Text Box 11">
            <a:extLst>
              <a:ext uri="{FF2B5EF4-FFF2-40B4-BE49-F238E27FC236}">
                <a16:creationId xmlns:a16="http://schemas.microsoft.com/office/drawing/2014/main" xmlns="" id="{B1E5C2D6-15C0-4C28-97FB-DB0CF8680EE0}"/>
              </a:ext>
            </a:extLst>
          </p:cNvPr>
          <p:cNvSpPr txBox="1">
            <a:spLocks noChangeArrowheads="1"/>
          </p:cNvSpPr>
          <p:nvPr/>
        </p:nvSpPr>
        <p:spPr bwMode="auto">
          <a:xfrm>
            <a:off x="3604237" y="5140116"/>
            <a:ext cx="2796563" cy="523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2800">
                <a:solidFill>
                  <a:srgbClr val="0000FF"/>
                </a:solidFill>
                <a:sym typeface="Wingdings" pitchFamily="2" charset="2"/>
              </a:rPr>
              <a:t> </a:t>
            </a:r>
            <a:r>
              <a:rPr lang="en-US" altLang="vi-VN" sz="2800" smtClean="0">
                <a:solidFill>
                  <a:srgbClr val="0000CC"/>
                </a:solidFill>
                <a:latin typeface="Times New Roman" pitchFamily="18" charset="0"/>
                <a:cs typeface="Times New Roman" pitchFamily="18" charset="0"/>
              </a:rPr>
              <a:t>Vỏ </a:t>
            </a:r>
            <a:r>
              <a:rPr lang="en-US" altLang="vi-VN" sz="2800" dirty="0" err="1">
                <a:solidFill>
                  <a:srgbClr val="0000CC"/>
                </a:solidFill>
                <a:latin typeface="Times New Roman" pitchFamily="18" charset="0"/>
                <a:cs typeface="Times New Roman" pitchFamily="18" charset="0"/>
              </a:rPr>
              <a:t>bảo</a:t>
            </a:r>
            <a:r>
              <a:rPr lang="en-US" altLang="vi-VN" sz="2800" dirty="0">
                <a:solidFill>
                  <a:srgbClr val="0000CC"/>
                </a:solidFill>
                <a:latin typeface="Times New Roman" pitchFamily="18" charset="0"/>
                <a:cs typeface="Times New Roman" pitchFamily="18" charset="0"/>
              </a:rPr>
              <a:t> </a:t>
            </a:r>
            <a:r>
              <a:rPr lang="en-US" altLang="vi-VN" sz="2800" dirty="0" err="1">
                <a:solidFill>
                  <a:srgbClr val="0000CC"/>
                </a:solidFill>
                <a:latin typeface="Times New Roman" pitchFamily="18" charset="0"/>
                <a:cs typeface="Times New Roman" pitchFamily="18" charset="0"/>
              </a:rPr>
              <a:t>vệ</a:t>
            </a:r>
            <a:endParaRPr lang="en-US" altLang="vi-VN" sz="2800" dirty="0">
              <a:solidFill>
                <a:srgbClr val="0000CC"/>
              </a:solidFill>
              <a:latin typeface="Times New Roman" pitchFamily="18" charset="0"/>
              <a:cs typeface="Times New Roman" pitchFamily="18" charset="0"/>
            </a:endParaRPr>
          </a:p>
        </p:txBody>
      </p:sp>
      <p:sp>
        <p:nvSpPr>
          <p:cNvPr id="39948" name="Oval 12">
            <a:extLst>
              <a:ext uri="{FF2B5EF4-FFF2-40B4-BE49-F238E27FC236}">
                <a16:creationId xmlns:a16="http://schemas.microsoft.com/office/drawing/2014/main" xmlns="" id="{86FC336D-5C1F-4A1E-8EA1-35C3B2D64E11}"/>
              </a:ext>
            </a:extLst>
          </p:cNvPr>
          <p:cNvSpPr>
            <a:spLocks noChangeArrowheads="1"/>
          </p:cNvSpPr>
          <p:nvPr/>
        </p:nvSpPr>
        <p:spPr bwMode="auto">
          <a:xfrm>
            <a:off x="1116013" y="206057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9" name="Oval 13">
            <a:extLst>
              <a:ext uri="{FF2B5EF4-FFF2-40B4-BE49-F238E27FC236}">
                <a16:creationId xmlns:a16="http://schemas.microsoft.com/office/drawing/2014/main" xmlns="" id="{127794FA-81FC-4455-96B5-BCA3D766DFE0}"/>
              </a:ext>
            </a:extLst>
          </p:cNvPr>
          <p:cNvSpPr>
            <a:spLocks noChangeArrowheads="1"/>
          </p:cNvSpPr>
          <p:nvPr/>
        </p:nvSpPr>
        <p:spPr bwMode="auto">
          <a:xfrm>
            <a:off x="1979613" y="2132013"/>
            <a:ext cx="576262" cy="576262"/>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50" name="Oval 14">
            <a:extLst>
              <a:ext uri="{FF2B5EF4-FFF2-40B4-BE49-F238E27FC236}">
                <a16:creationId xmlns:a16="http://schemas.microsoft.com/office/drawing/2014/main" xmlns="" id="{833ED878-9933-47F5-99B4-AB8A6FC596E3}"/>
              </a:ext>
            </a:extLst>
          </p:cNvPr>
          <p:cNvSpPr>
            <a:spLocks noChangeArrowheads="1"/>
          </p:cNvSpPr>
          <p:nvPr/>
        </p:nvSpPr>
        <p:spPr bwMode="auto">
          <a:xfrm>
            <a:off x="2700338" y="436562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sp>
        <p:nvSpPr>
          <p:cNvPr id="39951" name="Text Box 15">
            <a:extLst>
              <a:ext uri="{FF2B5EF4-FFF2-40B4-BE49-F238E27FC236}">
                <a16:creationId xmlns:a16="http://schemas.microsoft.com/office/drawing/2014/main" xmlns="" id="{F3B48811-0479-48DC-942F-11F1B9C6E3D2}"/>
              </a:ext>
            </a:extLst>
          </p:cNvPr>
          <p:cNvSpPr txBox="1">
            <a:spLocks noChangeArrowheads="1"/>
          </p:cNvSpPr>
          <p:nvPr/>
        </p:nvSpPr>
        <p:spPr bwMode="auto">
          <a:xfrm>
            <a:off x="5105400" y="1973569"/>
            <a:ext cx="4191000" cy="830997"/>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dirty="0" err="1">
                <a:solidFill>
                  <a:srgbClr val="660033"/>
                </a:solidFill>
                <a:latin typeface="Times New Roman" pitchFamily="18" charset="0"/>
                <a:cs typeface="Times New Roman" pitchFamily="18" charset="0"/>
              </a:rPr>
              <a:t>Bằng</a:t>
            </a:r>
            <a:r>
              <a:rPr lang="en-US" altLang="vi-VN" sz="2400" dirty="0">
                <a:solidFill>
                  <a:srgbClr val="660033"/>
                </a:solidFill>
                <a:latin typeface="Times New Roman" pitchFamily="18" charset="0"/>
                <a:cs typeface="Times New Roman" pitchFamily="18" charset="0"/>
              </a:rPr>
              <a:t> </a:t>
            </a:r>
            <a:r>
              <a:rPr lang="en-US" altLang="vi-VN" sz="2400" dirty="0" err="1">
                <a:solidFill>
                  <a:srgbClr val="660033"/>
                </a:solidFill>
                <a:latin typeface="Times New Roman" pitchFamily="18" charset="0"/>
                <a:cs typeface="Times New Roman" pitchFamily="18" charset="0"/>
              </a:rPr>
              <a:t>đồng</a:t>
            </a:r>
            <a:r>
              <a:rPr lang="en-US" altLang="vi-VN" sz="2400" dirty="0">
                <a:solidFill>
                  <a:srgbClr val="660033"/>
                </a:solidFill>
                <a:latin typeface="Times New Roman" pitchFamily="18" charset="0"/>
                <a:cs typeface="Times New Roman" pitchFamily="18" charset="0"/>
              </a:rPr>
              <a:t> </a:t>
            </a:r>
            <a:r>
              <a:rPr lang="en-US" altLang="vi-VN" sz="2400" i="1" dirty="0">
                <a:solidFill>
                  <a:srgbClr val="660033"/>
                </a:solidFill>
                <a:latin typeface="Times New Roman" pitchFamily="18" charset="0"/>
                <a:cs typeface="Times New Roman" pitchFamily="18" charset="0"/>
              </a:rPr>
              <a:t>(</a:t>
            </a:r>
            <a:r>
              <a:rPr lang="en-US" altLang="vi-VN" sz="2400" i="1" dirty="0" err="1">
                <a:solidFill>
                  <a:srgbClr val="660033"/>
                </a:solidFill>
                <a:latin typeface="Times New Roman" pitchFamily="18" charset="0"/>
                <a:cs typeface="Times New Roman" pitchFamily="18" charset="0"/>
              </a:rPr>
              <a:t>hoặc</a:t>
            </a:r>
            <a:r>
              <a:rPr lang="en-US" altLang="vi-VN" sz="2400" i="1" dirty="0">
                <a:solidFill>
                  <a:srgbClr val="660033"/>
                </a:solidFill>
                <a:latin typeface="Times New Roman" pitchFamily="18" charset="0"/>
                <a:cs typeface="Times New Roman" pitchFamily="18" charset="0"/>
              </a:rPr>
              <a:t> </a:t>
            </a:r>
            <a:r>
              <a:rPr lang="en-US" altLang="vi-VN" sz="2400" i="1" dirty="0" err="1">
                <a:solidFill>
                  <a:srgbClr val="660033"/>
                </a:solidFill>
                <a:latin typeface="Times New Roman" pitchFamily="18" charset="0"/>
                <a:cs typeface="Times New Roman" pitchFamily="18" charset="0"/>
              </a:rPr>
              <a:t>nhôm</a:t>
            </a:r>
            <a:r>
              <a:rPr lang="en-US" altLang="vi-VN" sz="2400" i="1" dirty="0">
                <a:solidFill>
                  <a:srgbClr val="660033"/>
                </a:solidFill>
                <a:latin typeface="Times New Roman" pitchFamily="18" charset="0"/>
                <a:cs typeface="Times New Roman" pitchFamily="18" charset="0"/>
              </a:rPr>
              <a:t>), </a:t>
            </a:r>
            <a:r>
              <a:rPr lang="en-US" altLang="vi-VN" sz="2400" i="1" dirty="0" err="1">
                <a:solidFill>
                  <a:srgbClr val="660033"/>
                </a:solidFill>
                <a:latin typeface="Times New Roman" pitchFamily="18" charset="0"/>
                <a:cs typeface="Times New Roman" pitchFamily="18" charset="0"/>
              </a:rPr>
              <a:t>gồm</a:t>
            </a:r>
            <a:r>
              <a:rPr lang="en-US" altLang="vi-VN" sz="2400" i="1" dirty="0">
                <a:solidFill>
                  <a:srgbClr val="660033"/>
                </a:solidFill>
                <a:latin typeface="Times New Roman" pitchFamily="18" charset="0"/>
                <a:cs typeface="Times New Roman" pitchFamily="18" charset="0"/>
              </a:rPr>
              <a:t> </a:t>
            </a:r>
            <a:r>
              <a:rPr lang="en-US" altLang="vi-VN" sz="2400" i="1" dirty="0" err="1">
                <a:solidFill>
                  <a:srgbClr val="660033"/>
                </a:solidFill>
                <a:latin typeface="Times New Roman" pitchFamily="18" charset="0"/>
                <a:cs typeface="Times New Roman" pitchFamily="18" charset="0"/>
              </a:rPr>
              <a:t>một</a:t>
            </a:r>
            <a:r>
              <a:rPr lang="en-US" altLang="vi-VN" sz="2400" i="1" dirty="0">
                <a:solidFill>
                  <a:srgbClr val="660033"/>
                </a:solidFill>
                <a:latin typeface="Times New Roman" pitchFamily="18" charset="0"/>
                <a:cs typeface="Times New Roman" pitchFamily="18" charset="0"/>
              </a:rPr>
              <a:t> </a:t>
            </a:r>
            <a:r>
              <a:rPr lang="en-US" altLang="vi-VN" sz="2400" i="1" dirty="0" err="1">
                <a:solidFill>
                  <a:srgbClr val="660033"/>
                </a:solidFill>
                <a:latin typeface="Times New Roman" pitchFamily="18" charset="0"/>
                <a:cs typeface="Times New Roman" pitchFamily="18" charset="0"/>
              </a:rPr>
              <a:t>lõi</a:t>
            </a:r>
            <a:r>
              <a:rPr lang="en-US" altLang="vi-VN" sz="2400" i="1" dirty="0">
                <a:solidFill>
                  <a:srgbClr val="660033"/>
                </a:solidFill>
                <a:latin typeface="Times New Roman" pitchFamily="18" charset="0"/>
                <a:cs typeface="Times New Roman" pitchFamily="18" charset="0"/>
              </a:rPr>
              <a:t> </a:t>
            </a:r>
            <a:r>
              <a:rPr lang="en-US" altLang="vi-VN" sz="2400" i="1" dirty="0" err="1">
                <a:solidFill>
                  <a:srgbClr val="660033"/>
                </a:solidFill>
                <a:latin typeface="Times New Roman" pitchFamily="18" charset="0"/>
                <a:cs typeface="Times New Roman" pitchFamily="18" charset="0"/>
              </a:rPr>
              <a:t>hoặc</a:t>
            </a:r>
            <a:r>
              <a:rPr lang="en-US" altLang="vi-VN" sz="2400" i="1" dirty="0">
                <a:solidFill>
                  <a:srgbClr val="660033"/>
                </a:solidFill>
                <a:latin typeface="Times New Roman" pitchFamily="18" charset="0"/>
                <a:cs typeface="Times New Roman" pitchFamily="18" charset="0"/>
              </a:rPr>
              <a:t> </a:t>
            </a:r>
            <a:r>
              <a:rPr lang="en-US" altLang="vi-VN" sz="2400" i="1" dirty="0" err="1">
                <a:solidFill>
                  <a:srgbClr val="660033"/>
                </a:solidFill>
                <a:latin typeface="Times New Roman" pitchFamily="18" charset="0"/>
                <a:cs typeface="Times New Roman" pitchFamily="18" charset="0"/>
              </a:rPr>
              <a:t>nhiều</a:t>
            </a:r>
            <a:r>
              <a:rPr lang="en-US" altLang="vi-VN" sz="2400" i="1" dirty="0">
                <a:solidFill>
                  <a:srgbClr val="660033"/>
                </a:solidFill>
                <a:latin typeface="Times New Roman" pitchFamily="18" charset="0"/>
                <a:cs typeface="Times New Roman" pitchFamily="18" charset="0"/>
              </a:rPr>
              <a:t> </a:t>
            </a:r>
            <a:r>
              <a:rPr lang="en-US" altLang="vi-VN" sz="2400" i="1" dirty="0" err="1">
                <a:solidFill>
                  <a:srgbClr val="660033"/>
                </a:solidFill>
                <a:latin typeface="Times New Roman" pitchFamily="18" charset="0"/>
                <a:cs typeface="Times New Roman" pitchFamily="18" charset="0"/>
              </a:rPr>
              <a:t>lõi</a:t>
            </a:r>
            <a:r>
              <a:rPr lang="en-US" altLang="vi-VN" sz="2400" i="1" dirty="0">
                <a:solidFill>
                  <a:srgbClr val="660033"/>
                </a:solidFill>
                <a:latin typeface="Times New Roman" pitchFamily="18" charset="0"/>
                <a:cs typeface="Times New Roman" pitchFamily="18" charset="0"/>
              </a:rPr>
              <a:t>.</a:t>
            </a:r>
          </a:p>
        </p:txBody>
      </p:sp>
      <p:sp>
        <p:nvSpPr>
          <p:cNvPr id="39954" name="Text Box 18">
            <a:extLst>
              <a:ext uri="{FF2B5EF4-FFF2-40B4-BE49-F238E27FC236}">
                <a16:creationId xmlns:a16="http://schemas.microsoft.com/office/drawing/2014/main" xmlns="" id="{8CFBD860-7435-497C-83C0-A7C62CA82AB8}"/>
              </a:ext>
            </a:extLst>
          </p:cNvPr>
          <p:cNvSpPr txBox="1">
            <a:spLocks noChangeArrowheads="1"/>
          </p:cNvSpPr>
          <p:nvPr/>
        </p:nvSpPr>
        <p:spPr bwMode="auto">
          <a:xfrm>
            <a:off x="5332412" y="2971800"/>
            <a:ext cx="3278188" cy="156966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dirty="0" err="1">
                <a:solidFill>
                  <a:srgbClr val="660033"/>
                </a:solidFill>
                <a:latin typeface="Times New Roman" pitchFamily="18" charset="0"/>
                <a:cs typeface="Times New Roman" pitchFamily="18" charset="0"/>
              </a:rPr>
              <a:t>Bằng</a:t>
            </a:r>
            <a:r>
              <a:rPr lang="en-US" altLang="vi-VN" dirty="0">
                <a:solidFill>
                  <a:srgbClr val="660033"/>
                </a:solidFill>
                <a:latin typeface="Times New Roman" pitchFamily="18" charset="0"/>
                <a:cs typeface="Times New Roman" pitchFamily="18" charset="0"/>
              </a:rPr>
              <a:t> </a:t>
            </a:r>
            <a:r>
              <a:rPr lang="en-US" altLang="vi-VN" dirty="0" err="1">
                <a:solidFill>
                  <a:srgbClr val="660033"/>
                </a:solidFill>
                <a:latin typeface="Times New Roman" pitchFamily="18" charset="0"/>
                <a:cs typeface="Times New Roman" pitchFamily="18" charset="0"/>
              </a:rPr>
              <a:t>cao</a:t>
            </a:r>
            <a:r>
              <a:rPr lang="en-US" altLang="vi-VN" dirty="0">
                <a:solidFill>
                  <a:srgbClr val="660033"/>
                </a:solidFill>
                <a:latin typeface="Times New Roman" pitchFamily="18" charset="0"/>
                <a:cs typeface="Times New Roman" pitchFamily="18" charset="0"/>
              </a:rPr>
              <a:t> </a:t>
            </a:r>
            <a:r>
              <a:rPr lang="en-US" altLang="vi-VN" dirty="0" err="1">
                <a:solidFill>
                  <a:srgbClr val="660033"/>
                </a:solidFill>
                <a:latin typeface="Times New Roman" pitchFamily="18" charset="0"/>
                <a:cs typeface="Times New Roman" pitchFamily="18" charset="0"/>
              </a:rPr>
              <a:t>su</a:t>
            </a:r>
            <a:r>
              <a:rPr lang="en-US" altLang="vi-VN" dirty="0">
                <a:solidFill>
                  <a:srgbClr val="660033"/>
                </a:solidFill>
                <a:latin typeface="Times New Roman" pitchFamily="18" charset="0"/>
                <a:cs typeface="Times New Roman" pitchFamily="18" charset="0"/>
              </a:rPr>
              <a:t> </a:t>
            </a:r>
            <a:r>
              <a:rPr lang="en-US" altLang="vi-VN" dirty="0" err="1">
                <a:solidFill>
                  <a:srgbClr val="660033"/>
                </a:solidFill>
                <a:latin typeface="Times New Roman" pitchFamily="18" charset="0"/>
                <a:cs typeface="Times New Roman" pitchFamily="18" charset="0"/>
              </a:rPr>
              <a:t>tự</a:t>
            </a:r>
            <a:r>
              <a:rPr lang="en-US" altLang="vi-VN" dirty="0">
                <a:solidFill>
                  <a:srgbClr val="660033"/>
                </a:solidFill>
                <a:latin typeface="Times New Roman" pitchFamily="18" charset="0"/>
                <a:cs typeface="Times New Roman" pitchFamily="18" charset="0"/>
              </a:rPr>
              <a:t> </a:t>
            </a:r>
            <a:r>
              <a:rPr lang="en-US" altLang="vi-VN" dirty="0" err="1">
                <a:solidFill>
                  <a:srgbClr val="660033"/>
                </a:solidFill>
                <a:latin typeface="Times New Roman" pitchFamily="18" charset="0"/>
                <a:cs typeface="Times New Roman" pitchFamily="18" charset="0"/>
              </a:rPr>
              <a:t>nhiên</a:t>
            </a:r>
            <a:r>
              <a:rPr lang="en-US" altLang="vi-VN" dirty="0">
                <a:solidFill>
                  <a:srgbClr val="660033"/>
                </a:solidFill>
                <a:latin typeface="Times New Roman" pitchFamily="18" charset="0"/>
                <a:cs typeface="Times New Roman" pitchFamily="18" charset="0"/>
              </a:rPr>
              <a:t>, </a:t>
            </a:r>
            <a:r>
              <a:rPr lang="en-US" altLang="vi-VN" dirty="0" err="1">
                <a:solidFill>
                  <a:srgbClr val="660033"/>
                </a:solidFill>
                <a:latin typeface="Times New Roman" pitchFamily="18" charset="0"/>
                <a:cs typeface="Times New Roman" pitchFamily="18" charset="0"/>
              </a:rPr>
              <a:t>cao</a:t>
            </a:r>
            <a:r>
              <a:rPr lang="en-US" altLang="vi-VN" dirty="0">
                <a:solidFill>
                  <a:srgbClr val="660033"/>
                </a:solidFill>
                <a:latin typeface="Times New Roman" pitchFamily="18" charset="0"/>
                <a:cs typeface="Times New Roman" pitchFamily="18" charset="0"/>
              </a:rPr>
              <a:t> </a:t>
            </a:r>
            <a:r>
              <a:rPr lang="en-US" altLang="vi-VN" dirty="0" err="1">
                <a:solidFill>
                  <a:srgbClr val="660033"/>
                </a:solidFill>
                <a:latin typeface="Times New Roman" pitchFamily="18" charset="0"/>
                <a:cs typeface="Times New Roman" pitchFamily="18" charset="0"/>
              </a:rPr>
              <a:t>su</a:t>
            </a:r>
            <a:r>
              <a:rPr lang="en-US" altLang="vi-VN" dirty="0">
                <a:solidFill>
                  <a:srgbClr val="660033"/>
                </a:solidFill>
                <a:latin typeface="Times New Roman" pitchFamily="18" charset="0"/>
                <a:cs typeface="Times New Roman" pitchFamily="18" charset="0"/>
              </a:rPr>
              <a:t> </a:t>
            </a:r>
            <a:r>
              <a:rPr lang="en-US" altLang="vi-VN" dirty="0" err="1">
                <a:solidFill>
                  <a:srgbClr val="660033"/>
                </a:solidFill>
                <a:latin typeface="Times New Roman" pitchFamily="18" charset="0"/>
                <a:cs typeface="Times New Roman" pitchFamily="18" charset="0"/>
              </a:rPr>
              <a:t>tổng</a:t>
            </a:r>
            <a:r>
              <a:rPr lang="en-US" altLang="vi-VN" dirty="0">
                <a:solidFill>
                  <a:srgbClr val="660033"/>
                </a:solidFill>
                <a:latin typeface="Times New Roman" pitchFamily="18" charset="0"/>
                <a:cs typeface="Times New Roman" pitchFamily="18" charset="0"/>
              </a:rPr>
              <a:t> </a:t>
            </a:r>
            <a:r>
              <a:rPr lang="en-US" altLang="vi-VN" dirty="0" err="1">
                <a:solidFill>
                  <a:srgbClr val="660033"/>
                </a:solidFill>
                <a:latin typeface="Times New Roman" pitchFamily="18" charset="0"/>
                <a:cs typeface="Times New Roman" pitchFamily="18" charset="0"/>
              </a:rPr>
              <a:t>hợp</a:t>
            </a:r>
            <a:r>
              <a:rPr lang="en-US" altLang="vi-VN" dirty="0">
                <a:solidFill>
                  <a:srgbClr val="660033"/>
                </a:solidFill>
                <a:latin typeface="Times New Roman" pitchFamily="18" charset="0"/>
                <a:cs typeface="Times New Roman" pitchFamily="18" charset="0"/>
              </a:rPr>
              <a:t>, PVC.</a:t>
            </a:r>
          </a:p>
        </p:txBody>
      </p:sp>
      <p:sp>
        <p:nvSpPr>
          <p:cNvPr id="39955" name="Text Box 19">
            <a:extLst>
              <a:ext uri="{FF2B5EF4-FFF2-40B4-BE49-F238E27FC236}">
                <a16:creationId xmlns:a16="http://schemas.microsoft.com/office/drawing/2014/main" xmlns="" id="{309FB96D-5284-4FC6-93A3-8334E802AFB5}"/>
              </a:ext>
            </a:extLst>
          </p:cNvPr>
          <p:cNvSpPr txBox="1">
            <a:spLocks noChangeArrowheads="1"/>
          </p:cNvSpPr>
          <p:nvPr/>
        </p:nvSpPr>
        <p:spPr bwMode="auto">
          <a:xfrm>
            <a:off x="5562600" y="4724400"/>
            <a:ext cx="3997544" cy="2062103"/>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a:solidFill>
                  <a:srgbClr val="660033"/>
                </a:solidFill>
                <a:latin typeface="Times New Roman" pitchFamily="18" charset="0"/>
                <a:cs typeface="Times New Roman" pitchFamily="18" charset="0"/>
              </a:rPr>
              <a:t>Được chế tạo cho phù hợp với các môi trường lắp đặt cáp khác nhau.</a:t>
            </a:r>
          </a:p>
        </p:txBody>
      </p:sp>
      <p:sp>
        <p:nvSpPr>
          <p:cNvPr id="20" name="TextBox 19">
            <a:extLst>
              <a:ext uri="{FF2B5EF4-FFF2-40B4-BE49-F238E27FC236}">
                <a16:creationId xmlns:a16="http://schemas.microsoft.com/office/drawing/2014/main" xmlns=""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1.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Cấu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21" name="TextBox 20">
            <a:extLst>
              <a:ext uri="{FF2B5EF4-FFF2-40B4-BE49-F238E27FC236}">
                <a16:creationId xmlns:a16="http://schemas.microsoft.com/office/drawing/2014/main" xmlns="" id="{7AC35051-015E-42F8-8EE0-BA2C2FF5E04A}"/>
              </a:ext>
            </a:extLst>
          </p:cNvPr>
          <p:cNvSpPr txBox="1"/>
          <p:nvPr/>
        </p:nvSpPr>
        <p:spPr>
          <a:xfrm>
            <a:off x="228600" y="681034"/>
            <a:ext cx="8305800" cy="1200329"/>
          </a:xfrm>
          <a:prstGeom prst="rect">
            <a:avLst/>
          </a:prstGeom>
          <a:noFill/>
        </p:spPr>
        <p:txBody>
          <a:bodyPr wrap="square" rtlCol="0">
            <a:spAutoFit/>
          </a:bodyPr>
          <a:lstStyle/>
          <a:p>
            <a:pPr algn="ctr">
              <a:spcBef>
                <a:spcPct val="0"/>
              </a:spcBef>
            </a:pPr>
            <a:r>
              <a:rPr lang="en-US" altLang="vi-VN" sz="3600" dirty="0">
                <a:latin typeface="Times New Roman" pitchFamily="18" charset="0"/>
                <a:cs typeface="Times New Roman" pitchFamily="18" charset="0"/>
              </a:rPr>
              <a:t>Quan </a:t>
            </a:r>
            <a:r>
              <a:rPr lang="en-US" altLang="vi-VN" sz="3600" dirty="0" err="1">
                <a:latin typeface="Times New Roman" pitchFamily="18" charset="0"/>
                <a:cs typeface="Times New Roman" pitchFamily="18" charset="0"/>
              </a:rPr>
              <a:t>sát</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hình</a:t>
            </a:r>
            <a:r>
              <a:rPr lang="en-US" altLang="vi-VN" sz="3600" dirty="0">
                <a:latin typeface="Times New Roman" pitchFamily="18" charset="0"/>
                <a:cs typeface="Times New Roman" pitchFamily="18" charset="0"/>
              </a:rPr>
              <a:t> 2.3, </a:t>
            </a:r>
            <a:r>
              <a:rPr lang="en-US" altLang="vi-VN" sz="3600" dirty="0" err="1">
                <a:latin typeface="Times New Roman" pitchFamily="18" charset="0"/>
                <a:cs typeface="Times New Roman" pitchFamily="18" charset="0"/>
              </a:rPr>
              <a:t>em</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hãy</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cho</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biết</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cấu</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tạo</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của</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dây</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cáp</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gồm</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những</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bộ</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phận</a:t>
            </a:r>
            <a:r>
              <a:rPr lang="en-US" altLang="vi-VN" sz="3600" dirty="0">
                <a:latin typeface="Times New Roman" pitchFamily="18" charset="0"/>
                <a:cs typeface="Times New Roman" pitchFamily="18" charset="0"/>
              </a:rPr>
              <a:t> </a:t>
            </a:r>
            <a:r>
              <a:rPr lang="en-US" altLang="vi-VN" sz="3600" dirty="0" err="1">
                <a:latin typeface="Times New Roman" pitchFamily="18" charset="0"/>
                <a:cs typeface="Times New Roman" pitchFamily="18" charset="0"/>
              </a:rPr>
              <a:t>nào</a:t>
            </a:r>
            <a:r>
              <a:rPr lang="en-US" altLang="vi-VN" sz="36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22222E-6 -1.11111E-6 L 0.20486 0.02107 " pathEditMode="relative" rAng="0" ptsTypes="AA">
                                      <p:cBhvr>
                                        <p:cTn id="6" dur="2000" fill="hold"/>
                                        <p:tgtEl>
                                          <p:spTgt spid="39948"/>
                                        </p:tgtEl>
                                        <p:attrNameLst>
                                          <p:attrName>ppt_x</p:attrName>
                                          <p:attrName>ppt_y</p:attrName>
                                        </p:attrNameLst>
                                      </p:cBhvr>
                                      <p:rCtr x="10243" y="1042"/>
                                    </p:animMotion>
                                  </p:childTnLst>
                                </p:cTn>
                              </p:par>
                            </p:childTnLst>
                          </p:cTn>
                        </p:par>
                        <p:par>
                          <p:cTn id="7" fill="hold" nodeType="afterGroup">
                            <p:stCondLst>
                              <p:cond delay="2000"/>
                            </p:stCondLst>
                            <p:childTnLst>
                              <p:par>
                                <p:cTn id="8" presetID="51" presetClass="entr" presetSubtype="0" fill="hold" grpId="0" nodeType="after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fade">
                                      <p:cBhvr>
                                        <p:cTn id="10" dur="770" decel="100000"/>
                                        <p:tgtEl>
                                          <p:spTgt spid="39945"/>
                                        </p:tgtEl>
                                      </p:cBhvr>
                                    </p:animEffect>
                                    <p:animScale>
                                      <p:cBhvr>
                                        <p:cTn id="11" dur="770" decel="100000"/>
                                        <p:tgtEl>
                                          <p:spTgt spid="39945"/>
                                        </p:tgtEl>
                                      </p:cBhvr>
                                      <p:from x="10000" y="10000"/>
                                      <p:to x="200000" y="450000"/>
                                    </p:animScale>
                                    <p:animScale>
                                      <p:cBhvr>
                                        <p:cTn id="12" dur="1230" accel="100000" fill="hold">
                                          <p:stCondLst>
                                            <p:cond delay="770"/>
                                          </p:stCondLst>
                                        </p:cTn>
                                        <p:tgtEl>
                                          <p:spTgt spid="39945"/>
                                        </p:tgtEl>
                                      </p:cBhvr>
                                      <p:from x="200000" y="450000"/>
                                      <p:to x="100000" y="100000"/>
                                    </p:animScale>
                                    <p:set>
                                      <p:cBhvr>
                                        <p:cTn id="13" dur="770" fill="hold"/>
                                        <p:tgtEl>
                                          <p:spTgt spid="39945"/>
                                        </p:tgtEl>
                                        <p:attrNameLst>
                                          <p:attrName>ppt_x</p:attrName>
                                        </p:attrNameLst>
                                      </p:cBhvr>
                                      <p:to>
                                        <p:strVal val="(0.5)"/>
                                      </p:to>
                                    </p:set>
                                    <p:anim from="(0.5)" to="(#ppt_x)" calcmode="lin" valueType="num">
                                      <p:cBhvr>
                                        <p:cTn id="14" dur="1230" accel="100000" fill="hold">
                                          <p:stCondLst>
                                            <p:cond delay="770"/>
                                          </p:stCondLst>
                                        </p:cTn>
                                        <p:tgtEl>
                                          <p:spTgt spid="39945"/>
                                        </p:tgtEl>
                                        <p:attrNameLst>
                                          <p:attrName>ppt_x</p:attrName>
                                        </p:attrNameLst>
                                      </p:cBhvr>
                                    </p:anim>
                                    <p:set>
                                      <p:cBhvr>
                                        <p:cTn id="15" dur="770" fill="hold"/>
                                        <p:tgtEl>
                                          <p:spTgt spid="39945"/>
                                        </p:tgtEl>
                                        <p:attrNameLst>
                                          <p:attrName>ppt_y</p:attrName>
                                        </p:attrNameLst>
                                      </p:cBhvr>
                                      <p:to>
                                        <p:strVal val="(#ppt_y+0.4)"/>
                                      </p:to>
                                    </p:set>
                                    <p:anim from="(#ppt_y+0.4)" to="(#ppt_y)" calcmode="lin" valueType="num">
                                      <p:cBhvr>
                                        <p:cTn id="16" dur="1230" accel="100000" fill="hold">
                                          <p:stCondLst>
                                            <p:cond delay="770"/>
                                          </p:stCondLst>
                                        </p:cTn>
                                        <p:tgtEl>
                                          <p:spTgt spid="39945"/>
                                        </p:tgtEl>
                                        <p:attrNameLst>
                                          <p:attrName>ppt_y</p:attrName>
                                        </p:attrNameLst>
                                      </p:cBhvr>
                                    </p:anim>
                                  </p:childTnLst>
                                </p:cTn>
                              </p:par>
                            </p:childTnLst>
                          </p:cTn>
                        </p:par>
                        <p:par>
                          <p:cTn id="17" fill="hold" nodeType="afterGroup">
                            <p:stCondLst>
                              <p:cond delay="4000"/>
                            </p:stCondLst>
                            <p:childTnLst>
                              <p:par>
                                <p:cTn id="18" presetID="63" presetClass="path" presetSubtype="0" accel="50000" decel="50000" fill="hold" grpId="0" nodeType="afterEffect">
                                  <p:stCondLst>
                                    <p:cond delay="0"/>
                                  </p:stCondLst>
                                  <p:childTnLst>
                                    <p:animMotion origin="layout" path="M 3.33333E-6 2.22222E-6 L 0.12222 0.14722 " pathEditMode="relative" rAng="0" ptsTypes="AA">
                                      <p:cBhvr>
                                        <p:cTn id="19" dur="2000" fill="hold"/>
                                        <p:tgtEl>
                                          <p:spTgt spid="39949"/>
                                        </p:tgtEl>
                                        <p:attrNameLst>
                                          <p:attrName>ppt_x</p:attrName>
                                          <p:attrName>ppt_y</p:attrName>
                                        </p:attrNameLst>
                                      </p:cBhvr>
                                      <p:rCtr x="6111" y="7361"/>
                                    </p:animMotion>
                                  </p:childTnLst>
                                </p:cTn>
                              </p:par>
                            </p:childTnLst>
                          </p:cTn>
                        </p:par>
                        <p:par>
                          <p:cTn id="20" fill="hold" nodeType="afterGroup">
                            <p:stCondLst>
                              <p:cond delay="6000"/>
                            </p:stCondLst>
                            <p:childTnLst>
                              <p:par>
                                <p:cTn id="21" presetID="51" presetClass="entr" presetSubtype="0" fill="hold" grpId="0" nodeType="afterEffect">
                                  <p:stCondLst>
                                    <p:cond delay="0"/>
                                  </p:stCondLst>
                                  <p:childTnLst>
                                    <p:set>
                                      <p:cBhvr>
                                        <p:cTn id="22" dur="1" fill="hold">
                                          <p:stCondLst>
                                            <p:cond delay="0"/>
                                          </p:stCondLst>
                                        </p:cTn>
                                        <p:tgtEl>
                                          <p:spTgt spid="39946"/>
                                        </p:tgtEl>
                                        <p:attrNameLst>
                                          <p:attrName>style.visibility</p:attrName>
                                        </p:attrNameLst>
                                      </p:cBhvr>
                                      <p:to>
                                        <p:strVal val="visible"/>
                                      </p:to>
                                    </p:set>
                                    <p:animEffect transition="in" filter="fade">
                                      <p:cBhvr>
                                        <p:cTn id="23" dur="770" decel="100000"/>
                                        <p:tgtEl>
                                          <p:spTgt spid="39946"/>
                                        </p:tgtEl>
                                      </p:cBhvr>
                                    </p:animEffect>
                                    <p:animScale>
                                      <p:cBhvr>
                                        <p:cTn id="24" dur="770" decel="100000"/>
                                        <p:tgtEl>
                                          <p:spTgt spid="39946"/>
                                        </p:tgtEl>
                                      </p:cBhvr>
                                      <p:from x="10000" y="10000"/>
                                      <p:to x="200000" y="450000"/>
                                    </p:animScale>
                                    <p:animScale>
                                      <p:cBhvr>
                                        <p:cTn id="25" dur="1230" accel="100000" fill="hold">
                                          <p:stCondLst>
                                            <p:cond delay="770"/>
                                          </p:stCondLst>
                                        </p:cTn>
                                        <p:tgtEl>
                                          <p:spTgt spid="39946"/>
                                        </p:tgtEl>
                                      </p:cBhvr>
                                      <p:from x="200000" y="450000"/>
                                      <p:to x="100000" y="100000"/>
                                    </p:animScale>
                                    <p:set>
                                      <p:cBhvr>
                                        <p:cTn id="26" dur="770" fill="hold"/>
                                        <p:tgtEl>
                                          <p:spTgt spid="39946"/>
                                        </p:tgtEl>
                                        <p:attrNameLst>
                                          <p:attrName>ppt_x</p:attrName>
                                        </p:attrNameLst>
                                      </p:cBhvr>
                                      <p:to>
                                        <p:strVal val="(0.5)"/>
                                      </p:to>
                                    </p:set>
                                    <p:anim from="(0.5)" to="(#ppt_x)" calcmode="lin" valueType="num">
                                      <p:cBhvr>
                                        <p:cTn id="27" dur="1230" accel="100000" fill="hold">
                                          <p:stCondLst>
                                            <p:cond delay="770"/>
                                          </p:stCondLst>
                                        </p:cTn>
                                        <p:tgtEl>
                                          <p:spTgt spid="39946"/>
                                        </p:tgtEl>
                                        <p:attrNameLst>
                                          <p:attrName>ppt_x</p:attrName>
                                        </p:attrNameLst>
                                      </p:cBhvr>
                                    </p:anim>
                                    <p:set>
                                      <p:cBhvr>
                                        <p:cTn id="28" dur="770" fill="hold"/>
                                        <p:tgtEl>
                                          <p:spTgt spid="39946"/>
                                        </p:tgtEl>
                                        <p:attrNameLst>
                                          <p:attrName>ppt_y</p:attrName>
                                        </p:attrNameLst>
                                      </p:cBhvr>
                                      <p:to>
                                        <p:strVal val="(#ppt_y+0.4)"/>
                                      </p:to>
                                    </p:set>
                                    <p:anim from="(#ppt_y+0.4)" to="(#ppt_y)" calcmode="lin" valueType="num">
                                      <p:cBhvr>
                                        <p:cTn id="29" dur="1230" accel="100000" fill="hold">
                                          <p:stCondLst>
                                            <p:cond delay="770"/>
                                          </p:stCondLst>
                                        </p:cTn>
                                        <p:tgtEl>
                                          <p:spTgt spid="39946"/>
                                        </p:tgtEl>
                                        <p:attrNameLst>
                                          <p:attrName>ppt_y</p:attrName>
                                        </p:attrNameLst>
                                      </p:cBhvr>
                                    </p:anim>
                                  </p:childTnLst>
                                </p:cTn>
                              </p:par>
                            </p:childTnLst>
                          </p:cTn>
                        </p:par>
                        <p:par>
                          <p:cTn id="30" fill="hold" nodeType="afterGroup">
                            <p:stCondLst>
                              <p:cond delay="8000"/>
                            </p:stCondLst>
                            <p:childTnLst>
                              <p:par>
                                <p:cTn id="31" presetID="63" presetClass="path" presetSubtype="0" accel="50000" decel="50000" fill="hold" grpId="0" nodeType="afterEffect">
                                  <p:stCondLst>
                                    <p:cond delay="0"/>
                                  </p:stCondLst>
                                  <p:childTnLst>
                                    <p:animMotion origin="layout" path="M 3.88889E-6 -2.22222E-6 L 0.05156 0.12292 " pathEditMode="relative" rAng="0" ptsTypes="AA">
                                      <p:cBhvr>
                                        <p:cTn id="32" dur="2000" fill="hold"/>
                                        <p:tgtEl>
                                          <p:spTgt spid="39950"/>
                                        </p:tgtEl>
                                        <p:attrNameLst>
                                          <p:attrName>ppt_x</p:attrName>
                                          <p:attrName>ppt_y</p:attrName>
                                        </p:attrNameLst>
                                      </p:cBhvr>
                                      <p:rCtr x="2569" y="6134"/>
                                    </p:animMotion>
                                  </p:childTnLst>
                                </p:cTn>
                              </p:par>
                            </p:childTnLst>
                          </p:cTn>
                        </p:par>
                        <p:par>
                          <p:cTn id="33" fill="hold" nodeType="afterGroup">
                            <p:stCondLst>
                              <p:cond delay="10000"/>
                            </p:stCondLst>
                            <p:childTnLst>
                              <p:par>
                                <p:cTn id="34" presetID="51" presetClass="entr" presetSubtype="0" fill="hold" grpId="0" nodeType="afterEffect">
                                  <p:stCondLst>
                                    <p:cond delay="0"/>
                                  </p:stCondLst>
                                  <p:childTnLst>
                                    <p:set>
                                      <p:cBhvr>
                                        <p:cTn id="35" dur="1" fill="hold">
                                          <p:stCondLst>
                                            <p:cond delay="0"/>
                                          </p:stCondLst>
                                        </p:cTn>
                                        <p:tgtEl>
                                          <p:spTgt spid="39947"/>
                                        </p:tgtEl>
                                        <p:attrNameLst>
                                          <p:attrName>style.visibility</p:attrName>
                                        </p:attrNameLst>
                                      </p:cBhvr>
                                      <p:to>
                                        <p:strVal val="visible"/>
                                      </p:to>
                                    </p:set>
                                    <p:animEffect transition="in" filter="fade">
                                      <p:cBhvr>
                                        <p:cTn id="36" dur="770" decel="100000"/>
                                        <p:tgtEl>
                                          <p:spTgt spid="39947"/>
                                        </p:tgtEl>
                                      </p:cBhvr>
                                    </p:animEffect>
                                    <p:animScale>
                                      <p:cBhvr>
                                        <p:cTn id="37" dur="770" decel="100000"/>
                                        <p:tgtEl>
                                          <p:spTgt spid="39947"/>
                                        </p:tgtEl>
                                      </p:cBhvr>
                                      <p:from x="10000" y="10000"/>
                                      <p:to x="200000" y="450000"/>
                                    </p:animScale>
                                    <p:animScale>
                                      <p:cBhvr>
                                        <p:cTn id="38" dur="1230" accel="100000" fill="hold">
                                          <p:stCondLst>
                                            <p:cond delay="770"/>
                                          </p:stCondLst>
                                        </p:cTn>
                                        <p:tgtEl>
                                          <p:spTgt spid="39947"/>
                                        </p:tgtEl>
                                      </p:cBhvr>
                                      <p:from x="200000" y="450000"/>
                                      <p:to x="100000" y="100000"/>
                                    </p:animScale>
                                    <p:set>
                                      <p:cBhvr>
                                        <p:cTn id="39" dur="770" fill="hold"/>
                                        <p:tgtEl>
                                          <p:spTgt spid="39947"/>
                                        </p:tgtEl>
                                        <p:attrNameLst>
                                          <p:attrName>ppt_x</p:attrName>
                                        </p:attrNameLst>
                                      </p:cBhvr>
                                      <p:to>
                                        <p:strVal val="(0.5)"/>
                                      </p:to>
                                    </p:set>
                                    <p:anim from="(0.5)" to="(#ppt_x)" calcmode="lin" valueType="num">
                                      <p:cBhvr>
                                        <p:cTn id="40" dur="1230" accel="100000" fill="hold">
                                          <p:stCondLst>
                                            <p:cond delay="770"/>
                                          </p:stCondLst>
                                        </p:cTn>
                                        <p:tgtEl>
                                          <p:spTgt spid="39947"/>
                                        </p:tgtEl>
                                        <p:attrNameLst>
                                          <p:attrName>ppt_x</p:attrName>
                                        </p:attrNameLst>
                                      </p:cBhvr>
                                    </p:anim>
                                    <p:set>
                                      <p:cBhvr>
                                        <p:cTn id="41" dur="770" fill="hold"/>
                                        <p:tgtEl>
                                          <p:spTgt spid="39947"/>
                                        </p:tgtEl>
                                        <p:attrNameLst>
                                          <p:attrName>ppt_y</p:attrName>
                                        </p:attrNameLst>
                                      </p:cBhvr>
                                      <p:to>
                                        <p:strVal val="(#ppt_y+0.4)"/>
                                      </p:to>
                                    </p:set>
                                    <p:anim from="(#ppt_y+0.4)" to="(#ppt_y)" calcmode="lin" valueType="num">
                                      <p:cBhvr>
                                        <p:cTn id="42" dur="1230" accel="100000" fill="hold">
                                          <p:stCondLst>
                                            <p:cond delay="770"/>
                                          </p:stCondLst>
                                        </p:cTn>
                                        <p:tgtEl>
                                          <p:spTgt spid="39947"/>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39951"/>
                                        </p:tgtEl>
                                        <p:attrNameLst>
                                          <p:attrName>style.visibility</p:attrName>
                                        </p:attrNameLst>
                                      </p:cBhvr>
                                      <p:to>
                                        <p:strVal val="visible"/>
                                      </p:to>
                                    </p:set>
                                    <p:anim calcmode="discrete" valueType="clr">
                                      <p:cBhvr override="childStyle">
                                        <p:cTn id="47" dur="80"/>
                                        <p:tgtEl>
                                          <p:spTgt spid="3995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9951"/>
                                        </p:tgtEl>
                                        <p:attrNameLst>
                                          <p:attrName>fillcolor</p:attrName>
                                        </p:attrNameLst>
                                      </p:cBhvr>
                                      <p:tavLst>
                                        <p:tav tm="0">
                                          <p:val>
                                            <p:clrVal>
                                              <a:schemeClr val="accent2"/>
                                            </p:clrVal>
                                          </p:val>
                                        </p:tav>
                                        <p:tav tm="50000">
                                          <p:val>
                                            <p:clrVal>
                                              <a:schemeClr val="hlink"/>
                                            </p:clrVal>
                                          </p:val>
                                        </p:tav>
                                      </p:tavLst>
                                    </p:anim>
                                    <p:set>
                                      <p:cBhvr>
                                        <p:cTn id="49" dur="80"/>
                                        <p:tgtEl>
                                          <p:spTgt spid="39951"/>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39954"/>
                                        </p:tgtEl>
                                        <p:attrNameLst>
                                          <p:attrName>style.visibility</p:attrName>
                                        </p:attrNameLst>
                                      </p:cBhvr>
                                      <p:to>
                                        <p:strVal val="visible"/>
                                      </p:to>
                                    </p:set>
                                    <p:anim calcmode="discrete" valueType="clr">
                                      <p:cBhvr override="childStyle">
                                        <p:cTn id="54" dur="80"/>
                                        <p:tgtEl>
                                          <p:spTgt spid="3995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9954"/>
                                        </p:tgtEl>
                                        <p:attrNameLst>
                                          <p:attrName>fillcolor</p:attrName>
                                        </p:attrNameLst>
                                      </p:cBhvr>
                                      <p:tavLst>
                                        <p:tav tm="0">
                                          <p:val>
                                            <p:clrVal>
                                              <a:schemeClr val="accent2"/>
                                            </p:clrVal>
                                          </p:val>
                                        </p:tav>
                                        <p:tav tm="50000">
                                          <p:val>
                                            <p:clrVal>
                                              <a:schemeClr val="hlink"/>
                                            </p:clrVal>
                                          </p:val>
                                        </p:tav>
                                      </p:tavLst>
                                    </p:anim>
                                    <p:set>
                                      <p:cBhvr>
                                        <p:cTn id="56" dur="80"/>
                                        <p:tgtEl>
                                          <p:spTgt spid="39954"/>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39955"/>
                                        </p:tgtEl>
                                        <p:attrNameLst>
                                          <p:attrName>style.visibility</p:attrName>
                                        </p:attrNameLst>
                                      </p:cBhvr>
                                      <p:to>
                                        <p:strVal val="visible"/>
                                      </p:to>
                                    </p:set>
                                    <p:anim calcmode="discrete" valueType="clr">
                                      <p:cBhvr override="childStyle">
                                        <p:cTn id="61" dur="80"/>
                                        <p:tgtEl>
                                          <p:spTgt spid="3995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9955"/>
                                        </p:tgtEl>
                                        <p:attrNameLst>
                                          <p:attrName>fillcolor</p:attrName>
                                        </p:attrNameLst>
                                      </p:cBhvr>
                                      <p:tavLst>
                                        <p:tav tm="0">
                                          <p:val>
                                            <p:clrVal>
                                              <a:schemeClr val="accent2"/>
                                            </p:clrVal>
                                          </p:val>
                                        </p:tav>
                                        <p:tav tm="50000">
                                          <p:val>
                                            <p:clrVal>
                                              <a:schemeClr val="hlink"/>
                                            </p:clrVal>
                                          </p:val>
                                        </p:tav>
                                      </p:tavLst>
                                    </p:anim>
                                    <p:set>
                                      <p:cBhvr>
                                        <p:cTn id="63" dur="80"/>
                                        <p:tgtEl>
                                          <p:spTgt spid="39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48" grpId="0" animBg="1"/>
      <p:bldP spid="39949" grpId="0" animBg="1"/>
      <p:bldP spid="39950" grpId="0" animBg="1"/>
      <p:bldP spid="39951" grpId="0" animBg="1"/>
      <p:bldP spid="39954" grpId="0" animBg="1"/>
      <p:bldP spid="399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xmlns="" id="{B215B9DC-59A8-4CEE-A868-C3FA6097C473}"/>
              </a:ext>
            </a:extLst>
          </p:cNvPr>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MỘT LÕI</a:t>
            </a:r>
          </a:p>
        </p:txBody>
      </p:sp>
      <p:pic>
        <p:nvPicPr>
          <p:cNvPr id="56323" name="Picture 3" descr="SingleCorecable">
            <a:extLst>
              <a:ext uri="{FF2B5EF4-FFF2-40B4-BE49-F238E27FC236}">
                <a16:creationId xmlns:a16="http://schemas.microsoft.com/office/drawing/2014/main" xmlns="" id="{BEB975C7-EEBE-4F74-A72E-2CEA2225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989263"/>
            <a:ext cx="4983162" cy="56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ap mot loi">
            <a:extLst>
              <a:ext uri="{FF2B5EF4-FFF2-40B4-BE49-F238E27FC236}">
                <a16:creationId xmlns:a16="http://schemas.microsoft.com/office/drawing/2014/main" xmlns="" id="{20999C51-D8E2-4764-BF09-C71CE5C41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65909"/>
            <a:ext cx="91440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9">
            <a:extLst>
              <a:ext uri="{FF2B5EF4-FFF2-40B4-BE49-F238E27FC236}">
                <a16:creationId xmlns:a16="http://schemas.microsoft.com/office/drawing/2014/main" xmlns="" id="{E984D76E-61F9-4425-9A6D-7C46DD237E5D}"/>
              </a:ext>
            </a:extLst>
          </p:cNvPr>
          <p:cNvSpPr>
            <a:spLocks noChangeArrowheads="1"/>
          </p:cNvSpPr>
          <p:nvPr/>
        </p:nvSpPr>
        <p:spPr bwMode="auto">
          <a:xfrm>
            <a:off x="5791200" y="2681910"/>
            <a:ext cx="2765425" cy="1494180"/>
          </a:xfrm>
          <a:prstGeom prst="wedgeRoundRectCallout">
            <a:avLst>
              <a:gd name="adj1" fmla="val 14678"/>
              <a:gd name="adj2" fmla="val 8032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i="1" dirty="0" err="1">
                <a:latin typeface="Times New Roman" pitchFamily="18" charset="0"/>
                <a:cs typeface="Times New Roman" pitchFamily="18" charset="0"/>
              </a:rPr>
              <a:t>Phạm</a:t>
            </a:r>
            <a:r>
              <a:rPr lang="en-US" altLang="vi-VN" sz="4400" i="1" dirty="0">
                <a:latin typeface="Times New Roman" pitchFamily="18" charset="0"/>
                <a:cs typeface="Times New Roman" pitchFamily="18" charset="0"/>
              </a:rPr>
              <a:t> vi </a:t>
            </a:r>
            <a:r>
              <a:rPr lang="en-US" altLang="vi-VN" sz="4400" i="1" dirty="0" err="1">
                <a:latin typeface="Times New Roman" pitchFamily="18" charset="0"/>
                <a:cs typeface="Times New Roman" pitchFamily="18" charset="0"/>
              </a:rPr>
              <a:t>sử</a:t>
            </a:r>
            <a:r>
              <a:rPr lang="en-US" altLang="vi-VN" sz="4400" i="1" dirty="0">
                <a:latin typeface="Times New Roman" pitchFamily="18" charset="0"/>
                <a:cs typeface="Times New Roman" pitchFamily="18" charset="0"/>
              </a:rPr>
              <a:t> </a:t>
            </a:r>
            <a:r>
              <a:rPr lang="en-US" altLang="vi-VN" sz="4400" i="1" dirty="0" err="1">
                <a:latin typeface="Times New Roman" pitchFamily="18" charset="0"/>
                <a:cs typeface="Times New Roman" pitchFamily="18" charset="0"/>
              </a:rPr>
              <a:t>dụng</a:t>
            </a:r>
            <a:endParaRPr lang="en-US" altLang="vi-VN" sz="4400" i="1" dirty="0">
              <a:latin typeface="Times New Roman" pitchFamily="18" charset="0"/>
              <a:cs typeface="Times New Roman" pitchFamily="18" charset="0"/>
            </a:endParaRPr>
          </a:p>
        </p:txBody>
      </p:sp>
      <p:sp>
        <p:nvSpPr>
          <p:cNvPr id="41990" name="Text Box 6">
            <a:extLst>
              <a:ext uri="{FF2B5EF4-FFF2-40B4-BE49-F238E27FC236}">
                <a16:creationId xmlns:a16="http://schemas.microsoft.com/office/drawing/2014/main" xmlns="" id="{7FF7C7E9-E4DA-46AD-BF47-03A57840B3BF}"/>
              </a:ext>
            </a:extLst>
          </p:cNvPr>
          <p:cNvSpPr txBox="1">
            <a:spLocks noChangeArrowheads="1"/>
          </p:cNvSpPr>
          <p:nvPr/>
        </p:nvSpPr>
        <p:spPr bwMode="auto">
          <a:xfrm>
            <a:off x="5605462" y="4735512"/>
            <a:ext cx="3233738" cy="1938992"/>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dirty="0" err="1">
                <a:solidFill>
                  <a:srgbClr val="0000FF"/>
                </a:solidFill>
                <a:latin typeface="Times New Roman" pitchFamily="18" charset="0"/>
                <a:cs typeface="Times New Roman" pitchFamily="18" charset="0"/>
              </a:rPr>
              <a:t>Sử</a:t>
            </a:r>
            <a:r>
              <a:rPr lang="en-US" altLang="vi-VN" sz="4000" dirty="0">
                <a:solidFill>
                  <a:srgbClr val="0000FF"/>
                </a:solidFill>
                <a:latin typeface="Times New Roman" pitchFamily="18" charset="0"/>
                <a:cs typeface="Times New Roman" pitchFamily="18" charset="0"/>
              </a:rPr>
              <a:t> </a:t>
            </a:r>
            <a:r>
              <a:rPr lang="en-US" altLang="vi-VN" sz="4000" dirty="0" err="1">
                <a:solidFill>
                  <a:srgbClr val="0000FF"/>
                </a:solidFill>
                <a:latin typeface="Times New Roman" pitchFamily="18" charset="0"/>
                <a:cs typeface="Times New Roman" pitchFamily="18" charset="0"/>
              </a:rPr>
              <a:t>dụng</a:t>
            </a:r>
            <a:r>
              <a:rPr lang="en-US" altLang="vi-VN" sz="4000" dirty="0">
                <a:solidFill>
                  <a:srgbClr val="0000FF"/>
                </a:solidFill>
                <a:latin typeface="Times New Roman" pitchFamily="18" charset="0"/>
                <a:cs typeface="Times New Roman" pitchFamily="18" charset="0"/>
              </a:rPr>
              <a:t> </a:t>
            </a:r>
            <a:r>
              <a:rPr lang="en-US" altLang="vi-VN" sz="4000" dirty="0" err="1">
                <a:solidFill>
                  <a:srgbClr val="0000FF"/>
                </a:solidFill>
                <a:latin typeface="Times New Roman" pitchFamily="18" charset="0"/>
                <a:cs typeface="Times New Roman" pitchFamily="18" charset="0"/>
              </a:rPr>
              <a:t>mỗi</a:t>
            </a:r>
            <a:r>
              <a:rPr lang="en-US" altLang="vi-VN" sz="4000" dirty="0">
                <a:solidFill>
                  <a:srgbClr val="0000FF"/>
                </a:solidFill>
                <a:latin typeface="Times New Roman" pitchFamily="18" charset="0"/>
                <a:cs typeface="Times New Roman" pitchFamily="18" charset="0"/>
              </a:rPr>
              <a:t> </a:t>
            </a:r>
            <a:r>
              <a:rPr lang="en-US" altLang="vi-VN" sz="4000" dirty="0" err="1">
                <a:solidFill>
                  <a:srgbClr val="0000FF"/>
                </a:solidFill>
                <a:latin typeface="Times New Roman" pitchFamily="18" charset="0"/>
                <a:cs typeface="Times New Roman" pitchFamily="18" charset="0"/>
              </a:rPr>
              <a:t>cáp</a:t>
            </a:r>
            <a:r>
              <a:rPr lang="en-US" altLang="vi-VN" sz="4000" dirty="0">
                <a:solidFill>
                  <a:srgbClr val="0000FF"/>
                </a:solidFill>
                <a:latin typeface="Times New Roman" pitchFamily="18" charset="0"/>
                <a:cs typeface="Times New Roman" pitchFamily="18" charset="0"/>
              </a:rPr>
              <a:t> </a:t>
            </a:r>
            <a:r>
              <a:rPr lang="en-US" altLang="vi-VN" sz="4000" dirty="0" err="1">
                <a:solidFill>
                  <a:srgbClr val="0000FF"/>
                </a:solidFill>
                <a:latin typeface="Times New Roman" pitchFamily="18" charset="0"/>
                <a:cs typeface="Times New Roman" pitchFamily="18" charset="0"/>
              </a:rPr>
              <a:t>cho</a:t>
            </a:r>
            <a:r>
              <a:rPr lang="en-US" altLang="vi-VN" sz="4000" dirty="0">
                <a:solidFill>
                  <a:srgbClr val="0000FF"/>
                </a:solidFill>
                <a:latin typeface="Times New Roman" pitchFamily="18" charset="0"/>
                <a:cs typeface="Times New Roman" pitchFamily="18" charset="0"/>
              </a:rPr>
              <a:t> </a:t>
            </a:r>
            <a:r>
              <a:rPr lang="en-US" altLang="vi-VN" sz="4000" dirty="0" err="1" smtClean="0">
                <a:solidFill>
                  <a:srgbClr val="0000FF"/>
                </a:solidFill>
                <a:latin typeface="Times New Roman" pitchFamily="18" charset="0"/>
                <a:cs typeface="Times New Roman" pitchFamily="18" charset="0"/>
              </a:rPr>
              <a:t>một</a:t>
            </a:r>
            <a:r>
              <a:rPr lang="en-US" altLang="vi-VN" sz="4000" dirty="0">
                <a:solidFill>
                  <a:srgbClr val="0000FF"/>
                </a:solidFill>
                <a:latin typeface="Times New Roman" pitchFamily="18" charset="0"/>
                <a:cs typeface="Times New Roman" pitchFamily="18" charset="0"/>
              </a:rPr>
              <a:t> </a:t>
            </a:r>
            <a:r>
              <a:rPr lang="en-US" altLang="vi-VN" sz="4000" dirty="0" err="1" smtClean="0">
                <a:solidFill>
                  <a:srgbClr val="0000FF"/>
                </a:solidFill>
                <a:latin typeface="Times New Roman" pitchFamily="18" charset="0"/>
                <a:cs typeface="Times New Roman" pitchFamily="18" charset="0"/>
              </a:rPr>
              <a:t>dây</a:t>
            </a:r>
            <a:r>
              <a:rPr lang="en-US" altLang="vi-VN" sz="4000" dirty="0" smtClean="0">
                <a:solidFill>
                  <a:srgbClr val="0000FF"/>
                </a:solidFill>
                <a:latin typeface="Times New Roman" pitchFamily="18" charset="0"/>
                <a:cs typeface="Times New Roman" pitchFamily="18" charset="0"/>
              </a:rPr>
              <a:t> </a:t>
            </a:r>
            <a:r>
              <a:rPr lang="en-US" altLang="vi-VN" sz="4000" dirty="0" err="1">
                <a:solidFill>
                  <a:srgbClr val="0000FF"/>
                </a:solidFill>
                <a:latin typeface="Times New Roman" pitchFamily="18" charset="0"/>
                <a:cs typeface="Times New Roman" pitchFamily="18" charset="0"/>
              </a:rPr>
              <a:t>pha</a:t>
            </a:r>
            <a:endParaRPr lang="en-US" altLang="vi-VN" sz="40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0"/>
                                        </p:tgtEl>
                                        <p:attrNameLst>
                                          <p:attrName>style.visibility</p:attrName>
                                        </p:attrNameLst>
                                      </p:cBhvr>
                                      <p:to>
                                        <p:strVal val="visible"/>
                                      </p:to>
                                    </p:set>
                                    <p:anim calcmode="discrete" valueType="clr">
                                      <p:cBhvr override="childStyle">
                                        <p:cTn id="12"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0"/>
                                        </p:tgtEl>
                                        <p:attrNameLst>
                                          <p:attrName>fillcolor</p:attrName>
                                        </p:attrNameLst>
                                      </p:cBhvr>
                                      <p:tavLst>
                                        <p:tav tm="0">
                                          <p:val>
                                            <p:clrVal>
                                              <a:schemeClr val="accent2"/>
                                            </p:clrVal>
                                          </p:val>
                                        </p:tav>
                                        <p:tav tm="50000">
                                          <p:val>
                                            <p:clrVal>
                                              <a:schemeClr val="hlink"/>
                                            </p:clrVal>
                                          </p:val>
                                        </p:tav>
                                      </p:tavLst>
                                    </p:anim>
                                    <p:set>
                                      <p:cBhvr>
                                        <p:cTn id="14" dur="80"/>
                                        <p:tgtEl>
                                          <p:spTgt spid="41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xmlns="" id="{49DDCAD5-5A05-4E73-B5CE-E9D64924A4FC}"/>
              </a:ext>
            </a:extLst>
          </p:cNvPr>
          <p:cNvSpPr txBox="1">
            <a:spLocks noChangeArrowheads="1"/>
          </p:cNvSpPr>
          <p:nvPr/>
        </p:nvSpPr>
        <p:spPr bwMode="auto">
          <a:xfrm>
            <a:off x="0" y="86380"/>
            <a:ext cx="8804275" cy="523220"/>
          </a:xfrm>
          <a:prstGeom prst="rect">
            <a:avLst/>
          </a:prstGeom>
          <a:solidFill>
            <a:srgbClr val="FFFF99"/>
          </a:solidFill>
          <a:ln w="9525">
            <a:solidFill>
              <a:srgbClr val="800000"/>
            </a:solidFill>
            <a:miter lim="800000"/>
            <a:headEnd/>
            <a:tailEnd/>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a:t>
            </a:r>
            <a:r>
              <a:rPr lang="en-US" altLang="vi-VN" sz="2800" smtClean="0">
                <a:solidFill>
                  <a:srgbClr val="0000CC"/>
                </a:solidFill>
                <a:effectLst>
                  <a:outerShdw blurRad="38100" dist="38100" dir="2700000" algn="tl">
                    <a:srgbClr val="000000"/>
                  </a:outerShdw>
                </a:effectLst>
              </a:rPr>
              <a:t>HAI</a:t>
            </a:r>
            <a:r>
              <a:rPr lang="en-US" altLang="vi-VN" sz="2800" smtClean="0">
                <a:solidFill>
                  <a:srgbClr val="0000CC"/>
                </a:solidFill>
                <a:effectLst>
                  <a:outerShdw blurRad="38100" dist="38100" dir="2700000" algn="tl">
                    <a:srgbClr val="000000"/>
                  </a:outerShdw>
                </a:effectLst>
              </a:rPr>
              <a:t> </a:t>
            </a:r>
            <a:r>
              <a:rPr lang="en-US" altLang="vi-VN" sz="2800">
                <a:solidFill>
                  <a:srgbClr val="0000CC"/>
                </a:solidFill>
                <a:effectLst>
                  <a:outerShdw blurRad="38100" dist="38100" dir="2700000" algn="tl">
                    <a:srgbClr val="000000"/>
                  </a:outerShdw>
                </a:effectLst>
              </a:rPr>
              <a:t>LÕI</a:t>
            </a:r>
          </a:p>
        </p:txBody>
      </p:sp>
      <p:pic>
        <p:nvPicPr>
          <p:cNvPr id="57347" name="Picture 3" descr="Cap nhieu loi">
            <a:extLst>
              <a:ext uri="{FF2B5EF4-FFF2-40B4-BE49-F238E27FC236}">
                <a16:creationId xmlns:a16="http://schemas.microsoft.com/office/drawing/2014/main" xmlns="" id="{4967E6AD-1D6D-4C0C-9A31-DEA6F3877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609600"/>
            <a:ext cx="620270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a:extLst>
              <a:ext uri="{FF2B5EF4-FFF2-40B4-BE49-F238E27FC236}">
                <a16:creationId xmlns:a16="http://schemas.microsoft.com/office/drawing/2014/main" xmlns="" id="{7743F71E-DBF4-4A65-BF9C-A4FE55818371}"/>
              </a:ext>
            </a:extLst>
          </p:cNvPr>
          <p:cNvSpPr>
            <a:spLocks noChangeArrowheads="1"/>
          </p:cNvSpPr>
          <p:nvPr/>
        </p:nvSpPr>
        <p:spPr bwMode="auto">
          <a:xfrm>
            <a:off x="6310366" y="769335"/>
            <a:ext cx="2555875" cy="1371600"/>
          </a:xfrm>
          <a:prstGeom prst="wedgeRoundRectCallout">
            <a:avLst>
              <a:gd name="adj1" fmla="val 8743"/>
              <a:gd name="adj2" fmla="val 97678"/>
              <a:gd name="adj3" fmla="val 16667"/>
            </a:avLst>
          </a:prstGeom>
          <a:solidFill>
            <a:srgbClr val="CCFFFF"/>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i="1" err="1">
                <a:solidFill>
                  <a:srgbClr val="D60093"/>
                </a:solidFill>
                <a:latin typeface="Times New Roman" pitchFamily="18" charset="0"/>
                <a:cs typeface="Times New Roman" pitchFamily="18" charset="0"/>
              </a:rPr>
              <a:t>Phạm</a:t>
            </a:r>
            <a:r>
              <a:rPr lang="en-US" altLang="vi-VN" sz="4000" i="1">
                <a:solidFill>
                  <a:srgbClr val="D60093"/>
                </a:solidFill>
                <a:latin typeface="Times New Roman" pitchFamily="18" charset="0"/>
                <a:cs typeface="Times New Roman" pitchFamily="18" charset="0"/>
              </a:rPr>
              <a:t> </a:t>
            </a:r>
            <a:r>
              <a:rPr lang="en-US" altLang="vi-VN" sz="4000" i="1" smtClean="0">
                <a:solidFill>
                  <a:srgbClr val="D60093"/>
                </a:solidFill>
                <a:latin typeface="Times New Roman" pitchFamily="18" charset="0"/>
                <a:cs typeface="Times New Roman" pitchFamily="18" charset="0"/>
              </a:rPr>
              <a:t>vi sử dụng</a:t>
            </a:r>
            <a:endParaRPr lang="en-US" altLang="vi-VN" sz="4000" i="1" dirty="0">
              <a:solidFill>
                <a:srgbClr val="D60093"/>
              </a:solidFill>
              <a:latin typeface="Times New Roman" pitchFamily="18" charset="0"/>
              <a:cs typeface="Times New Roman" pitchFamily="18" charset="0"/>
            </a:endParaRPr>
          </a:p>
        </p:txBody>
      </p:sp>
      <p:sp>
        <p:nvSpPr>
          <p:cNvPr id="7" name="Text Box 6">
            <a:extLst>
              <a:ext uri="{FF2B5EF4-FFF2-40B4-BE49-F238E27FC236}">
                <a16:creationId xmlns:a16="http://schemas.microsoft.com/office/drawing/2014/main" xmlns="" id="{441C2361-9E2C-4372-93CB-8F81EEF7FFEE}"/>
              </a:ext>
            </a:extLst>
          </p:cNvPr>
          <p:cNvSpPr txBox="1">
            <a:spLocks noChangeArrowheads="1"/>
          </p:cNvSpPr>
          <p:nvPr/>
        </p:nvSpPr>
        <p:spPr bwMode="auto">
          <a:xfrm>
            <a:off x="6275730" y="2450016"/>
            <a:ext cx="2798762" cy="1938992"/>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dirty="0" err="1">
                <a:solidFill>
                  <a:srgbClr val="660033"/>
                </a:solidFill>
                <a:latin typeface="Times New Roman" pitchFamily="18" charset="0"/>
                <a:cs typeface="Times New Roman" pitchFamily="18" charset="0"/>
              </a:rPr>
              <a:t>Sử</a:t>
            </a:r>
            <a:r>
              <a:rPr lang="en-US" altLang="vi-VN" sz="4000" dirty="0">
                <a:solidFill>
                  <a:srgbClr val="660033"/>
                </a:solidFill>
                <a:latin typeface="Times New Roman" pitchFamily="18" charset="0"/>
                <a:cs typeface="Times New Roman" pitchFamily="18" charset="0"/>
              </a:rPr>
              <a:t> </a:t>
            </a:r>
            <a:r>
              <a:rPr lang="en-US" altLang="vi-VN" sz="4000" dirty="0" err="1">
                <a:solidFill>
                  <a:srgbClr val="660033"/>
                </a:solidFill>
                <a:latin typeface="Times New Roman" pitchFamily="18" charset="0"/>
                <a:cs typeface="Times New Roman" pitchFamily="18" charset="0"/>
              </a:rPr>
              <a:t>dụng</a:t>
            </a:r>
            <a:r>
              <a:rPr lang="en-US" altLang="vi-VN" sz="4000" dirty="0">
                <a:solidFill>
                  <a:srgbClr val="660033"/>
                </a:solidFill>
                <a:latin typeface="Times New Roman" pitchFamily="18" charset="0"/>
                <a:cs typeface="Times New Roman" pitchFamily="18" charset="0"/>
              </a:rPr>
              <a:t> </a:t>
            </a:r>
            <a:r>
              <a:rPr lang="en-US" altLang="vi-VN" sz="4000" dirty="0" err="1">
                <a:solidFill>
                  <a:srgbClr val="660033"/>
                </a:solidFill>
                <a:latin typeface="Times New Roman" pitchFamily="18" charset="0"/>
                <a:cs typeface="Times New Roman" pitchFamily="18" charset="0"/>
              </a:rPr>
              <a:t>một</a:t>
            </a:r>
            <a:r>
              <a:rPr lang="en-US" altLang="vi-VN" sz="4000" dirty="0">
                <a:solidFill>
                  <a:srgbClr val="660033"/>
                </a:solidFill>
                <a:latin typeface="Times New Roman" pitchFamily="18" charset="0"/>
                <a:cs typeface="Times New Roman" pitchFamily="18" charset="0"/>
              </a:rPr>
              <a:t> </a:t>
            </a:r>
            <a:r>
              <a:rPr lang="en-US" altLang="vi-VN" sz="4000" dirty="0" err="1">
                <a:solidFill>
                  <a:srgbClr val="660033"/>
                </a:solidFill>
                <a:latin typeface="Times New Roman" pitchFamily="18" charset="0"/>
                <a:cs typeface="Times New Roman" pitchFamily="18" charset="0"/>
              </a:rPr>
              <a:t>cáp</a:t>
            </a:r>
            <a:r>
              <a:rPr lang="en-US" altLang="vi-VN" sz="4000" dirty="0">
                <a:solidFill>
                  <a:srgbClr val="660033"/>
                </a:solidFill>
                <a:latin typeface="Times New Roman" pitchFamily="18" charset="0"/>
                <a:cs typeface="Times New Roman" pitchFamily="18" charset="0"/>
              </a:rPr>
              <a:t> </a:t>
            </a:r>
            <a:r>
              <a:rPr lang="en-US" altLang="vi-VN" sz="4000" err="1">
                <a:solidFill>
                  <a:srgbClr val="660033"/>
                </a:solidFill>
                <a:latin typeface="Times New Roman" pitchFamily="18" charset="0"/>
                <a:cs typeface="Times New Roman" pitchFamily="18" charset="0"/>
              </a:rPr>
              <a:t>cho</a:t>
            </a:r>
            <a:r>
              <a:rPr lang="en-US" altLang="vi-VN" sz="4000">
                <a:solidFill>
                  <a:srgbClr val="660033"/>
                </a:solidFill>
                <a:latin typeface="Times New Roman" pitchFamily="18" charset="0"/>
                <a:cs typeface="Times New Roman" pitchFamily="18" charset="0"/>
              </a:rPr>
              <a:t> </a:t>
            </a:r>
            <a:r>
              <a:rPr lang="en-US" altLang="vi-VN" sz="4000">
                <a:solidFill>
                  <a:srgbClr val="660033"/>
                </a:solidFill>
                <a:latin typeface="Times New Roman" pitchFamily="18" charset="0"/>
                <a:cs typeface="Times New Roman" pitchFamily="18" charset="0"/>
              </a:rPr>
              <a:t>một </a:t>
            </a:r>
            <a:r>
              <a:rPr lang="en-US" altLang="vi-VN" sz="4000" dirty="0" err="1" smtClean="0">
                <a:solidFill>
                  <a:srgbClr val="660033"/>
                </a:solidFill>
                <a:latin typeface="Times New Roman" pitchFamily="18" charset="0"/>
                <a:cs typeface="Times New Roman" pitchFamily="18" charset="0"/>
              </a:rPr>
              <a:t>dây</a:t>
            </a:r>
            <a:r>
              <a:rPr lang="en-US" altLang="vi-VN" sz="4000" dirty="0" smtClean="0">
                <a:solidFill>
                  <a:srgbClr val="660033"/>
                </a:solidFill>
                <a:latin typeface="Times New Roman" pitchFamily="18" charset="0"/>
                <a:cs typeface="Times New Roman" pitchFamily="18" charset="0"/>
              </a:rPr>
              <a:t> </a:t>
            </a:r>
            <a:r>
              <a:rPr lang="en-US" altLang="vi-VN" sz="4000" dirty="0" err="1" smtClean="0">
                <a:solidFill>
                  <a:srgbClr val="660033"/>
                </a:solidFill>
                <a:latin typeface="Times New Roman" pitchFamily="18" charset="0"/>
                <a:cs typeface="Times New Roman" pitchFamily="18" charset="0"/>
              </a:rPr>
              <a:t>pha</a:t>
            </a:r>
            <a:endParaRPr lang="en-US" altLang="vi-VN" sz="4000" dirty="0">
              <a:solidFill>
                <a:srgbClr val="660033"/>
              </a:solidFill>
              <a:latin typeface="Times New Roman" pitchFamily="18" charset="0"/>
              <a:cs typeface="Times New Roman" pitchFamily="18" charset="0"/>
            </a:endParaRPr>
          </a:p>
        </p:txBody>
      </p:sp>
      <p:sp>
        <p:nvSpPr>
          <p:cNvPr id="8" name="TextBox 7"/>
          <p:cNvSpPr txBox="1"/>
          <p:nvPr/>
        </p:nvSpPr>
        <p:spPr>
          <a:xfrm>
            <a:off x="838200" y="5352871"/>
            <a:ext cx="8153400" cy="1200329"/>
          </a:xfrm>
          <a:prstGeom prst="rect">
            <a:avLst/>
          </a:prstGeom>
          <a:noFill/>
        </p:spPr>
        <p:txBody>
          <a:bodyPr wrap="square" rtlCol="0">
            <a:spAutoFit/>
          </a:bodyPr>
          <a:lstStyle/>
          <a:p>
            <a:r>
              <a:rPr lang="en-US" sz="3600">
                <a:solidFill>
                  <a:srgbClr val="FF0000"/>
                </a:solidFill>
                <a:latin typeface="Times New Roman" pitchFamily="18" charset="0"/>
                <a:cs typeface="Times New Roman" pitchFamily="18" charset="0"/>
              </a:rPr>
              <a:t>So sánh sự giống và khác nhau </a:t>
            </a:r>
            <a:r>
              <a:rPr lang="en-US" sz="3600">
                <a:solidFill>
                  <a:srgbClr val="FF0000"/>
                </a:solidFill>
                <a:latin typeface="Times New Roman" pitchFamily="18" charset="0"/>
                <a:cs typeface="Times New Roman" pitchFamily="18" charset="0"/>
              </a:rPr>
              <a:t>về cấu </a:t>
            </a:r>
            <a:r>
              <a:rPr lang="en-US" sz="3600" smtClean="0">
                <a:solidFill>
                  <a:srgbClr val="FF0000"/>
                </a:solidFill>
                <a:latin typeface="Times New Roman" pitchFamily="18" charset="0"/>
                <a:cs typeface="Times New Roman" pitchFamily="18" charset="0"/>
              </a:rPr>
              <a:t>tạo giữa </a:t>
            </a:r>
            <a:r>
              <a:rPr lang="en-US" sz="3600" smtClean="0">
                <a:solidFill>
                  <a:srgbClr val="FF0000"/>
                </a:solidFill>
                <a:latin typeface="Times New Roman" pitchFamily="18" charset="0"/>
                <a:cs typeface="Times New Roman" pitchFamily="18" charset="0"/>
              </a:rPr>
              <a:t>dây dẫn </a:t>
            </a:r>
            <a:r>
              <a:rPr lang="vi-VN" sz="3600" smtClean="0">
                <a:solidFill>
                  <a:srgbClr val="FF0000"/>
                </a:solidFill>
                <a:latin typeface="Times New Roman" pitchFamily="18" charset="0"/>
                <a:cs typeface="Times New Roman" pitchFamily="18" charset="0"/>
              </a:rPr>
              <a:t>đ</a:t>
            </a:r>
            <a:r>
              <a:rPr lang="en-US" sz="3600">
                <a:solidFill>
                  <a:srgbClr val="FF0000"/>
                </a:solidFill>
                <a:latin typeface="Times New Roman" pitchFamily="18" charset="0"/>
                <a:cs typeface="Times New Roman" pitchFamily="18" charset="0"/>
              </a:rPr>
              <a:t>iện và dây </a:t>
            </a:r>
            <a:r>
              <a:rPr lang="en-US" sz="3600" smtClean="0">
                <a:solidFill>
                  <a:srgbClr val="FF0000"/>
                </a:solidFill>
                <a:latin typeface="Times New Roman" pitchFamily="18" charset="0"/>
                <a:cs typeface="Times New Roman" pitchFamily="18" charset="0"/>
              </a:rPr>
              <a:t>cáp </a:t>
            </a:r>
            <a:r>
              <a:rPr lang="vi-VN" sz="3600" smtClean="0">
                <a:solidFill>
                  <a:srgbClr val="FF0000"/>
                </a:solidFill>
                <a:latin typeface="Times New Roman" pitchFamily="18" charset="0"/>
                <a:cs typeface="Times New Roman" pitchFamily="18" charset="0"/>
              </a:rPr>
              <a:t>đ</a:t>
            </a:r>
            <a:r>
              <a:rPr lang="en-US" sz="3600" smtClean="0">
                <a:solidFill>
                  <a:srgbClr val="FF0000"/>
                </a:solidFill>
                <a:latin typeface="Times New Roman" pitchFamily="18" charset="0"/>
                <a:cs typeface="Times New Roman" pitchFamily="18" charset="0"/>
              </a:rPr>
              <a:t>iện?</a:t>
            </a:r>
            <a:endParaRPr lang="en-US" sz="3600">
              <a:solidFill>
                <a:srgbClr val="FF0000"/>
              </a:solidFill>
              <a:latin typeface="Times New Roman" pitchFamily="18" charset="0"/>
              <a:cs typeface="Times New Roman" pitchFamily="18" charset="0"/>
            </a:endParaRPr>
          </a:p>
        </p:txBody>
      </p:sp>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08" y="5533935"/>
            <a:ext cx="76200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708688"/>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2">
            <a:extLst>
              <a:ext uri="{FF2B5EF4-FFF2-40B4-BE49-F238E27FC236}">
                <a16:creationId xmlns:a16="http://schemas.microsoft.com/office/drawing/2014/main" xmlns="" id="{8E2B6318-9FE6-4949-9E93-9E4F11C51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39662"/>
            <a:ext cx="5638800" cy="461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pylon">
            <a:extLst>
              <a:ext uri="{FF2B5EF4-FFF2-40B4-BE49-F238E27FC236}">
                <a16:creationId xmlns:a16="http://schemas.microsoft.com/office/drawing/2014/main" xmlns="" id="{85288DC3-B64A-4511-AD66-45A502ABC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1286"/>
            <a:ext cx="3505200" cy="43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62621B4E-F7C6-4882-BB90-766C0B45BB4E}"/>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6" name="Rectangle 5">
            <a:extLst>
              <a:ext uri="{FF2B5EF4-FFF2-40B4-BE49-F238E27FC236}">
                <a16:creationId xmlns:a16="http://schemas.microsoft.com/office/drawing/2014/main" xmlns="" id="{C2901CC1-A49D-4C95-AE2F-0245B7E801FB}"/>
              </a:ext>
            </a:extLst>
          </p:cNvPr>
          <p:cNvSpPr>
            <a:spLocks noChangeArrowheads="1"/>
          </p:cNvSpPr>
          <p:nvPr/>
        </p:nvSpPr>
        <p:spPr bwMode="auto">
          <a:xfrm>
            <a:off x="152400" y="762000"/>
            <a:ext cx="8839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Đối với mạng điện  trong nhà, cáp được dùng để lắp đặt đường dây hạ áp dẫn điện từ lưới điện phân phối </a:t>
            </a:r>
            <a:r>
              <a:rPr lang="vi-VN" altLang="vi-VN" dirty="0" smtClean="0">
                <a:latin typeface="Times New Roman" pitchFamily="18" charset="0"/>
                <a:cs typeface="Times New Roman" pitchFamily="18" charset="0"/>
              </a:rPr>
              <a:t>gần</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nhất </a:t>
            </a:r>
            <a:r>
              <a:rPr lang="vi-VN" altLang="vi-VN" dirty="0">
                <a:latin typeface="Times New Roman" pitchFamily="18" charset="0"/>
                <a:cs typeface="Times New Roman" pitchFamily="18" charset="0"/>
              </a:rPr>
              <a:t>đến mạng điện trong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checkerboard(across)">
                                      <p:cBhvr>
                                        <p:cTn id="11" dur="500"/>
                                        <p:tgtEl>
                                          <p:spTgt spid="4813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a:extLst>
              <a:ext uri="{FF2B5EF4-FFF2-40B4-BE49-F238E27FC236}">
                <a16:creationId xmlns:a16="http://schemas.microsoft.com/office/drawing/2014/main" xmlns="" id="{4AB2EE06-C57E-4787-88DF-0C92D96817C3}"/>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FF0000"/>
                </a:solidFill>
                <a:effectLst>
                  <a:outerShdw blurRad="38100" dist="38100" dir="2700000" algn="tl">
                    <a:srgbClr val="C0C0C0"/>
                  </a:outerShdw>
                </a:effectLst>
                <a:latin typeface="Times New Roman" pitchFamily="18" charset="0"/>
                <a:cs typeface="Times New Roman" pitchFamily="18" charset="0"/>
              </a:rPr>
              <a:t>III. VẬT LIỆU CÁCH ĐIỆN</a:t>
            </a:r>
            <a:r>
              <a:rPr lang="en-US" altLang="vi-VN"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p>
        </p:txBody>
      </p:sp>
      <p:sp>
        <p:nvSpPr>
          <p:cNvPr id="4" name="Rectangle 2">
            <a:extLst>
              <a:ext uri="{FF2B5EF4-FFF2-40B4-BE49-F238E27FC236}">
                <a16:creationId xmlns:a16="http://schemas.microsoft.com/office/drawing/2014/main" xmlns="" id="{BF7FF2CC-EE21-40F3-B1A7-A81606F351DC}"/>
              </a:ext>
            </a:extLst>
          </p:cNvPr>
          <p:cNvSpPr>
            <a:spLocks noGrp="1" noChangeArrowheads="1"/>
          </p:cNvSpPr>
          <p:nvPr>
            <p:ph type="title"/>
          </p:nvPr>
        </p:nvSpPr>
        <p:spPr>
          <a:xfrm>
            <a:off x="838200" y="2362200"/>
            <a:ext cx="6934200" cy="2620963"/>
          </a:xfrm>
        </p:spPr>
        <p:txBody>
          <a:bodyPr>
            <a:noAutofit/>
          </a:bodyPr>
          <a:lstStyle/>
          <a:p>
            <a:pPr algn="just" eaLnBrk="1" hangingPunct="1"/>
            <a:r>
              <a:rPr lang="vi-VN" altLang="vi-VN" dirty="0">
                <a:cs typeface="Times New Roman" pitchFamily="18" charset="0"/>
              </a:rPr>
              <a:t>Trong</a:t>
            </a:r>
            <a:r>
              <a:rPr lang="vi-VN" altLang="vi-VN" dirty="0"/>
              <a:t> mạng điện, vật liệu cách điện luôn đi liền với những vật liệu dẫn điện, đảm bảo cho mạng điện làm việc đạt hiệu quả và an toàn cho người và mạng điện. </a:t>
            </a:r>
            <a:endParaRPr lang="en-US" alt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9">
            <a:extLst>
              <a:ext uri="{FF2B5EF4-FFF2-40B4-BE49-F238E27FC236}">
                <a16:creationId xmlns:a16="http://schemas.microsoft.com/office/drawing/2014/main" xmlns="" id="{D2D35716-A4D7-49B3-AB82-0F3BC3BE756F}"/>
              </a:ext>
            </a:extLst>
          </p:cNvPr>
          <p:cNvSpPr>
            <a:spLocks noChangeArrowheads="1"/>
          </p:cNvSpPr>
          <p:nvPr/>
        </p:nvSpPr>
        <p:spPr bwMode="auto">
          <a:xfrm>
            <a:off x="228600" y="-76200"/>
            <a:ext cx="8686800" cy="2064589"/>
          </a:xfrm>
          <a:prstGeom prst="wedgeRoundRectCallout">
            <a:avLst>
              <a:gd name="adj1" fmla="val -49523"/>
              <a:gd name="adj2" fmla="val 20227"/>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4000" b="1" i="1">
                <a:solidFill>
                  <a:srgbClr val="0000FF"/>
                </a:solidFill>
              </a:rPr>
              <a:t>Hãy gạch chéo vào những ô trống để chỉ ra những vật liệu cách điện của mạng điện trong nhà?</a:t>
            </a:r>
          </a:p>
        </p:txBody>
      </p:sp>
      <p:graphicFrame>
        <p:nvGraphicFramePr>
          <p:cNvPr id="55328" name="Group 32">
            <a:extLst>
              <a:ext uri="{FF2B5EF4-FFF2-40B4-BE49-F238E27FC236}">
                <a16:creationId xmlns:a16="http://schemas.microsoft.com/office/drawing/2014/main" xmlns="" id="{5E629A0B-FEFB-4CB6-80FD-0FE1570AE1FE}"/>
              </a:ext>
            </a:extLst>
          </p:cNvPr>
          <p:cNvGraphicFramePr>
            <a:graphicFrameLocks noGrp="1"/>
          </p:cNvGraphicFramePr>
          <p:nvPr>
            <p:extLst>
              <p:ext uri="{D42A27DB-BD31-4B8C-83A1-F6EECF244321}">
                <p14:modId xmlns:p14="http://schemas.microsoft.com/office/powerpoint/2010/main" val="192898572"/>
              </p:ext>
            </p:extLst>
          </p:nvPr>
        </p:nvGraphicFramePr>
        <p:xfrm>
          <a:off x="1371600" y="2118145"/>
          <a:ext cx="5805765" cy="4206036"/>
        </p:xfrm>
        <a:graphic>
          <a:graphicData uri="http://schemas.openxmlformats.org/drawingml/2006/table">
            <a:tbl>
              <a:tblPr/>
              <a:tblGrid>
                <a:gridCol w="4617397">
                  <a:extLst>
                    <a:ext uri="{9D8B030D-6E8A-4147-A177-3AD203B41FA5}">
                      <a16:colId xmlns:a16="http://schemas.microsoft.com/office/drawing/2014/main" xmlns="" val="20000"/>
                    </a:ext>
                  </a:extLst>
                </a:gridCol>
                <a:gridCol w="1188368">
                  <a:extLst>
                    <a:ext uri="{9D8B030D-6E8A-4147-A177-3AD203B41FA5}">
                      <a16:colId xmlns:a16="http://schemas.microsoft.com/office/drawing/2014/main" xmlns="" val="20001"/>
                    </a:ext>
                  </a:extLst>
                </a:gridCol>
              </a:tblGrid>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Pu li sứ</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Ống</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luồn</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dây</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dẫn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Vỏ cầu chì</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Vỏ</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đui</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đèn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Thiếc</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Mica</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aphicFrame>
        <p:nvGraphicFramePr>
          <p:cNvPr id="2" name="Table 1">
            <a:extLst>
              <a:ext uri="{FF2B5EF4-FFF2-40B4-BE49-F238E27FC236}">
                <a16:creationId xmlns:a16="http://schemas.microsoft.com/office/drawing/2014/main" xmlns="" id="{EC4FFF20-1EA4-4A4C-A77F-10FA3ED77925}"/>
              </a:ext>
            </a:extLst>
          </p:cNvPr>
          <p:cNvGraphicFramePr>
            <a:graphicFrameLocks noGrp="1"/>
          </p:cNvGraphicFramePr>
          <p:nvPr>
            <p:extLst>
              <p:ext uri="{D42A27DB-BD31-4B8C-83A1-F6EECF244321}">
                <p14:modId xmlns:p14="http://schemas.microsoft.com/office/powerpoint/2010/main" val="13674477"/>
              </p:ext>
            </p:extLst>
          </p:nvPr>
        </p:nvGraphicFramePr>
        <p:xfrm>
          <a:off x="5791200" y="2137905"/>
          <a:ext cx="685800" cy="4034298"/>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xmlns="" val="616954010"/>
                    </a:ext>
                  </a:extLst>
                </a:gridCol>
              </a:tblGrid>
              <a:tr h="672383">
                <a:tc>
                  <a:txBody>
                    <a:bodyPr/>
                    <a:lstStyle/>
                    <a:p>
                      <a:endParaRPr lang="en-US" dirty="0">
                        <a:noFill/>
                      </a:endParaRPr>
                    </a:p>
                  </a:txBody>
                  <a:tcPr/>
                </a:tc>
                <a:extLst>
                  <a:ext uri="{0D108BD9-81ED-4DB2-BD59-A6C34878D82A}">
                    <a16:rowId xmlns:a16="http://schemas.microsoft.com/office/drawing/2014/main" xmlns="" val="3009449459"/>
                  </a:ext>
                </a:extLst>
              </a:tr>
              <a:tr h="672383">
                <a:tc>
                  <a:txBody>
                    <a:bodyPr/>
                    <a:lstStyle/>
                    <a:p>
                      <a:endParaRPr lang="en-US">
                        <a:noFill/>
                      </a:endParaRPr>
                    </a:p>
                  </a:txBody>
                  <a:tcPr/>
                </a:tc>
                <a:extLst>
                  <a:ext uri="{0D108BD9-81ED-4DB2-BD59-A6C34878D82A}">
                    <a16:rowId xmlns:a16="http://schemas.microsoft.com/office/drawing/2014/main" xmlns="" val="2307329914"/>
                  </a:ext>
                </a:extLst>
              </a:tr>
              <a:tr h="672383">
                <a:tc>
                  <a:txBody>
                    <a:bodyPr/>
                    <a:lstStyle/>
                    <a:p>
                      <a:endParaRPr lang="en-US">
                        <a:noFill/>
                      </a:endParaRPr>
                    </a:p>
                  </a:txBody>
                  <a:tcPr/>
                </a:tc>
                <a:extLst>
                  <a:ext uri="{0D108BD9-81ED-4DB2-BD59-A6C34878D82A}">
                    <a16:rowId xmlns:a16="http://schemas.microsoft.com/office/drawing/2014/main" xmlns="" val="3267159847"/>
                  </a:ext>
                </a:extLst>
              </a:tr>
              <a:tr h="672383">
                <a:tc>
                  <a:txBody>
                    <a:bodyPr/>
                    <a:lstStyle/>
                    <a:p>
                      <a:endParaRPr lang="en-US" dirty="0">
                        <a:noFill/>
                      </a:endParaRPr>
                    </a:p>
                  </a:txBody>
                  <a:tcPr/>
                </a:tc>
                <a:extLst>
                  <a:ext uri="{0D108BD9-81ED-4DB2-BD59-A6C34878D82A}">
                    <a16:rowId xmlns:a16="http://schemas.microsoft.com/office/drawing/2014/main" xmlns="" val="3273642519"/>
                  </a:ext>
                </a:extLst>
              </a:tr>
              <a:tr h="672383">
                <a:tc>
                  <a:txBody>
                    <a:bodyPr/>
                    <a:lstStyle/>
                    <a:p>
                      <a:endParaRPr lang="en-US">
                        <a:noFill/>
                      </a:endParaRPr>
                    </a:p>
                  </a:txBody>
                  <a:tcPr/>
                </a:tc>
                <a:extLst>
                  <a:ext uri="{0D108BD9-81ED-4DB2-BD59-A6C34878D82A}">
                    <a16:rowId xmlns:a16="http://schemas.microsoft.com/office/drawing/2014/main" xmlns="" val="1538831563"/>
                  </a:ext>
                </a:extLst>
              </a:tr>
              <a:tr h="672383">
                <a:tc>
                  <a:txBody>
                    <a:bodyPr/>
                    <a:lstStyle/>
                    <a:p>
                      <a:endParaRPr lang="en-US" dirty="0">
                        <a:noFill/>
                      </a:endParaRPr>
                    </a:p>
                  </a:txBody>
                  <a:tcPr/>
                </a:tc>
                <a:extLst>
                  <a:ext uri="{0D108BD9-81ED-4DB2-BD59-A6C34878D82A}">
                    <a16:rowId xmlns:a16="http://schemas.microsoft.com/office/drawing/2014/main" xmlns="" val="2585148914"/>
                  </a:ext>
                </a:extLst>
              </a:tr>
            </a:tbl>
          </a:graphicData>
        </a:graphic>
      </p:graphicFrame>
      <p:sp>
        <p:nvSpPr>
          <p:cNvPr id="55323" name="Text Box 27">
            <a:extLst>
              <a:ext uri="{FF2B5EF4-FFF2-40B4-BE49-F238E27FC236}">
                <a16:creationId xmlns:a16="http://schemas.microsoft.com/office/drawing/2014/main" xmlns="" id="{C6D18FB9-80F0-4581-AC7A-6F6A52EF423A}"/>
              </a:ext>
            </a:extLst>
          </p:cNvPr>
          <p:cNvSpPr txBox="1">
            <a:spLocks noChangeArrowheads="1"/>
          </p:cNvSpPr>
          <p:nvPr/>
        </p:nvSpPr>
        <p:spPr bwMode="auto">
          <a:xfrm>
            <a:off x="5819781" y="2146946"/>
            <a:ext cx="611683"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4" name="Text Box 28">
            <a:extLst>
              <a:ext uri="{FF2B5EF4-FFF2-40B4-BE49-F238E27FC236}">
                <a16:creationId xmlns:a16="http://schemas.microsoft.com/office/drawing/2014/main" xmlns="" id="{9F6EAC84-F051-4C70-B635-14687A13CA72}"/>
              </a:ext>
            </a:extLst>
          </p:cNvPr>
          <p:cNvSpPr txBox="1">
            <a:spLocks noChangeArrowheads="1"/>
          </p:cNvSpPr>
          <p:nvPr/>
        </p:nvSpPr>
        <p:spPr bwMode="auto">
          <a:xfrm>
            <a:off x="5791200" y="2892576"/>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5" name="Text Box 29">
            <a:extLst>
              <a:ext uri="{FF2B5EF4-FFF2-40B4-BE49-F238E27FC236}">
                <a16:creationId xmlns:a16="http://schemas.microsoft.com/office/drawing/2014/main" xmlns="" id="{20452A95-5992-459B-A593-A5C1375DCA31}"/>
              </a:ext>
            </a:extLst>
          </p:cNvPr>
          <p:cNvSpPr txBox="1">
            <a:spLocks noChangeArrowheads="1"/>
          </p:cNvSpPr>
          <p:nvPr/>
        </p:nvSpPr>
        <p:spPr bwMode="auto">
          <a:xfrm>
            <a:off x="5826369" y="3519571"/>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6" name="Text Box 30">
            <a:extLst>
              <a:ext uri="{FF2B5EF4-FFF2-40B4-BE49-F238E27FC236}">
                <a16:creationId xmlns:a16="http://schemas.microsoft.com/office/drawing/2014/main" xmlns="" id="{383D11A2-3D47-4829-A647-EB6BF372DFD9}"/>
              </a:ext>
            </a:extLst>
          </p:cNvPr>
          <p:cNvSpPr txBox="1">
            <a:spLocks noChangeArrowheads="1"/>
          </p:cNvSpPr>
          <p:nvPr/>
        </p:nvSpPr>
        <p:spPr bwMode="auto">
          <a:xfrm>
            <a:off x="5826368" y="4215825"/>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7" name="Text Box 31">
            <a:extLst>
              <a:ext uri="{FF2B5EF4-FFF2-40B4-BE49-F238E27FC236}">
                <a16:creationId xmlns:a16="http://schemas.microsoft.com/office/drawing/2014/main" xmlns="" id="{27AF6D70-1B3E-4E76-8E51-C2E4A0A182BD}"/>
              </a:ext>
            </a:extLst>
          </p:cNvPr>
          <p:cNvSpPr txBox="1">
            <a:spLocks noChangeArrowheads="1"/>
          </p:cNvSpPr>
          <p:nvPr/>
        </p:nvSpPr>
        <p:spPr bwMode="auto">
          <a:xfrm>
            <a:off x="5801479" y="5555678"/>
            <a:ext cx="648286"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5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3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3" grpId="0" animBg="1" autoUpdateAnimBg="0"/>
      <p:bldP spid="55324" grpId="0" animBg="1" autoUpdateAnimBg="0"/>
      <p:bldP spid="55325" grpId="0" animBg="1" autoUpdateAnimBg="0"/>
      <p:bldP spid="55326" grpId="0" animBg="1" autoUpdateAnimBg="0"/>
      <p:bldP spid="5532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9">
            <a:extLst>
              <a:ext uri="{FF2B5EF4-FFF2-40B4-BE49-F238E27FC236}">
                <a16:creationId xmlns:a16="http://schemas.microsoft.com/office/drawing/2014/main" xmlns="" id="{E26FCEDA-67A9-4E08-97C1-09A988F0953A}"/>
              </a:ext>
            </a:extLst>
          </p:cNvPr>
          <p:cNvSpPr>
            <a:spLocks noChangeArrowheads="1"/>
          </p:cNvSpPr>
          <p:nvPr/>
        </p:nvSpPr>
        <p:spPr bwMode="auto">
          <a:xfrm>
            <a:off x="876300" y="990600"/>
            <a:ext cx="7391400" cy="1371600"/>
          </a:xfrm>
          <a:prstGeom prst="wedgeRoundRectCallout">
            <a:avLst>
              <a:gd name="adj1" fmla="val -51218"/>
              <a:gd name="adj2" fmla="val 2187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dirty="0" err="1">
                <a:solidFill>
                  <a:srgbClr val="0000FF"/>
                </a:solidFill>
                <a:latin typeface="Times New Roman" pitchFamily="18" charset="0"/>
                <a:cs typeface="Times New Roman" pitchFamily="18" charset="0"/>
              </a:rPr>
              <a:t>Vật</a:t>
            </a:r>
            <a:r>
              <a:rPr lang="en-US" altLang="vi-VN" sz="4400" dirty="0">
                <a:solidFill>
                  <a:srgbClr val="0000FF"/>
                </a:solidFill>
                <a:latin typeface="Times New Roman" pitchFamily="18" charset="0"/>
                <a:cs typeface="Times New Roman" pitchFamily="18" charset="0"/>
              </a:rPr>
              <a:t> </a:t>
            </a:r>
            <a:r>
              <a:rPr lang="en-US" altLang="vi-VN" sz="4400" dirty="0" err="1">
                <a:solidFill>
                  <a:srgbClr val="0000FF"/>
                </a:solidFill>
                <a:latin typeface="Times New Roman" pitchFamily="18" charset="0"/>
                <a:cs typeface="Times New Roman" pitchFamily="18" charset="0"/>
              </a:rPr>
              <a:t>liệu</a:t>
            </a:r>
            <a:r>
              <a:rPr lang="en-US" altLang="vi-VN" sz="4400" dirty="0">
                <a:solidFill>
                  <a:srgbClr val="0000FF"/>
                </a:solidFill>
                <a:latin typeface="Times New Roman" pitchFamily="18" charset="0"/>
                <a:cs typeface="Times New Roman" pitchFamily="18" charset="0"/>
              </a:rPr>
              <a:t> </a:t>
            </a:r>
            <a:r>
              <a:rPr lang="en-US" altLang="vi-VN" sz="4400" dirty="0" err="1">
                <a:solidFill>
                  <a:srgbClr val="0000FF"/>
                </a:solidFill>
                <a:latin typeface="Times New Roman" pitchFamily="18" charset="0"/>
                <a:cs typeface="Times New Roman" pitchFamily="18" charset="0"/>
              </a:rPr>
              <a:t>cách</a:t>
            </a:r>
            <a:r>
              <a:rPr lang="en-US" altLang="vi-VN" sz="4400" dirty="0">
                <a:solidFill>
                  <a:srgbClr val="0000FF"/>
                </a:solidFill>
                <a:latin typeface="Times New Roman" pitchFamily="18" charset="0"/>
                <a:cs typeface="Times New Roman" pitchFamily="18" charset="0"/>
              </a:rPr>
              <a:t> </a:t>
            </a:r>
            <a:r>
              <a:rPr lang="en-US" altLang="vi-VN" sz="4400" dirty="0" err="1">
                <a:solidFill>
                  <a:srgbClr val="0000FF"/>
                </a:solidFill>
                <a:latin typeface="Times New Roman" pitchFamily="18" charset="0"/>
                <a:cs typeface="Times New Roman" pitchFamily="18" charset="0"/>
              </a:rPr>
              <a:t>điện</a:t>
            </a:r>
            <a:r>
              <a:rPr lang="en-US" altLang="vi-VN" sz="4400" dirty="0">
                <a:solidFill>
                  <a:srgbClr val="0000FF"/>
                </a:solidFill>
                <a:latin typeface="Times New Roman" pitchFamily="18" charset="0"/>
                <a:cs typeface="Times New Roman" pitchFamily="18" charset="0"/>
              </a:rPr>
              <a:t> </a:t>
            </a:r>
            <a:r>
              <a:rPr lang="en-US" altLang="vi-VN" sz="4400" dirty="0" err="1">
                <a:solidFill>
                  <a:srgbClr val="0000FF"/>
                </a:solidFill>
                <a:latin typeface="Times New Roman" pitchFamily="18" charset="0"/>
                <a:cs typeface="Times New Roman" pitchFamily="18" charset="0"/>
              </a:rPr>
              <a:t>phải</a:t>
            </a:r>
            <a:r>
              <a:rPr lang="en-US" altLang="vi-VN" sz="4400" dirty="0">
                <a:solidFill>
                  <a:srgbClr val="0000FF"/>
                </a:solidFill>
                <a:latin typeface="Times New Roman" pitchFamily="18" charset="0"/>
                <a:cs typeface="Times New Roman" pitchFamily="18" charset="0"/>
              </a:rPr>
              <a:t> </a:t>
            </a:r>
            <a:r>
              <a:rPr lang="en-US" altLang="vi-VN" sz="4400" dirty="0" err="1">
                <a:solidFill>
                  <a:srgbClr val="0000FF"/>
                </a:solidFill>
                <a:latin typeface="Times New Roman" pitchFamily="18" charset="0"/>
                <a:cs typeface="Times New Roman" pitchFamily="18" charset="0"/>
              </a:rPr>
              <a:t>đạt</a:t>
            </a:r>
            <a:r>
              <a:rPr lang="en-US" altLang="vi-VN" sz="4400" dirty="0">
                <a:solidFill>
                  <a:srgbClr val="0000FF"/>
                </a:solidFill>
                <a:latin typeface="Times New Roman" pitchFamily="18" charset="0"/>
                <a:cs typeface="Times New Roman" pitchFamily="18" charset="0"/>
              </a:rPr>
              <a:t> </a:t>
            </a:r>
            <a:r>
              <a:rPr lang="en-US" altLang="vi-VN" sz="4400" dirty="0" err="1">
                <a:solidFill>
                  <a:srgbClr val="0000FF"/>
                </a:solidFill>
                <a:latin typeface="Times New Roman" pitchFamily="18" charset="0"/>
                <a:cs typeface="Times New Roman" pitchFamily="18" charset="0"/>
              </a:rPr>
              <a:t>những</a:t>
            </a:r>
            <a:r>
              <a:rPr lang="en-US" altLang="vi-VN" sz="4400" dirty="0">
                <a:solidFill>
                  <a:srgbClr val="0000FF"/>
                </a:solidFill>
                <a:latin typeface="Times New Roman" pitchFamily="18" charset="0"/>
                <a:cs typeface="Times New Roman" pitchFamily="18" charset="0"/>
              </a:rPr>
              <a:t> </a:t>
            </a:r>
            <a:r>
              <a:rPr lang="en-US" altLang="vi-VN" sz="4400" dirty="0" err="1">
                <a:solidFill>
                  <a:srgbClr val="0000FF"/>
                </a:solidFill>
                <a:latin typeface="Times New Roman" pitchFamily="18" charset="0"/>
                <a:cs typeface="Times New Roman" pitchFamily="18" charset="0"/>
              </a:rPr>
              <a:t>yêu</a:t>
            </a:r>
            <a:r>
              <a:rPr lang="en-US" altLang="vi-VN" sz="4400" dirty="0">
                <a:solidFill>
                  <a:srgbClr val="0000FF"/>
                </a:solidFill>
                <a:latin typeface="Times New Roman" pitchFamily="18" charset="0"/>
                <a:cs typeface="Times New Roman" pitchFamily="18" charset="0"/>
              </a:rPr>
              <a:t> </a:t>
            </a:r>
            <a:r>
              <a:rPr lang="en-US" altLang="vi-VN" sz="4400" dirty="0" err="1">
                <a:solidFill>
                  <a:srgbClr val="0000FF"/>
                </a:solidFill>
                <a:latin typeface="Times New Roman" pitchFamily="18" charset="0"/>
                <a:cs typeface="Times New Roman" pitchFamily="18" charset="0"/>
              </a:rPr>
              <a:t>cầu</a:t>
            </a:r>
            <a:r>
              <a:rPr lang="en-US" altLang="vi-VN" sz="4400" dirty="0">
                <a:solidFill>
                  <a:srgbClr val="0000FF"/>
                </a:solidFill>
                <a:latin typeface="Times New Roman" pitchFamily="18" charset="0"/>
                <a:cs typeface="Times New Roman" pitchFamily="18" charset="0"/>
              </a:rPr>
              <a:t> </a:t>
            </a:r>
            <a:r>
              <a:rPr lang="en-US" altLang="vi-VN" sz="4400" dirty="0" err="1">
                <a:solidFill>
                  <a:srgbClr val="0000FF"/>
                </a:solidFill>
                <a:latin typeface="Times New Roman" pitchFamily="18" charset="0"/>
                <a:cs typeface="Times New Roman" pitchFamily="18" charset="0"/>
              </a:rPr>
              <a:t>nào</a:t>
            </a:r>
            <a:r>
              <a:rPr lang="en-US" altLang="vi-VN" sz="4400" dirty="0">
                <a:solidFill>
                  <a:srgbClr val="0000FF"/>
                </a:solidFill>
                <a:latin typeface="Times New Roman" pitchFamily="18" charset="0"/>
                <a:cs typeface="Times New Roman" pitchFamily="18" charset="0"/>
              </a:rPr>
              <a:t>?</a:t>
            </a:r>
          </a:p>
        </p:txBody>
      </p:sp>
      <p:sp>
        <p:nvSpPr>
          <p:cNvPr id="83973" name="Text Box 5">
            <a:extLst>
              <a:ext uri="{FF2B5EF4-FFF2-40B4-BE49-F238E27FC236}">
                <a16:creationId xmlns:a16="http://schemas.microsoft.com/office/drawing/2014/main" xmlns="" id="{2B3F7037-6C5C-4105-97CC-FFDEC3630421}"/>
              </a:ext>
            </a:extLst>
          </p:cNvPr>
          <p:cNvSpPr txBox="1">
            <a:spLocks noChangeArrowheads="1"/>
          </p:cNvSpPr>
          <p:nvPr/>
        </p:nvSpPr>
        <p:spPr bwMode="auto">
          <a:xfrm>
            <a:off x="838200" y="2895600"/>
            <a:ext cx="6629400" cy="3816429"/>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Độ</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cách</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điện</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cao</a:t>
            </a:r>
            <a:r>
              <a:rPr lang="en-US" altLang="vi-VN" sz="4400" dirty="0">
                <a:latin typeface="Times New Roman" pitchFamily="18" charset="0"/>
                <a:cs typeface="Times New Roman" pitchFamily="18" charset="0"/>
              </a:rPr>
              <a:t>.</a:t>
            </a:r>
          </a:p>
          <a:p>
            <a:pPr eaLnBrk="1" hangingPunct="1">
              <a:spcBef>
                <a:spcPct val="50000"/>
              </a:spcBef>
              <a:buNone/>
            </a:pP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Chịu</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nhiệt</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tốt</a:t>
            </a:r>
            <a:r>
              <a:rPr lang="en-US" altLang="vi-VN" sz="4400" dirty="0">
                <a:latin typeface="Times New Roman" pitchFamily="18" charset="0"/>
                <a:cs typeface="Times New Roman" pitchFamily="18" charset="0"/>
              </a:rPr>
              <a:t>.</a:t>
            </a:r>
          </a:p>
          <a:p>
            <a:pPr eaLnBrk="1" hangingPunct="1">
              <a:spcBef>
                <a:spcPct val="50000"/>
              </a:spcBef>
              <a:buNone/>
            </a:pP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Chống</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ẩm</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tốt</a:t>
            </a:r>
            <a:r>
              <a:rPr lang="en-US" altLang="vi-VN" sz="4400" dirty="0">
                <a:latin typeface="Times New Roman" pitchFamily="18" charset="0"/>
                <a:cs typeface="Times New Roman" pitchFamily="18" charset="0"/>
              </a:rPr>
              <a:t>.</a:t>
            </a:r>
          </a:p>
          <a:p>
            <a:pPr eaLnBrk="1" hangingPunct="1">
              <a:spcBef>
                <a:spcPct val="50000"/>
              </a:spcBef>
              <a:buNone/>
            </a:pP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Có</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độ</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bền</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cơ</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học</a:t>
            </a:r>
            <a:r>
              <a:rPr lang="en-US" altLang="vi-VN" sz="4400" dirty="0">
                <a:latin typeface="Times New Roman" pitchFamily="18" charset="0"/>
                <a:cs typeface="Times New Roman" pitchFamily="18" charset="0"/>
              </a:rPr>
              <a:t> </a:t>
            </a:r>
            <a:r>
              <a:rPr lang="en-US" altLang="vi-VN" sz="4400" dirty="0" err="1">
                <a:latin typeface="Times New Roman" pitchFamily="18" charset="0"/>
                <a:cs typeface="Times New Roman" pitchFamily="18" charset="0"/>
              </a:rPr>
              <a:t>cao</a:t>
            </a:r>
            <a:r>
              <a:rPr lang="en-US" altLang="vi-VN" sz="4400" dirty="0">
                <a:latin typeface="Times New Roman" pitchFamily="18" charset="0"/>
                <a:cs typeface="Times New Roman" pitchFamily="18" charset="0"/>
              </a:rPr>
              <a:t>.</a:t>
            </a:r>
          </a:p>
        </p:txBody>
      </p:sp>
      <p:sp>
        <p:nvSpPr>
          <p:cNvPr id="4" name="Text Box 5">
            <a:extLst>
              <a:ext uri="{FF2B5EF4-FFF2-40B4-BE49-F238E27FC236}">
                <a16:creationId xmlns:a16="http://schemas.microsoft.com/office/drawing/2014/main" xmlns=""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FF0000"/>
                </a:solidFill>
                <a:effectLst>
                  <a:outerShdw blurRad="38100" dist="38100" dir="2700000" algn="tl">
                    <a:srgbClr val="C0C0C0"/>
                  </a:outerShdw>
                </a:effectLst>
                <a:cs typeface="Arial" charset="0"/>
              </a:rPr>
              <a:t>III. V</a:t>
            </a:r>
            <a:r>
              <a:rPr lang="en-US" altLang="vi-VN" sz="4000" b="1" u="sng" dirty="0">
                <a:solidFill>
                  <a:srgbClr val="FF0000"/>
                </a:solidFill>
                <a:effectLst>
                  <a:outerShdw blurRad="38100" dist="38100" dir="2700000" algn="tl">
                    <a:srgbClr val="C0C0C0"/>
                  </a:outerShdw>
                </a:effectLst>
              </a:rPr>
              <a:t>ẬT LIỆU CÁCH ĐIỆN</a:t>
            </a:r>
            <a:r>
              <a:rPr lang="en-US" altLang="vi-VN" sz="4000" b="1" dirty="0">
                <a:solidFill>
                  <a:srgbClr val="FF0000"/>
                </a:solidFill>
                <a:effectLst>
                  <a:outerShdw blurRad="38100" dist="38100" dir="2700000" algn="tl">
                    <a:srgbClr val="C0C0C0"/>
                  </a:outerShdw>
                </a:effectLst>
              </a:rPr>
              <a:t> </a:t>
            </a:r>
          </a:p>
        </p:txBody>
      </p:sp>
      <p:pic>
        <p:nvPicPr>
          <p:cNvPr id="5" name="Picture 12">
            <a:extLst>
              <a:ext uri="{FF2B5EF4-FFF2-40B4-BE49-F238E27FC236}">
                <a16:creationId xmlns:a16="http://schemas.microsoft.com/office/drawing/2014/main" xmlns="" id="{D87B657D-C1A6-469A-953C-7B3DB1F0F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02" y="2498725"/>
            <a:ext cx="934455"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arn(inHorizontal)">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strips(downLeft)">
                                      <p:cBhvr>
                                        <p:cTn id="12" dur="500"/>
                                        <p:tgtEl>
                                          <p:spTgt spid="83973"/>
                                        </p:tgtEl>
                                      </p:cBhvr>
                                    </p:animEffect>
                                  </p:childTnLst>
                                </p:cTn>
                              </p:par>
                              <p:par>
                                <p:cTn id="13" presetID="8"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19" descr="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1676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 y="875290"/>
            <a:ext cx="904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21" descr="original_pencil_w"/>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257925"/>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7"/>
          <p:cNvSpPr>
            <a:spLocks noChangeArrowheads="1"/>
          </p:cNvSpPr>
          <p:nvPr/>
        </p:nvSpPr>
        <p:spPr bwMode="auto">
          <a:xfrm>
            <a:off x="3276600" y="1168978"/>
            <a:ext cx="3429000" cy="762000"/>
          </a:xfrm>
          <a:prstGeom prst="rect">
            <a:avLst/>
          </a:prstGeom>
          <a:noFill/>
          <a:ln>
            <a:noFill/>
          </a:ln>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20000"/>
              </a:spcBef>
              <a:defRPr/>
            </a:pPr>
            <a:r>
              <a:rPr lang="en-US" altLang="en-US" sz="3200" u="sng" dirty="0">
                <a:solidFill>
                  <a:srgbClr val="008080"/>
                </a:solidFill>
                <a:latin typeface="+mj-lt"/>
              </a:rPr>
              <a:t>GHI NHỚ:</a:t>
            </a:r>
          </a:p>
          <a:p>
            <a:pPr eaLnBrk="1" hangingPunct="1">
              <a:spcBef>
                <a:spcPct val="20000"/>
              </a:spcBef>
              <a:buFontTx/>
              <a:buChar char="•"/>
              <a:defRPr/>
            </a:pPr>
            <a:endParaRPr lang="en-US" altLang="en-US" sz="3200" u="sng" dirty="0">
              <a:solidFill>
                <a:srgbClr val="008080"/>
              </a:solidFill>
              <a:latin typeface="+mj-lt"/>
            </a:endParaRPr>
          </a:p>
        </p:txBody>
      </p:sp>
      <p:sp>
        <p:nvSpPr>
          <p:cNvPr id="16391" name="Rectangle 2"/>
          <p:cNvSpPr txBox="1">
            <a:spLocks noChangeArrowheads="1"/>
          </p:cNvSpPr>
          <p:nvPr/>
        </p:nvSpPr>
        <p:spPr bwMode="auto">
          <a:xfrm>
            <a:off x="0" y="0"/>
            <a:ext cx="96504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4000" b="1">
                <a:solidFill>
                  <a:srgbClr val="FF0000"/>
                </a:solidFill>
                <a:latin typeface="Times New Roman" pitchFamily="18" charset="0"/>
                <a:cs typeface="Times New Roman" pitchFamily="18" charset="0"/>
              </a:rPr>
              <a:t>Bài 2: Vật </a:t>
            </a:r>
            <a:r>
              <a:rPr lang="en-US" altLang="en-US" sz="4000" b="1" smtClean="0">
                <a:solidFill>
                  <a:srgbClr val="FF0000"/>
                </a:solidFill>
                <a:latin typeface="Times New Roman" pitchFamily="18" charset="0"/>
                <a:cs typeface="Times New Roman" pitchFamily="18" charset="0"/>
              </a:rPr>
              <a:t>liệu </a:t>
            </a:r>
            <a:r>
              <a:rPr lang="vi-VN" altLang="en-US" sz="4000" b="1" smtClean="0">
                <a:solidFill>
                  <a:srgbClr val="FF0000"/>
                </a:solidFill>
                <a:latin typeface="Times New Roman" pitchFamily="18" charset="0"/>
                <a:cs typeface="Times New Roman" pitchFamily="18" charset="0"/>
              </a:rPr>
              <a:t>đ</a:t>
            </a:r>
            <a:r>
              <a:rPr lang="en-US" altLang="en-US" sz="4000" b="1">
                <a:solidFill>
                  <a:srgbClr val="FF0000"/>
                </a:solidFill>
                <a:latin typeface="Times New Roman" pitchFamily="18" charset="0"/>
                <a:cs typeface="Times New Roman" pitchFamily="18" charset="0"/>
              </a:rPr>
              <a:t>iện dùng trong </a:t>
            </a:r>
            <a:r>
              <a:rPr lang="en-US" altLang="en-US" sz="4000" b="1" smtClean="0">
                <a:solidFill>
                  <a:srgbClr val="FF0000"/>
                </a:solidFill>
                <a:latin typeface="Times New Roman" pitchFamily="18" charset="0"/>
                <a:cs typeface="Times New Roman" pitchFamily="18" charset="0"/>
              </a:rPr>
              <a:t>lắp </a:t>
            </a:r>
            <a:r>
              <a:rPr lang="vi-VN" altLang="en-US" sz="4000" b="1" smtClean="0">
                <a:solidFill>
                  <a:srgbClr val="FF0000"/>
                </a:solidFill>
                <a:latin typeface="Times New Roman" pitchFamily="18" charset="0"/>
                <a:cs typeface="Times New Roman" pitchFamily="18" charset="0"/>
              </a:rPr>
              <a:t>đặt</a:t>
            </a:r>
            <a:r>
              <a:rPr lang="en-US" altLang="en-US" sz="4000" b="1">
                <a:solidFill>
                  <a:srgbClr val="FF0000"/>
                </a:solidFill>
                <a:latin typeface="Times New Roman" pitchFamily="18" charset="0"/>
                <a:cs typeface="Times New Roman" pitchFamily="18" charset="0"/>
              </a:rPr>
              <a:t> </a:t>
            </a:r>
            <a:r>
              <a:rPr lang="en-US" altLang="en-US" sz="4000" b="1" smtClean="0">
                <a:solidFill>
                  <a:srgbClr val="FF0000"/>
                </a:solidFill>
                <a:latin typeface="Times New Roman" pitchFamily="18" charset="0"/>
                <a:cs typeface="Times New Roman" pitchFamily="18" charset="0"/>
              </a:rPr>
              <a:t>mạng </a:t>
            </a:r>
            <a:r>
              <a:rPr lang="vi-VN" altLang="en-US" sz="4000" b="1" smtClean="0">
                <a:solidFill>
                  <a:srgbClr val="FF0000"/>
                </a:solidFill>
                <a:latin typeface="Times New Roman" pitchFamily="18" charset="0"/>
                <a:cs typeface="Times New Roman" pitchFamily="18" charset="0"/>
              </a:rPr>
              <a:t>đ</a:t>
            </a:r>
            <a:r>
              <a:rPr lang="en-US" altLang="en-US" sz="4000" b="1">
                <a:solidFill>
                  <a:srgbClr val="FF0000"/>
                </a:solidFill>
                <a:latin typeface="Times New Roman" pitchFamily="18" charset="0"/>
                <a:cs typeface="Times New Roman" pitchFamily="18" charset="0"/>
              </a:rPr>
              <a:t>iện trong nhà</a:t>
            </a:r>
          </a:p>
        </p:txBody>
      </p:sp>
      <p:graphicFrame>
        <p:nvGraphicFramePr>
          <p:cNvPr id="2" name="Table 1"/>
          <p:cNvGraphicFramePr>
            <a:graphicFrameLocks noGrp="1"/>
          </p:cNvGraphicFramePr>
          <p:nvPr>
            <p:extLst>
              <p:ext uri="{D42A27DB-BD31-4B8C-83A1-F6EECF244321}">
                <p14:modId xmlns:p14="http://schemas.microsoft.com/office/powerpoint/2010/main" val="3342059388"/>
              </p:ext>
            </p:extLst>
          </p:nvPr>
        </p:nvGraphicFramePr>
        <p:xfrm>
          <a:off x="287482" y="1676400"/>
          <a:ext cx="8780318" cy="6065520"/>
        </p:xfrm>
        <a:graphic>
          <a:graphicData uri="http://schemas.openxmlformats.org/drawingml/2006/table">
            <a:tbl>
              <a:tblPr firstRow="1" bandRow="1">
                <a:tableStyleId>{616DA210-FB5B-4158-B5E0-FEB733F419BA}</a:tableStyleId>
              </a:tblPr>
              <a:tblGrid>
                <a:gridCol w="5486400"/>
                <a:gridCol w="3293918"/>
              </a:tblGrid>
              <a:tr h="5486399">
                <a:tc>
                  <a:txBody>
                    <a:bodyPr/>
                    <a:lstStyle/>
                    <a:p>
                      <a:pPr algn="ctr"/>
                      <a:r>
                        <a:rPr lang="en-US" sz="2800" smtClean="0">
                          <a:solidFill>
                            <a:srgbClr val="FF0000"/>
                          </a:solidFill>
                          <a:latin typeface="Times New Roman" pitchFamily="18" charset="0"/>
                          <a:cs typeface="Times New Roman" pitchFamily="18" charset="0"/>
                        </a:rPr>
                        <a:t>Vật liệu dẫn </a:t>
                      </a:r>
                      <a:r>
                        <a:rPr lang="vi-VN" sz="2800" smtClean="0">
                          <a:solidFill>
                            <a:srgbClr val="FF0000"/>
                          </a:solidFill>
                          <a:latin typeface="Times New Roman" pitchFamily="18" charset="0"/>
                          <a:cs typeface="Times New Roman" pitchFamily="18" charset="0"/>
                        </a:rPr>
                        <a:t>đ</a:t>
                      </a:r>
                      <a:r>
                        <a:rPr lang="en-US" sz="2800" smtClean="0">
                          <a:solidFill>
                            <a:srgbClr val="FF0000"/>
                          </a:solidFill>
                          <a:latin typeface="Times New Roman" pitchFamily="18" charset="0"/>
                          <a:cs typeface="Times New Roman" pitchFamily="18" charset="0"/>
                        </a:rPr>
                        <a:t>iện</a:t>
                      </a:r>
                    </a:p>
                    <a:p>
                      <a:r>
                        <a:rPr lang="en-US" sz="2800" b="1" smtClean="0">
                          <a:latin typeface="Times New Roman" pitchFamily="18" charset="0"/>
                          <a:cs typeface="Times New Roman" pitchFamily="18" charset="0"/>
                        </a:rPr>
                        <a:t>+</a:t>
                      </a:r>
                      <a:r>
                        <a:rPr lang="en-US" sz="2800" b="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Dây dẫn </a:t>
                      </a:r>
                      <a:r>
                        <a:rPr lang="vi-VN" sz="2800" b="1" smtClean="0">
                          <a:latin typeface="Times New Roman" pitchFamily="18" charset="0"/>
                          <a:cs typeface="Times New Roman" pitchFamily="18" charset="0"/>
                        </a:rPr>
                        <a:t>đ</a:t>
                      </a:r>
                      <a:r>
                        <a:rPr lang="en-US" sz="2800" b="1" smtClean="0">
                          <a:latin typeface="Times New Roman" pitchFamily="18" charset="0"/>
                          <a:cs typeface="Times New Roman" pitchFamily="18" charset="0"/>
                        </a:rPr>
                        <a:t>iện</a:t>
                      </a:r>
                    </a:p>
                    <a:p>
                      <a:pPr marL="285750" indent="-285750">
                        <a:buFontTx/>
                        <a:buChar char="-"/>
                      </a:pPr>
                      <a:r>
                        <a:rPr lang="en-US" sz="2800" b="0" smtClean="0">
                          <a:latin typeface="Times New Roman" pitchFamily="18" charset="0"/>
                          <a:cs typeface="Times New Roman" pitchFamily="18" charset="0"/>
                        </a:rPr>
                        <a:t> Gồm có dây dẫn trần,</a:t>
                      </a:r>
                      <a:r>
                        <a:rPr lang="en-US" sz="2800" b="0" baseline="0" smtClean="0">
                          <a:latin typeface="Times New Roman" pitchFamily="18" charset="0"/>
                          <a:cs typeface="Times New Roman" pitchFamily="18" charset="0"/>
                        </a:rPr>
                        <a:t> dây dẫn có vỏ bọc cách </a:t>
                      </a:r>
                      <a:r>
                        <a:rPr lang="vi-VN" sz="2800" b="0" baseline="0" smtClean="0">
                          <a:latin typeface="Times New Roman" pitchFamily="18" charset="0"/>
                          <a:cs typeface="Times New Roman" pitchFamily="18" charset="0"/>
                        </a:rPr>
                        <a:t>đ</a:t>
                      </a:r>
                      <a:r>
                        <a:rPr lang="en-US" sz="2800" b="0" baseline="0" smtClean="0">
                          <a:latin typeface="Times New Roman" pitchFamily="18" charset="0"/>
                          <a:cs typeface="Times New Roman" pitchFamily="18" charset="0"/>
                        </a:rPr>
                        <a:t>iện; dây dẫn lõi nhiều sợi và dây dẫn lõi một sợi.</a:t>
                      </a:r>
                    </a:p>
                    <a:p>
                      <a:pPr marL="285750" indent="-285750">
                        <a:buFontTx/>
                        <a:buChar char="-"/>
                      </a:pPr>
                      <a:r>
                        <a:rPr lang="en-US" sz="2800" b="0" baseline="0" smtClean="0">
                          <a:latin typeface="Times New Roman" pitchFamily="18" charset="0"/>
                          <a:cs typeface="Times New Roman" pitchFamily="18" charset="0"/>
                        </a:rPr>
                        <a:t>Cấu tạo gồm: lõi dây, vỏ cách </a:t>
                      </a:r>
                      <a:r>
                        <a:rPr lang="vi-VN" sz="2800" b="0" baseline="0" smtClean="0">
                          <a:latin typeface="Times New Roman" pitchFamily="18" charset="0"/>
                          <a:cs typeface="Times New Roman" pitchFamily="18" charset="0"/>
                        </a:rPr>
                        <a:t>đ</a:t>
                      </a:r>
                      <a:r>
                        <a:rPr lang="en-US" sz="2800" b="0" baseline="0" smtClean="0">
                          <a:latin typeface="Times New Roman" pitchFamily="18" charset="0"/>
                          <a:cs typeface="Times New Roman" pitchFamily="18" charset="0"/>
                        </a:rPr>
                        <a:t>iện, vỏ bảo vệ c</a:t>
                      </a:r>
                      <a:r>
                        <a:rPr lang="vi-VN" sz="2800" b="0" baseline="0" smtClean="0">
                          <a:latin typeface="Times New Roman" pitchFamily="18" charset="0"/>
                          <a:cs typeface="Times New Roman" pitchFamily="18" charset="0"/>
                        </a:rPr>
                        <a:t>ơ</a:t>
                      </a:r>
                      <a:r>
                        <a:rPr lang="en-US" sz="2800" b="0" baseline="0" smtClean="0">
                          <a:latin typeface="Times New Roman" pitchFamily="18" charset="0"/>
                          <a:cs typeface="Times New Roman" pitchFamily="18" charset="0"/>
                        </a:rPr>
                        <a:t> học.</a:t>
                      </a:r>
                      <a:endParaRPr lang="en-US" sz="2800" b="0" smtClean="0">
                        <a:latin typeface="Times New Roman" pitchFamily="18" charset="0"/>
                        <a:cs typeface="Times New Roman" pitchFamily="18" charset="0"/>
                      </a:endParaRPr>
                    </a:p>
                    <a:p>
                      <a:pPr marL="0" indent="0">
                        <a:buFontTx/>
                        <a:buNone/>
                      </a:pPr>
                      <a:r>
                        <a:rPr lang="en-US" sz="2800" b="1" smtClean="0">
                          <a:latin typeface="Times New Roman" pitchFamily="18" charset="0"/>
                          <a:cs typeface="Times New Roman" pitchFamily="18" charset="0"/>
                        </a:rPr>
                        <a:t>+ Dây cáp </a:t>
                      </a:r>
                      <a:r>
                        <a:rPr lang="vi-VN" sz="2800" b="1" smtClean="0">
                          <a:latin typeface="Times New Roman" pitchFamily="18" charset="0"/>
                          <a:cs typeface="Times New Roman" pitchFamily="18" charset="0"/>
                        </a:rPr>
                        <a:t>đ</a:t>
                      </a:r>
                      <a:r>
                        <a:rPr lang="en-US" sz="2800" b="1" smtClean="0">
                          <a:latin typeface="Times New Roman" pitchFamily="18" charset="0"/>
                          <a:cs typeface="Times New Roman" pitchFamily="18" charset="0"/>
                        </a:rPr>
                        <a:t>iện</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0" baseline="0" smtClean="0">
                          <a:latin typeface="Times New Roman" pitchFamily="18" charset="0"/>
                          <a:cs typeface="Times New Roman" pitchFamily="18" charset="0"/>
                        </a:rPr>
                        <a:t>- Cấu tạo gồm: lõi cáp, vỏ cách </a:t>
                      </a:r>
                      <a:r>
                        <a:rPr lang="vi-VN" sz="2800" b="0" baseline="0" smtClean="0">
                          <a:latin typeface="Times New Roman" pitchFamily="18" charset="0"/>
                          <a:cs typeface="Times New Roman" pitchFamily="18" charset="0"/>
                        </a:rPr>
                        <a:t>đ</a:t>
                      </a:r>
                      <a:r>
                        <a:rPr lang="en-US" sz="2800" b="0" baseline="0" smtClean="0">
                          <a:latin typeface="Times New Roman" pitchFamily="18" charset="0"/>
                          <a:cs typeface="Times New Roman" pitchFamily="18" charset="0"/>
                        </a:rPr>
                        <a:t>iện, vỏ bảo vệ cáp.</a:t>
                      </a:r>
                      <a:endParaRPr lang="en-US" sz="2800" b="0" smtClean="0">
                        <a:latin typeface="Times New Roman" pitchFamily="18" charset="0"/>
                        <a:cs typeface="Times New Roman" pitchFamily="18" charset="0"/>
                      </a:endParaRPr>
                    </a:p>
                    <a:p>
                      <a:pPr marL="0" indent="0">
                        <a:buFontTx/>
                        <a:buNone/>
                      </a:pPr>
                      <a:r>
                        <a:rPr lang="en-US" sz="2800" b="1" smtClean="0">
                          <a:latin typeface="Times New Roman" pitchFamily="18" charset="0"/>
                          <a:cs typeface="Times New Roman" pitchFamily="18" charset="0"/>
                        </a:rPr>
                        <a:t>+</a:t>
                      </a:r>
                      <a:r>
                        <a:rPr lang="en-US" sz="2800" b="0" smtClean="0">
                          <a:latin typeface="Times New Roman" pitchFamily="18" charset="0"/>
                          <a:cs typeface="Times New Roman" pitchFamily="18" charset="0"/>
                        </a:rPr>
                        <a:t> Dùng </a:t>
                      </a:r>
                      <a:r>
                        <a:rPr lang="vi-VN" sz="2800" b="0" smtClean="0">
                          <a:latin typeface="Times New Roman" pitchFamily="18" charset="0"/>
                          <a:cs typeface="Times New Roman" pitchFamily="18" charset="0"/>
                        </a:rPr>
                        <a:t>để</a:t>
                      </a:r>
                      <a:r>
                        <a:rPr lang="en-US" sz="2800" b="0" smtClean="0">
                          <a:latin typeface="Times New Roman" pitchFamily="18" charset="0"/>
                          <a:cs typeface="Times New Roman" pitchFamily="18" charset="0"/>
                        </a:rPr>
                        <a:t> truyền tải và phân phối </a:t>
                      </a:r>
                      <a:r>
                        <a:rPr lang="vi-VN" sz="2800" b="0" smtClean="0">
                          <a:latin typeface="Times New Roman" pitchFamily="18" charset="0"/>
                          <a:cs typeface="Times New Roman" pitchFamily="18" charset="0"/>
                        </a:rPr>
                        <a:t>đ</a:t>
                      </a:r>
                      <a:r>
                        <a:rPr lang="en-US" sz="2800" b="0" smtClean="0">
                          <a:latin typeface="Times New Roman" pitchFamily="18" charset="0"/>
                          <a:cs typeface="Times New Roman" pitchFamily="18" charset="0"/>
                        </a:rPr>
                        <a:t>iện n</a:t>
                      </a:r>
                      <a:r>
                        <a:rPr lang="vi-VN" sz="2800" b="0" smtClean="0">
                          <a:latin typeface="Times New Roman" pitchFamily="18" charset="0"/>
                          <a:cs typeface="Times New Roman" pitchFamily="18" charset="0"/>
                        </a:rPr>
                        <a:t>ă</a:t>
                      </a:r>
                      <a:r>
                        <a:rPr lang="en-US" sz="2800" b="0" smtClean="0">
                          <a:latin typeface="Times New Roman" pitchFamily="18" charset="0"/>
                          <a:cs typeface="Times New Roman" pitchFamily="18" charset="0"/>
                        </a:rPr>
                        <a:t>ng </a:t>
                      </a:r>
                      <a:r>
                        <a:rPr lang="vi-VN" sz="2800" b="0" smtClean="0">
                          <a:latin typeface="Times New Roman" pitchFamily="18" charset="0"/>
                          <a:cs typeface="Times New Roman" pitchFamily="18" charset="0"/>
                        </a:rPr>
                        <a:t>đến</a:t>
                      </a:r>
                      <a:r>
                        <a:rPr lang="en-US" sz="2800" b="0" smtClean="0">
                          <a:latin typeface="Times New Roman" pitchFamily="18" charset="0"/>
                          <a:cs typeface="Times New Roman" pitchFamily="18" charset="0"/>
                        </a:rPr>
                        <a:t> </a:t>
                      </a:r>
                      <a:r>
                        <a:rPr lang="vi-VN" sz="2800" b="0" smtClean="0">
                          <a:latin typeface="Times New Roman" pitchFamily="18" charset="0"/>
                          <a:cs typeface="Times New Roman" pitchFamily="18" charset="0"/>
                        </a:rPr>
                        <a:t>đồ</a:t>
                      </a:r>
                      <a:r>
                        <a:rPr lang="en-US" sz="2800" b="0" smtClean="0">
                          <a:latin typeface="Times New Roman" pitchFamily="18" charset="0"/>
                          <a:cs typeface="Times New Roman" pitchFamily="18" charset="0"/>
                        </a:rPr>
                        <a:t> dùng </a:t>
                      </a:r>
                      <a:r>
                        <a:rPr lang="vi-VN" sz="2800" b="0" smtClean="0">
                          <a:latin typeface="Times New Roman" pitchFamily="18" charset="0"/>
                          <a:cs typeface="Times New Roman" pitchFamily="18" charset="0"/>
                        </a:rPr>
                        <a:t>đ</a:t>
                      </a:r>
                      <a:r>
                        <a:rPr lang="en-US" sz="2800" b="0" smtClean="0">
                          <a:latin typeface="Times New Roman" pitchFamily="18" charset="0"/>
                          <a:cs typeface="Times New Roman" pitchFamily="18" charset="0"/>
                        </a:rPr>
                        <a:t>iện.</a:t>
                      </a:r>
                    </a:p>
                    <a:p>
                      <a:pPr marL="0" indent="0">
                        <a:buFontTx/>
                        <a:buNone/>
                      </a:pPr>
                      <a:endParaRPr lang="en-US" sz="2800" b="1">
                        <a:latin typeface="Times New Roman" pitchFamily="18" charset="0"/>
                        <a:cs typeface="Times New Roman" pitchFamily="18" charset="0"/>
                      </a:endParaRPr>
                    </a:p>
                  </a:txBody>
                  <a:tcPr/>
                </a:tc>
                <a:tc>
                  <a:txBody>
                    <a:bodyPr/>
                    <a:lstStyle/>
                    <a:p>
                      <a:pPr algn="l"/>
                      <a:r>
                        <a:rPr lang="en-US" sz="2800" smtClean="0">
                          <a:solidFill>
                            <a:srgbClr val="FF0000"/>
                          </a:solidFill>
                          <a:latin typeface="Times New Roman" pitchFamily="18" charset="0"/>
                          <a:cs typeface="Times New Roman" pitchFamily="18" charset="0"/>
                        </a:rPr>
                        <a:t>Vật liệu cách </a:t>
                      </a:r>
                      <a:r>
                        <a:rPr lang="vi-VN" sz="2800" smtClean="0">
                          <a:solidFill>
                            <a:srgbClr val="FF0000"/>
                          </a:solidFill>
                          <a:latin typeface="Times New Roman" pitchFamily="18" charset="0"/>
                          <a:cs typeface="Times New Roman" pitchFamily="18" charset="0"/>
                        </a:rPr>
                        <a:t>đ</a:t>
                      </a:r>
                      <a:r>
                        <a:rPr lang="en-US" sz="2800" smtClean="0">
                          <a:solidFill>
                            <a:srgbClr val="FF0000"/>
                          </a:solidFill>
                          <a:latin typeface="Times New Roman" pitchFamily="18" charset="0"/>
                          <a:cs typeface="Times New Roman" pitchFamily="18" charset="0"/>
                        </a:rPr>
                        <a:t>iện</a:t>
                      </a:r>
                      <a:endParaRPr lang="en-US" sz="2800" smtClean="0">
                        <a:solidFill>
                          <a:schemeClr val="tx1"/>
                        </a:solidFill>
                        <a:latin typeface="Times New Roman" pitchFamily="18" charset="0"/>
                        <a:cs typeface="Times New Roman" pitchFamily="18" charset="0"/>
                      </a:endParaRPr>
                    </a:p>
                    <a:p>
                      <a:pPr marL="0" indent="0" algn="l">
                        <a:buFontTx/>
                        <a:buChar char="-"/>
                      </a:pPr>
                      <a:r>
                        <a:rPr lang="en-US" sz="2800" b="0" baseline="0" smtClean="0">
                          <a:solidFill>
                            <a:schemeClr val="tx1"/>
                          </a:solidFill>
                          <a:latin typeface="+mj-lt"/>
                          <a:cs typeface="+mn-cs"/>
                        </a:rPr>
                        <a:t> V</a:t>
                      </a:r>
                      <a:r>
                        <a:rPr lang="vi-VN" altLang="vi-VN" sz="2800" b="0" smtClean="0">
                          <a:latin typeface="+mj-lt"/>
                        </a:rPr>
                        <a:t>ật liệu cách điện luôn đi liền với những vật liệu dẫn điện, đảm bảo cho mạng điện làm việc đạt hiệu quả và an toàn cho người và mạng điện</a:t>
                      </a:r>
                      <a:r>
                        <a:rPr lang="en-US" altLang="vi-VN" sz="2800" b="0" smtClean="0">
                          <a:latin typeface="+mj-lt"/>
                        </a:rPr>
                        <a:t>.</a:t>
                      </a:r>
                    </a:p>
                    <a:p>
                      <a:pPr marL="0" indent="0" algn="l">
                        <a:buFontTx/>
                        <a:buChar char="-"/>
                      </a:pPr>
                      <a:r>
                        <a:rPr lang="en-US" altLang="vi-VN" sz="2800" b="0" baseline="0" smtClean="0">
                          <a:latin typeface="+mj-lt"/>
                        </a:rPr>
                        <a:t> </a:t>
                      </a:r>
                      <a:r>
                        <a:rPr lang="en-US" altLang="vi-VN" sz="2800" b="0" baseline="0" smtClean="0">
                          <a:latin typeface="Times New Roman" pitchFamily="18" charset="0"/>
                          <a:cs typeface="Times New Roman" pitchFamily="18" charset="0"/>
                        </a:rPr>
                        <a:t>Một số vật liệu cách </a:t>
                      </a:r>
                      <a:r>
                        <a:rPr lang="vi-VN" altLang="vi-VN" sz="2800" b="0" baseline="0" smtClean="0">
                          <a:latin typeface="Times New Roman" pitchFamily="18" charset="0"/>
                          <a:cs typeface="Times New Roman" pitchFamily="18" charset="0"/>
                        </a:rPr>
                        <a:t>đ</a:t>
                      </a:r>
                      <a:r>
                        <a:rPr lang="en-US" altLang="vi-VN" sz="2800" b="0" baseline="0" smtClean="0">
                          <a:latin typeface="Times New Roman" pitchFamily="18" charset="0"/>
                          <a:cs typeface="Times New Roman" pitchFamily="18" charset="0"/>
                        </a:rPr>
                        <a:t>iện: puli sứ, vỏ cầu chì, vỏ </a:t>
                      </a:r>
                      <a:r>
                        <a:rPr lang="vi-VN" altLang="vi-VN" sz="2800" b="0" baseline="0" smtClean="0">
                          <a:latin typeface="Times New Roman" pitchFamily="18" charset="0"/>
                          <a:cs typeface="Times New Roman" pitchFamily="18" charset="0"/>
                        </a:rPr>
                        <a:t>đ</a:t>
                      </a:r>
                      <a:r>
                        <a:rPr lang="en-US" altLang="vi-VN" sz="2800" b="0" baseline="0" smtClean="0">
                          <a:latin typeface="Times New Roman" pitchFamily="18" charset="0"/>
                          <a:cs typeface="Times New Roman" pitchFamily="18" charset="0"/>
                        </a:rPr>
                        <a:t>ui </a:t>
                      </a:r>
                      <a:r>
                        <a:rPr lang="vi-VN" altLang="vi-VN" sz="2800" b="0" baseline="0" smtClean="0">
                          <a:latin typeface="Times New Roman" pitchFamily="18" charset="0"/>
                          <a:cs typeface="Times New Roman" pitchFamily="18" charset="0"/>
                        </a:rPr>
                        <a:t>đèn</a:t>
                      </a:r>
                      <a:r>
                        <a:rPr lang="en-US" altLang="vi-VN" sz="2800" b="0" baseline="0" smtClean="0">
                          <a:latin typeface="Times New Roman" pitchFamily="18" charset="0"/>
                          <a:cs typeface="Times New Roman" pitchFamily="18" charset="0"/>
                        </a:rPr>
                        <a:t>…</a:t>
                      </a:r>
                      <a:endParaRPr lang="en-US" altLang="vi-VN" sz="2800" b="0" smtClean="0">
                        <a:latin typeface="Times New Roman" pitchFamily="18" charset="0"/>
                        <a:cs typeface="Times New Roman" pitchFamily="18" charset="0"/>
                      </a:endParaRPr>
                    </a:p>
                    <a:p>
                      <a:pPr marL="0" indent="0" algn="l">
                        <a:buFontTx/>
                        <a:buNone/>
                      </a:pPr>
                      <a:endParaRPr lang="en-US" altLang="vi-VN" sz="2800" b="0" smtClean="0">
                        <a:latin typeface="+mj-lt"/>
                      </a:endParaRPr>
                    </a:p>
                    <a:p>
                      <a:pPr marL="0" indent="0" algn="l">
                        <a:buFontTx/>
                        <a:buNone/>
                      </a:pPr>
                      <a:endParaRPr lang="en-US" sz="2800" b="0" smtClean="0">
                        <a:solidFill>
                          <a:srgbClr val="FF0000"/>
                        </a:solidFill>
                        <a:latin typeface="+mj-lt"/>
                        <a:cs typeface="Times New Roman" pitchFamily="18" charset="0"/>
                      </a:endParaRPr>
                    </a:p>
                  </a:txBody>
                  <a:tcPr/>
                </a:tc>
              </a:tr>
            </a:tbl>
          </a:graphicData>
        </a:graphic>
      </p:graphicFrame>
    </p:spTree>
    <p:extLst>
      <p:ext uri="{BB962C8B-B14F-4D97-AF65-F5344CB8AC3E}">
        <p14:creationId xmlns:p14="http://schemas.microsoft.com/office/powerpoint/2010/main" val="1305746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3029"/>
                                        </p:tgtEl>
                                        <p:attrNameLst>
                                          <p:attrName>style.visibility</p:attrName>
                                        </p:attrNameLst>
                                      </p:cBhvr>
                                      <p:to>
                                        <p:strVal val="visible"/>
                                      </p:to>
                                    </p:set>
                                    <p:animEffect transition="in" filter="fade">
                                      <p:cBhvr>
                                        <p:cTn id="7" dur="2000"/>
                                        <p:tgtEl>
                                          <p:spTgt spid="4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76600" y="1530927"/>
            <a:ext cx="3429000" cy="762000"/>
          </a:xfrm>
          <a:prstGeom prst="rect">
            <a:avLst/>
          </a:prstGeom>
          <a:noFill/>
          <a:ln>
            <a:noFill/>
          </a:ln>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eaLnBrk="1" hangingPunct="1">
              <a:spcBef>
                <a:spcPct val="20000"/>
              </a:spcBef>
              <a:defRPr/>
            </a:pPr>
            <a:r>
              <a:rPr lang="en-US" altLang="en-US" sz="3200" u="sng" dirty="0">
                <a:solidFill>
                  <a:srgbClr val="008080"/>
                </a:solidFill>
                <a:latin typeface="+mj-lt"/>
              </a:rPr>
              <a:t>BÀI TẬP</a:t>
            </a:r>
          </a:p>
        </p:txBody>
      </p:sp>
      <p:sp>
        <p:nvSpPr>
          <p:cNvPr id="4" name="TextBox 3"/>
          <p:cNvSpPr txBox="1">
            <a:spLocks noChangeArrowheads="1"/>
          </p:cNvSpPr>
          <p:nvPr/>
        </p:nvSpPr>
        <p:spPr bwMode="auto">
          <a:xfrm>
            <a:off x="325438" y="2286000"/>
            <a:ext cx="90471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FF0000"/>
                </a:solidFill>
                <a:latin typeface="Times New Roman" pitchFamily="18" charset="0"/>
                <a:cs typeface="Times New Roman" pitchFamily="18" charset="0"/>
              </a:rPr>
              <a:t>Câu </a:t>
            </a:r>
            <a:r>
              <a:rPr lang="en-US" sz="4000">
                <a:solidFill>
                  <a:srgbClr val="FF0000"/>
                </a:solidFill>
                <a:latin typeface="Times New Roman" pitchFamily="18" charset="0"/>
                <a:cs typeface="Times New Roman" pitchFamily="18" charset="0"/>
              </a:rPr>
              <a:t>1</a:t>
            </a:r>
            <a:r>
              <a:rPr lang="en-US" sz="4000">
                <a:solidFill>
                  <a:srgbClr val="FF0000"/>
                </a:solidFill>
                <a:latin typeface="Times New Roman" pitchFamily="18" charset="0"/>
                <a:cs typeface="Times New Roman" pitchFamily="18" charset="0"/>
              </a:rPr>
              <a:t>: </a:t>
            </a:r>
            <a:r>
              <a:rPr lang="en-US" sz="4000">
                <a:latin typeface="Times New Roman" pitchFamily="18" charset="0"/>
                <a:cs typeface="Times New Roman" pitchFamily="18" charset="0"/>
              </a:rPr>
              <a:t>Đâu không phải </a:t>
            </a:r>
            <a:r>
              <a:rPr lang="en-US" sz="4000" smtClean="0">
                <a:latin typeface="Times New Roman" pitchFamily="18" charset="0"/>
                <a:cs typeface="Times New Roman" pitchFamily="18" charset="0"/>
              </a:rPr>
              <a:t>là vật </a:t>
            </a:r>
            <a:r>
              <a:rPr lang="en-US" sz="4000">
                <a:latin typeface="Times New Roman" pitchFamily="18" charset="0"/>
                <a:cs typeface="Times New Roman" pitchFamily="18" charset="0"/>
              </a:rPr>
              <a:t>liệu </a:t>
            </a:r>
            <a:r>
              <a:rPr lang="en-US" sz="4000" smtClean="0">
                <a:latin typeface="Times New Roman" pitchFamily="18" charset="0"/>
                <a:cs typeface="Times New Roman" pitchFamily="18" charset="0"/>
              </a:rPr>
              <a:t>cách </a:t>
            </a:r>
            <a:r>
              <a:rPr lang="vi-VN" sz="4000" smtClean="0">
                <a:latin typeface="Times New Roman" pitchFamily="18" charset="0"/>
                <a:cs typeface="Times New Roman" pitchFamily="18" charset="0"/>
              </a:rPr>
              <a:t>đ</a:t>
            </a:r>
            <a:r>
              <a:rPr lang="en-US" sz="4000" smtClean="0">
                <a:latin typeface="Times New Roman" pitchFamily="18" charset="0"/>
                <a:cs typeface="Times New Roman" pitchFamily="18" charset="0"/>
              </a:rPr>
              <a:t>iện:</a:t>
            </a:r>
            <a:endParaRPr lang="en-US" sz="4000">
              <a:latin typeface="Times New Roman" pitchFamily="18" charset="0"/>
              <a:cs typeface="Times New Roman" pitchFamily="18" charset="0"/>
            </a:endParaRPr>
          </a:p>
          <a:p>
            <a:pPr eaLnBrk="1" hangingPunct="1"/>
            <a:r>
              <a:rPr lang="vi-VN" sz="4000">
                <a:latin typeface="Times New Roman" pitchFamily="18" charset="0"/>
                <a:cs typeface="Times New Roman" pitchFamily="18" charset="0"/>
              </a:rPr>
              <a:t>A</a:t>
            </a:r>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Puli sứ</a:t>
            </a:r>
          </a:p>
          <a:p>
            <a:pPr eaLnBrk="1" hangingPunct="1"/>
            <a:r>
              <a:rPr lang="vi-VN" sz="4000">
                <a:latin typeface="Times New Roman" pitchFamily="18" charset="0"/>
                <a:cs typeface="Times New Roman" pitchFamily="18" charset="0"/>
              </a:rPr>
              <a:t> B</a:t>
            </a:r>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Vỏ </a:t>
            </a:r>
            <a:r>
              <a:rPr lang="en-US" sz="4000" smtClean="0">
                <a:latin typeface="Times New Roman" pitchFamily="18" charset="0"/>
                <a:cs typeface="Times New Roman" pitchFamily="18" charset="0"/>
              </a:rPr>
              <a:t>nồi c</a:t>
            </a:r>
            <a:r>
              <a:rPr lang="vi-VN" sz="4000" smtClean="0">
                <a:latin typeface="Times New Roman" pitchFamily="18" charset="0"/>
                <a:cs typeface="Times New Roman" pitchFamily="18" charset="0"/>
              </a:rPr>
              <a:t>ơ</a:t>
            </a:r>
            <a:r>
              <a:rPr lang="en-US" sz="4000" smtClean="0">
                <a:latin typeface="Times New Roman" pitchFamily="18" charset="0"/>
                <a:cs typeface="Times New Roman" pitchFamily="18" charset="0"/>
              </a:rPr>
              <a:t>m </a:t>
            </a:r>
            <a:r>
              <a:rPr lang="vi-VN" sz="4000" smtClean="0">
                <a:latin typeface="Times New Roman" pitchFamily="18" charset="0"/>
                <a:cs typeface="Times New Roman" pitchFamily="18" charset="0"/>
              </a:rPr>
              <a:t>đ</a:t>
            </a:r>
            <a:r>
              <a:rPr lang="en-US" sz="4000">
                <a:latin typeface="Times New Roman" pitchFamily="18" charset="0"/>
                <a:cs typeface="Times New Roman" pitchFamily="18" charset="0"/>
              </a:rPr>
              <a:t>iện</a:t>
            </a:r>
          </a:p>
          <a:p>
            <a:pPr eaLnBrk="1" hangingPunct="1"/>
            <a:r>
              <a:rPr lang="en-US" sz="4000">
                <a:latin typeface="Times New Roman" pitchFamily="18" charset="0"/>
                <a:cs typeface="Times New Roman" pitchFamily="18" charset="0"/>
              </a:rPr>
              <a:t>C</a:t>
            </a:r>
            <a:r>
              <a:rPr lang="en-US" sz="4000">
                <a:latin typeface="Times New Roman" pitchFamily="18" charset="0"/>
                <a:cs typeface="Times New Roman" pitchFamily="18" charset="0"/>
              </a:rPr>
              <a:t>: </a:t>
            </a:r>
            <a:r>
              <a:rPr lang="en-US" sz="4000">
                <a:latin typeface="Times New Roman" pitchFamily="18" charset="0"/>
                <a:cs typeface="Times New Roman" pitchFamily="18" charset="0"/>
              </a:rPr>
              <a:t>Dây chì</a:t>
            </a:r>
          </a:p>
          <a:p>
            <a:pPr eaLnBrk="1" hangingPunct="1"/>
            <a:r>
              <a:rPr lang="en-US" sz="4000">
                <a:latin typeface="Times New Roman" pitchFamily="18" charset="0"/>
                <a:cs typeface="Times New Roman" pitchFamily="18" charset="0"/>
              </a:rPr>
              <a:t>D</a:t>
            </a:r>
            <a:r>
              <a:rPr lang="en-US" sz="4000">
                <a:latin typeface="Times New Roman" pitchFamily="18" charset="0"/>
                <a:cs typeface="Times New Roman" pitchFamily="18" charset="0"/>
              </a:rPr>
              <a:t>: Vỏ </a:t>
            </a:r>
            <a:r>
              <a:rPr lang="en-US" sz="4000">
                <a:latin typeface="Times New Roman" pitchFamily="18" charset="0"/>
                <a:cs typeface="Times New Roman" pitchFamily="18" charset="0"/>
              </a:rPr>
              <a:t>cầu chì</a:t>
            </a:r>
          </a:p>
        </p:txBody>
      </p:sp>
      <p:sp>
        <p:nvSpPr>
          <p:cNvPr id="5" name="Rectangle 2"/>
          <p:cNvSpPr txBox="1">
            <a:spLocks noChangeArrowheads="1"/>
          </p:cNvSpPr>
          <p:nvPr/>
        </p:nvSpPr>
        <p:spPr bwMode="auto">
          <a:xfrm>
            <a:off x="0" y="205364"/>
            <a:ext cx="96504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4000" b="1">
                <a:solidFill>
                  <a:srgbClr val="FF0000"/>
                </a:solidFill>
                <a:latin typeface="Times New Roman" pitchFamily="18" charset="0"/>
                <a:cs typeface="Times New Roman" pitchFamily="18" charset="0"/>
              </a:rPr>
              <a:t>Bài 2: Vật </a:t>
            </a:r>
            <a:r>
              <a:rPr lang="en-US" altLang="en-US" sz="4000" b="1" smtClean="0">
                <a:solidFill>
                  <a:srgbClr val="FF0000"/>
                </a:solidFill>
                <a:latin typeface="Times New Roman" pitchFamily="18" charset="0"/>
                <a:cs typeface="Times New Roman" pitchFamily="18" charset="0"/>
              </a:rPr>
              <a:t>liệu </a:t>
            </a:r>
            <a:r>
              <a:rPr lang="vi-VN" altLang="en-US" sz="4000" b="1" smtClean="0">
                <a:solidFill>
                  <a:srgbClr val="FF0000"/>
                </a:solidFill>
                <a:latin typeface="Times New Roman" pitchFamily="18" charset="0"/>
                <a:cs typeface="Times New Roman" pitchFamily="18" charset="0"/>
              </a:rPr>
              <a:t>đ</a:t>
            </a:r>
            <a:r>
              <a:rPr lang="en-US" altLang="en-US" sz="4000" b="1">
                <a:solidFill>
                  <a:srgbClr val="FF0000"/>
                </a:solidFill>
                <a:latin typeface="Times New Roman" pitchFamily="18" charset="0"/>
                <a:cs typeface="Times New Roman" pitchFamily="18" charset="0"/>
              </a:rPr>
              <a:t>iện dùng trong </a:t>
            </a:r>
            <a:r>
              <a:rPr lang="en-US" altLang="en-US" sz="4000" b="1" smtClean="0">
                <a:solidFill>
                  <a:srgbClr val="FF0000"/>
                </a:solidFill>
                <a:latin typeface="Times New Roman" pitchFamily="18" charset="0"/>
                <a:cs typeface="Times New Roman" pitchFamily="18" charset="0"/>
              </a:rPr>
              <a:t>lắp </a:t>
            </a:r>
            <a:r>
              <a:rPr lang="vi-VN" altLang="en-US" sz="4000" b="1" smtClean="0">
                <a:solidFill>
                  <a:srgbClr val="FF0000"/>
                </a:solidFill>
                <a:latin typeface="Times New Roman" pitchFamily="18" charset="0"/>
                <a:cs typeface="Times New Roman" pitchFamily="18" charset="0"/>
              </a:rPr>
              <a:t>đặt</a:t>
            </a:r>
            <a:r>
              <a:rPr lang="en-US" altLang="en-US" sz="4000" b="1">
                <a:solidFill>
                  <a:srgbClr val="FF0000"/>
                </a:solidFill>
                <a:latin typeface="Times New Roman" pitchFamily="18" charset="0"/>
                <a:cs typeface="Times New Roman" pitchFamily="18" charset="0"/>
              </a:rPr>
              <a:t> </a:t>
            </a:r>
            <a:r>
              <a:rPr lang="en-US" altLang="en-US" sz="4000" b="1" smtClean="0">
                <a:solidFill>
                  <a:srgbClr val="FF0000"/>
                </a:solidFill>
                <a:latin typeface="Times New Roman" pitchFamily="18" charset="0"/>
                <a:cs typeface="Times New Roman" pitchFamily="18" charset="0"/>
              </a:rPr>
              <a:t>mạng </a:t>
            </a:r>
            <a:r>
              <a:rPr lang="vi-VN" altLang="en-US" sz="4000" b="1" smtClean="0">
                <a:solidFill>
                  <a:srgbClr val="FF0000"/>
                </a:solidFill>
                <a:latin typeface="Times New Roman" pitchFamily="18" charset="0"/>
                <a:cs typeface="Times New Roman" pitchFamily="18" charset="0"/>
              </a:rPr>
              <a:t>đ</a:t>
            </a:r>
            <a:r>
              <a:rPr lang="en-US" altLang="en-US" sz="4000" b="1">
                <a:solidFill>
                  <a:srgbClr val="FF0000"/>
                </a:solidFill>
                <a:latin typeface="Times New Roman" pitchFamily="18" charset="0"/>
                <a:cs typeface="Times New Roman" pitchFamily="18" charset="0"/>
              </a:rPr>
              <a:t>iện trong nhà</a:t>
            </a:r>
          </a:p>
        </p:txBody>
      </p:sp>
      <p:sp>
        <p:nvSpPr>
          <p:cNvPr id="6" name="Oval 5"/>
          <p:cNvSpPr/>
          <p:nvPr/>
        </p:nvSpPr>
        <p:spPr>
          <a:xfrm>
            <a:off x="325438" y="4648200"/>
            <a:ext cx="665162" cy="83820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994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76600" y="1530927"/>
            <a:ext cx="3429000" cy="762000"/>
          </a:xfrm>
          <a:prstGeom prst="rect">
            <a:avLst/>
          </a:prstGeom>
          <a:noFill/>
          <a:ln>
            <a:noFill/>
          </a:ln>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eaLnBrk="1" hangingPunct="1">
              <a:spcBef>
                <a:spcPct val="20000"/>
              </a:spcBef>
              <a:defRPr/>
            </a:pPr>
            <a:r>
              <a:rPr lang="en-US" altLang="en-US" sz="3200" u="sng" dirty="0">
                <a:solidFill>
                  <a:srgbClr val="008080"/>
                </a:solidFill>
                <a:latin typeface="+mj-lt"/>
              </a:rPr>
              <a:t>BÀI TẬP</a:t>
            </a:r>
          </a:p>
        </p:txBody>
      </p:sp>
      <p:sp>
        <p:nvSpPr>
          <p:cNvPr id="4" name="TextBox 3"/>
          <p:cNvSpPr txBox="1">
            <a:spLocks noChangeArrowheads="1"/>
          </p:cNvSpPr>
          <p:nvPr/>
        </p:nvSpPr>
        <p:spPr bwMode="auto">
          <a:xfrm>
            <a:off x="325438" y="2286000"/>
            <a:ext cx="904716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FF0000"/>
                </a:solidFill>
                <a:latin typeface="Times New Roman" pitchFamily="18" charset="0"/>
                <a:cs typeface="Times New Roman" pitchFamily="18" charset="0"/>
              </a:rPr>
              <a:t>Câu </a:t>
            </a:r>
            <a:r>
              <a:rPr lang="en-US" sz="4000" smtClean="0">
                <a:solidFill>
                  <a:srgbClr val="FF0000"/>
                </a:solidFill>
                <a:latin typeface="Times New Roman" pitchFamily="18" charset="0"/>
                <a:cs typeface="Times New Roman" pitchFamily="18" charset="0"/>
              </a:rPr>
              <a:t>2: </a:t>
            </a:r>
            <a:r>
              <a:rPr lang="en-US" sz="4000">
                <a:latin typeface="Times New Roman" pitchFamily="18" charset="0"/>
                <a:cs typeface="Times New Roman" pitchFamily="18" charset="0"/>
              </a:rPr>
              <a:t>Cấu tạo của dây cáp </a:t>
            </a:r>
            <a:r>
              <a:rPr lang="en-US" sz="4000" smtClean="0">
                <a:latin typeface="Times New Roman" pitchFamily="18" charset="0"/>
                <a:cs typeface="Times New Roman" pitchFamily="18" charset="0"/>
              </a:rPr>
              <a:t>gồm:</a:t>
            </a:r>
            <a:endParaRPr lang="en-US" sz="4000">
              <a:latin typeface="Times New Roman" pitchFamily="18" charset="0"/>
              <a:cs typeface="Times New Roman" pitchFamily="18" charset="0"/>
            </a:endParaRPr>
          </a:p>
          <a:p>
            <a:pPr eaLnBrk="1" hangingPunct="1"/>
            <a:r>
              <a:rPr lang="vi-VN" sz="4000">
                <a:latin typeface="Times New Roman" pitchFamily="18" charset="0"/>
                <a:cs typeface="Times New Roman" pitchFamily="18" charset="0"/>
              </a:rPr>
              <a:t>A</a:t>
            </a:r>
            <a:r>
              <a:rPr lang="vi-VN" sz="4000" smtClean="0">
                <a:latin typeface="Times New Roman" pitchFamily="18" charset="0"/>
                <a:cs typeface="Times New Roman" pitchFamily="18" charset="0"/>
              </a:rPr>
              <a:t>:</a:t>
            </a:r>
            <a:r>
              <a:rPr lang="en-US" sz="4000">
                <a:latin typeface="Times New Roman" pitchFamily="18" charset="0"/>
                <a:cs typeface="Times New Roman" pitchFamily="18" charset="0"/>
              </a:rPr>
              <a:t> </a:t>
            </a:r>
            <a:r>
              <a:rPr lang="en-US" sz="4000">
                <a:latin typeface="Times New Roman" pitchFamily="18" charset="0"/>
                <a:cs typeface="Times New Roman" pitchFamily="18" charset="0"/>
              </a:rPr>
              <a:t>Lõi</a:t>
            </a:r>
            <a:r>
              <a:rPr lang="en-US" sz="4000">
                <a:latin typeface="Times New Roman" pitchFamily="18" charset="0"/>
                <a:cs typeface="Times New Roman" pitchFamily="18" charset="0"/>
              </a:rPr>
              <a:t>, </a:t>
            </a:r>
            <a:r>
              <a:rPr lang="en-US" sz="4000" smtClean="0">
                <a:latin typeface="Times New Roman" pitchFamily="18" charset="0"/>
                <a:cs typeface="Times New Roman" pitchFamily="18" charset="0"/>
              </a:rPr>
              <a:t>vỏ </a:t>
            </a:r>
            <a:r>
              <a:rPr lang="en-US" sz="4000">
                <a:latin typeface="Times New Roman" pitchFamily="18" charset="0"/>
                <a:cs typeface="Times New Roman" pitchFamily="18" charset="0"/>
              </a:rPr>
              <a:t>bảo </a:t>
            </a:r>
            <a:r>
              <a:rPr lang="en-US" sz="4000">
                <a:latin typeface="Times New Roman" pitchFamily="18" charset="0"/>
                <a:cs typeface="Times New Roman" pitchFamily="18" charset="0"/>
              </a:rPr>
              <a:t>vệ</a:t>
            </a:r>
            <a:r>
              <a:rPr lang="en-US" sz="4000">
                <a:latin typeface="Times New Roman" pitchFamily="18" charset="0"/>
                <a:cs typeface="Times New Roman" pitchFamily="18" charset="0"/>
              </a:rPr>
              <a:t>, </a:t>
            </a:r>
            <a:r>
              <a:rPr lang="en-US" sz="4000" smtClean="0">
                <a:latin typeface="Times New Roman" pitchFamily="18" charset="0"/>
                <a:cs typeface="Times New Roman" pitchFamily="18" charset="0"/>
              </a:rPr>
              <a:t>dây </a:t>
            </a:r>
            <a:r>
              <a:rPr lang="vi-VN" sz="4000" smtClean="0">
                <a:latin typeface="Times New Roman" pitchFamily="18" charset="0"/>
                <a:cs typeface="Times New Roman" pitchFamily="18" charset="0"/>
              </a:rPr>
              <a:t>đ</a:t>
            </a:r>
            <a:r>
              <a:rPr lang="en-US" sz="4000">
                <a:latin typeface="Times New Roman" pitchFamily="18" charset="0"/>
                <a:cs typeface="Times New Roman" pitchFamily="18" charset="0"/>
              </a:rPr>
              <a:t>iện</a:t>
            </a:r>
            <a:r>
              <a:rPr lang="vi-VN" sz="4000" smtClean="0">
                <a:latin typeface="Times New Roman" pitchFamily="18" charset="0"/>
                <a:cs typeface="Times New Roman" pitchFamily="18" charset="0"/>
              </a:rPr>
              <a:t> </a:t>
            </a:r>
            <a:endParaRPr lang="en-US" sz="4000">
              <a:latin typeface="Times New Roman" pitchFamily="18" charset="0"/>
              <a:cs typeface="Times New Roman" pitchFamily="18" charset="0"/>
            </a:endParaRPr>
          </a:p>
          <a:p>
            <a:pPr eaLnBrk="1" hangingPunct="1"/>
            <a:r>
              <a:rPr lang="vi-VN" sz="4000" smtClean="0">
                <a:latin typeface="Times New Roman" pitchFamily="18" charset="0"/>
                <a:cs typeface="Times New Roman" pitchFamily="18" charset="0"/>
              </a:rPr>
              <a:t> </a:t>
            </a:r>
            <a:r>
              <a:rPr lang="vi-VN" sz="4000">
                <a:latin typeface="Times New Roman" pitchFamily="18" charset="0"/>
                <a:cs typeface="Times New Roman" pitchFamily="18" charset="0"/>
              </a:rPr>
              <a:t>B</a:t>
            </a:r>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Lõi, vỏ </a:t>
            </a:r>
            <a:r>
              <a:rPr lang="en-US" sz="4000">
                <a:latin typeface="Times New Roman" pitchFamily="18" charset="0"/>
                <a:cs typeface="Times New Roman" pitchFamily="18" charset="0"/>
              </a:rPr>
              <a:t>bảo </a:t>
            </a:r>
            <a:r>
              <a:rPr lang="en-US" sz="4000">
                <a:latin typeface="Times New Roman" pitchFamily="18" charset="0"/>
                <a:cs typeface="Times New Roman" pitchFamily="18" charset="0"/>
              </a:rPr>
              <a:t>vệ</a:t>
            </a:r>
            <a:r>
              <a:rPr lang="en-US" sz="4000">
                <a:latin typeface="Times New Roman" pitchFamily="18" charset="0"/>
                <a:cs typeface="Times New Roman" pitchFamily="18" charset="0"/>
              </a:rPr>
              <a:t>, </a:t>
            </a:r>
            <a:r>
              <a:rPr lang="en-US" sz="4000" smtClean="0">
                <a:latin typeface="Times New Roman" pitchFamily="18" charset="0"/>
                <a:cs typeface="Times New Roman" pitchFamily="18" charset="0"/>
              </a:rPr>
              <a:t>vỏ cách </a:t>
            </a:r>
            <a:r>
              <a:rPr lang="vi-VN" sz="4000" smtClean="0">
                <a:latin typeface="Times New Roman" pitchFamily="18" charset="0"/>
                <a:cs typeface="Times New Roman" pitchFamily="18" charset="0"/>
              </a:rPr>
              <a:t>đ</a:t>
            </a:r>
            <a:r>
              <a:rPr lang="en-US" sz="4000" smtClean="0">
                <a:latin typeface="Times New Roman" pitchFamily="18" charset="0"/>
                <a:cs typeface="Times New Roman" pitchFamily="18" charset="0"/>
              </a:rPr>
              <a:t>iện </a:t>
            </a:r>
          </a:p>
          <a:p>
            <a:pPr eaLnBrk="1" hangingPunct="1"/>
            <a:r>
              <a:rPr lang="en-US" sz="4000" smtClean="0">
                <a:latin typeface="Times New Roman" pitchFamily="18" charset="0"/>
                <a:cs typeface="Times New Roman" pitchFamily="18" charset="0"/>
              </a:rPr>
              <a:t>C</a:t>
            </a:r>
            <a:r>
              <a:rPr lang="en-US" sz="4000">
                <a:latin typeface="Times New Roman" pitchFamily="18" charset="0"/>
                <a:cs typeface="Times New Roman" pitchFamily="18" charset="0"/>
              </a:rPr>
              <a:t>: Vỏ bảo vệ và vỏ </a:t>
            </a:r>
            <a:r>
              <a:rPr lang="en-US" sz="4000" smtClean="0">
                <a:latin typeface="Times New Roman" pitchFamily="18" charset="0"/>
                <a:cs typeface="Times New Roman" pitchFamily="18" charset="0"/>
              </a:rPr>
              <a:t>cách </a:t>
            </a:r>
            <a:r>
              <a:rPr lang="vi-VN" sz="4000" smtClean="0">
                <a:latin typeface="Times New Roman" pitchFamily="18" charset="0"/>
                <a:cs typeface="Times New Roman" pitchFamily="18" charset="0"/>
              </a:rPr>
              <a:t>đ</a:t>
            </a:r>
            <a:r>
              <a:rPr lang="en-US" sz="4000">
                <a:latin typeface="Times New Roman" pitchFamily="18" charset="0"/>
                <a:cs typeface="Times New Roman" pitchFamily="18" charset="0"/>
              </a:rPr>
              <a:t>iện</a:t>
            </a:r>
          </a:p>
          <a:p>
            <a:pPr eaLnBrk="1" hangingPunct="1"/>
            <a:r>
              <a:rPr lang="en-US" sz="4000">
                <a:latin typeface="Times New Roman" pitchFamily="18" charset="0"/>
                <a:cs typeface="Times New Roman" pitchFamily="18" charset="0"/>
              </a:rPr>
              <a:t>D</a:t>
            </a:r>
            <a:r>
              <a:rPr lang="en-US" sz="4000">
                <a:latin typeface="Times New Roman" pitchFamily="18" charset="0"/>
                <a:cs typeface="Times New Roman" pitchFamily="18" charset="0"/>
              </a:rPr>
              <a:t>: Vỏ </a:t>
            </a:r>
            <a:r>
              <a:rPr lang="en-US" sz="4000" smtClean="0">
                <a:latin typeface="Times New Roman" pitchFamily="18" charset="0"/>
                <a:cs typeface="Times New Roman" pitchFamily="18" charset="0"/>
              </a:rPr>
              <a:t>cách </a:t>
            </a:r>
            <a:r>
              <a:rPr lang="vi-VN" sz="4000" smtClean="0">
                <a:latin typeface="Times New Roman" pitchFamily="18" charset="0"/>
                <a:cs typeface="Times New Roman" pitchFamily="18" charset="0"/>
              </a:rPr>
              <a:t>đ</a:t>
            </a:r>
            <a:r>
              <a:rPr lang="en-US" sz="4000">
                <a:latin typeface="Times New Roman" pitchFamily="18" charset="0"/>
                <a:cs typeface="Times New Roman" pitchFamily="18" charset="0"/>
              </a:rPr>
              <a:t>iện và </a:t>
            </a:r>
            <a:r>
              <a:rPr lang="en-US" sz="4000" smtClean="0">
                <a:latin typeface="Times New Roman" pitchFamily="18" charset="0"/>
                <a:cs typeface="Times New Roman" pitchFamily="18" charset="0"/>
              </a:rPr>
              <a:t>lõi.</a:t>
            </a:r>
            <a:endParaRPr lang="en-US" sz="4000">
              <a:latin typeface="Times New Roman" pitchFamily="18" charset="0"/>
              <a:cs typeface="Times New Roman" pitchFamily="18" charset="0"/>
            </a:endParaRPr>
          </a:p>
        </p:txBody>
      </p:sp>
      <p:sp>
        <p:nvSpPr>
          <p:cNvPr id="5" name="Rectangle 2"/>
          <p:cNvSpPr txBox="1">
            <a:spLocks noChangeArrowheads="1"/>
          </p:cNvSpPr>
          <p:nvPr/>
        </p:nvSpPr>
        <p:spPr bwMode="auto">
          <a:xfrm>
            <a:off x="0" y="205364"/>
            <a:ext cx="96504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4000" b="1">
                <a:solidFill>
                  <a:srgbClr val="FF0000"/>
                </a:solidFill>
                <a:latin typeface="Times New Roman" pitchFamily="18" charset="0"/>
                <a:cs typeface="Times New Roman" pitchFamily="18" charset="0"/>
              </a:rPr>
              <a:t>Bài 2: Vật </a:t>
            </a:r>
            <a:r>
              <a:rPr lang="en-US" altLang="en-US" sz="4000" b="1" smtClean="0">
                <a:solidFill>
                  <a:srgbClr val="FF0000"/>
                </a:solidFill>
                <a:latin typeface="Times New Roman" pitchFamily="18" charset="0"/>
                <a:cs typeface="Times New Roman" pitchFamily="18" charset="0"/>
              </a:rPr>
              <a:t>liệu </a:t>
            </a:r>
            <a:r>
              <a:rPr lang="vi-VN" altLang="en-US" sz="4000" b="1" smtClean="0">
                <a:solidFill>
                  <a:srgbClr val="FF0000"/>
                </a:solidFill>
                <a:latin typeface="Times New Roman" pitchFamily="18" charset="0"/>
                <a:cs typeface="Times New Roman" pitchFamily="18" charset="0"/>
              </a:rPr>
              <a:t>đ</a:t>
            </a:r>
            <a:r>
              <a:rPr lang="en-US" altLang="en-US" sz="4000" b="1">
                <a:solidFill>
                  <a:srgbClr val="FF0000"/>
                </a:solidFill>
                <a:latin typeface="Times New Roman" pitchFamily="18" charset="0"/>
                <a:cs typeface="Times New Roman" pitchFamily="18" charset="0"/>
              </a:rPr>
              <a:t>iện dùng trong </a:t>
            </a:r>
            <a:r>
              <a:rPr lang="en-US" altLang="en-US" sz="4000" b="1" smtClean="0">
                <a:solidFill>
                  <a:srgbClr val="FF0000"/>
                </a:solidFill>
                <a:latin typeface="Times New Roman" pitchFamily="18" charset="0"/>
                <a:cs typeface="Times New Roman" pitchFamily="18" charset="0"/>
              </a:rPr>
              <a:t>lắp </a:t>
            </a:r>
            <a:r>
              <a:rPr lang="vi-VN" altLang="en-US" sz="4000" b="1" smtClean="0">
                <a:solidFill>
                  <a:srgbClr val="FF0000"/>
                </a:solidFill>
                <a:latin typeface="Times New Roman" pitchFamily="18" charset="0"/>
                <a:cs typeface="Times New Roman" pitchFamily="18" charset="0"/>
              </a:rPr>
              <a:t>đặt</a:t>
            </a:r>
            <a:r>
              <a:rPr lang="en-US" altLang="en-US" sz="4000" b="1">
                <a:solidFill>
                  <a:srgbClr val="FF0000"/>
                </a:solidFill>
                <a:latin typeface="Times New Roman" pitchFamily="18" charset="0"/>
                <a:cs typeface="Times New Roman" pitchFamily="18" charset="0"/>
              </a:rPr>
              <a:t> </a:t>
            </a:r>
            <a:r>
              <a:rPr lang="en-US" altLang="en-US" sz="4000" b="1" smtClean="0">
                <a:solidFill>
                  <a:srgbClr val="FF0000"/>
                </a:solidFill>
                <a:latin typeface="Times New Roman" pitchFamily="18" charset="0"/>
                <a:cs typeface="Times New Roman" pitchFamily="18" charset="0"/>
              </a:rPr>
              <a:t>mạng </a:t>
            </a:r>
            <a:r>
              <a:rPr lang="vi-VN" altLang="en-US" sz="4000" b="1" smtClean="0">
                <a:solidFill>
                  <a:srgbClr val="FF0000"/>
                </a:solidFill>
                <a:latin typeface="Times New Roman" pitchFamily="18" charset="0"/>
                <a:cs typeface="Times New Roman" pitchFamily="18" charset="0"/>
              </a:rPr>
              <a:t>đ</a:t>
            </a:r>
            <a:r>
              <a:rPr lang="en-US" altLang="en-US" sz="4000" b="1">
                <a:solidFill>
                  <a:srgbClr val="FF0000"/>
                </a:solidFill>
                <a:latin typeface="Times New Roman" pitchFamily="18" charset="0"/>
                <a:cs typeface="Times New Roman" pitchFamily="18" charset="0"/>
              </a:rPr>
              <a:t>iện trong nhà</a:t>
            </a:r>
          </a:p>
        </p:txBody>
      </p:sp>
      <p:sp>
        <p:nvSpPr>
          <p:cNvPr id="6" name="Oval 5"/>
          <p:cNvSpPr/>
          <p:nvPr/>
        </p:nvSpPr>
        <p:spPr>
          <a:xfrm>
            <a:off x="332221" y="3451949"/>
            <a:ext cx="665162" cy="83820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07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9">
            <a:extLst>
              <a:ext uri="{FF2B5EF4-FFF2-40B4-BE49-F238E27FC236}">
                <a16:creationId xmlns:a16="http://schemas.microsoft.com/office/drawing/2014/main" xmlns=""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7200" b="1" dirty="0" smtClean="0">
                <a:latin typeface="Times New Roman" panose="02020603050405020304" pitchFamily="18" charset="0"/>
                <a:cs typeface="Times New Roman" panose="02020603050405020304" pitchFamily="18" charset="0"/>
              </a:rPr>
              <a:t> </a:t>
            </a:r>
            <a:endParaRPr lang="en-US" altLang="en-US" sz="7200" b="1" dirty="0">
              <a:latin typeface="Times New Roman" panose="02020603050405020304" pitchFamily="18" charset="0"/>
              <a:cs typeface="Times New Roman" panose="02020603050405020304" pitchFamily="18" charset="0"/>
            </a:endParaRPr>
          </a:p>
        </p:txBody>
      </p:sp>
      <p:sp>
        <p:nvSpPr>
          <p:cNvPr id="32772" name="Rectangle 34">
            <a:extLst>
              <a:ext uri="{FF2B5EF4-FFF2-40B4-BE49-F238E27FC236}">
                <a16:creationId xmlns:a16="http://schemas.microsoft.com/office/drawing/2014/main" xmlns="" id="{CB79547B-2C99-4232-A3E1-820E83D96363}"/>
              </a:ext>
            </a:extLst>
          </p:cNvPr>
          <p:cNvSpPr>
            <a:spLocks noChangeArrowheads="1"/>
          </p:cNvSpPr>
          <p:nvPr/>
        </p:nvSpPr>
        <p:spPr bwMode="auto">
          <a:xfrm>
            <a:off x="-76200" y="762000"/>
            <a:ext cx="9448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None/>
            </a:pPr>
            <a:r>
              <a:rPr lang="en-US" altLang="en-US" sz="5400" b="1" dirty="0" err="1" smtClean="0">
                <a:solidFill>
                  <a:srgbClr val="000099"/>
                </a:solidFill>
                <a:latin typeface="Times New Roman" pitchFamily="18" charset="0"/>
                <a:cs typeface="Times New Roman" pitchFamily="18" charset="0"/>
              </a:rPr>
              <a:t>Tiết</a:t>
            </a:r>
            <a:r>
              <a:rPr lang="en-US" altLang="en-US" sz="5400" b="1" dirty="0" smtClean="0">
                <a:solidFill>
                  <a:srgbClr val="000099"/>
                </a:solidFill>
                <a:latin typeface="Times New Roman" pitchFamily="18" charset="0"/>
                <a:cs typeface="Times New Roman" pitchFamily="18" charset="0"/>
              </a:rPr>
              <a:t> 2 - </a:t>
            </a:r>
            <a:r>
              <a:rPr lang="en-US" altLang="en-US" sz="5400" b="1" dirty="0" err="1" smtClean="0">
                <a:solidFill>
                  <a:srgbClr val="000099"/>
                </a:solidFill>
                <a:latin typeface="Times New Roman" pitchFamily="18" charset="0"/>
                <a:cs typeface="Times New Roman" pitchFamily="18" charset="0"/>
              </a:rPr>
              <a:t>Bài</a:t>
            </a:r>
            <a:r>
              <a:rPr lang="en-US" altLang="en-US" sz="5400" b="1" dirty="0" smtClean="0">
                <a:solidFill>
                  <a:srgbClr val="000099"/>
                </a:solidFill>
                <a:latin typeface="Times New Roman" pitchFamily="18" charset="0"/>
                <a:cs typeface="Times New Roman" pitchFamily="18" charset="0"/>
              </a:rPr>
              <a:t> 2: </a:t>
            </a:r>
          </a:p>
          <a:p>
            <a:pPr algn="ctr" eaLnBrk="1" hangingPunct="1">
              <a:spcBef>
                <a:spcPct val="0"/>
              </a:spcBef>
              <a:buClrTx/>
              <a:buSzTx/>
              <a:buFontTx/>
              <a:buNone/>
            </a:pPr>
            <a:r>
              <a:rPr lang="en-US" altLang="en-US" sz="5400" b="1" dirty="0" smtClean="0">
                <a:solidFill>
                  <a:srgbClr val="FF0000"/>
                </a:solidFill>
                <a:latin typeface="Times New Roman" pitchFamily="18" charset="0"/>
                <a:cs typeface="Times New Roman" pitchFamily="18" charset="0"/>
              </a:rPr>
              <a:t>VẬT </a:t>
            </a:r>
            <a:r>
              <a:rPr lang="en-US" altLang="en-US" sz="5400" b="1" dirty="0">
                <a:solidFill>
                  <a:srgbClr val="FF0000"/>
                </a:solidFill>
                <a:latin typeface="Times New Roman" pitchFamily="18" charset="0"/>
                <a:cs typeface="Times New Roman" pitchFamily="18" charset="0"/>
              </a:rPr>
              <a:t>LIỆU </a:t>
            </a:r>
            <a:r>
              <a:rPr lang="en-US" altLang="en-US" sz="5400" b="1" dirty="0" smtClean="0">
                <a:solidFill>
                  <a:srgbClr val="FF0000"/>
                </a:solidFill>
                <a:latin typeface="Times New Roman" pitchFamily="18" charset="0"/>
                <a:cs typeface="Times New Roman" pitchFamily="18" charset="0"/>
              </a:rPr>
              <a:t>ĐIỆN</a:t>
            </a:r>
          </a:p>
          <a:p>
            <a:pPr algn="ctr" eaLnBrk="1" hangingPunct="1">
              <a:spcBef>
                <a:spcPct val="0"/>
              </a:spcBef>
              <a:buClrTx/>
              <a:buSzTx/>
              <a:buFontTx/>
              <a:buNone/>
            </a:pPr>
            <a:r>
              <a:rPr lang="en-US" altLang="en-US" sz="5400" b="1" dirty="0" smtClean="0">
                <a:solidFill>
                  <a:srgbClr val="FF0000"/>
                </a:solidFill>
                <a:latin typeface="Times New Roman" pitchFamily="18" charset="0"/>
                <a:cs typeface="Times New Roman" pitchFamily="18" charset="0"/>
              </a:rPr>
              <a:t> </a:t>
            </a:r>
            <a:r>
              <a:rPr lang="en-US" altLang="en-US" sz="5400" b="1" dirty="0">
                <a:solidFill>
                  <a:srgbClr val="FF0000"/>
                </a:solidFill>
                <a:latin typeface="Times New Roman" pitchFamily="18" charset="0"/>
                <a:cs typeface="Times New Roman" pitchFamily="18" charset="0"/>
              </a:rPr>
              <a:t>DÙNG TRONG LẮP ĐẶT MẶNG ĐIỆN TRONG NHÀ</a:t>
            </a:r>
          </a:p>
        </p:txBody>
      </p:sp>
    </p:spTree>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76600" y="1530927"/>
            <a:ext cx="3429000" cy="762000"/>
          </a:xfrm>
          <a:prstGeom prst="rect">
            <a:avLst/>
          </a:prstGeom>
          <a:noFill/>
          <a:ln>
            <a:noFill/>
          </a:ln>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eaLnBrk="1" hangingPunct="1">
              <a:spcBef>
                <a:spcPct val="20000"/>
              </a:spcBef>
              <a:defRPr/>
            </a:pPr>
            <a:r>
              <a:rPr lang="en-US" altLang="en-US" sz="3200" u="sng" dirty="0">
                <a:solidFill>
                  <a:srgbClr val="008080"/>
                </a:solidFill>
                <a:latin typeface="+mj-lt"/>
              </a:rPr>
              <a:t>BÀI TẬP</a:t>
            </a:r>
          </a:p>
        </p:txBody>
      </p:sp>
      <p:sp>
        <p:nvSpPr>
          <p:cNvPr id="4" name="TextBox 3"/>
          <p:cNvSpPr txBox="1">
            <a:spLocks noChangeArrowheads="1"/>
          </p:cNvSpPr>
          <p:nvPr/>
        </p:nvSpPr>
        <p:spPr bwMode="auto">
          <a:xfrm>
            <a:off x="152400" y="2286000"/>
            <a:ext cx="90471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FF0000"/>
                </a:solidFill>
                <a:latin typeface="Times New Roman" pitchFamily="18" charset="0"/>
                <a:cs typeface="Times New Roman" pitchFamily="18" charset="0"/>
              </a:rPr>
              <a:t>Câu </a:t>
            </a:r>
            <a:r>
              <a:rPr lang="en-US" sz="4000" smtClean="0">
                <a:solidFill>
                  <a:srgbClr val="FF0000"/>
                </a:solidFill>
                <a:latin typeface="Times New Roman" pitchFamily="18" charset="0"/>
                <a:cs typeface="Times New Roman" pitchFamily="18" charset="0"/>
              </a:rPr>
              <a:t>3: </a:t>
            </a:r>
            <a:r>
              <a:rPr lang="en-US" sz="4000">
                <a:latin typeface="Times New Roman" pitchFamily="18" charset="0"/>
                <a:cs typeface="Times New Roman" pitchFamily="18" charset="0"/>
              </a:rPr>
              <a:t>Dựa vào số sợi của </a:t>
            </a:r>
            <a:r>
              <a:rPr lang="en-US" sz="4000">
                <a:latin typeface="Times New Roman" pitchFamily="18" charset="0"/>
                <a:cs typeface="Times New Roman" pitchFamily="18" charset="0"/>
              </a:rPr>
              <a:t>lõi</a:t>
            </a:r>
            <a:r>
              <a:rPr lang="en-US" sz="4000">
                <a:latin typeface="Times New Roman" pitchFamily="18" charset="0"/>
                <a:cs typeface="Times New Roman" pitchFamily="18" charset="0"/>
              </a:rPr>
              <a:t>, dây </a:t>
            </a:r>
            <a:r>
              <a:rPr lang="en-US" sz="4000" smtClean="0">
                <a:latin typeface="Times New Roman" pitchFamily="18" charset="0"/>
                <a:cs typeface="Times New Roman" pitchFamily="18" charset="0"/>
              </a:rPr>
              <a:t>dẫn </a:t>
            </a:r>
            <a:r>
              <a:rPr lang="vi-VN" sz="4000" smtClean="0">
                <a:latin typeface="Times New Roman" pitchFamily="18" charset="0"/>
                <a:cs typeface="Times New Roman" pitchFamily="18" charset="0"/>
              </a:rPr>
              <a:t>đ</a:t>
            </a:r>
            <a:r>
              <a:rPr lang="en-US" sz="4000">
                <a:latin typeface="Times New Roman" pitchFamily="18" charset="0"/>
                <a:cs typeface="Times New Roman" pitchFamily="18" charset="0"/>
              </a:rPr>
              <a:t>iện </a:t>
            </a:r>
            <a:r>
              <a:rPr lang="en-US" sz="4000">
                <a:latin typeface="Times New Roman" pitchFamily="18" charset="0"/>
                <a:cs typeface="Times New Roman" pitchFamily="18" charset="0"/>
              </a:rPr>
              <a:t>chia thành những loại </a:t>
            </a:r>
            <a:r>
              <a:rPr lang="en-US" sz="4000" smtClean="0">
                <a:latin typeface="Times New Roman" pitchFamily="18" charset="0"/>
                <a:cs typeface="Times New Roman" pitchFamily="18" charset="0"/>
              </a:rPr>
              <a:t>nào?</a:t>
            </a:r>
            <a:endParaRPr lang="en-US" sz="4000">
              <a:latin typeface="Times New Roman" pitchFamily="18" charset="0"/>
              <a:cs typeface="Times New Roman" pitchFamily="18" charset="0"/>
            </a:endParaRPr>
          </a:p>
          <a:p>
            <a:pPr eaLnBrk="1" hangingPunct="1"/>
            <a:r>
              <a:rPr lang="vi-VN" sz="4000">
                <a:latin typeface="Times New Roman" pitchFamily="18" charset="0"/>
                <a:cs typeface="Times New Roman" pitchFamily="18" charset="0"/>
              </a:rPr>
              <a:t>A</a:t>
            </a:r>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Dây </a:t>
            </a:r>
            <a:r>
              <a:rPr lang="en-US" sz="4000">
                <a:latin typeface="Times New Roman" pitchFamily="18" charset="0"/>
                <a:cs typeface="Times New Roman" pitchFamily="18" charset="0"/>
              </a:rPr>
              <a:t>lõi 1 sợi</a:t>
            </a:r>
          </a:p>
          <a:p>
            <a:pPr eaLnBrk="1" hangingPunct="1"/>
            <a:r>
              <a:rPr lang="vi-VN" sz="4000">
                <a:latin typeface="Times New Roman" pitchFamily="18" charset="0"/>
                <a:cs typeface="Times New Roman" pitchFamily="18" charset="0"/>
              </a:rPr>
              <a:t> B</a:t>
            </a:r>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Dây lõi </a:t>
            </a:r>
            <a:r>
              <a:rPr lang="en-US" sz="4000">
                <a:latin typeface="Times New Roman" pitchFamily="18" charset="0"/>
                <a:cs typeface="Times New Roman" pitchFamily="18" charset="0"/>
              </a:rPr>
              <a:t>nhiều sợi</a:t>
            </a:r>
          </a:p>
          <a:p>
            <a:pPr eaLnBrk="1" hangingPunct="1"/>
            <a:r>
              <a:rPr lang="en-US" sz="4000">
                <a:latin typeface="Times New Roman" pitchFamily="18" charset="0"/>
                <a:cs typeface="Times New Roman" pitchFamily="18" charset="0"/>
              </a:rPr>
              <a:t>C</a:t>
            </a:r>
            <a:r>
              <a:rPr lang="en-US" sz="4000">
                <a:latin typeface="Times New Roman" pitchFamily="18" charset="0"/>
                <a:cs typeface="Times New Roman" pitchFamily="18" charset="0"/>
              </a:rPr>
              <a:t>: Dây bọc </a:t>
            </a:r>
            <a:r>
              <a:rPr lang="en-US" sz="4000" smtClean="0">
                <a:latin typeface="Times New Roman" pitchFamily="18" charset="0"/>
                <a:cs typeface="Times New Roman" pitchFamily="18" charset="0"/>
              </a:rPr>
              <a:t>cách </a:t>
            </a:r>
            <a:r>
              <a:rPr lang="vi-VN" sz="4000" smtClean="0">
                <a:latin typeface="Times New Roman" pitchFamily="18" charset="0"/>
                <a:cs typeface="Times New Roman" pitchFamily="18" charset="0"/>
              </a:rPr>
              <a:t>đ</a:t>
            </a:r>
            <a:r>
              <a:rPr lang="en-US" sz="4000">
                <a:latin typeface="Times New Roman" pitchFamily="18" charset="0"/>
                <a:cs typeface="Times New Roman" pitchFamily="18" charset="0"/>
              </a:rPr>
              <a:t>iện</a:t>
            </a:r>
          </a:p>
          <a:p>
            <a:pPr eaLnBrk="1" hangingPunct="1"/>
            <a:r>
              <a:rPr lang="en-US" sz="4000">
                <a:latin typeface="Times New Roman" pitchFamily="18" charset="0"/>
                <a:cs typeface="Times New Roman" pitchFamily="18" charset="0"/>
              </a:rPr>
              <a:t>D</a:t>
            </a:r>
            <a:r>
              <a:rPr lang="en-US" sz="4000">
                <a:latin typeface="Times New Roman" pitchFamily="18" charset="0"/>
                <a:cs typeface="Times New Roman" pitchFamily="18" charset="0"/>
              </a:rPr>
              <a:t>: </a:t>
            </a:r>
            <a:r>
              <a:rPr lang="en-US" sz="4000">
                <a:latin typeface="Times New Roman" pitchFamily="18" charset="0"/>
                <a:cs typeface="Times New Roman" pitchFamily="18" charset="0"/>
              </a:rPr>
              <a:t>Cả </a:t>
            </a:r>
            <a:r>
              <a:rPr lang="en-US" sz="4000">
                <a:latin typeface="Times New Roman" pitchFamily="18" charset="0"/>
                <a:cs typeface="Times New Roman" pitchFamily="18" charset="0"/>
              </a:rPr>
              <a:t>A </a:t>
            </a:r>
            <a:r>
              <a:rPr lang="en-US" sz="4000" smtClean="0">
                <a:latin typeface="Times New Roman" pitchFamily="18" charset="0"/>
                <a:cs typeface="Times New Roman" pitchFamily="18" charset="0"/>
              </a:rPr>
              <a:t>và B</a:t>
            </a:r>
            <a:endParaRPr lang="en-US" sz="4000">
              <a:latin typeface="Times New Roman" pitchFamily="18" charset="0"/>
              <a:cs typeface="Times New Roman" pitchFamily="18" charset="0"/>
            </a:endParaRPr>
          </a:p>
        </p:txBody>
      </p:sp>
      <p:sp>
        <p:nvSpPr>
          <p:cNvPr id="5" name="Rectangle 2"/>
          <p:cNvSpPr txBox="1">
            <a:spLocks noChangeArrowheads="1"/>
          </p:cNvSpPr>
          <p:nvPr/>
        </p:nvSpPr>
        <p:spPr bwMode="auto">
          <a:xfrm>
            <a:off x="0" y="205364"/>
            <a:ext cx="96504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4000" b="1">
                <a:solidFill>
                  <a:srgbClr val="FF0000"/>
                </a:solidFill>
                <a:latin typeface="Times New Roman" pitchFamily="18" charset="0"/>
                <a:cs typeface="Times New Roman" pitchFamily="18" charset="0"/>
              </a:rPr>
              <a:t>Bài 2: Vật </a:t>
            </a:r>
            <a:r>
              <a:rPr lang="en-US" altLang="en-US" sz="4000" b="1" smtClean="0">
                <a:solidFill>
                  <a:srgbClr val="FF0000"/>
                </a:solidFill>
                <a:latin typeface="Times New Roman" pitchFamily="18" charset="0"/>
                <a:cs typeface="Times New Roman" pitchFamily="18" charset="0"/>
              </a:rPr>
              <a:t>liệu </a:t>
            </a:r>
            <a:r>
              <a:rPr lang="vi-VN" altLang="en-US" sz="4000" b="1" smtClean="0">
                <a:solidFill>
                  <a:srgbClr val="FF0000"/>
                </a:solidFill>
                <a:latin typeface="Times New Roman" pitchFamily="18" charset="0"/>
                <a:cs typeface="Times New Roman" pitchFamily="18" charset="0"/>
              </a:rPr>
              <a:t>đ</a:t>
            </a:r>
            <a:r>
              <a:rPr lang="en-US" altLang="en-US" sz="4000" b="1">
                <a:solidFill>
                  <a:srgbClr val="FF0000"/>
                </a:solidFill>
                <a:latin typeface="Times New Roman" pitchFamily="18" charset="0"/>
                <a:cs typeface="Times New Roman" pitchFamily="18" charset="0"/>
              </a:rPr>
              <a:t>iện dùng trong </a:t>
            </a:r>
            <a:r>
              <a:rPr lang="en-US" altLang="en-US" sz="4000" b="1" smtClean="0">
                <a:solidFill>
                  <a:srgbClr val="FF0000"/>
                </a:solidFill>
                <a:latin typeface="Times New Roman" pitchFamily="18" charset="0"/>
                <a:cs typeface="Times New Roman" pitchFamily="18" charset="0"/>
              </a:rPr>
              <a:t>lắp </a:t>
            </a:r>
            <a:r>
              <a:rPr lang="vi-VN" altLang="en-US" sz="4000" b="1" smtClean="0">
                <a:solidFill>
                  <a:srgbClr val="FF0000"/>
                </a:solidFill>
                <a:latin typeface="Times New Roman" pitchFamily="18" charset="0"/>
                <a:cs typeface="Times New Roman" pitchFamily="18" charset="0"/>
              </a:rPr>
              <a:t>đặt</a:t>
            </a:r>
            <a:r>
              <a:rPr lang="en-US" altLang="en-US" sz="4000" b="1">
                <a:solidFill>
                  <a:srgbClr val="FF0000"/>
                </a:solidFill>
                <a:latin typeface="Times New Roman" pitchFamily="18" charset="0"/>
                <a:cs typeface="Times New Roman" pitchFamily="18" charset="0"/>
              </a:rPr>
              <a:t> </a:t>
            </a:r>
            <a:r>
              <a:rPr lang="en-US" altLang="en-US" sz="4000" b="1" smtClean="0">
                <a:solidFill>
                  <a:srgbClr val="FF0000"/>
                </a:solidFill>
                <a:latin typeface="Times New Roman" pitchFamily="18" charset="0"/>
                <a:cs typeface="Times New Roman" pitchFamily="18" charset="0"/>
              </a:rPr>
              <a:t>mạng </a:t>
            </a:r>
            <a:r>
              <a:rPr lang="vi-VN" altLang="en-US" sz="4000" b="1" smtClean="0">
                <a:solidFill>
                  <a:srgbClr val="FF0000"/>
                </a:solidFill>
                <a:latin typeface="Times New Roman" pitchFamily="18" charset="0"/>
                <a:cs typeface="Times New Roman" pitchFamily="18" charset="0"/>
              </a:rPr>
              <a:t>đ</a:t>
            </a:r>
            <a:r>
              <a:rPr lang="en-US" altLang="en-US" sz="4000" b="1">
                <a:solidFill>
                  <a:srgbClr val="FF0000"/>
                </a:solidFill>
                <a:latin typeface="Times New Roman" pitchFamily="18" charset="0"/>
                <a:cs typeface="Times New Roman" pitchFamily="18" charset="0"/>
              </a:rPr>
              <a:t>iện trong nhà</a:t>
            </a:r>
          </a:p>
        </p:txBody>
      </p:sp>
      <p:sp>
        <p:nvSpPr>
          <p:cNvPr id="6" name="Oval 5"/>
          <p:cNvSpPr/>
          <p:nvPr/>
        </p:nvSpPr>
        <p:spPr>
          <a:xfrm>
            <a:off x="152400" y="5424055"/>
            <a:ext cx="665162" cy="83820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815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76600" y="1530927"/>
            <a:ext cx="3429000" cy="762000"/>
          </a:xfrm>
          <a:prstGeom prst="rect">
            <a:avLst/>
          </a:prstGeom>
          <a:noFill/>
          <a:ln>
            <a:noFill/>
          </a:ln>
        </p:spPr>
        <p:txBody>
          <a:bodyPr/>
          <a:ls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eaLnBrk="1" hangingPunct="1">
              <a:spcBef>
                <a:spcPct val="20000"/>
              </a:spcBef>
              <a:defRPr/>
            </a:pPr>
            <a:r>
              <a:rPr lang="en-US" altLang="en-US" sz="3200" u="sng" dirty="0">
                <a:solidFill>
                  <a:srgbClr val="008080"/>
                </a:solidFill>
                <a:latin typeface="+mj-lt"/>
              </a:rPr>
              <a:t>BÀI TẬP</a:t>
            </a:r>
          </a:p>
        </p:txBody>
      </p:sp>
      <p:sp>
        <p:nvSpPr>
          <p:cNvPr id="4" name="TextBox 3"/>
          <p:cNvSpPr txBox="1">
            <a:spLocks noChangeArrowheads="1"/>
          </p:cNvSpPr>
          <p:nvPr/>
        </p:nvSpPr>
        <p:spPr bwMode="auto">
          <a:xfrm>
            <a:off x="152400" y="2286000"/>
            <a:ext cx="90471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solidFill>
                  <a:srgbClr val="FF0000"/>
                </a:solidFill>
                <a:latin typeface="Times New Roman" pitchFamily="18" charset="0"/>
                <a:cs typeface="Times New Roman" pitchFamily="18" charset="0"/>
              </a:rPr>
              <a:t>Câu </a:t>
            </a:r>
            <a:r>
              <a:rPr lang="en-US" sz="4000">
                <a:solidFill>
                  <a:srgbClr val="FF0000"/>
                </a:solidFill>
                <a:latin typeface="Times New Roman" pitchFamily="18" charset="0"/>
                <a:cs typeface="Times New Roman" pitchFamily="18" charset="0"/>
              </a:rPr>
              <a:t>4</a:t>
            </a:r>
            <a:r>
              <a:rPr lang="en-US" sz="4000">
                <a:solidFill>
                  <a:srgbClr val="FF0000"/>
                </a:solidFill>
                <a:latin typeface="Times New Roman" pitchFamily="18" charset="0"/>
                <a:cs typeface="Times New Roman" pitchFamily="18" charset="0"/>
              </a:rPr>
              <a:t>: </a:t>
            </a:r>
            <a:r>
              <a:rPr lang="en-US" sz="4000" smtClean="0">
                <a:latin typeface="Times New Roman" pitchFamily="18" charset="0"/>
                <a:cs typeface="Times New Roman" pitchFamily="18" charset="0"/>
              </a:rPr>
              <a:t>Dây </a:t>
            </a:r>
            <a:r>
              <a:rPr lang="en-US" sz="4000">
                <a:latin typeface="Times New Roman" pitchFamily="18" charset="0"/>
                <a:cs typeface="Times New Roman" pitchFamily="18" charset="0"/>
              </a:rPr>
              <a:t>d</a:t>
            </a:r>
            <a:r>
              <a:rPr lang="vi-VN" sz="4000" smtClean="0">
                <a:latin typeface="Times New Roman" pitchFamily="18" charset="0"/>
                <a:cs typeface="Times New Roman" pitchFamily="18" charset="0"/>
              </a:rPr>
              <a:t>ẫn</a:t>
            </a:r>
            <a:r>
              <a:rPr lang="en-US" sz="4000" smtClean="0">
                <a:latin typeface="Times New Roman" pitchFamily="18" charset="0"/>
                <a:cs typeface="Times New Roman" pitchFamily="18" charset="0"/>
              </a:rPr>
              <a:t> </a:t>
            </a:r>
            <a:r>
              <a:rPr lang="vi-VN" sz="4000" smtClean="0">
                <a:latin typeface="Times New Roman" pitchFamily="18" charset="0"/>
                <a:cs typeface="Times New Roman" pitchFamily="18" charset="0"/>
              </a:rPr>
              <a:t>đ</a:t>
            </a:r>
            <a:r>
              <a:rPr lang="en-US" sz="4000">
                <a:latin typeface="Times New Roman" pitchFamily="18" charset="0"/>
                <a:cs typeface="Times New Roman" pitchFamily="18" charset="0"/>
              </a:rPr>
              <a:t>iện </a:t>
            </a:r>
            <a:r>
              <a:rPr lang="en-US" sz="4000">
                <a:latin typeface="Times New Roman" pitchFamily="18" charset="0"/>
                <a:cs typeface="Times New Roman" pitchFamily="18" charset="0"/>
              </a:rPr>
              <a:t>trong nhà không dùng dây dẫn </a:t>
            </a:r>
            <a:r>
              <a:rPr lang="en-US" sz="4000">
                <a:latin typeface="Times New Roman" pitchFamily="18" charset="0"/>
                <a:cs typeface="Times New Roman" pitchFamily="18" charset="0"/>
              </a:rPr>
              <a:t>trần vì</a:t>
            </a:r>
            <a:r>
              <a:rPr lang="en-US" sz="4000" smtClean="0">
                <a:solidFill>
                  <a:srgbClr val="FF0000"/>
                </a:solidFill>
                <a:latin typeface="Times New Roman" pitchFamily="18" charset="0"/>
                <a:cs typeface="Times New Roman" pitchFamily="18" charset="0"/>
              </a:rPr>
              <a:t> </a:t>
            </a:r>
            <a:r>
              <a:rPr lang="en-US" sz="4000" smtClean="0">
                <a:latin typeface="Times New Roman" pitchFamily="18" charset="0"/>
                <a:cs typeface="Times New Roman" pitchFamily="18" charset="0"/>
              </a:rPr>
              <a:t>?</a:t>
            </a:r>
            <a:endParaRPr lang="en-US" sz="4000">
              <a:latin typeface="Times New Roman" pitchFamily="18" charset="0"/>
              <a:cs typeface="Times New Roman" pitchFamily="18" charset="0"/>
            </a:endParaRPr>
          </a:p>
          <a:p>
            <a:pPr eaLnBrk="1" hangingPunct="1"/>
            <a:r>
              <a:rPr lang="vi-VN" sz="4000">
                <a:latin typeface="Times New Roman" pitchFamily="18" charset="0"/>
                <a:cs typeface="Times New Roman" pitchFamily="18" charset="0"/>
              </a:rPr>
              <a:t>A</a:t>
            </a:r>
            <a:r>
              <a:rPr lang="vi-VN" sz="4000">
                <a:latin typeface="Times New Roman" pitchFamily="18" charset="0"/>
                <a:cs typeface="Times New Roman" pitchFamily="18" charset="0"/>
              </a:rPr>
              <a:t>: </a:t>
            </a:r>
            <a:r>
              <a:rPr lang="en-US" sz="4000" smtClean="0">
                <a:latin typeface="Times New Roman" pitchFamily="18" charset="0"/>
                <a:cs typeface="Times New Roman" pitchFamily="18" charset="0"/>
              </a:rPr>
              <a:t>Không </a:t>
            </a:r>
            <a:r>
              <a:rPr lang="vi-VN" sz="4000" smtClean="0">
                <a:latin typeface="Times New Roman" pitchFamily="18" charset="0"/>
                <a:cs typeface="Times New Roman" pitchFamily="18" charset="0"/>
              </a:rPr>
              <a:t>đạt</a:t>
            </a:r>
            <a:r>
              <a:rPr lang="en-US" sz="4000">
                <a:latin typeface="Times New Roman" pitchFamily="18" charset="0"/>
                <a:cs typeface="Times New Roman" pitchFamily="18" charset="0"/>
              </a:rPr>
              <a:t> yêu cầu mĩ </a:t>
            </a:r>
            <a:r>
              <a:rPr lang="en-US" sz="4000">
                <a:latin typeface="Times New Roman" pitchFamily="18" charset="0"/>
                <a:cs typeface="Times New Roman" pitchFamily="18" charset="0"/>
              </a:rPr>
              <a:t>thuật</a:t>
            </a:r>
          </a:p>
          <a:p>
            <a:pPr eaLnBrk="1" hangingPunct="1"/>
            <a:r>
              <a:rPr lang="vi-VN" sz="4000">
                <a:latin typeface="Times New Roman" pitchFamily="18" charset="0"/>
                <a:cs typeface="Times New Roman" pitchFamily="18" charset="0"/>
              </a:rPr>
              <a:t> B</a:t>
            </a:r>
            <a:r>
              <a:rPr lang="vi-VN" sz="4000">
                <a:latin typeface="Times New Roman" pitchFamily="18" charset="0"/>
                <a:cs typeface="Times New Roman" pitchFamily="18" charset="0"/>
              </a:rPr>
              <a:t>: </a:t>
            </a:r>
            <a:r>
              <a:rPr lang="vi-VN" sz="4000" smtClean="0">
                <a:latin typeface="Times New Roman" pitchFamily="18" charset="0"/>
                <a:cs typeface="Times New Roman" pitchFamily="18" charset="0"/>
              </a:rPr>
              <a:t>Để</a:t>
            </a:r>
            <a:r>
              <a:rPr lang="en-US" sz="4000" smtClean="0">
                <a:latin typeface="Times New Roman" pitchFamily="18" charset="0"/>
                <a:cs typeface="Times New Roman" pitchFamily="18" charset="0"/>
              </a:rPr>
              <a:t> </a:t>
            </a:r>
            <a:r>
              <a:rPr lang="vi-VN" sz="4000">
                <a:latin typeface="Times New Roman" pitchFamily="18" charset="0"/>
                <a:cs typeface="Times New Roman" pitchFamily="18" charset="0"/>
              </a:rPr>
              <a:t>đảm</a:t>
            </a:r>
            <a:r>
              <a:rPr lang="en-US" sz="4000" smtClean="0">
                <a:latin typeface="Times New Roman" pitchFamily="18" charset="0"/>
                <a:cs typeface="Times New Roman" pitchFamily="18" charset="0"/>
              </a:rPr>
              <a:t> </a:t>
            </a:r>
            <a:r>
              <a:rPr lang="en-US" sz="4000">
                <a:latin typeface="Times New Roman" pitchFamily="18" charset="0"/>
                <a:cs typeface="Times New Roman" pitchFamily="18" charset="0"/>
              </a:rPr>
              <a:t>bảo </a:t>
            </a:r>
            <a:r>
              <a:rPr lang="en-US" sz="4000">
                <a:latin typeface="Times New Roman" pitchFamily="18" charset="0"/>
                <a:cs typeface="Times New Roman" pitchFamily="18" charset="0"/>
              </a:rPr>
              <a:t>an </a:t>
            </a:r>
            <a:r>
              <a:rPr lang="en-US" sz="4000" smtClean="0">
                <a:latin typeface="Times New Roman" pitchFamily="18" charset="0"/>
                <a:cs typeface="Times New Roman" pitchFamily="18" charset="0"/>
              </a:rPr>
              <a:t>toàn </a:t>
            </a:r>
            <a:r>
              <a:rPr lang="vi-VN" sz="4000" smtClean="0">
                <a:latin typeface="Times New Roman" pitchFamily="18" charset="0"/>
                <a:cs typeface="Times New Roman" pitchFamily="18" charset="0"/>
              </a:rPr>
              <a:t>đ</a:t>
            </a:r>
            <a:r>
              <a:rPr lang="en-US" sz="4000">
                <a:latin typeface="Times New Roman" pitchFamily="18" charset="0"/>
                <a:cs typeface="Times New Roman" pitchFamily="18" charset="0"/>
              </a:rPr>
              <a:t>iện</a:t>
            </a:r>
          </a:p>
          <a:p>
            <a:pPr eaLnBrk="1" hangingPunct="1"/>
            <a:r>
              <a:rPr lang="en-US" sz="4000">
                <a:latin typeface="Times New Roman" pitchFamily="18" charset="0"/>
                <a:cs typeface="Times New Roman" pitchFamily="18" charset="0"/>
              </a:rPr>
              <a:t>C: </a:t>
            </a:r>
            <a:r>
              <a:rPr lang="en-US" sz="4000" smtClean="0">
                <a:latin typeface="Times New Roman" pitchFamily="18" charset="0"/>
                <a:cs typeface="Times New Roman" pitchFamily="18" charset="0"/>
              </a:rPr>
              <a:t> </a:t>
            </a:r>
            <a:r>
              <a:rPr lang="en-US" sz="4000" smtClean="0">
                <a:latin typeface="Times New Roman" pitchFamily="18" charset="0"/>
                <a:cs typeface="Times New Roman" pitchFamily="18" charset="0"/>
              </a:rPr>
              <a:t>T</a:t>
            </a:r>
            <a:r>
              <a:rPr lang="en-US" sz="4000" smtClean="0">
                <a:latin typeface="Times New Roman" pitchFamily="18" charset="0"/>
                <a:cs typeface="Times New Roman" pitchFamily="18" charset="0"/>
              </a:rPr>
              <a:t>huận </a:t>
            </a:r>
            <a:r>
              <a:rPr lang="en-US" sz="4000">
                <a:latin typeface="Times New Roman" pitchFamily="18" charset="0"/>
                <a:cs typeface="Times New Roman" pitchFamily="18" charset="0"/>
              </a:rPr>
              <a:t>tiện </a:t>
            </a:r>
            <a:r>
              <a:rPr lang="en-US" sz="4000">
                <a:latin typeface="Times New Roman" pitchFamily="18" charset="0"/>
                <a:cs typeface="Times New Roman" pitchFamily="18" charset="0"/>
              </a:rPr>
              <a:t>khi </a:t>
            </a:r>
            <a:r>
              <a:rPr lang="en-US" sz="4000">
                <a:latin typeface="Times New Roman" pitchFamily="18" charset="0"/>
                <a:cs typeface="Times New Roman" pitchFamily="18" charset="0"/>
              </a:rPr>
              <a:t>sử dụng</a:t>
            </a:r>
          </a:p>
          <a:p>
            <a:pPr eaLnBrk="1" hangingPunct="1"/>
            <a:r>
              <a:rPr lang="en-US" sz="4000">
                <a:latin typeface="Times New Roman" pitchFamily="18" charset="0"/>
                <a:cs typeface="Times New Roman" pitchFamily="18" charset="0"/>
              </a:rPr>
              <a:t>D</a:t>
            </a:r>
            <a:r>
              <a:rPr lang="en-US" sz="4000">
                <a:latin typeface="Times New Roman" pitchFamily="18" charset="0"/>
                <a:cs typeface="Times New Roman" pitchFamily="18" charset="0"/>
              </a:rPr>
              <a:t>: Không bền bằng dây có vỏ bọc </a:t>
            </a:r>
            <a:r>
              <a:rPr lang="en-US" sz="4000" smtClean="0">
                <a:latin typeface="Times New Roman" pitchFamily="18" charset="0"/>
                <a:cs typeface="Times New Roman" pitchFamily="18" charset="0"/>
              </a:rPr>
              <a:t>cách </a:t>
            </a:r>
            <a:r>
              <a:rPr lang="vi-VN" sz="4000" smtClean="0">
                <a:latin typeface="Times New Roman" pitchFamily="18" charset="0"/>
                <a:cs typeface="Times New Roman" pitchFamily="18" charset="0"/>
              </a:rPr>
              <a:t>đ</a:t>
            </a:r>
            <a:r>
              <a:rPr lang="en-US" sz="4000" smtClean="0">
                <a:latin typeface="Times New Roman" pitchFamily="18" charset="0"/>
                <a:cs typeface="Times New Roman" pitchFamily="18" charset="0"/>
              </a:rPr>
              <a:t>iện.</a:t>
            </a:r>
            <a:endParaRPr lang="en-US" sz="4000">
              <a:latin typeface="Times New Roman" pitchFamily="18" charset="0"/>
              <a:cs typeface="Times New Roman" pitchFamily="18" charset="0"/>
            </a:endParaRPr>
          </a:p>
        </p:txBody>
      </p:sp>
      <p:sp>
        <p:nvSpPr>
          <p:cNvPr id="5" name="Rectangle 2"/>
          <p:cNvSpPr txBox="1">
            <a:spLocks noChangeArrowheads="1"/>
          </p:cNvSpPr>
          <p:nvPr/>
        </p:nvSpPr>
        <p:spPr bwMode="auto">
          <a:xfrm>
            <a:off x="0" y="205364"/>
            <a:ext cx="96504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4000" b="1">
                <a:solidFill>
                  <a:srgbClr val="FF0000"/>
                </a:solidFill>
                <a:latin typeface="Times New Roman" pitchFamily="18" charset="0"/>
                <a:cs typeface="Times New Roman" pitchFamily="18" charset="0"/>
              </a:rPr>
              <a:t>Bài 2: Vật </a:t>
            </a:r>
            <a:r>
              <a:rPr lang="en-US" altLang="en-US" sz="4000" b="1" smtClean="0">
                <a:solidFill>
                  <a:srgbClr val="FF0000"/>
                </a:solidFill>
                <a:latin typeface="Times New Roman" pitchFamily="18" charset="0"/>
                <a:cs typeface="Times New Roman" pitchFamily="18" charset="0"/>
              </a:rPr>
              <a:t>liệu </a:t>
            </a:r>
            <a:r>
              <a:rPr lang="vi-VN" altLang="en-US" sz="4000" b="1" smtClean="0">
                <a:solidFill>
                  <a:srgbClr val="FF0000"/>
                </a:solidFill>
                <a:latin typeface="Times New Roman" pitchFamily="18" charset="0"/>
                <a:cs typeface="Times New Roman" pitchFamily="18" charset="0"/>
              </a:rPr>
              <a:t>đ</a:t>
            </a:r>
            <a:r>
              <a:rPr lang="en-US" altLang="en-US" sz="4000" b="1">
                <a:solidFill>
                  <a:srgbClr val="FF0000"/>
                </a:solidFill>
                <a:latin typeface="Times New Roman" pitchFamily="18" charset="0"/>
                <a:cs typeface="Times New Roman" pitchFamily="18" charset="0"/>
              </a:rPr>
              <a:t>iện dùng trong </a:t>
            </a:r>
            <a:r>
              <a:rPr lang="en-US" altLang="en-US" sz="4000" b="1" smtClean="0">
                <a:solidFill>
                  <a:srgbClr val="FF0000"/>
                </a:solidFill>
                <a:latin typeface="Times New Roman" pitchFamily="18" charset="0"/>
                <a:cs typeface="Times New Roman" pitchFamily="18" charset="0"/>
              </a:rPr>
              <a:t>lắp </a:t>
            </a:r>
            <a:r>
              <a:rPr lang="vi-VN" altLang="en-US" sz="4000" b="1" smtClean="0">
                <a:solidFill>
                  <a:srgbClr val="FF0000"/>
                </a:solidFill>
                <a:latin typeface="Times New Roman" pitchFamily="18" charset="0"/>
                <a:cs typeface="Times New Roman" pitchFamily="18" charset="0"/>
              </a:rPr>
              <a:t>đặt</a:t>
            </a:r>
            <a:r>
              <a:rPr lang="en-US" altLang="en-US" sz="4000" b="1">
                <a:solidFill>
                  <a:srgbClr val="FF0000"/>
                </a:solidFill>
                <a:latin typeface="Times New Roman" pitchFamily="18" charset="0"/>
                <a:cs typeface="Times New Roman" pitchFamily="18" charset="0"/>
              </a:rPr>
              <a:t> </a:t>
            </a:r>
            <a:r>
              <a:rPr lang="en-US" altLang="en-US" sz="4000" b="1" smtClean="0">
                <a:solidFill>
                  <a:srgbClr val="FF0000"/>
                </a:solidFill>
                <a:latin typeface="Times New Roman" pitchFamily="18" charset="0"/>
                <a:cs typeface="Times New Roman" pitchFamily="18" charset="0"/>
              </a:rPr>
              <a:t>mạng </a:t>
            </a:r>
            <a:r>
              <a:rPr lang="vi-VN" altLang="en-US" sz="4000" b="1" smtClean="0">
                <a:solidFill>
                  <a:srgbClr val="FF0000"/>
                </a:solidFill>
                <a:latin typeface="Times New Roman" pitchFamily="18" charset="0"/>
                <a:cs typeface="Times New Roman" pitchFamily="18" charset="0"/>
              </a:rPr>
              <a:t>đ</a:t>
            </a:r>
            <a:r>
              <a:rPr lang="en-US" altLang="en-US" sz="4000" b="1">
                <a:solidFill>
                  <a:srgbClr val="FF0000"/>
                </a:solidFill>
                <a:latin typeface="Times New Roman" pitchFamily="18" charset="0"/>
                <a:cs typeface="Times New Roman" pitchFamily="18" charset="0"/>
              </a:rPr>
              <a:t>iện trong nhà</a:t>
            </a:r>
          </a:p>
        </p:txBody>
      </p:sp>
      <p:sp>
        <p:nvSpPr>
          <p:cNvPr id="6" name="Oval 5"/>
          <p:cNvSpPr/>
          <p:nvPr/>
        </p:nvSpPr>
        <p:spPr>
          <a:xfrm>
            <a:off x="228600" y="4067502"/>
            <a:ext cx="665162" cy="83820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869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xmlns=""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7200" b="1" dirty="0">
                <a:latin typeface="Times New Roman" panose="02020603050405020304" pitchFamily="18" charset="0"/>
                <a:cs typeface="Times New Roman" panose="02020603050405020304" pitchFamily="18" charset="0"/>
              </a:rPr>
              <a:t> DẶN DÒ</a:t>
            </a:r>
          </a:p>
        </p:txBody>
      </p:sp>
      <p:sp>
        <p:nvSpPr>
          <p:cNvPr id="5" name="Rectangle 9">
            <a:extLst>
              <a:ext uri="{FF2B5EF4-FFF2-40B4-BE49-F238E27FC236}">
                <a16:creationId xmlns:a16="http://schemas.microsoft.com/office/drawing/2014/main" xmlns="" id="{3A29E1D4-2A60-443F-B0B2-CE8E76F47507}"/>
              </a:ext>
            </a:extLst>
          </p:cNvPr>
          <p:cNvSpPr>
            <a:spLocks noChangeArrowheads="1"/>
          </p:cNvSpPr>
          <p:nvPr/>
        </p:nvSpPr>
        <p:spPr bwMode="auto">
          <a:xfrm>
            <a:off x="876300" y="30480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Học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endParaRPr lang="en-US" altLang="en-US" sz="5400" b="1"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Xem</a:t>
            </a:r>
            <a:r>
              <a:rPr lang="en-US" altLang="en-US" sz="5400" b="1" dirty="0">
                <a:latin typeface="Times New Roman" panose="02020603050405020304" pitchFamily="18" charset="0"/>
                <a:cs typeface="Times New Roman" panose="02020603050405020304" pitchFamily="18" charset="0"/>
              </a:rPr>
              <a:t> tr</a:t>
            </a:r>
            <a:r>
              <a:rPr lang="vi-VN" altLang="en-US" sz="5400" b="1" dirty="0">
                <a:latin typeface="Times New Roman" panose="02020603050405020304" pitchFamily="18" charset="0"/>
                <a:cs typeface="Times New Roman" panose="02020603050405020304" pitchFamily="18" charset="0"/>
              </a:rPr>
              <a:t>ư</a:t>
            </a:r>
            <a:r>
              <a:rPr lang="en-US" altLang="en-US" sz="5400" b="1" dirty="0" err="1">
                <a:latin typeface="Times New Roman" panose="02020603050405020304" pitchFamily="18" charset="0"/>
                <a:cs typeface="Times New Roman" panose="02020603050405020304" pitchFamily="18" charset="0"/>
              </a:rPr>
              <a:t>ớc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Dụng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cụ</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dùng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lắp</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đặt</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mạng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điện</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nhà</a:t>
            </a:r>
            <a:r>
              <a:rPr lang="en-US" altLang="en-US" sz="5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7947287"/>
      </p:ext>
    </p:extLst>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69B5C6C8-5E5F-44EC-AD64-C33484493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762000"/>
            <a:ext cx="7467600" cy="4401205"/>
          </a:xfrm>
          <a:prstGeom prst="rect">
            <a:avLst/>
          </a:prstGeom>
          <a:noFill/>
        </p:spPr>
        <p:txBody>
          <a:bodyPr wrap="square" rtlCol="0">
            <a:spAutoFit/>
          </a:bodyPr>
          <a:lstStyle/>
          <a:p>
            <a:pPr algn="ctr"/>
            <a:r>
              <a:rPr lang="en-US" sz="4000" b="1" dirty="0" err="1">
                <a:latin typeface="Tahoma" panose="020B0604030504040204" pitchFamily="34" charset="0"/>
                <a:ea typeface="Tahoma" panose="020B0604030504040204" pitchFamily="34" charset="0"/>
                <a:cs typeface="Tahoma" panose="020B0604030504040204" pitchFamily="34" charset="0"/>
              </a:rPr>
              <a:t>Mục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tiêu</a:t>
            </a:r>
            <a:r>
              <a:rPr lang="en-US" sz="4000" b="1" dirty="0">
                <a:latin typeface="Tahoma" panose="020B0604030504040204" pitchFamily="34" charset="0"/>
                <a:ea typeface="Tahoma" panose="020B0604030504040204" pitchFamily="34" charset="0"/>
                <a:cs typeface="Tahoma" panose="020B0604030504040204" pitchFamily="34" charset="0"/>
              </a:rPr>
              <a:t>: </a:t>
            </a:r>
          </a:p>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vật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điện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thường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dùng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trong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lắp</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đặt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mạng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điện</a:t>
            </a:r>
            <a:r>
              <a:rPr lang="en-US" sz="4000" b="1" dirty="0">
                <a:latin typeface="Tahoma" panose="020B0604030504040204" pitchFamily="34" charset="0"/>
                <a:ea typeface="Tahoma" panose="020B0604030504040204" pitchFamily="34" charset="0"/>
                <a:cs typeface="Tahoma" panose="020B0604030504040204" pitchFamily="34" charset="0"/>
              </a:rPr>
              <a:t>. </a:t>
            </a:r>
          </a:p>
          <a:p>
            <a:endParaRPr lang="en-US" sz="4000" b="1" dirty="0">
              <a:latin typeface="Tahoma" panose="020B0604030504040204" pitchFamily="34" charset="0"/>
              <a:ea typeface="Tahoma" panose="020B0604030504040204" pitchFamily="34" charset="0"/>
              <a:cs typeface="Tahoma" panose="020B0604030504040204" pitchFamily="34" charset="0"/>
            </a:endParaRPr>
          </a:p>
          <a:p>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cách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sử</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dụng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vật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thông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dụng</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71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2"/>
          <p:cNvPicPr>
            <a:picLocks noChangeAspect="1" noChangeArrowheads="1"/>
          </p:cNvPicPr>
          <p:nvPr/>
        </p:nvPicPr>
        <p:blipFill>
          <a:blip r:embed="rId2"/>
          <a:srcRect/>
          <a:stretch>
            <a:fillRect/>
          </a:stretch>
        </p:blipFill>
        <p:spPr bwMode="auto">
          <a:xfrm>
            <a:off x="107950" y="2636838"/>
            <a:ext cx="2124075" cy="944562"/>
          </a:xfrm>
          <a:prstGeom prst="rect">
            <a:avLst/>
          </a:prstGeom>
          <a:noFill/>
          <a:ln w="9525">
            <a:noFill/>
            <a:miter lim="800000"/>
            <a:headEnd/>
            <a:tailEnd/>
          </a:ln>
        </p:spPr>
      </p:pic>
      <p:pic>
        <p:nvPicPr>
          <p:cNvPr id="8" name="Picture 6" descr="H2"/>
          <p:cNvPicPr>
            <a:picLocks noChangeAspect="1" noChangeArrowheads="1"/>
          </p:cNvPicPr>
          <p:nvPr/>
        </p:nvPicPr>
        <p:blipFill>
          <a:blip r:embed="rId3"/>
          <a:srcRect/>
          <a:stretch>
            <a:fillRect/>
          </a:stretch>
        </p:blipFill>
        <p:spPr bwMode="auto">
          <a:xfrm>
            <a:off x="2339975" y="2636838"/>
            <a:ext cx="2109788" cy="944562"/>
          </a:xfrm>
          <a:prstGeom prst="rect">
            <a:avLst/>
          </a:prstGeom>
          <a:noFill/>
          <a:ln w="9525">
            <a:noFill/>
            <a:miter lim="800000"/>
            <a:headEnd/>
            <a:tailEnd/>
          </a:ln>
        </p:spPr>
      </p:pic>
      <p:pic>
        <p:nvPicPr>
          <p:cNvPr id="9" name="Picture 7" descr="H2"/>
          <p:cNvPicPr>
            <a:picLocks noChangeAspect="1" noChangeArrowheads="1"/>
          </p:cNvPicPr>
          <p:nvPr/>
        </p:nvPicPr>
        <p:blipFill>
          <a:blip r:embed="rId4"/>
          <a:srcRect/>
          <a:stretch>
            <a:fillRect/>
          </a:stretch>
        </p:blipFill>
        <p:spPr bwMode="auto">
          <a:xfrm>
            <a:off x="4572000" y="2667000"/>
            <a:ext cx="2303463" cy="914400"/>
          </a:xfrm>
          <a:prstGeom prst="rect">
            <a:avLst/>
          </a:prstGeom>
          <a:noFill/>
          <a:ln w="9525">
            <a:noFill/>
            <a:miter lim="800000"/>
            <a:headEnd/>
            <a:tailEnd/>
          </a:ln>
        </p:spPr>
      </p:pic>
      <p:pic>
        <p:nvPicPr>
          <p:cNvPr id="10" name="Picture 4" descr="H2"/>
          <p:cNvPicPr>
            <a:picLocks noChangeAspect="1" noChangeArrowheads="1"/>
          </p:cNvPicPr>
          <p:nvPr/>
        </p:nvPicPr>
        <p:blipFill>
          <a:blip r:embed="rId5"/>
          <a:srcRect/>
          <a:stretch>
            <a:fillRect/>
          </a:stretch>
        </p:blipFill>
        <p:spPr bwMode="auto">
          <a:xfrm>
            <a:off x="6948488" y="2633663"/>
            <a:ext cx="2016125" cy="947737"/>
          </a:xfrm>
          <a:prstGeom prst="rect">
            <a:avLst/>
          </a:prstGeom>
          <a:noFill/>
          <a:ln w="9525">
            <a:noFill/>
            <a:miter lim="800000"/>
            <a:headEnd/>
            <a:tailEnd/>
          </a:ln>
        </p:spPr>
      </p:pic>
      <p:sp>
        <p:nvSpPr>
          <p:cNvPr id="11" name="Title 10"/>
          <p:cNvSpPr>
            <a:spLocks noGrp="1"/>
          </p:cNvSpPr>
          <p:nvPr>
            <p:ph type="ctrTitle"/>
          </p:nvPr>
        </p:nvSpPr>
        <p:spPr>
          <a:xfrm>
            <a:off x="0" y="24912"/>
            <a:ext cx="3581400" cy="762000"/>
          </a:xfrm>
        </p:spPr>
        <p:txBody>
          <a:bodyPr>
            <a:normAutofit/>
          </a:bodyPr>
          <a:lstStyle/>
          <a:p>
            <a:pPr marL="742950" indent="-742950" algn="l"/>
            <a:r>
              <a:rPr lang="en-US" sz="4000" b="1" dirty="0">
                <a:solidFill>
                  <a:srgbClr val="FF0000"/>
                </a:solidFill>
              </a:rPr>
              <a:t>I. </a:t>
            </a:r>
            <a:r>
              <a:rPr lang="en-US" sz="4000" b="1" dirty="0" err="1">
                <a:solidFill>
                  <a:srgbClr val="FF0000"/>
                </a:solidFill>
              </a:rPr>
              <a:t>Dây</a:t>
            </a:r>
            <a:r>
              <a:rPr lang="en-US" sz="4000" b="1" dirty="0">
                <a:solidFill>
                  <a:srgbClr val="FF0000"/>
                </a:solidFill>
              </a:rPr>
              <a:t> </a:t>
            </a:r>
            <a:r>
              <a:rPr lang="en-US" sz="4000" b="1" dirty="0" err="1">
                <a:solidFill>
                  <a:srgbClr val="FF0000"/>
                </a:solidFill>
              </a:rPr>
              <a:t>dẫn</a:t>
            </a:r>
            <a:r>
              <a:rPr lang="en-US" sz="4000" b="1" dirty="0">
                <a:solidFill>
                  <a:srgbClr val="FF0000"/>
                </a:solidFill>
              </a:rPr>
              <a:t> </a:t>
            </a:r>
            <a:r>
              <a:rPr lang="en-US" sz="4000" b="1" dirty="0" err="1">
                <a:solidFill>
                  <a:srgbClr val="FF0000"/>
                </a:solidFill>
              </a:rPr>
              <a:t>điện</a:t>
            </a:r>
            <a:r>
              <a:rPr lang="en-US" sz="4000" b="1" dirty="0">
                <a:solidFill>
                  <a:srgbClr val="FF0000"/>
                </a:solidFill>
              </a:rPr>
              <a:t>:</a:t>
            </a:r>
            <a:endParaRPr lang="en-US" b="1" dirty="0">
              <a:solidFill>
                <a:srgbClr val="FF0000"/>
              </a:solidFill>
            </a:endParaRPr>
          </a:p>
        </p:txBody>
      </p:sp>
      <p:graphicFrame>
        <p:nvGraphicFramePr>
          <p:cNvPr id="16" name="Table 15"/>
          <p:cNvGraphicFramePr>
            <a:graphicFrameLocks noGrp="1"/>
          </p:cNvGraphicFramePr>
          <p:nvPr/>
        </p:nvGraphicFramePr>
        <p:xfrm>
          <a:off x="-1066800" y="5410200"/>
          <a:ext cx="208280" cy="36576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xmlns="" val="20000"/>
                    </a:ext>
                  </a:extLst>
                </a:gridCol>
              </a:tblGrid>
              <a:tr h="228600">
                <a:tc>
                  <a:txBody>
                    <a:bodyPr/>
                    <a:lstStyle/>
                    <a:p>
                      <a:endParaRPr lang="en-US" dirty="0"/>
                    </a:p>
                  </a:txBody>
                  <a:tcPr>
                    <a:lnL w="12700" cmpd="sng">
                      <a:noFill/>
                    </a:lnL>
                    <a:lnR w="12700" cmpd="sng">
                      <a:noFill/>
                    </a:lnR>
                    <a:lnT w="12700" cmpd="sng">
                      <a:noFill/>
                    </a:lnT>
                    <a:lnB w="12700" cmpd="sng">
                      <a:noFill/>
                    </a:lnB>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nvGraphicFramePr>
        <p:xfrm>
          <a:off x="228600" y="3581400"/>
          <a:ext cx="8686800" cy="57912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502920">
                <a:tc>
                  <a:txBody>
                    <a:bodyPr/>
                    <a:lstStyle/>
                    <a:p>
                      <a:pPr algn="ctr"/>
                      <a:r>
                        <a:rPr lang="en-US" sz="320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482043316"/>
              </p:ext>
            </p:extLst>
          </p:nvPr>
        </p:nvGraphicFramePr>
        <p:xfrm>
          <a:off x="317378" y="4206325"/>
          <a:ext cx="8458200" cy="249555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xmlns="" val="20000"/>
                    </a:ext>
                  </a:extLst>
                </a:gridCol>
                <a:gridCol w="2114550">
                  <a:extLst>
                    <a:ext uri="{9D8B030D-6E8A-4147-A177-3AD203B41FA5}">
                      <a16:colId xmlns:a16="http://schemas.microsoft.com/office/drawing/2014/main" xmlns="" val="20001"/>
                    </a:ext>
                  </a:extLst>
                </a:gridCol>
                <a:gridCol w="2114550">
                  <a:extLst>
                    <a:ext uri="{9D8B030D-6E8A-4147-A177-3AD203B41FA5}">
                      <a16:colId xmlns:a16="http://schemas.microsoft.com/office/drawing/2014/main" xmlns="" val="20002"/>
                    </a:ext>
                  </a:extLst>
                </a:gridCol>
                <a:gridCol w="2114550">
                  <a:extLst>
                    <a:ext uri="{9D8B030D-6E8A-4147-A177-3AD203B41FA5}">
                      <a16:colId xmlns:a16="http://schemas.microsoft.com/office/drawing/2014/main" xmlns="" val="20003"/>
                    </a:ext>
                  </a:extLst>
                </a:gridCol>
              </a:tblGrid>
              <a:tr h="1040130">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trần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bọc</a:t>
                      </a:r>
                      <a:r>
                        <a:rPr lang="en-US" sz="3200" baseline="0" dirty="0">
                          <a:solidFill>
                            <a:srgbClr val="000099"/>
                          </a:solidFill>
                        </a:rPr>
                        <a:t> </a:t>
                      </a:r>
                      <a:r>
                        <a:rPr lang="en-US" sz="3200" baseline="0" dirty="0" err="1">
                          <a:solidFill>
                            <a:srgbClr val="000099"/>
                          </a:solidFill>
                        </a:rPr>
                        <a:t>cách</a:t>
                      </a:r>
                      <a:r>
                        <a:rPr lang="en-US" sz="3200" baseline="0" dirty="0">
                          <a:solidFill>
                            <a:srgbClr val="000099"/>
                          </a:solidFill>
                        </a:rPr>
                        <a:t> </a:t>
                      </a:r>
                      <a:r>
                        <a:rPr lang="en-US" sz="3200" baseline="0" dirty="0" err="1">
                          <a:solidFill>
                            <a:srgbClr val="000099"/>
                          </a:solidFill>
                        </a:rPr>
                        <a:t>điện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nhiều</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một</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0"/>
                  </a:ext>
                </a:extLst>
              </a:tr>
              <a:tr h="94107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35128623"/>
              </p:ext>
            </p:extLst>
          </p:nvPr>
        </p:nvGraphicFramePr>
        <p:xfrm>
          <a:off x="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19" name="Title 10">
            <a:extLst>
              <a:ext uri="{FF2B5EF4-FFF2-40B4-BE49-F238E27FC236}">
                <a16:creationId xmlns:a16="http://schemas.microsoft.com/office/drawing/2014/main" xmlns="" id="{C7AD68A4-68A0-4749-93DD-F006834A429F}"/>
              </a:ext>
            </a:extLst>
          </p:cNvPr>
          <p:cNvSpPr txBox="1">
            <a:spLocks/>
          </p:cNvSpPr>
          <p:nvPr/>
        </p:nvSpPr>
        <p:spPr>
          <a:xfrm>
            <a:off x="3460750" y="946700"/>
            <a:ext cx="583565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t>Quan </a:t>
            </a:r>
            <a:r>
              <a:rPr lang="en-US" sz="4000" b="1" dirty="0" err="1"/>
              <a:t>sát</a:t>
            </a:r>
            <a:r>
              <a:rPr lang="en-US" sz="4000" b="1" dirty="0"/>
              <a:t> </a:t>
            </a:r>
            <a:r>
              <a:rPr lang="en-US" sz="4000" b="1" dirty="0" err="1"/>
              <a:t>cấu</a:t>
            </a:r>
            <a:r>
              <a:rPr lang="en-US" sz="4000" b="1" dirty="0"/>
              <a:t> </a:t>
            </a:r>
            <a:r>
              <a:rPr lang="en-US" sz="4000" b="1" dirty="0" err="1"/>
              <a:t>tạo</a:t>
            </a:r>
            <a:r>
              <a:rPr lang="en-US" sz="4000" b="1" dirty="0"/>
              <a:t> </a:t>
            </a:r>
            <a:r>
              <a:rPr lang="en-US" sz="4000" b="1" dirty="0" err="1"/>
              <a:t>của</a:t>
            </a:r>
            <a:r>
              <a:rPr lang="en-US" sz="4000" b="1" dirty="0"/>
              <a:t> </a:t>
            </a:r>
            <a:r>
              <a:rPr lang="en-US" sz="4000" b="1" dirty="0" err="1"/>
              <a:t>một</a:t>
            </a:r>
            <a:r>
              <a:rPr lang="en-US" sz="4000" b="1" dirty="0"/>
              <a:t> </a:t>
            </a:r>
            <a:r>
              <a:rPr lang="en-US" sz="4000" b="1" dirty="0" err="1"/>
              <a:t>số</a:t>
            </a:r>
            <a:r>
              <a:rPr lang="en-US" sz="4000" b="1" dirty="0"/>
              <a:t> </a:t>
            </a:r>
            <a:r>
              <a:rPr lang="en-US" sz="4000" b="1" dirty="0" err="1"/>
              <a:t>loại</a:t>
            </a:r>
            <a:r>
              <a:rPr lang="en-US" sz="4000" b="1" dirty="0"/>
              <a:t> </a:t>
            </a:r>
            <a:r>
              <a:rPr lang="en-US" sz="4000" b="1" dirty="0" err="1"/>
              <a:t>dây</a:t>
            </a:r>
            <a:r>
              <a:rPr lang="en-US" sz="4000" b="1" dirty="0"/>
              <a:t> </a:t>
            </a:r>
            <a:r>
              <a:rPr lang="en-US" sz="4000" b="1" dirty="0" err="1"/>
              <a:t>dẫn</a:t>
            </a:r>
            <a:r>
              <a:rPr lang="en-US" sz="4000" b="1" dirty="0"/>
              <a:t> </a:t>
            </a:r>
            <a:r>
              <a:rPr lang="en-US" sz="4000" b="1" dirty="0" err="1"/>
              <a:t>điện</a:t>
            </a:r>
            <a:r>
              <a:rPr lang="en-US" sz="4000" b="1" dirty="0"/>
              <a:t> </a:t>
            </a:r>
            <a:r>
              <a:rPr lang="en-US" sz="4000" b="1" dirty="0" err="1"/>
              <a:t>trong</a:t>
            </a:r>
            <a:r>
              <a:rPr lang="en-US" sz="4000" b="1" dirty="0"/>
              <a:t> </a:t>
            </a:r>
            <a:r>
              <a:rPr lang="en-US" sz="4000" b="1" dirty="0" err="1"/>
              <a:t>hình</a:t>
            </a:r>
            <a:r>
              <a:rPr lang="en-US" sz="4000" b="1" dirty="0"/>
              <a:t> 2.1, </a:t>
            </a:r>
            <a:r>
              <a:rPr lang="en-US" sz="4000" b="1" dirty="0" err="1"/>
              <a:t>phân</a:t>
            </a:r>
            <a:r>
              <a:rPr lang="en-US" sz="4000" b="1" dirty="0"/>
              <a:t> </a:t>
            </a:r>
            <a:r>
              <a:rPr lang="en-US" sz="4000" b="1" dirty="0" err="1"/>
              <a:t>loại</a:t>
            </a:r>
            <a:r>
              <a:rPr lang="en-US" sz="4000" b="1" dirty="0"/>
              <a:t> </a:t>
            </a:r>
            <a:r>
              <a:rPr lang="en-US" sz="4000" b="1" dirty="0" err="1"/>
              <a:t>và</a:t>
            </a:r>
            <a:r>
              <a:rPr lang="en-US" sz="4000" b="1" dirty="0"/>
              <a:t> </a:t>
            </a:r>
            <a:r>
              <a:rPr lang="en-US" sz="4000" b="1" dirty="0" err="1"/>
              <a:t>ghi</a:t>
            </a:r>
            <a:r>
              <a:rPr lang="en-US" sz="4000" b="1" dirty="0"/>
              <a:t> </a:t>
            </a:r>
            <a:r>
              <a:rPr lang="en-US" sz="4000" b="1" dirty="0" err="1"/>
              <a:t>vào</a:t>
            </a:r>
            <a:r>
              <a:rPr lang="en-US" sz="4000" b="1" dirty="0"/>
              <a:t> </a:t>
            </a:r>
            <a:r>
              <a:rPr lang="en-US" sz="4000" b="1" dirty="0" err="1"/>
              <a:t>bảng</a:t>
            </a:r>
            <a:r>
              <a:rPr lang="en-US" sz="4000" b="1" dirty="0"/>
              <a:t> </a:t>
            </a:r>
            <a:r>
              <a:rPr lang="en-US" sz="4000" b="1" dirty="0" err="1"/>
              <a:t>sau</a:t>
            </a:r>
            <a:r>
              <a:rPr lang="en-US" sz="4000" b="1" dirty="0"/>
              <a:t>:</a:t>
            </a:r>
          </a:p>
        </p:txBody>
      </p:sp>
      <p:sp>
        <p:nvSpPr>
          <p:cNvPr id="2" name="TextBox 1">
            <a:extLst>
              <a:ext uri="{FF2B5EF4-FFF2-40B4-BE49-F238E27FC236}">
                <a16:creationId xmlns:a16="http://schemas.microsoft.com/office/drawing/2014/main" xmlns="" id="{9AD88913-723C-4CE4-9E9B-CC54E6B9B997}"/>
              </a:ext>
            </a:extLst>
          </p:cNvPr>
          <p:cNvSpPr txBox="1"/>
          <p:nvPr/>
        </p:nvSpPr>
        <p:spPr>
          <a:xfrm>
            <a:off x="2590800" y="5798234"/>
            <a:ext cx="2209800" cy="707886"/>
          </a:xfrm>
          <a:prstGeom prst="rect">
            <a:avLst/>
          </a:prstGeom>
          <a:noFill/>
          <a:ln>
            <a:noFill/>
          </a:ln>
        </p:spPr>
        <p:txBody>
          <a:bodyPr wrap="square" rtlCol="0">
            <a:spAutoFit/>
          </a:bodyPr>
          <a:lstStyle/>
          <a:p>
            <a:r>
              <a:rPr lang="en-US" sz="4000" b="1" dirty="0"/>
              <a:t>a, b, c, d</a:t>
            </a:r>
          </a:p>
        </p:txBody>
      </p:sp>
      <p:sp>
        <p:nvSpPr>
          <p:cNvPr id="25" name="TextBox 24">
            <a:extLst>
              <a:ext uri="{FF2B5EF4-FFF2-40B4-BE49-F238E27FC236}">
                <a16:creationId xmlns:a16="http://schemas.microsoft.com/office/drawing/2014/main" xmlns="" id="{29D259DB-55DA-4985-95E9-98D324286B5E}"/>
              </a:ext>
            </a:extLst>
          </p:cNvPr>
          <p:cNvSpPr txBox="1"/>
          <p:nvPr/>
        </p:nvSpPr>
        <p:spPr>
          <a:xfrm>
            <a:off x="4811151" y="5817787"/>
            <a:ext cx="2027237" cy="707886"/>
          </a:xfrm>
          <a:prstGeom prst="rect">
            <a:avLst/>
          </a:prstGeom>
          <a:noFill/>
          <a:ln>
            <a:noFill/>
          </a:ln>
        </p:spPr>
        <p:txBody>
          <a:bodyPr wrap="square" rtlCol="0">
            <a:spAutoFit/>
          </a:bodyPr>
          <a:lstStyle/>
          <a:p>
            <a:r>
              <a:rPr lang="en-US" sz="4000" b="1" dirty="0"/>
              <a:t>b, c, d</a:t>
            </a:r>
          </a:p>
        </p:txBody>
      </p:sp>
      <p:sp>
        <p:nvSpPr>
          <p:cNvPr id="26" name="TextBox 25">
            <a:extLst>
              <a:ext uri="{FF2B5EF4-FFF2-40B4-BE49-F238E27FC236}">
                <a16:creationId xmlns:a16="http://schemas.microsoft.com/office/drawing/2014/main" xmlns="" id="{8BA5ECB7-B66C-4D47-AEB7-39B37527F8E7}"/>
              </a:ext>
            </a:extLst>
          </p:cNvPr>
          <p:cNvSpPr txBox="1"/>
          <p:nvPr/>
        </p:nvSpPr>
        <p:spPr>
          <a:xfrm>
            <a:off x="7563375" y="5792521"/>
            <a:ext cx="901822" cy="707886"/>
          </a:xfrm>
          <a:prstGeom prst="rect">
            <a:avLst/>
          </a:prstGeom>
          <a:noFill/>
          <a:ln>
            <a:noFill/>
          </a:ln>
        </p:spPr>
        <p:txBody>
          <a:bodyPr wrap="square" rtlCol="0">
            <a:spAutoFit/>
          </a:bodyPr>
          <a:lstStyle/>
          <a:p>
            <a:r>
              <a:rPr lang="en-US" sz="4000" b="1" dirty="0"/>
              <a:t>a</a:t>
            </a:r>
          </a:p>
        </p:txBody>
      </p:sp>
      <p:sp>
        <p:nvSpPr>
          <p:cNvPr id="15" name="TextBox 14">
            <a:extLst>
              <a:ext uri="{FF2B5EF4-FFF2-40B4-BE49-F238E27FC236}">
                <a16:creationId xmlns:a16="http://schemas.microsoft.com/office/drawing/2014/main" xmlns="" id="{58F45E87-7836-4A54-8547-BE6E130FC2CA}"/>
              </a:ext>
            </a:extLst>
          </p:cNvPr>
          <p:cNvSpPr txBox="1"/>
          <p:nvPr/>
        </p:nvSpPr>
        <p:spPr>
          <a:xfrm>
            <a:off x="214532" y="2019898"/>
            <a:ext cx="2303462" cy="707886"/>
          </a:xfrm>
          <a:prstGeom prst="rect">
            <a:avLst/>
          </a:prstGeom>
          <a:noFill/>
          <a:ln>
            <a:noFill/>
          </a:ln>
        </p:spPr>
        <p:txBody>
          <a:bodyPr wrap="square" rtlCol="0">
            <a:spAutoFit/>
          </a:bodyPr>
          <a:lstStyle/>
          <a:p>
            <a:r>
              <a:rPr lang="en-US" sz="4000" b="1" dirty="0" err="1"/>
              <a:t>Hình</a:t>
            </a:r>
            <a:r>
              <a:rPr lang="en-US" sz="4000" b="1" dirty="0"/>
              <a:t>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500"/>
                                        <p:tgtEl>
                                          <p:spTgt spid="1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2000"/>
                                        <p:tgtEl>
                                          <p:spTgt spid="15"/>
                                        </p:tgtEl>
                                      </p:cBhvr>
                                    </p:animEffect>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ox(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ox(in)">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5" grpId="0"/>
      <p:bldP spid="2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xmlns="" id="{F3F53C9A-5B96-4B50-8453-33DCFB0B2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idx="4294967295"/>
          </p:nvPr>
        </p:nvSpPr>
        <p:spPr>
          <a:xfrm>
            <a:off x="180620" y="5009392"/>
            <a:ext cx="4040188" cy="639763"/>
          </a:xfrm>
        </p:spPr>
        <p:txBody>
          <a:bodyPr>
            <a:noAutofit/>
          </a:bodyPr>
          <a:lstStyle/>
          <a:p>
            <a:pPr algn="ctr"/>
            <a:r>
              <a:rPr lang="en-US" sz="4000" b="1" dirty="0" err="1">
                <a:solidFill>
                  <a:srgbClr val="0000FF"/>
                </a:solidFill>
              </a:rPr>
              <a:t>Dây</a:t>
            </a:r>
            <a:r>
              <a:rPr lang="en-US" sz="4000" b="1" dirty="0">
                <a:solidFill>
                  <a:srgbClr val="0000FF"/>
                </a:solidFill>
              </a:rPr>
              <a:t> </a:t>
            </a:r>
            <a:r>
              <a:rPr lang="en-US" sz="4000" b="1" dirty="0" err="1">
                <a:solidFill>
                  <a:srgbClr val="0000FF"/>
                </a:solidFill>
              </a:rPr>
              <a:t>dẫn</a:t>
            </a:r>
            <a:r>
              <a:rPr lang="en-US" sz="4000" b="1" dirty="0">
                <a:solidFill>
                  <a:srgbClr val="0000FF"/>
                </a:solidFill>
              </a:rPr>
              <a:t> </a:t>
            </a:r>
            <a:r>
              <a:rPr lang="en-US" sz="4000" b="1" dirty="0" err="1">
                <a:solidFill>
                  <a:srgbClr val="0000FF"/>
                </a:solidFill>
              </a:rPr>
              <a:t>trần</a:t>
            </a:r>
            <a:endParaRPr lang="en-US" sz="4000" b="1" dirty="0">
              <a:solidFill>
                <a:srgbClr val="0000FF"/>
              </a:solidFill>
            </a:endParaRPr>
          </a:p>
        </p:txBody>
      </p:sp>
      <p:pic>
        <p:nvPicPr>
          <p:cNvPr id="9" name="Content Placeholder 8" descr="480_crop_cap_chong_chay-4122.jpg"/>
          <p:cNvPicPr>
            <a:picLocks noGrp="1" noChangeAspect="1"/>
          </p:cNvPicPr>
          <p:nvPr>
            <p:ph sz="half" idx="4294967295"/>
          </p:nvPr>
        </p:nvPicPr>
        <p:blipFill>
          <a:blip r:embed="rId3"/>
          <a:stretch>
            <a:fillRect/>
          </a:stretch>
        </p:blipFill>
        <p:spPr>
          <a:xfrm>
            <a:off x="4799013" y="1622474"/>
            <a:ext cx="4040187" cy="2786063"/>
          </a:xfrm>
        </p:spPr>
      </p:pic>
      <p:sp>
        <p:nvSpPr>
          <p:cNvPr id="8" name="Text Placeholder 7"/>
          <p:cNvSpPr>
            <a:spLocks noGrp="1"/>
          </p:cNvSpPr>
          <p:nvPr>
            <p:ph type="body" sz="quarter" idx="4294967295"/>
          </p:nvPr>
        </p:nvSpPr>
        <p:spPr>
          <a:xfrm>
            <a:off x="4596618" y="5038982"/>
            <a:ext cx="4041775" cy="639763"/>
          </a:xfrm>
        </p:spPr>
        <p:txBody>
          <a:bodyPr>
            <a:noAutofit/>
          </a:bodyPr>
          <a:lstStyle/>
          <a:p>
            <a:pPr algn="ctr"/>
            <a:r>
              <a:rPr lang="en-US" sz="4000" b="1" dirty="0" err="1">
                <a:solidFill>
                  <a:srgbClr val="0000FF"/>
                </a:solidFill>
              </a:rPr>
              <a:t>Dây</a:t>
            </a:r>
            <a:r>
              <a:rPr lang="en-US" sz="4000" b="1" dirty="0">
                <a:solidFill>
                  <a:srgbClr val="0000FF"/>
                </a:solidFill>
              </a:rPr>
              <a:t> </a:t>
            </a:r>
            <a:r>
              <a:rPr lang="en-US" sz="4000" b="1" dirty="0" err="1">
                <a:solidFill>
                  <a:srgbClr val="0000FF"/>
                </a:solidFill>
              </a:rPr>
              <a:t>dẫn</a:t>
            </a:r>
            <a:r>
              <a:rPr lang="en-US" sz="4000" b="1" dirty="0">
                <a:solidFill>
                  <a:srgbClr val="0000FF"/>
                </a:solidFill>
              </a:rPr>
              <a:t> </a:t>
            </a:r>
            <a:r>
              <a:rPr lang="en-US" sz="4000" b="1" dirty="0" err="1">
                <a:solidFill>
                  <a:srgbClr val="0000FF"/>
                </a:solidFill>
              </a:rPr>
              <a:t>bọc</a:t>
            </a:r>
            <a:r>
              <a:rPr lang="en-US" sz="4000" b="1" dirty="0">
                <a:solidFill>
                  <a:srgbClr val="0000FF"/>
                </a:solidFill>
              </a:rPr>
              <a:t> </a:t>
            </a:r>
            <a:r>
              <a:rPr lang="en-US" sz="4000" b="1" dirty="0" err="1">
                <a:solidFill>
                  <a:srgbClr val="0000FF"/>
                </a:solidFill>
              </a:rPr>
              <a:t>cách</a:t>
            </a:r>
            <a:r>
              <a:rPr lang="en-US" sz="4000" b="1" dirty="0">
                <a:solidFill>
                  <a:srgbClr val="0000FF"/>
                </a:solidFill>
              </a:rPr>
              <a:t> </a:t>
            </a:r>
            <a:r>
              <a:rPr lang="en-US" sz="4000" b="1" dirty="0" err="1">
                <a:solidFill>
                  <a:srgbClr val="0000FF"/>
                </a:solidFill>
              </a:rPr>
              <a:t>điện</a:t>
            </a:r>
            <a:endParaRPr lang="en-US" sz="4000" b="1" dirty="0">
              <a:solidFill>
                <a:srgbClr val="0000FF"/>
              </a:solidFill>
            </a:endParaRPr>
          </a:p>
        </p:txBody>
      </p:sp>
      <p:pic>
        <p:nvPicPr>
          <p:cNvPr id="13" name="Content Placeholder 12" descr="837791372546.png"/>
          <p:cNvPicPr>
            <a:picLocks noGrp="1" noChangeAspect="1"/>
          </p:cNvPicPr>
          <p:nvPr>
            <p:ph sz="quarter" idx="4294967295"/>
          </p:nvPr>
        </p:nvPicPr>
        <p:blipFill>
          <a:blip r:embed="rId4"/>
          <a:stretch>
            <a:fillRect/>
          </a:stretch>
        </p:blipFill>
        <p:spPr>
          <a:xfrm>
            <a:off x="-457200" y="1271146"/>
            <a:ext cx="3810000" cy="3073400"/>
          </a:xfrm>
        </p:spPr>
      </p:pic>
      <p:sp>
        <p:nvSpPr>
          <p:cNvPr id="7" name="Text Placeholder 5">
            <a:extLst>
              <a:ext uri="{FF2B5EF4-FFF2-40B4-BE49-F238E27FC236}">
                <a16:creationId xmlns:a16="http://schemas.microsoft.com/office/drawing/2014/main" xmlns="" id="{D2F4E726-D0BE-4BBF-91CD-CD4E356A5A15}"/>
              </a:ext>
            </a:extLst>
          </p:cNvPr>
          <p:cNvSpPr txBox="1">
            <a:spLocks/>
          </p:cNvSpPr>
          <p:nvPr/>
        </p:nvSpPr>
        <p:spPr>
          <a:xfrm>
            <a:off x="234547" y="4344546"/>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t>Hình</a:t>
            </a:r>
            <a:r>
              <a:rPr lang="en-US" sz="4000" b="1" dirty="0"/>
              <a:t> 1</a:t>
            </a:r>
          </a:p>
        </p:txBody>
      </p:sp>
      <p:sp>
        <p:nvSpPr>
          <p:cNvPr id="10" name="Text Placeholder 5">
            <a:extLst>
              <a:ext uri="{FF2B5EF4-FFF2-40B4-BE49-F238E27FC236}">
                <a16:creationId xmlns:a16="http://schemas.microsoft.com/office/drawing/2014/main" xmlns="" id="{41A0D67B-7FD3-4F9B-A281-260239B41EE9}"/>
              </a:ext>
            </a:extLst>
          </p:cNvPr>
          <p:cNvSpPr txBox="1">
            <a:spLocks/>
          </p:cNvSpPr>
          <p:nvPr/>
        </p:nvSpPr>
        <p:spPr>
          <a:xfrm>
            <a:off x="4697266" y="4317583"/>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t>Hình</a:t>
            </a:r>
            <a:r>
              <a:rPr lang="en-US" sz="4000" b="1" dirty="0"/>
              <a:t> 2</a:t>
            </a:r>
          </a:p>
        </p:txBody>
      </p:sp>
      <p:pic>
        <p:nvPicPr>
          <p:cNvPr id="1026" name="Picture 2" descr="Tài Trường Thành - Thiết bị điện chuyên nghiệ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177" y="1386840"/>
            <a:ext cx="2688823" cy="2957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heckerboard(across)">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877" y="152400"/>
            <a:ext cx="7696200" cy="1323439"/>
          </a:xfrm>
          <a:prstGeom prst="rect">
            <a:avLst/>
          </a:prstGeom>
          <a:noFill/>
        </p:spPr>
        <p:txBody>
          <a:bodyPr wrap="square" rtlCol="0">
            <a:spAutoFit/>
          </a:bodyPr>
          <a:lstStyle/>
          <a:p>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Hãy</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điền</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những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từ</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thích</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hợp</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vào</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chỗ</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trống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trong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các</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sau</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3" name="TextBox 2"/>
          <p:cNvSpPr txBox="1"/>
          <p:nvPr/>
        </p:nvSpPr>
        <p:spPr>
          <a:xfrm>
            <a:off x="344129" y="1438787"/>
            <a:ext cx="8610600" cy="255454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 </a:t>
            </a:r>
          </a:p>
        </p:txBody>
      </p:sp>
      <p:sp>
        <p:nvSpPr>
          <p:cNvPr id="5" name="TextBox 4"/>
          <p:cNvSpPr txBox="1"/>
          <p:nvPr/>
        </p:nvSpPr>
        <p:spPr>
          <a:xfrm>
            <a:off x="344129" y="3805297"/>
            <a:ext cx="8610600" cy="2123658"/>
          </a:xfrm>
          <a:prstGeom prst="rect">
            <a:avLst/>
          </a:prstGeom>
          <a:noFill/>
        </p:spPr>
        <p:txBody>
          <a:bodyPr wrap="square" rtlCol="0">
            <a:spAutoFit/>
          </a:bodyPr>
          <a:lstStyle/>
          <a:p>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Dựa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vào</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một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một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a:t>
            </a:r>
          </a:p>
        </p:txBody>
      </p:sp>
      <p:sp>
        <p:nvSpPr>
          <p:cNvPr id="2" name="TextBox 1"/>
          <p:cNvSpPr txBox="1"/>
          <p:nvPr/>
        </p:nvSpPr>
        <p:spPr>
          <a:xfrm>
            <a:off x="1413385" y="3124200"/>
            <a:ext cx="4225415" cy="830997"/>
          </a:xfrm>
          <a:prstGeom prst="rect">
            <a:avLst/>
          </a:prstGeom>
          <a:noFill/>
        </p:spPr>
        <p:txBody>
          <a:bodyPr wrap="square" rtlCol="0">
            <a:spAutoFit/>
          </a:bodyPr>
          <a:lstStyle/>
          <a:p>
            <a:r>
              <a:rPr lang="en-US" sz="4800" b="1" dirty="0" err="1">
                <a:solidFill>
                  <a:srgbClr val="FF0000"/>
                </a:solidFill>
                <a:latin typeface="Times New Roman" pitchFamily="18" charset="0"/>
                <a:cs typeface="Times New Roman" pitchFamily="18" charset="0"/>
              </a:rPr>
              <a:t>bọc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điện</a:t>
            </a:r>
            <a:r>
              <a:rPr lang="en-US" sz="4800" b="1" dirty="0">
                <a:solidFill>
                  <a:srgbClr val="FF0000"/>
                </a:solidFill>
                <a:latin typeface="Times New Roman" pitchFamily="18" charset="0"/>
                <a:cs typeface="Times New Roman" pitchFamily="18" charset="0"/>
              </a:rPr>
              <a:t>  </a:t>
            </a:r>
          </a:p>
        </p:txBody>
      </p:sp>
      <p:sp>
        <p:nvSpPr>
          <p:cNvPr id="6" name="TextBox 5"/>
          <p:cNvSpPr txBox="1"/>
          <p:nvPr/>
        </p:nvSpPr>
        <p:spPr>
          <a:xfrm>
            <a:off x="5486400" y="5117336"/>
            <a:ext cx="2777613"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7" name="TextBox 6"/>
          <p:cNvSpPr txBox="1"/>
          <p:nvPr/>
        </p:nvSpPr>
        <p:spPr>
          <a:xfrm>
            <a:off x="5424717" y="4497794"/>
            <a:ext cx="2195283"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a:t>
            </a:r>
            <a:r>
              <a:rPr lang="en-US" sz="4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hiều</a:t>
            </a:r>
            <a:r>
              <a:rPr lang="en-US" sz="4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Picture 12">
            <a:extLst>
              <a:ext uri="{FF2B5EF4-FFF2-40B4-BE49-F238E27FC236}">
                <a16:creationId xmlns:a16="http://schemas.microsoft.com/office/drawing/2014/main" xmlns="" id="{CC4D5C33-A34D-498C-9529-9EEBF610B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7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ppt_w</p:attrName>
                                        </p:attrNameLst>
                                      </p:cBhvr>
                                      <p:tavLst>
                                        <p:tav tm="0" fmla="#ppt_w*sin(2.5*pi*$)">
                                          <p:val>
                                            <p:fltVal val="0"/>
                                          </p:val>
                                        </p:tav>
                                        <p:tav tm="100000">
                                          <p:val>
                                            <p:fltVal val="1"/>
                                          </p:val>
                                        </p:tav>
                                      </p:tavLst>
                                    </p:anim>
                                    <p:anim calcmode="lin" valueType="num">
                                      <p:cBhvr>
                                        <p:cTn id="3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0" y="2209800"/>
            <a:ext cx="3816350" cy="3067050"/>
            <a:chOff x="113" y="1389"/>
            <a:chExt cx="2404" cy="1932"/>
          </a:xfrm>
        </p:grpSpPr>
        <p:pic>
          <p:nvPicPr>
            <p:cNvPr id="8" name="Picture 8" descr="Picture1"/>
            <p:cNvPicPr>
              <a:picLocks noChangeAspect="1" noChangeArrowheads="1"/>
            </p:cNvPicPr>
            <p:nvPr/>
          </p:nvPicPr>
          <p:blipFill>
            <a:blip r:embed="rId2"/>
            <a:srcRect/>
            <a:stretch>
              <a:fillRect/>
            </a:stretch>
          </p:blipFill>
          <p:spPr bwMode="auto">
            <a:xfrm>
              <a:off x="113" y="1389"/>
              <a:ext cx="2316" cy="1932"/>
            </a:xfrm>
            <a:prstGeom prst="rect">
              <a:avLst/>
            </a:prstGeom>
            <a:noFill/>
            <a:ln w="9525">
              <a:noFill/>
              <a:miter lim="800000"/>
              <a:headEnd/>
              <a:tailEnd/>
            </a:ln>
          </p:spPr>
        </p:pic>
        <p:sp>
          <p:nvSpPr>
            <p:cNvPr id="9" name="Oval 9"/>
            <p:cNvSpPr>
              <a:spLocks noChangeArrowheads="1"/>
            </p:cNvSpPr>
            <p:nvPr/>
          </p:nvSpPr>
          <p:spPr bwMode="auto">
            <a:xfrm>
              <a:off x="1201"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0" name="Oval 10"/>
            <p:cNvSpPr>
              <a:spLocks noChangeArrowheads="1"/>
            </p:cNvSpPr>
            <p:nvPr/>
          </p:nvSpPr>
          <p:spPr bwMode="auto">
            <a:xfrm>
              <a:off x="748" y="1797"/>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sp>
          <p:nvSpPr>
            <p:cNvPr id="11" name="Oval 11"/>
            <p:cNvSpPr>
              <a:spLocks noChangeArrowheads="1"/>
            </p:cNvSpPr>
            <p:nvPr/>
          </p:nvSpPr>
          <p:spPr bwMode="auto">
            <a:xfrm>
              <a:off x="294"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altLang="vi-VN" sz="2800" dirty="0">
                  <a:latin typeface="Arial" charset="0"/>
                </a:rPr>
                <a:t>3</a:t>
              </a:r>
            </a:p>
          </p:txBody>
        </p:sp>
        <p:sp>
          <p:nvSpPr>
            <p:cNvPr id="12" name="Oval 12"/>
            <p:cNvSpPr>
              <a:spLocks noChangeArrowheads="1"/>
            </p:cNvSpPr>
            <p:nvPr/>
          </p:nvSpPr>
          <p:spPr bwMode="auto">
            <a:xfrm>
              <a:off x="2154" y="2749"/>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3" name="Oval 13"/>
            <p:cNvSpPr>
              <a:spLocks noChangeArrowheads="1"/>
            </p:cNvSpPr>
            <p:nvPr/>
          </p:nvSpPr>
          <p:spPr bwMode="auto">
            <a:xfrm>
              <a:off x="612" y="2250"/>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grpSp>
      <p:sp>
        <p:nvSpPr>
          <p:cNvPr id="14" name="Text Box 4"/>
          <p:cNvSpPr txBox="1">
            <a:spLocks noChangeArrowheads="1"/>
          </p:cNvSpPr>
          <p:nvPr/>
        </p:nvSpPr>
        <p:spPr bwMode="auto">
          <a:xfrm>
            <a:off x="3352800" y="762000"/>
            <a:ext cx="2209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en-US" altLang="vi-VN" sz="3200" dirty="0">
                <a:solidFill>
                  <a:schemeClr val="tx1"/>
                </a:solidFill>
                <a:sym typeface="Wingdings" pitchFamily="2" charset="2"/>
              </a:rPr>
              <a:t></a:t>
            </a:r>
            <a:r>
              <a:rPr lang="en-US" altLang="vi-VN" sz="3200" dirty="0">
                <a:solidFill>
                  <a:schemeClr val="tx1"/>
                </a:solidFill>
              </a:rPr>
              <a:t> </a:t>
            </a:r>
            <a:r>
              <a:rPr lang="en-US" altLang="vi-VN" sz="3200" b="1" dirty="0" err="1">
                <a:solidFill>
                  <a:schemeClr val="tx1"/>
                </a:solidFill>
                <a:latin typeface="Arial" charset="0"/>
              </a:rPr>
              <a:t>Lõi</a:t>
            </a:r>
            <a:r>
              <a:rPr lang="en-US" altLang="vi-VN" sz="3200" b="1" dirty="0">
                <a:solidFill>
                  <a:schemeClr val="tx1"/>
                </a:solidFill>
                <a:latin typeface="Arial" charset="0"/>
              </a:rPr>
              <a:t> </a:t>
            </a:r>
            <a:r>
              <a:rPr lang="en-US" altLang="vi-VN" sz="3200" b="1" dirty="0" err="1">
                <a:solidFill>
                  <a:schemeClr val="tx1"/>
                </a:solidFill>
                <a:latin typeface="Arial" charset="0"/>
              </a:rPr>
              <a:t>dây</a:t>
            </a:r>
            <a:r>
              <a:rPr lang="en-US" altLang="vi-VN" sz="3200" b="1" dirty="0">
                <a:solidFill>
                  <a:schemeClr val="tx1"/>
                </a:solidFill>
                <a:latin typeface="Arial" charset="0"/>
              </a:rPr>
              <a:t>:</a:t>
            </a:r>
          </a:p>
        </p:txBody>
      </p:sp>
      <p:sp>
        <p:nvSpPr>
          <p:cNvPr id="15" name="Text Box 5"/>
          <p:cNvSpPr txBox="1">
            <a:spLocks noChangeArrowheads="1"/>
          </p:cNvSpPr>
          <p:nvPr/>
        </p:nvSpPr>
        <p:spPr bwMode="auto">
          <a:xfrm>
            <a:off x="3343123" y="2548077"/>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defRPr/>
            </a:pPr>
            <a:r>
              <a:rPr lang="en-US" altLang="vi-VN" sz="3200" smtClean="0">
                <a:solidFill>
                  <a:srgbClr val="0000FF"/>
                </a:solidFill>
                <a:sym typeface="Wingdings" pitchFamily="2" charset="2"/>
              </a:rPr>
              <a:t></a:t>
            </a:r>
            <a:r>
              <a:rPr lang="en-US" altLang="vi-VN" sz="3200" smtClean="0">
                <a:solidFill>
                  <a:srgbClr val="0000FF"/>
                </a:solidFill>
              </a:rPr>
              <a:t> </a:t>
            </a:r>
            <a:r>
              <a:rPr lang="en-US" altLang="vi-VN" sz="3200" b="1" dirty="0" err="1">
                <a:solidFill>
                  <a:srgbClr val="0000FF"/>
                </a:solidFill>
                <a:latin typeface="Arial" charset="0"/>
              </a:rPr>
              <a:t>Vỏ</a:t>
            </a:r>
            <a:r>
              <a:rPr lang="en-US" altLang="vi-VN" sz="3200" b="1" dirty="0">
                <a:solidFill>
                  <a:srgbClr val="0000FF"/>
                </a:solidFill>
                <a:latin typeface="Arial" charset="0"/>
              </a:rPr>
              <a:t> </a:t>
            </a:r>
            <a:r>
              <a:rPr lang="en-US" altLang="vi-VN" sz="3200" b="1" dirty="0" err="1">
                <a:solidFill>
                  <a:srgbClr val="0000FF"/>
                </a:solidFill>
                <a:latin typeface="Arial" charset="0"/>
              </a:rPr>
              <a:t>cách</a:t>
            </a:r>
            <a:r>
              <a:rPr lang="en-US" altLang="vi-VN" sz="3200" b="1" dirty="0">
                <a:solidFill>
                  <a:srgbClr val="0000FF"/>
                </a:solidFill>
                <a:latin typeface="Arial" charset="0"/>
              </a:rPr>
              <a:t> </a:t>
            </a:r>
            <a:r>
              <a:rPr lang="en-US" altLang="vi-VN" sz="3200" b="1" dirty="0" err="1">
                <a:solidFill>
                  <a:srgbClr val="0000FF"/>
                </a:solidFill>
                <a:latin typeface="Arial" charset="0"/>
              </a:rPr>
              <a:t>điện</a:t>
            </a:r>
            <a:r>
              <a:rPr lang="en-US" altLang="vi-VN" sz="3200" b="1" dirty="0">
                <a:solidFill>
                  <a:srgbClr val="0000FF"/>
                </a:solidFill>
                <a:latin typeface="Arial" charset="0"/>
              </a:rPr>
              <a:t>:</a:t>
            </a:r>
          </a:p>
        </p:txBody>
      </p:sp>
      <p:sp>
        <p:nvSpPr>
          <p:cNvPr id="16" name="Text Box 6"/>
          <p:cNvSpPr txBox="1">
            <a:spLocks noChangeArrowheads="1"/>
          </p:cNvSpPr>
          <p:nvPr/>
        </p:nvSpPr>
        <p:spPr bwMode="auto">
          <a:xfrm>
            <a:off x="3271201" y="5199680"/>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en-US" altLang="vi-VN" sz="3200" dirty="0">
                <a:solidFill>
                  <a:srgbClr val="FF0000"/>
                </a:solidFill>
                <a:sym typeface="Wingdings" pitchFamily="2" charset="2"/>
              </a:rPr>
              <a:t></a:t>
            </a:r>
            <a:r>
              <a:rPr lang="en-US" altLang="vi-VN" sz="3200" dirty="0">
                <a:solidFill>
                  <a:srgbClr val="A7055A"/>
                </a:solidFill>
              </a:rPr>
              <a:t> </a:t>
            </a:r>
            <a:r>
              <a:rPr lang="en-US" altLang="vi-VN" sz="3200" b="1" dirty="0" err="1">
                <a:solidFill>
                  <a:srgbClr val="A7055A"/>
                </a:solidFill>
                <a:latin typeface="Arial" charset="0"/>
              </a:rPr>
              <a:t>Vỏ</a:t>
            </a:r>
            <a:r>
              <a:rPr lang="en-US" altLang="vi-VN" sz="3200" b="1" dirty="0">
                <a:solidFill>
                  <a:srgbClr val="A7055A"/>
                </a:solidFill>
                <a:latin typeface="Arial" charset="0"/>
              </a:rPr>
              <a:t> </a:t>
            </a:r>
            <a:r>
              <a:rPr lang="en-US" altLang="vi-VN" sz="3200" b="1" dirty="0" err="1">
                <a:solidFill>
                  <a:srgbClr val="A7055A"/>
                </a:solidFill>
                <a:latin typeface="Arial" charset="0"/>
              </a:rPr>
              <a:t>bảo</a:t>
            </a:r>
            <a:r>
              <a:rPr lang="en-US" altLang="vi-VN" sz="3200" b="1" dirty="0">
                <a:solidFill>
                  <a:srgbClr val="A7055A"/>
                </a:solidFill>
                <a:latin typeface="Arial" charset="0"/>
              </a:rPr>
              <a:t> </a:t>
            </a:r>
            <a:r>
              <a:rPr lang="en-US" altLang="vi-VN" sz="3200" b="1" dirty="0" err="1">
                <a:solidFill>
                  <a:srgbClr val="A7055A"/>
                </a:solidFill>
                <a:latin typeface="Arial" charset="0"/>
              </a:rPr>
              <a:t>vệ</a:t>
            </a:r>
            <a:r>
              <a:rPr lang="en-US" altLang="vi-VN" sz="3200" b="1" dirty="0">
                <a:solidFill>
                  <a:srgbClr val="A7055A"/>
                </a:solidFill>
                <a:latin typeface="Arial" charset="0"/>
              </a:rPr>
              <a:t> </a:t>
            </a:r>
            <a:r>
              <a:rPr lang="en-US" altLang="vi-VN" sz="3200" b="1" dirty="0" err="1">
                <a:solidFill>
                  <a:srgbClr val="A7055A"/>
                </a:solidFill>
                <a:latin typeface="Arial" charset="0"/>
              </a:rPr>
              <a:t>cơ</a:t>
            </a:r>
            <a:r>
              <a:rPr lang="en-US" altLang="vi-VN" sz="3200" b="1" dirty="0">
                <a:solidFill>
                  <a:srgbClr val="A7055A"/>
                </a:solidFill>
                <a:latin typeface="Arial" charset="0"/>
              </a:rPr>
              <a:t> </a:t>
            </a:r>
            <a:r>
              <a:rPr lang="en-US" altLang="vi-VN" sz="3200" b="1" dirty="0" err="1">
                <a:solidFill>
                  <a:srgbClr val="A7055A"/>
                </a:solidFill>
                <a:latin typeface="Arial" charset="0"/>
              </a:rPr>
              <a:t>học</a:t>
            </a:r>
            <a:r>
              <a:rPr lang="en-US" altLang="vi-VN" sz="3200" b="1" dirty="0">
                <a:solidFill>
                  <a:srgbClr val="A7055A"/>
                </a:solidFill>
                <a:latin typeface="Arial" charset="0"/>
              </a:rPr>
              <a:t>:</a:t>
            </a:r>
          </a:p>
        </p:txBody>
      </p:sp>
      <p:graphicFrame>
        <p:nvGraphicFramePr>
          <p:cNvPr id="36" name="Table 35"/>
          <p:cNvGraphicFramePr>
            <a:graphicFrameLocks noGrp="1"/>
          </p:cNvGraphicFramePr>
          <p:nvPr>
            <p:extLst>
              <p:ext uri="{D42A27DB-BD31-4B8C-83A1-F6EECF244321}">
                <p14:modId xmlns:p14="http://schemas.microsoft.com/office/powerpoint/2010/main" val="360980859"/>
              </p:ext>
            </p:extLst>
          </p:nvPr>
        </p:nvGraphicFramePr>
        <p:xfrm>
          <a:off x="5467352" y="788017"/>
          <a:ext cx="3429000" cy="29718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971800">
                <a:tc>
                  <a:txBody>
                    <a:bodyPr/>
                    <a:lstStyle/>
                    <a:p>
                      <a:r>
                        <a:rPr lang="en-US" sz="3600" b="0" dirty="0" err="1">
                          <a:solidFill>
                            <a:schemeClr val="tx1"/>
                          </a:solidFill>
                        </a:rPr>
                        <a:t>Bằng</a:t>
                      </a:r>
                      <a:r>
                        <a:rPr lang="en-US" sz="3600" b="0" dirty="0">
                          <a:solidFill>
                            <a:schemeClr val="tx1"/>
                          </a:solidFill>
                        </a:rPr>
                        <a:t> </a:t>
                      </a:r>
                      <a:r>
                        <a:rPr lang="en-US" sz="3600" b="0" dirty="0" err="1">
                          <a:solidFill>
                            <a:schemeClr val="tx1"/>
                          </a:solidFill>
                        </a:rPr>
                        <a:t>đồng</a:t>
                      </a:r>
                      <a:r>
                        <a:rPr lang="en-US" sz="3600" b="0" dirty="0">
                          <a:solidFill>
                            <a:schemeClr val="tx1"/>
                          </a:solidFill>
                        </a:rPr>
                        <a:t>(</a:t>
                      </a:r>
                      <a:r>
                        <a:rPr lang="en-US" sz="3600" b="0" baseline="0" dirty="0">
                          <a:solidFill>
                            <a:schemeClr val="tx1"/>
                          </a:solidFill>
                        </a:rPr>
                        <a:t> </a:t>
                      </a:r>
                      <a:r>
                        <a:rPr lang="en-US" sz="3600" b="0" baseline="0" dirty="0" err="1">
                          <a:solidFill>
                            <a:schemeClr val="tx1"/>
                          </a:solidFill>
                        </a:rPr>
                        <a:t>hoặc</a:t>
                      </a:r>
                      <a:r>
                        <a:rPr lang="en-US" sz="3600" b="0" baseline="0" dirty="0">
                          <a:solidFill>
                            <a:schemeClr val="tx1"/>
                          </a:solidFill>
                        </a:rPr>
                        <a:t> </a:t>
                      </a:r>
                      <a:r>
                        <a:rPr lang="en-US" sz="3600" b="0" baseline="0" dirty="0" err="1">
                          <a:solidFill>
                            <a:schemeClr val="tx1"/>
                          </a:solidFill>
                        </a:rPr>
                        <a:t>nhôm</a:t>
                      </a:r>
                      <a:r>
                        <a:rPr lang="en-US" sz="3600" b="0" baseline="0" dirty="0">
                          <a:solidFill>
                            <a:schemeClr val="tx1"/>
                          </a:solidFill>
                        </a:rPr>
                        <a:t>), </a:t>
                      </a:r>
                      <a:r>
                        <a:rPr lang="en-US" sz="3600" b="0" baseline="0" dirty="0" err="1">
                          <a:solidFill>
                            <a:schemeClr val="tx1"/>
                          </a:solidFill>
                        </a:rPr>
                        <a:t>được</a:t>
                      </a:r>
                      <a:r>
                        <a:rPr lang="en-US" sz="3600" b="0" baseline="0" dirty="0">
                          <a:solidFill>
                            <a:schemeClr val="tx1"/>
                          </a:solidFill>
                        </a:rPr>
                        <a:t> </a:t>
                      </a:r>
                      <a:r>
                        <a:rPr lang="en-US" sz="3600" b="0" baseline="0" dirty="0" err="1">
                          <a:solidFill>
                            <a:schemeClr val="tx1"/>
                          </a:solidFill>
                        </a:rPr>
                        <a:t>chế</a:t>
                      </a:r>
                      <a:r>
                        <a:rPr lang="en-US" sz="3600" b="0" baseline="0" dirty="0">
                          <a:solidFill>
                            <a:schemeClr val="tx1"/>
                          </a:solidFill>
                        </a:rPr>
                        <a:t> </a:t>
                      </a:r>
                      <a:r>
                        <a:rPr lang="en-US" sz="3600" b="0" baseline="0" dirty="0" err="1">
                          <a:solidFill>
                            <a:schemeClr val="tx1"/>
                          </a:solidFill>
                        </a:rPr>
                        <a:t>tạo</a:t>
                      </a:r>
                      <a:r>
                        <a:rPr lang="en-US" sz="3600" b="0" baseline="0" dirty="0">
                          <a:solidFill>
                            <a:schemeClr val="tx1"/>
                          </a:solidFill>
                        </a:rPr>
                        <a:t> </a:t>
                      </a:r>
                      <a:r>
                        <a:rPr lang="en-US" sz="3600" b="0" baseline="0" dirty="0" err="1">
                          <a:solidFill>
                            <a:schemeClr val="tx1"/>
                          </a:solidFill>
                        </a:rPr>
                        <a:t>thành</a:t>
                      </a:r>
                      <a:r>
                        <a:rPr lang="en-US" sz="3600" b="0" baseline="0" dirty="0">
                          <a:solidFill>
                            <a:schemeClr val="tx1"/>
                          </a:solidFill>
                        </a:rPr>
                        <a:t> </a:t>
                      </a:r>
                      <a:r>
                        <a:rPr lang="en-US" sz="3600" b="0" baseline="0" dirty="0" err="1">
                          <a:solidFill>
                            <a:schemeClr val="tx1"/>
                          </a:solidFill>
                        </a:rPr>
                        <a:t>một</a:t>
                      </a:r>
                      <a:r>
                        <a:rPr lang="en-US" sz="3600" b="0" baseline="0" dirty="0">
                          <a:solidFill>
                            <a:schemeClr val="tx1"/>
                          </a:solidFill>
                        </a:rPr>
                        <a:t> </a:t>
                      </a:r>
                      <a:r>
                        <a:rPr lang="en-US" sz="3600" b="0" baseline="0" dirty="0" err="1">
                          <a:solidFill>
                            <a:schemeClr val="tx1"/>
                          </a:solidFill>
                        </a:rPr>
                        <a:t>sợi</a:t>
                      </a:r>
                      <a:r>
                        <a:rPr lang="en-US" sz="3600" b="0" baseline="0" dirty="0">
                          <a:solidFill>
                            <a:schemeClr val="tx1"/>
                          </a:solidFill>
                        </a:rPr>
                        <a:t> hay </a:t>
                      </a:r>
                      <a:r>
                        <a:rPr lang="en-US" sz="3600" b="0" baseline="0" dirty="0" err="1">
                          <a:solidFill>
                            <a:schemeClr val="tx1"/>
                          </a:solidFill>
                        </a:rPr>
                        <a:t>nhiều</a:t>
                      </a:r>
                      <a:r>
                        <a:rPr lang="en-US" sz="3600" b="0" baseline="0" dirty="0">
                          <a:solidFill>
                            <a:schemeClr val="tx1"/>
                          </a:solidFill>
                        </a:rPr>
                        <a:t> </a:t>
                      </a:r>
                      <a:r>
                        <a:rPr lang="en-US" sz="3600" b="0" baseline="0" dirty="0" err="1">
                          <a:solidFill>
                            <a:schemeClr val="tx1"/>
                          </a:solidFill>
                        </a:rPr>
                        <a:t>sợi</a:t>
                      </a:r>
                      <a:r>
                        <a:rPr lang="en-US" sz="3600" b="0" baseline="0" dirty="0">
                          <a:solidFill>
                            <a:schemeClr val="tx1"/>
                          </a:solidFill>
                        </a:rPr>
                        <a:t> </a:t>
                      </a:r>
                      <a:r>
                        <a:rPr lang="en-US" sz="3600" b="0" baseline="0" dirty="0" err="1">
                          <a:solidFill>
                            <a:schemeClr val="tx1"/>
                          </a:solidFill>
                        </a:rPr>
                        <a:t>bện</a:t>
                      </a:r>
                      <a:r>
                        <a:rPr lang="en-US" sz="3600" b="0" baseline="0" dirty="0">
                          <a:solidFill>
                            <a:schemeClr val="tx1"/>
                          </a:solidFill>
                        </a:rPr>
                        <a:t> </a:t>
                      </a:r>
                      <a:r>
                        <a:rPr lang="en-US" sz="3600" b="0" baseline="0" dirty="0" err="1">
                          <a:solidFill>
                            <a:schemeClr val="tx1"/>
                          </a:solidFill>
                        </a:rPr>
                        <a:t>với</a:t>
                      </a:r>
                      <a:r>
                        <a:rPr lang="en-US" sz="3600" b="0" baseline="0" dirty="0">
                          <a:solidFill>
                            <a:schemeClr val="tx1"/>
                          </a:solidFill>
                        </a:rPr>
                        <a:t> </a:t>
                      </a:r>
                      <a:r>
                        <a:rPr lang="en-US" sz="3600" b="0" baseline="0" dirty="0" err="1">
                          <a:solidFill>
                            <a:schemeClr val="tx1"/>
                          </a:solidFill>
                        </a:rPr>
                        <a:t>nhau</a:t>
                      </a:r>
                      <a:r>
                        <a:rPr lang="en-US" sz="3600" b="0" baseline="0" dirty="0">
                          <a:solidFill>
                            <a:schemeClr val="tx1"/>
                          </a:solidFill>
                        </a:rPr>
                        <a:t>.</a:t>
                      </a:r>
                      <a:endParaRPr lang="en-US"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863887743"/>
              </p:ext>
            </p:extLst>
          </p:nvPr>
        </p:nvGraphicFramePr>
        <p:xfrm>
          <a:off x="5672502" y="1755011"/>
          <a:ext cx="3336559" cy="3139440"/>
        </p:xfrm>
        <a:graphic>
          <a:graphicData uri="http://schemas.openxmlformats.org/drawingml/2006/table">
            <a:tbl>
              <a:tblPr firstRow="1" bandRow="1">
                <a:tableStyleId>{5C22544A-7EE6-4342-B048-85BDC9FD1C3A}</a:tableStyleId>
              </a:tblPr>
              <a:tblGrid>
                <a:gridCol w="3336559">
                  <a:extLst>
                    <a:ext uri="{9D8B030D-6E8A-4147-A177-3AD203B41FA5}">
                      <a16:colId xmlns:a16="http://schemas.microsoft.com/office/drawing/2014/main" xmlns="" val="20000"/>
                    </a:ext>
                  </a:extLst>
                </a:gridCol>
              </a:tblGrid>
              <a:tr h="1676399">
                <a:tc>
                  <a:txBody>
                    <a:bodyPr/>
                    <a:lstStyle/>
                    <a:p>
                      <a:r>
                        <a:rPr lang="en-US" sz="4000" b="0" dirty="0" err="1">
                          <a:solidFill>
                            <a:schemeClr val="tx1"/>
                          </a:solidFill>
                        </a:rPr>
                        <a:t>Bằng</a:t>
                      </a:r>
                      <a:r>
                        <a:rPr lang="en-US" sz="4000" b="0" dirty="0">
                          <a:solidFill>
                            <a:schemeClr val="tx1"/>
                          </a:solidFill>
                        </a:rPr>
                        <a:t> </a:t>
                      </a:r>
                      <a:r>
                        <a:rPr lang="en-US" sz="4000" b="0" dirty="0" err="1">
                          <a:solidFill>
                            <a:schemeClr val="tx1"/>
                          </a:solidFill>
                        </a:rPr>
                        <a:t>cao</a:t>
                      </a:r>
                      <a:r>
                        <a:rPr lang="en-US" sz="4000" b="0" dirty="0">
                          <a:solidFill>
                            <a:schemeClr val="tx1"/>
                          </a:solidFill>
                        </a:rPr>
                        <a:t> </a:t>
                      </a:r>
                      <a:r>
                        <a:rPr lang="en-US" sz="4000" b="0" dirty="0" err="1">
                          <a:solidFill>
                            <a:schemeClr val="tx1"/>
                          </a:solidFill>
                        </a:rPr>
                        <a:t>su</a:t>
                      </a:r>
                      <a:r>
                        <a:rPr lang="en-US" sz="4000" b="0" dirty="0">
                          <a:solidFill>
                            <a:schemeClr val="tx1"/>
                          </a:solidFill>
                        </a:rPr>
                        <a:t>(</a:t>
                      </a:r>
                      <a:r>
                        <a:rPr lang="en-US" sz="4000" b="0" dirty="0" err="1">
                          <a:solidFill>
                            <a:schemeClr val="tx1"/>
                          </a:solidFill>
                        </a:rPr>
                        <a:t>hoặc</a:t>
                      </a:r>
                      <a:r>
                        <a:rPr lang="en-US" sz="4000" b="0" baseline="0" dirty="0">
                          <a:solidFill>
                            <a:schemeClr val="tx1"/>
                          </a:solidFill>
                        </a:rPr>
                        <a:t> PVC), </a:t>
                      </a:r>
                      <a:r>
                        <a:rPr lang="en-US" sz="4000" b="0" baseline="0" dirty="0" err="1">
                          <a:solidFill>
                            <a:schemeClr val="tx1"/>
                          </a:solidFill>
                        </a:rPr>
                        <a:t>gồm</a:t>
                      </a:r>
                      <a:r>
                        <a:rPr lang="en-US" sz="4000" b="0" baseline="0" dirty="0">
                          <a:solidFill>
                            <a:schemeClr val="tx1"/>
                          </a:solidFill>
                        </a:rPr>
                        <a:t> </a:t>
                      </a:r>
                      <a:r>
                        <a:rPr lang="en-US" sz="4000" b="0" baseline="0" dirty="0" err="1">
                          <a:solidFill>
                            <a:schemeClr val="tx1"/>
                          </a:solidFill>
                        </a:rPr>
                        <a:t>một</a:t>
                      </a:r>
                      <a:r>
                        <a:rPr lang="en-US" sz="4000" b="0" baseline="0" dirty="0">
                          <a:solidFill>
                            <a:schemeClr val="tx1"/>
                          </a:solidFill>
                        </a:rPr>
                        <a:t> </a:t>
                      </a:r>
                      <a:r>
                        <a:rPr lang="en-US" sz="4000" b="0" baseline="0" dirty="0" err="1">
                          <a:solidFill>
                            <a:schemeClr val="tx1"/>
                          </a:solidFill>
                        </a:rPr>
                        <a:t>lớp</a:t>
                      </a:r>
                      <a:r>
                        <a:rPr lang="en-US" sz="4000" b="0" baseline="0" dirty="0">
                          <a:solidFill>
                            <a:schemeClr val="tx1"/>
                          </a:solidFill>
                        </a:rPr>
                        <a:t> </a:t>
                      </a:r>
                      <a:r>
                        <a:rPr lang="en-US" sz="4000" b="0" baseline="0" dirty="0" err="1">
                          <a:solidFill>
                            <a:schemeClr val="tx1"/>
                          </a:solidFill>
                        </a:rPr>
                        <a:t>hoặc</a:t>
                      </a:r>
                      <a:r>
                        <a:rPr lang="en-US" sz="4000" b="0" baseline="0" dirty="0">
                          <a:solidFill>
                            <a:schemeClr val="tx1"/>
                          </a:solidFill>
                        </a:rPr>
                        <a:t> </a:t>
                      </a:r>
                      <a:r>
                        <a:rPr lang="en-US" sz="4000" b="0" baseline="0" dirty="0" err="1">
                          <a:solidFill>
                            <a:schemeClr val="tx1"/>
                          </a:solidFill>
                        </a:rPr>
                        <a:t>nhiều</a:t>
                      </a:r>
                      <a:r>
                        <a:rPr lang="en-US" sz="4000" b="0" baseline="0" dirty="0">
                          <a:solidFill>
                            <a:schemeClr val="tx1"/>
                          </a:solidFill>
                        </a:rPr>
                        <a:t> </a:t>
                      </a:r>
                      <a:r>
                        <a:rPr lang="en-US" sz="4000" b="0" baseline="0" dirty="0" err="1">
                          <a:solidFill>
                            <a:schemeClr val="tx1"/>
                          </a:solidFill>
                        </a:rPr>
                        <a:t>lớp</a:t>
                      </a:r>
                      <a:r>
                        <a:rPr lang="en-US" sz="4000" b="0" baseline="0" dirty="0">
                          <a:solidFill>
                            <a:schemeClr val="tx1"/>
                          </a:solidFill>
                        </a:rPr>
                        <a:t>.</a:t>
                      </a: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504774520"/>
              </p:ext>
            </p:extLst>
          </p:nvPr>
        </p:nvGraphicFramePr>
        <p:xfrm>
          <a:off x="5410200" y="3947160"/>
          <a:ext cx="3446461" cy="2987040"/>
        </p:xfrm>
        <a:graphic>
          <a:graphicData uri="http://schemas.openxmlformats.org/drawingml/2006/table">
            <a:tbl>
              <a:tblPr firstRow="1" bandRow="1">
                <a:tableStyleId>{5C22544A-7EE6-4342-B048-85BDC9FD1C3A}</a:tableStyleId>
              </a:tblPr>
              <a:tblGrid>
                <a:gridCol w="3446461">
                  <a:extLst>
                    <a:ext uri="{9D8B030D-6E8A-4147-A177-3AD203B41FA5}">
                      <a16:colId xmlns:a16="http://schemas.microsoft.com/office/drawing/2014/main" xmlns="" val="20000"/>
                    </a:ext>
                  </a:extLst>
                </a:gridCol>
              </a:tblGrid>
              <a:tr h="2590800">
                <a:tc>
                  <a:txBody>
                    <a:bodyPr/>
                    <a:lstStyle/>
                    <a:p>
                      <a:r>
                        <a:rPr lang="en-US" sz="3800" b="0" dirty="0" err="1">
                          <a:solidFill>
                            <a:srgbClr val="0000FF"/>
                          </a:solidFill>
                        </a:rPr>
                        <a:t>Chống</a:t>
                      </a:r>
                      <a:r>
                        <a:rPr lang="en-US" sz="3800" b="0" dirty="0">
                          <a:solidFill>
                            <a:srgbClr val="0000FF"/>
                          </a:solidFill>
                        </a:rPr>
                        <a:t> </a:t>
                      </a:r>
                      <a:r>
                        <a:rPr lang="en-US" sz="3800" b="0" dirty="0" err="1">
                          <a:solidFill>
                            <a:srgbClr val="0000FF"/>
                          </a:solidFill>
                        </a:rPr>
                        <a:t>va</a:t>
                      </a:r>
                      <a:r>
                        <a:rPr lang="en-US" sz="3800" b="0" dirty="0">
                          <a:solidFill>
                            <a:srgbClr val="0000FF"/>
                          </a:solidFill>
                        </a:rPr>
                        <a:t> </a:t>
                      </a:r>
                      <a:r>
                        <a:rPr lang="en-US" sz="3800" b="0" dirty="0" err="1">
                          <a:solidFill>
                            <a:srgbClr val="0000FF"/>
                          </a:solidFill>
                        </a:rPr>
                        <a:t>đập</a:t>
                      </a:r>
                      <a:r>
                        <a:rPr lang="en-US" sz="3800" b="0" baseline="0" dirty="0">
                          <a:solidFill>
                            <a:srgbClr val="0000FF"/>
                          </a:solidFill>
                        </a:rPr>
                        <a:t> </a:t>
                      </a:r>
                      <a:r>
                        <a:rPr lang="en-US" sz="3800" b="0" baseline="0" dirty="0" err="1">
                          <a:solidFill>
                            <a:srgbClr val="0000FF"/>
                          </a:solidFill>
                        </a:rPr>
                        <a:t>cơ</a:t>
                      </a:r>
                      <a:r>
                        <a:rPr lang="en-US" sz="3800" b="0" baseline="0" dirty="0">
                          <a:solidFill>
                            <a:srgbClr val="0000FF"/>
                          </a:solidFill>
                        </a:rPr>
                        <a:t> </a:t>
                      </a:r>
                      <a:r>
                        <a:rPr lang="en-US" sz="3800" b="0" baseline="0" dirty="0" err="1">
                          <a:solidFill>
                            <a:srgbClr val="0000FF"/>
                          </a:solidFill>
                        </a:rPr>
                        <a:t>học</a:t>
                      </a:r>
                      <a:r>
                        <a:rPr lang="en-US" sz="3800" b="0" baseline="0" dirty="0">
                          <a:solidFill>
                            <a:srgbClr val="0000FF"/>
                          </a:solidFill>
                        </a:rPr>
                        <a:t>, </a:t>
                      </a:r>
                      <a:r>
                        <a:rPr lang="en-US" sz="3800" b="0" baseline="0" dirty="0" err="1">
                          <a:solidFill>
                            <a:srgbClr val="0000FF"/>
                          </a:solidFill>
                        </a:rPr>
                        <a:t>ảnh</a:t>
                      </a:r>
                      <a:r>
                        <a:rPr lang="en-US" sz="3800" b="0" baseline="0" dirty="0">
                          <a:solidFill>
                            <a:srgbClr val="0000FF"/>
                          </a:solidFill>
                        </a:rPr>
                        <a:t> </a:t>
                      </a:r>
                      <a:r>
                        <a:rPr lang="en-US" sz="3800" b="0" baseline="0" dirty="0" err="1">
                          <a:solidFill>
                            <a:srgbClr val="0000FF"/>
                          </a:solidFill>
                        </a:rPr>
                        <a:t>hưởng</a:t>
                      </a:r>
                      <a:r>
                        <a:rPr lang="en-US" sz="3800" b="0" baseline="0" dirty="0">
                          <a:solidFill>
                            <a:srgbClr val="0000FF"/>
                          </a:solidFill>
                        </a:rPr>
                        <a:t> </a:t>
                      </a:r>
                      <a:r>
                        <a:rPr lang="en-US" sz="3800" b="0" baseline="0" dirty="0" err="1">
                          <a:solidFill>
                            <a:srgbClr val="0000FF"/>
                          </a:solidFill>
                        </a:rPr>
                        <a:t>của</a:t>
                      </a:r>
                      <a:r>
                        <a:rPr lang="en-US" sz="3800" b="0" baseline="0" dirty="0">
                          <a:solidFill>
                            <a:srgbClr val="0000FF"/>
                          </a:solidFill>
                        </a:rPr>
                        <a:t> </a:t>
                      </a:r>
                      <a:r>
                        <a:rPr lang="en-US" sz="3800" b="0" baseline="0" dirty="0" err="1">
                          <a:solidFill>
                            <a:srgbClr val="0000FF"/>
                          </a:solidFill>
                        </a:rPr>
                        <a:t>độ</a:t>
                      </a:r>
                      <a:r>
                        <a:rPr lang="en-US" sz="3800" b="0" baseline="0" dirty="0">
                          <a:solidFill>
                            <a:srgbClr val="0000FF"/>
                          </a:solidFill>
                        </a:rPr>
                        <a:t> </a:t>
                      </a:r>
                      <a:r>
                        <a:rPr lang="en-US" sz="3800" b="0" baseline="0" dirty="0" err="1">
                          <a:solidFill>
                            <a:srgbClr val="0000FF"/>
                          </a:solidFill>
                        </a:rPr>
                        <a:t>ẩm</a:t>
                      </a:r>
                      <a:r>
                        <a:rPr lang="en-US" sz="3800" b="0" baseline="0" dirty="0">
                          <a:solidFill>
                            <a:srgbClr val="0000FF"/>
                          </a:solidFill>
                        </a:rPr>
                        <a:t>, </a:t>
                      </a:r>
                      <a:r>
                        <a:rPr lang="en-US" sz="3800" b="0" baseline="0" dirty="0" err="1">
                          <a:solidFill>
                            <a:srgbClr val="0000FF"/>
                          </a:solidFill>
                        </a:rPr>
                        <a:t>nước</a:t>
                      </a:r>
                      <a:r>
                        <a:rPr lang="en-US" sz="3800" b="0" baseline="0" dirty="0">
                          <a:solidFill>
                            <a:srgbClr val="0000FF"/>
                          </a:solidFill>
                        </a:rPr>
                        <a:t> </a:t>
                      </a:r>
                      <a:r>
                        <a:rPr lang="en-US" sz="3800" b="0" baseline="0" dirty="0" err="1">
                          <a:solidFill>
                            <a:srgbClr val="0000FF"/>
                          </a:solidFill>
                        </a:rPr>
                        <a:t>và</a:t>
                      </a:r>
                      <a:r>
                        <a:rPr lang="en-US" sz="3800" b="0" baseline="0" dirty="0">
                          <a:solidFill>
                            <a:srgbClr val="0000FF"/>
                          </a:solidFill>
                        </a:rPr>
                        <a:t> </a:t>
                      </a:r>
                      <a:r>
                        <a:rPr lang="en-US" sz="3800" b="0" baseline="0" dirty="0" err="1">
                          <a:solidFill>
                            <a:srgbClr val="0000FF"/>
                          </a:solidFill>
                        </a:rPr>
                        <a:t>các</a:t>
                      </a:r>
                      <a:r>
                        <a:rPr lang="en-US" sz="3800" b="0" baseline="0" dirty="0">
                          <a:solidFill>
                            <a:srgbClr val="0000FF"/>
                          </a:solidFill>
                        </a:rPr>
                        <a:t> </a:t>
                      </a:r>
                      <a:r>
                        <a:rPr lang="en-US" sz="3800" b="0" baseline="0" dirty="0" err="1">
                          <a:solidFill>
                            <a:srgbClr val="0000FF"/>
                          </a:solidFill>
                        </a:rPr>
                        <a:t>chất</a:t>
                      </a:r>
                      <a:r>
                        <a:rPr lang="en-US" sz="3800" b="0" baseline="0" dirty="0">
                          <a:solidFill>
                            <a:srgbClr val="0000FF"/>
                          </a:solidFill>
                        </a:rPr>
                        <a:t> </a:t>
                      </a:r>
                      <a:r>
                        <a:rPr lang="en-US" sz="3800" b="0" baseline="0" dirty="0" err="1">
                          <a:solidFill>
                            <a:srgbClr val="0000FF"/>
                          </a:solidFill>
                        </a:rPr>
                        <a:t>hóa</a:t>
                      </a:r>
                      <a:r>
                        <a:rPr lang="en-US" sz="3800" b="0" baseline="0" dirty="0">
                          <a:solidFill>
                            <a:srgbClr val="0000FF"/>
                          </a:solidFill>
                        </a:rPr>
                        <a:t> </a:t>
                      </a:r>
                      <a:r>
                        <a:rPr lang="en-US" sz="3800" b="0" baseline="0" dirty="0" err="1">
                          <a:solidFill>
                            <a:srgbClr val="0000FF"/>
                          </a:solidFill>
                        </a:rPr>
                        <a:t>học</a:t>
                      </a:r>
                      <a:r>
                        <a:rPr lang="en-US" sz="3800" b="0" baseline="0" dirty="0">
                          <a:solidFill>
                            <a:srgbClr val="0000FF"/>
                          </a:solidFill>
                        </a:rPr>
                        <a:t>.</a:t>
                      </a:r>
                      <a:endParaRPr lang="en-US" sz="38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45" name="Title 6"/>
          <p:cNvSpPr txBox="1">
            <a:spLocks/>
          </p:cNvSpPr>
          <p:nvPr/>
        </p:nvSpPr>
        <p:spPr>
          <a:xfrm>
            <a:off x="0" y="0"/>
            <a:ext cx="8229600" cy="533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ea typeface="+mj-ea"/>
                <a:cs typeface="+mj-cs"/>
              </a:rPr>
              <a:t>2. </a:t>
            </a:r>
            <a:r>
              <a:rPr lang="en-US" sz="4000" b="1" dirty="0" err="1">
                <a:solidFill>
                  <a:srgbClr val="0000FF"/>
                </a:solidFill>
                <a:ea typeface="+mj-ea"/>
                <a:cs typeface="+mj-cs"/>
              </a:rPr>
              <a:t>C</a:t>
            </a:r>
            <a:r>
              <a:rPr kumimoji="0" lang="en-US" sz="4000" b="1" i="0" u="none" strike="noStrike" kern="1200" cap="none" spc="0" normalizeH="0" baseline="0" noProof="0" dirty="0" err="1">
                <a:ln>
                  <a:noFill/>
                </a:ln>
                <a:solidFill>
                  <a:srgbClr val="0000FF"/>
                </a:solidFill>
                <a:effectLst/>
                <a:uLnTx/>
                <a:uFillTx/>
                <a:ea typeface="+mj-ea"/>
                <a:cs typeface="+mj-cs"/>
              </a:rPr>
              <a:t>ấu</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tạo</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dây</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dẫn</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điện</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được</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bọc</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cách</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điện</a:t>
            </a:r>
            <a:r>
              <a:rPr kumimoji="0" lang="en-US" sz="4000" b="1" i="0" u="none" strike="noStrike" kern="1200" cap="none" spc="0" normalizeH="0" baseline="0" noProof="0" dirty="0">
                <a:ln>
                  <a:noFill/>
                </a:ln>
                <a:solidFill>
                  <a:srgbClr val="0000FF"/>
                </a:solidFill>
                <a:effectLst/>
                <a:uLnTx/>
                <a:uFillTx/>
                <a:ea typeface="+mj-ea"/>
                <a:cs typeface="+mj-cs"/>
              </a:rPr>
              <a:t>:</a:t>
            </a:r>
          </a:p>
        </p:txBody>
      </p:sp>
      <p:cxnSp>
        <p:nvCxnSpPr>
          <p:cNvPr id="47" name="Straight Arrow Connector 46"/>
          <p:cNvCxnSpPr>
            <a:cxnSpLocks/>
          </p:cNvCxnSpPr>
          <p:nvPr/>
        </p:nvCxnSpPr>
        <p:spPr>
          <a:xfrm flipV="1">
            <a:off x="2133602" y="1182814"/>
            <a:ext cx="1446464" cy="2031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2" idx="1"/>
          </p:cNvCxnSpPr>
          <p:nvPr/>
        </p:nvCxnSpPr>
        <p:spPr>
          <a:xfrm flipV="1">
            <a:off x="3324480" y="1219200"/>
            <a:ext cx="256920" cy="3233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10" idx="7"/>
          </p:cNvCxnSpPr>
          <p:nvPr/>
        </p:nvCxnSpPr>
        <p:spPr>
          <a:xfrm flipV="1">
            <a:off x="1499934" y="2880122"/>
            <a:ext cx="2002094" cy="6177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cxnSpLocks/>
            <a:stCxn id="13" idx="6"/>
          </p:cNvCxnSpPr>
          <p:nvPr/>
        </p:nvCxnSpPr>
        <p:spPr>
          <a:xfrm flipV="1">
            <a:off x="1368426" y="2928938"/>
            <a:ext cx="2133602" cy="9358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cxnSpLocks/>
            <a:stCxn id="11" idx="5"/>
          </p:cNvCxnSpPr>
          <p:nvPr/>
        </p:nvCxnSpPr>
        <p:spPr>
          <a:xfrm>
            <a:off x="779209" y="3420809"/>
            <a:ext cx="2673731" cy="211065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xmlns="" id="{2D138509-03E7-4D8E-9487-C118C0491135}"/>
              </a:ext>
            </a:extLst>
          </p:cNvPr>
          <p:cNvSpPr txBox="1"/>
          <p:nvPr/>
        </p:nvSpPr>
        <p:spPr>
          <a:xfrm>
            <a:off x="288926" y="5059740"/>
            <a:ext cx="2590800" cy="1569660"/>
          </a:xfrm>
          <a:prstGeom prst="rect">
            <a:avLst/>
          </a:prstGeom>
          <a:noFill/>
        </p:spPr>
        <p:txBody>
          <a:bodyPr wrap="square" rtlCol="0">
            <a:spAutoFit/>
          </a:bodyPr>
          <a:lstStyle/>
          <a:p>
            <a:r>
              <a:rPr lang="en-US" sz="3200" b="1" dirty="0" err="1">
                <a:solidFill>
                  <a:srgbClr val="0000FF"/>
                </a:solidFill>
              </a:rPr>
              <a:t>Hình</a:t>
            </a:r>
            <a:r>
              <a:rPr lang="en-US" sz="3200" b="1" dirty="0">
                <a:solidFill>
                  <a:srgbClr val="0000FF"/>
                </a:solidFill>
              </a:rPr>
              <a:t> 2.2</a:t>
            </a:r>
          </a:p>
          <a:p>
            <a:r>
              <a:rPr lang="en-US" sz="3200" b="1" dirty="0" err="1">
                <a:solidFill>
                  <a:srgbClr val="0000FF"/>
                </a:solidFill>
              </a:rPr>
              <a:t>Dây</a:t>
            </a:r>
            <a:r>
              <a:rPr lang="en-US" sz="3200" b="1" dirty="0">
                <a:solidFill>
                  <a:srgbClr val="0000FF"/>
                </a:solidFill>
              </a:rPr>
              <a:t> </a:t>
            </a:r>
            <a:r>
              <a:rPr lang="en-US" sz="3200" b="1" dirty="0" err="1">
                <a:solidFill>
                  <a:srgbClr val="0000FF"/>
                </a:solidFill>
              </a:rPr>
              <a:t>dẫn</a:t>
            </a:r>
            <a:r>
              <a:rPr lang="en-US" sz="3200" b="1" dirty="0">
                <a:solidFill>
                  <a:srgbClr val="0000FF"/>
                </a:solidFill>
              </a:rPr>
              <a:t> </a:t>
            </a:r>
            <a:r>
              <a:rPr lang="en-US" sz="3200" b="1" dirty="0" err="1">
                <a:solidFill>
                  <a:srgbClr val="0000FF"/>
                </a:solidFill>
              </a:rPr>
              <a:t>bọc</a:t>
            </a:r>
            <a:r>
              <a:rPr lang="en-US" sz="3200" b="1" dirty="0">
                <a:solidFill>
                  <a:srgbClr val="0000FF"/>
                </a:solidFill>
              </a:rPr>
              <a:t> </a:t>
            </a:r>
            <a:r>
              <a:rPr lang="en-US" sz="3200" b="1" dirty="0" err="1">
                <a:solidFill>
                  <a:srgbClr val="0000FF"/>
                </a:solidFill>
              </a:rPr>
              <a:t>cách</a:t>
            </a:r>
            <a:r>
              <a:rPr lang="en-US" sz="3200" b="1" dirty="0">
                <a:solidFill>
                  <a:srgbClr val="0000FF"/>
                </a:solidFill>
              </a:rPr>
              <a:t> </a:t>
            </a:r>
            <a:r>
              <a:rPr lang="en-US" sz="3200" b="1" dirty="0" err="1">
                <a:solidFill>
                  <a:srgbClr val="0000FF"/>
                </a:solidFill>
              </a:rPr>
              <a:t>điện</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box(i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linds(horizontal)">
                                      <p:cBhvr>
                                        <p:cTn id="28" dur="500"/>
                                        <p:tgtEl>
                                          <p:spTgt spid="51"/>
                                        </p:tgtEl>
                                      </p:cBhvr>
                                    </p:animEffect>
                                  </p:childTnLst>
                                </p:cTn>
                              </p:par>
                              <p:par>
                                <p:cTn id="29" presetID="3" presetClass="entr" presetSubtype="1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linds(horizontal)">
                                      <p:cBhvr>
                                        <p:cTn id="31" dur="500"/>
                                        <p:tgtEl>
                                          <p:spTgt spid="53"/>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box(in)">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linds(horizontal)">
                                      <p:cBhvr>
                                        <p:cTn id="40" dur="500"/>
                                        <p:tgtEl>
                                          <p:spTgt spid="55"/>
                                        </p:tgtEl>
                                      </p:cBhvr>
                                    </p:animEffect>
                                  </p:childTnLst>
                                </p:cTn>
                              </p:par>
                            </p:childTnLst>
                          </p:cTn>
                        </p:par>
                        <p:par>
                          <p:cTn id="41" fill="hold">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ox(in)">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heckerboard(across)">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checkerboard(across)">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43"/>
                                        </p:tgtEl>
                                      </p:cBhvr>
                                    </p:animEffect>
                                    <p:set>
                                      <p:cBhvr>
                                        <p:cTn id="64" dur="1" fill="hold">
                                          <p:stCondLst>
                                            <p:cond delay="499"/>
                                          </p:stCondLst>
                                        </p:cTn>
                                        <p:tgtEl>
                                          <p:spTgt spid="4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checkerboard(across)">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16" grpId="0" build="allAtOnce"/>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imes New Roman" pitchFamily="18" charset="0"/>
                <a:ea typeface="Tahoma" panose="020B0604030504040204" pitchFamily="34" charset="0"/>
                <a:cs typeface="Times New Roman" pitchFamily="18" charset="0"/>
              </a:rPr>
              <a:t>3. </a:t>
            </a:r>
            <a:r>
              <a:rPr lang="en-US" sz="4000" b="1" dirty="0" err="1">
                <a:solidFill>
                  <a:srgbClr val="0000FF"/>
                </a:solidFill>
                <a:latin typeface="Times New Roman" pitchFamily="18" charset="0"/>
                <a:ea typeface="Tahoma" panose="020B0604030504040204" pitchFamily="34" charset="0"/>
                <a:cs typeface="Times New Roman" pitchFamily="18" charset="0"/>
              </a:rPr>
              <a:t>Sử</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dụng</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dây</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dẫn</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điện</a:t>
            </a:r>
            <a:r>
              <a:rPr lang="en-US" sz="4000" b="1" dirty="0">
                <a:solidFill>
                  <a:srgbClr val="0000FF"/>
                </a:solidFill>
                <a:latin typeface="Times New Roman" pitchFamily="18" charset="0"/>
                <a:ea typeface="Tahoma" panose="020B0604030504040204" pitchFamily="34" charset="0"/>
                <a:cs typeface="Times New Roman" pitchFamily="18" charset="0"/>
              </a:rPr>
              <a:t>: </a:t>
            </a:r>
          </a:p>
        </p:txBody>
      </p:sp>
      <p:sp>
        <p:nvSpPr>
          <p:cNvPr id="5" name="TextBox 4"/>
          <p:cNvSpPr txBox="1"/>
          <p:nvPr/>
        </p:nvSpPr>
        <p:spPr>
          <a:xfrm>
            <a:off x="464234" y="912487"/>
            <a:ext cx="8305800" cy="2800767"/>
          </a:xfrm>
          <a:prstGeom prst="rect">
            <a:avLst/>
          </a:prstGeom>
          <a:noFill/>
        </p:spPr>
        <p:txBody>
          <a:bodyPr wrap="square" rtlCol="0">
            <a:spAutoFit/>
          </a:bodyPr>
          <a:lstStyle/>
          <a:p>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Đối</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với</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mạng</a:t>
            </a: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đ</a:t>
            </a:r>
            <a:r>
              <a:rPr lang="en-US" sz="4400" dirty="0" err="1" smtClean="0">
                <a:latin typeface="Times New Roman" pitchFamily="18" charset="0"/>
                <a:cs typeface="Times New Roman" pitchFamily="18" charset="0"/>
              </a:rPr>
              <a:t>iện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trong</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nhà</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k</a:t>
            </a:r>
            <a:r>
              <a:rPr lang="en-US" sz="4400" dirty="0" err="1" smtClean="0">
                <a:latin typeface="Times New Roman" pitchFamily="18" charset="0"/>
                <a:cs typeface="Times New Roman" pitchFamily="18" charset="0"/>
              </a:rPr>
              <a:t>hông</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sử</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dụng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tùy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tiện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phải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tuân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theo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thiết</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kế</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mạng</a:t>
            </a: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đ</a:t>
            </a:r>
            <a:r>
              <a:rPr lang="en-US" sz="4400" dirty="0" err="1">
                <a:latin typeface="Times New Roman" pitchFamily="18" charset="0"/>
                <a:cs typeface="Times New Roman" pitchFamily="18" charset="0"/>
              </a:rPr>
              <a:t>iện</a:t>
            </a:r>
            <a:endParaRPr lang="en-US" sz="4400" dirty="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
        <p:nvSpPr>
          <p:cNvPr id="6" name="TextBox 5"/>
          <p:cNvSpPr txBox="1"/>
          <p:nvPr/>
        </p:nvSpPr>
        <p:spPr>
          <a:xfrm>
            <a:off x="461304" y="3143580"/>
            <a:ext cx="8305800" cy="1446550"/>
          </a:xfrm>
          <a:prstGeom prst="rect">
            <a:avLst/>
          </a:prstGeom>
          <a:noFill/>
        </p:spPr>
        <p:txBody>
          <a:bodyPr wrap="square" rtlCol="0">
            <a:spAutoFit/>
          </a:bodyPr>
          <a:lstStyle/>
          <a:p>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Thường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xuyên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kiểm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vỏ</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cách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điện</a:t>
            </a:r>
            <a:r>
              <a:rPr lang="en-US" sz="4400" dirty="0">
                <a:latin typeface="Times New Roman" pitchFamily="18" charset="0"/>
                <a:cs typeface="Times New Roman" pitchFamily="18" charset="0"/>
              </a:rPr>
              <a:t>. </a:t>
            </a:r>
          </a:p>
        </p:txBody>
      </p:sp>
      <p:sp>
        <p:nvSpPr>
          <p:cNvPr id="7" name="TextBox 6">
            <a:extLst>
              <a:ext uri="{FF2B5EF4-FFF2-40B4-BE49-F238E27FC236}">
                <a16:creationId xmlns:a16="http://schemas.microsoft.com/office/drawing/2014/main" xmlns="" id="{27A339E9-9C32-41CB-9606-DF937792A8E7}"/>
              </a:ext>
            </a:extLst>
          </p:cNvPr>
          <p:cNvSpPr txBox="1"/>
          <p:nvPr/>
        </p:nvSpPr>
        <p:spPr>
          <a:xfrm>
            <a:off x="444892" y="4734342"/>
            <a:ext cx="8305800" cy="1446550"/>
          </a:xfrm>
          <a:prstGeom prst="rect">
            <a:avLst/>
          </a:prstGeom>
          <a:noFill/>
        </p:spPr>
        <p:txBody>
          <a:bodyPr wrap="square" rtlCol="0">
            <a:spAutoFit/>
          </a:bodyPr>
          <a:lstStyle/>
          <a:p>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Đảm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bảo</a:t>
            </a:r>
            <a:r>
              <a:rPr lang="en-US" sz="4400" dirty="0">
                <a:latin typeface="Times New Roman" pitchFamily="18" charset="0"/>
                <a:cs typeface="Times New Roman" pitchFamily="18" charset="0"/>
              </a:rPr>
              <a:t> an </a:t>
            </a:r>
            <a:r>
              <a:rPr lang="en-US" sz="4400" dirty="0" err="1">
                <a:latin typeface="Times New Roman" pitchFamily="18" charset="0"/>
                <a:cs typeface="Times New Roman" pitchFamily="18" charset="0"/>
              </a:rPr>
              <a:t>toàn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dẫn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nối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dài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dây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có</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phích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cắm</a:t>
            </a:r>
            <a:r>
              <a:rPr lang="en-US" sz="4400" dirty="0">
                <a:latin typeface="Times New Roman" pitchFamily="18" charset="0"/>
                <a:cs typeface="Times New Roman" pitchFamily="18" charset="0"/>
              </a:rPr>
              <a:t>).</a:t>
            </a:r>
          </a:p>
        </p:txBody>
      </p:sp>
    </p:spTree>
    <p:extLst>
      <p:ext uri="{BB962C8B-B14F-4D97-AF65-F5344CB8AC3E}">
        <p14:creationId xmlns:p14="http://schemas.microsoft.com/office/powerpoint/2010/main" val="24061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a:extLst>
              <a:ext uri="{FF2B5EF4-FFF2-40B4-BE49-F238E27FC236}">
                <a16:creationId xmlns:a16="http://schemas.microsoft.com/office/drawing/2014/main" xmlns="" id="{A65F5B88-D459-44DB-B03A-91ACA49CF46A}"/>
              </a:ext>
            </a:extLst>
          </p:cNvPr>
          <p:cNvSpPr txBox="1">
            <a:spLocks noChangeArrowheads="1"/>
          </p:cNvSpPr>
          <p:nvPr/>
        </p:nvSpPr>
        <p:spPr bwMode="auto">
          <a:xfrm>
            <a:off x="-1066800" y="152400"/>
            <a:ext cx="67691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FF0000"/>
                </a:solidFill>
                <a:cs typeface="Arial" charset="0"/>
              </a:rPr>
              <a:t>II. D</a:t>
            </a:r>
            <a:r>
              <a:rPr lang="en-US" altLang="vi-VN" sz="4000" b="1" u="sng" dirty="0">
                <a:solidFill>
                  <a:srgbClr val="FF0000"/>
                </a:solidFill>
              </a:rPr>
              <a:t>ÂY CÁP ĐIỆN</a:t>
            </a:r>
            <a:r>
              <a:rPr lang="en-US" altLang="vi-VN" sz="4000" b="1" dirty="0">
                <a:solidFill>
                  <a:srgbClr val="FF0000"/>
                </a:solidFill>
              </a:rPr>
              <a:t> </a:t>
            </a:r>
          </a:p>
        </p:txBody>
      </p:sp>
      <p:pic>
        <p:nvPicPr>
          <p:cNvPr id="1026" name="Picture 2" descr="Dây và cáp điện - EVN Sài Gòn chuyên cung cấp sản phẩm chính hãng với số  lượng lớ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724400" cy="4857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áp Động Lực CVV-500 – SAMNY V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58963"/>
            <a:ext cx="5029200" cy="4237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barn(inVertical)">
                                      <p:cBhvr>
                                        <p:cTn id="7"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833</TotalTime>
  <Words>1154</Words>
  <Application>Microsoft Office PowerPoint</Application>
  <PresentationFormat>On-screen Show (4:3)</PresentationFormat>
  <Paragraphs>153</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vt:lpstr>
      <vt:lpstr>PowerPoint Presentation</vt:lpstr>
      <vt:lpstr>PowerPoint Presentation</vt:lpstr>
      <vt:lpstr>PowerPoint Presentation</vt:lpstr>
      <vt:lpstr>I. Dây dẫn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mạng điện, vật liệu cách điện luôn đi liền với những vật liệu dẫn điện, đảm bảo cho mạng điện làm việc đạt hiệu quả và an toàn cho người và mạng điện.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PC</cp:lastModifiedBy>
  <cp:revision>93</cp:revision>
  <dcterms:created xsi:type="dcterms:W3CDTF">2017-09-11T06:43:07Z</dcterms:created>
  <dcterms:modified xsi:type="dcterms:W3CDTF">2021-08-31T23:30:05Z</dcterms:modified>
</cp:coreProperties>
</file>