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63" r:id="rId3"/>
    <p:sldId id="258" r:id="rId4"/>
    <p:sldId id="287" r:id="rId5"/>
    <p:sldId id="257" r:id="rId6"/>
    <p:sldId id="288" r:id="rId7"/>
    <p:sldId id="266" r:id="rId8"/>
    <p:sldId id="292" r:id="rId9"/>
    <p:sldId id="290" r:id="rId10"/>
    <p:sldId id="293" r:id="rId11"/>
    <p:sldId id="291" r:id="rId12"/>
    <p:sldId id="294" r:id="rId13"/>
    <p:sldId id="365" r:id="rId14"/>
    <p:sldId id="522" r:id="rId15"/>
    <p:sldId id="295" r:id="rId16"/>
    <p:sldId id="289" r:id="rId17"/>
    <p:sldId id="262" r:id="rId18"/>
    <p:sldId id="296" r:id="rId19"/>
    <p:sldId id="321" r:id="rId20"/>
    <p:sldId id="323" r:id="rId21"/>
    <p:sldId id="319" r:id="rId22"/>
    <p:sldId id="325" r:id="rId23"/>
    <p:sldId id="322" r:id="rId24"/>
    <p:sldId id="320" r:id="rId25"/>
    <p:sldId id="324" r:id="rId26"/>
    <p:sldId id="326" r:id="rId27"/>
    <p:sldId id="329" r:id="rId28"/>
    <p:sldId id="330" r:id="rId29"/>
    <p:sldId id="357" r:id="rId30"/>
    <p:sldId id="327" r:id="rId31"/>
    <p:sldId id="516" r:id="rId32"/>
    <p:sldId id="517" r:id="rId33"/>
    <p:sldId id="518" r:id="rId34"/>
    <p:sldId id="519" r:id="rId35"/>
    <p:sldId id="520" r:id="rId36"/>
    <p:sldId id="521" r:id="rId37"/>
    <p:sldId id="358" r:id="rId38"/>
    <p:sldId id="359" r:id="rId39"/>
    <p:sldId id="360" r:id="rId40"/>
    <p:sldId id="362" r:id="rId41"/>
    <p:sldId id="363" r:id="rId42"/>
    <p:sldId id="364" r:id="rId43"/>
    <p:sldId id="314" r:id="rId44"/>
  </p:sldIdLst>
  <p:sldSz cx="12192000" cy="6858000"/>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F88FB"/>
    <a:srgbClr val="2B80A5"/>
    <a:srgbClr val="5DA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72" d="100"/>
          <a:sy n="72" d="100"/>
        </p:scale>
        <p:origin x="882"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2021/9/13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657828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a:ea typeface="微软雅黑" panose="020B0503020204020204" pitchFamily="34" charset="-122"/>
              </a:rPr>
              <a:t>本PPT模板部分元素使用了幻灯片母版制作。如果需要修改，点击-视图-幻灯片母版-修改 完成后关闭编辑母版即可。</a:t>
            </a:r>
          </a:p>
          <a:p>
            <a:endParaRPr lang="zh-CN" altLang="en-US"/>
          </a:p>
        </p:txBody>
      </p:sp>
      <p:sp>
        <p:nvSpPr>
          <p:cNvPr id="4" name="灯片编号占位符 3"/>
          <p:cNvSpPr>
            <a:spLocks noGrp="1"/>
          </p:cNvSpPr>
          <p:nvPr>
            <p:ph type="sldNum" sz="quarter" idx="10"/>
          </p:nvPr>
        </p:nvSpPr>
        <p:spPr/>
        <p:txBody>
          <a:bodyPr/>
          <a:lstStyle/>
          <a:p>
            <a:fld id="{31A05C95-64BC-4878-9AEE-F508225DA3F2}" type="slidenum">
              <a:rPr lang="zh-CN" altLang="en-US" smtClean="0"/>
              <a:t>5</a:t>
            </a:fld>
            <a:endParaRPr lang="zh-CN" altLang="en-US"/>
          </a:p>
        </p:txBody>
      </p:sp>
    </p:spTree>
    <p:extLst>
      <p:ext uri="{BB962C8B-B14F-4D97-AF65-F5344CB8AC3E}">
        <p14:creationId xmlns:p14="http://schemas.microsoft.com/office/powerpoint/2010/main" val="303061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a:ea typeface="微软雅黑" panose="020B0503020204020204" pitchFamily="34" charset="-122"/>
              </a:rPr>
              <a:t>本PPT模板部分元素使用了幻灯片母版制作。如果需要修改，点击-视图-幻灯片母版-修改 完成后关闭编辑母版即可。</a:t>
            </a:r>
          </a:p>
          <a:p>
            <a:endParaRPr lang="zh-CN" altLang="en-US"/>
          </a:p>
        </p:txBody>
      </p:sp>
      <p:sp>
        <p:nvSpPr>
          <p:cNvPr id="4" name="灯片编号占位符 3"/>
          <p:cNvSpPr>
            <a:spLocks noGrp="1"/>
          </p:cNvSpPr>
          <p:nvPr>
            <p:ph type="sldNum" sz="quarter" idx="10"/>
          </p:nvPr>
        </p:nvSpPr>
        <p:spPr/>
        <p:txBody>
          <a:bodyPr/>
          <a:lstStyle/>
          <a:p>
            <a:fld id="{31A05C95-64BC-4878-9AEE-F508225DA3F2}" type="slidenum">
              <a:rPr lang="zh-CN" altLang="en-US" smtClean="0"/>
              <a:t>15</a:t>
            </a:fld>
            <a:endParaRPr lang="zh-CN" altLang="en-US"/>
          </a:p>
        </p:txBody>
      </p:sp>
    </p:spTree>
    <p:extLst>
      <p:ext uri="{BB962C8B-B14F-4D97-AF65-F5344CB8AC3E}">
        <p14:creationId xmlns:p14="http://schemas.microsoft.com/office/powerpoint/2010/main" val="359007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a:ea typeface="微软雅黑" panose="020B0503020204020204" pitchFamily="34" charset="-122"/>
              </a:rPr>
              <a:t>本PPT模板部分元素使用了幻灯片母版制作。如果需要修改，点击-视图-幻灯片母版-修改 完成后关闭编辑母版即可。</a:t>
            </a:r>
          </a:p>
          <a:p>
            <a:endParaRPr lang="zh-CN" altLang="en-US"/>
          </a:p>
        </p:txBody>
      </p:sp>
      <p:sp>
        <p:nvSpPr>
          <p:cNvPr id="4" name="灯片编号占位符 3"/>
          <p:cNvSpPr>
            <a:spLocks noGrp="1"/>
          </p:cNvSpPr>
          <p:nvPr>
            <p:ph type="sldNum" sz="quarter" idx="10"/>
          </p:nvPr>
        </p:nvSpPr>
        <p:spPr/>
        <p:txBody>
          <a:bodyPr/>
          <a:lstStyle/>
          <a:p>
            <a:fld id="{31A05C95-64BC-4878-9AEE-F508225DA3F2}" type="slidenum">
              <a:rPr lang="zh-CN" altLang="en-US" smtClean="0"/>
              <a:t>30</a:t>
            </a:fld>
            <a:endParaRPr lang="zh-CN" altLang="en-US"/>
          </a:p>
        </p:txBody>
      </p:sp>
    </p:spTree>
    <p:extLst>
      <p:ext uri="{BB962C8B-B14F-4D97-AF65-F5344CB8AC3E}">
        <p14:creationId xmlns:p14="http://schemas.microsoft.com/office/powerpoint/2010/main" val="118003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a:ea typeface="微软雅黑" panose="020B0503020204020204" pitchFamily="34" charset="-122"/>
              </a:rPr>
              <a:t>本PPT模板部分元素使用了幻灯片母版制作。如果需要修改，点击-视图-幻灯片母版-修改 完成后关闭编辑母版即可。</a:t>
            </a:r>
          </a:p>
          <a:p>
            <a:endParaRPr lang="zh-CN" altLang="en-US"/>
          </a:p>
        </p:txBody>
      </p:sp>
      <p:sp>
        <p:nvSpPr>
          <p:cNvPr id="4" name="灯片编号占位符 3"/>
          <p:cNvSpPr>
            <a:spLocks noGrp="1"/>
          </p:cNvSpPr>
          <p:nvPr>
            <p:ph type="sldNum" sz="quarter" idx="10"/>
          </p:nvPr>
        </p:nvSpPr>
        <p:spPr/>
        <p:txBody>
          <a:bodyPr/>
          <a:lstStyle/>
          <a:p>
            <a:fld id="{31A05C95-64BC-4878-9AEE-F508225DA3F2}" type="slidenum">
              <a:rPr lang="zh-CN" altLang="en-US" smtClean="0"/>
              <a:t>39</a:t>
            </a:fld>
            <a:endParaRPr lang="zh-CN" altLang="en-US"/>
          </a:p>
        </p:txBody>
      </p:sp>
    </p:spTree>
    <p:extLst>
      <p:ext uri="{BB962C8B-B14F-4D97-AF65-F5344CB8AC3E}">
        <p14:creationId xmlns:p14="http://schemas.microsoft.com/office/powerpoint/2010/main" val="1098786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2021/9/13</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2021/9/13</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TextBox 14">
            <a:extLst>
              <a:ext uri="{FF2B5EF4-FFF2-40B4-BE49-F238E27FC236}">
                <a16:creationId xmlns:a16="http://schemas.microsoft.com/office/drawing/2014/main" id="{2B386023-1B71-4332-ACB3-F4FC8F5CAB67}"/>
              </a:ext>
            </a:extLst>
          </p:cNvPr>
          <p:cNvSpPr txBox="1"/>
          <p:nvPr/>
        </p:nvSpPr>
        <p:spPr>
          <a:xfrm>
            <a:off x="955344" y="1056143"/>
            <a:ext cx="926683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TRƯỜNG </a:t>
            </a:r>
            <a:r>
              <a:rPr kumimoji="0" 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THCS HUỲNH VĂN NGHỆ</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BÀI DẠY ONLINE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NĂM HỌC 2021 - 2022</a:t>
            </a:r>
          </a:p>
        </p:txBody>
      </p:sp>
      <p:sp>
        <p:nvSpPr>
          <p:cNvPr id="16" name="TextBox 15">
            <a:extLst>
              <a:ext uri="{FF2B5EF4-FFF2-40B4-BE49-F238E27FC236}">
                <a16:creationId xmlns:a16="http://schemas.microsoft.com/office/drawing/2014/main" id="{F46C5C08-1CC3-4D55-999E-211158FE6537}"/>
              </a:ext>
            </a:extLst>
          </p:cNvPr>
          <p:cNvSpPr txBox="1"/>
          <p:nvPr/>
        </p:nvSpPr>
        <p:spPr>
          <a:xfrm>
            <a:off x="1969826" y="2985103"/>
            <a:ext cx="7863287" cy="1323439"/>
          </a:xfrm>
          <a:prstGeom prst="rect">
            <a:avLst/>
          </a:prstGeom>
          <a:solidFill>
            <a:sysClr val="window" lastClr="FFFFFF"/>
          </a:solidFill>
          <a:ln w="1270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MÔN GIÁO DỤC CÔNG DÂN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LỚP: 8</a:t>
            </a:r>
          </a:p>
        </p:txBody>
      </p:sp>
    </p:spTree>
    <p:extLst>
      <p:ext uri="{BB962C8B-B14F-4D97-AF65-F5344CB8AC3E}">
        <p14:creationId xmlns:p14="http://schemas.microsoft.com/office/powerpoint/2010/main" val="399178041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A418C2-76BD-45A8-831A-0E162AD73121}"/>
              </a:ext>
            </a:extLst>
          </p:cNvPr>
          <p:cNvSpPr txBox="1"/>
          <p:nvPr/>
        </p:nvSpPr>
        <p:spPr>
          <a:xfrm>
            <a:off x="702365" y="45315"/>
            <a:ext cx="10243931" cy="1077218"/>
          </a:xfrm>
          <a:prstGeom prst="rect">
            <a:avLst/>
          </a:prstGeom>
          <a:solidFill>
            <a:sysClr val="window" lastClr="FFFFFF"/>
          </a:solidFill>
          <a:ln w="1270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Thái</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thu</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Dương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Chấn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đa</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cư</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xư</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nào</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khi</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ông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Vương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Mật</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mang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vàng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đến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lê</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8" name="TextBox 7">
            <a:extLst>
              <a:ext uri="{FF2B5EF4-FFF2-40B4-BE49-F238E27FC236}">
                <a16:creationId xmlns:a16="http://schemas.microsoft.com/office/drawing/2014/main" id="{3EAA565D-9D56-4C2E-98E2-ACF68E7DDABA}"/>
              </a:ext>
            </a:extLst>
          </p:cNvPr>
          <p:cNvSpPr txBox="1"/>
          <p:nvPr/>
        </p:nvSpPr>
        <p:spPr>
          <a:xfrm>
            <a:off x="4969565" y="1222010"/>
            <a:ext cx="6626086"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quyết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đút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lót</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Khi </a:t>
            </a:r>
            <a:r>
              <a:rPr lang="en-US" sz="3600" dirty="0" err="1">
                <a:latin typeface="Times New Roman" panose="02020603050405020304" pitchFamily="18" charset="0"/>
                <a:cs typeface="Times New Roman" panose="02020603050405020304" pitchFamily="18" charset="0"/>
              </a:rPr>
              <a:t>Vương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Mật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đáp</a:t>
            </a: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“Trời biết, đất biết, ông biết, tôi biết. Sao lại bảo là không ai biết?”.</a:t>
            </a:r>
            <a:endParaRPr lang="en-US" sz="36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CD3A055-73D0-4A73-96AB-AAABF4284370}"/>
              </a:ext>
            </a:extLst>
          </p:cNvPr>
          <p:cNvSpPr/>
          <p:nvPr/>
        </p:nvSpPr>
        <p:spPr>
          <a:xfrm>
            <a:off x="4465982" y="6095723"/>
            <a:ext cx="7633250" cy="6734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hám</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lợi</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tham</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của</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người</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khác</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10" name="Arrow: Right 9">
            <a:extLst>
              <a:ext uri="{FF2B5EF4-FFF2-40B4-BE49-F238E27FC236}">
                <a16:creationId xmlns:a16="http://schemas.microsoft.com/office/drawing/2014/main" id="{DB0E46C0-C11E-45A5-B285-D2D927CDEEC7}"/>
              </a:ext>
            </a:extLst>
          </p:cNvPr>
          <p:cNvSpPr/>
          <p:nvPr/>
        </p:nvSpPr>
        <p:spPr>
          <a:xfrm rot="5400000">
            <a:off x="7609430" y="4801896"/>
            <a:ext cx="1346355" cy="113026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3F2A0D2-2DBE-4D11-8CCE-24725704B919}"/>
              </a:ext>
            </a:extLst>
          </p:cNvPr>
          <p:cNvPicPr>
            <a:picLocks noChangeAspect="1"/>
          </p:cNvPicPr>
          <p:nvPr/>
        </p:nvPicPr>
        <p:blipFill>
          <a:blip r:embed="rId2"/>
          <a:stretch>
            <a:fillRect/>
          </a:stretch>
        </p:blipFill>
        <p:spPr>
          <a:xfrm>
            <a:off x="291547" y="1351263"/>
            <a:ext cx="4174435" cy="45157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8880909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7;p6">
            <a:extLst>
              <a:ext uri="{FF2B5EF4-FFF2-40B4-BE49-F238E27FC236}">
                <a16:creationId xmlns:a16="http://schemas.microsoft.com/office/drawing/2014/main" id="{3EA6CFE0-01CE-45F1-B4D7-08C816E5AF8F}"/>
              </a:ext>
            </a:extLst>
          </p:cNvPr>
          <p:cNvSpPr txBox="1"/>
          <p:nvPr/>
        </p:nvSpPr>
        <p:spPr>
          <a:xfrm>
            <a:off x="556592" y="1199224"/>
            <a:ext cx="11131826" cy="5078273"/>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just" rtl="0">
              <a:spcBef>
                <a:spcPts val="0"/>
              </a:spcBef>
              <a:spcAft>
                <a:spcPts val="0"/>
              </a:spcAft>
              <a:buNone/>
            </a:pPr>
            <a:r>
              <a:rPr lang="en-US" sz="3000" dirty="0">
                <a:solidFill>
                  <a:schemeClr val="dk1"/>
                </a:solidFill>
                <a:latin typeface="Times New Roman"/>
                <a:ea typeface="Times New Roman"/>
                <a:cs typeface="Times New Roman"/>
                <a:sym typeface="Times New Roman"/>
              </a:rPr>
              <a:t>	</a:t>
            </a:r>
            <a:r>
              <a:rPr lang="vi-VN" sz="3600" dirty="0">
                <a:solidFill>
                  <a:schemeClr val="dk1"/>
                </a:solidFill>
                <a:latin typeface="Times New Roman"/>
                <a:ea typeface="Times New Roman"/>
                <a:cs typeface="Times New Roman"/>
                <a:sym typeface="Times New Roman"/>
              </a:rPr>
              <a:t>Khi nhận xét về Hồ Chủ tịch, một nhà báo người Mĩ đã viết: “Sức mạnh vĩ đại của cụ Hồ là ở chỗ Cụ vẫn sống như những người Việt Nam bình thường. Cụ đã khước từ những ngôi nhà đồ sộ, những bộ quân phục của các thống chế, những ngôi sao của các đại tướng. Trong cả một đời, tuy quan hệ với nhiều người phương Tây đầy quyền uy, nhưng Cụ đã chọn con đường khác hẳn con đường của họ. Cụ vẫn là một người Việt Nam sống trong sạch, liêm khiết…”.</a:t>
            </a:r>
          </a:p>
        </p:txBody>
      </p:sp>
      <p:sp>
        <p:nvSpPr>
          <p:cNvPr id="4" name="Rectangle 3">
            <a:extLst>
              <a:ext uri="{FF2B5EF4-FFF2-40B4-BE49-F238E27FC236}">
                <a16:creationId xmlns:a16="http://schemas.microsoft.com/office/drawing/2014/main" id="{405A6E4D-9840-4BA8-B6C8-D0CC95B2C065}"/>
              </a:ext>
            </a:extLst>
          </p:cNvPr>
          <p:cNvSpPr/>
          <p:nvPr/>
        </p:nvSpPr>
        <p:spPr>
          <a:xfrm>
            <a:off x="2259495" y="225287"/>
            <a:ext cx="7673008" cy="5168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3. Chủ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tịch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Hô</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Chí Minh.</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74232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A418C2-76BD-45A8-831A-0E162AD73121}"/>
              </a:ext>
            </a:extLst>
          </p:cNvPr>
          <p:cNvSpPr txBox="1"/>
          <p:nvPr/>
        </p:nvSpPr>
        <p:spPr>
          <a:xfrm>
            <a:off x="702365" y="45315"/>
            <a:ext cx="10243931" cy="1077218"/>
          </a:xfrm>
          <a:prstGeom prst="rect">
            <a:avLst/>
          </a:prstGeom>
          <a:solidFill>
            <a:sysClr val="window" lastClr="FFFFFF"/>
          </a:solidFill>
          <a:ln w="1270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Chủ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tịch</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Hô</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Chí Minh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lựa</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cuộc</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sống</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nào</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qua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lời</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nhận</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xét</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của</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báo</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người</a:t>
            </a:r>
            <a:r>
              <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Mỹ?</a:t>
            </a:r>
          </a:p>
        </p:txBody>
      </p:sp>
      <p:sp>
        <p:nvSpPr>
          <p:cNvPr id="8" name="TextBox 7">
            <a:extLst>
              <a:ext uri="{FF2B5EF4-FFF2-40B4-BE49-F238E27FC236}">
                <a16:creationId xmlns:a16="http://schemas.microsoft.com/office/drawing/2014/main" id="{3EAA565D-9D56-4C2E-98E2-ACF68E7DDABA}"/>
              </a:ext>
            </a:extLst>
          </p:cNvPr>
          <p:cNvSpPr txBox="1"/>
          <p:nvPr/>
        </p:nvSpPr>
        <p:spPr>
          <a:xfrm>
            <a:off x="4810539" y="1417983"/>
            <a:ext cx="6785112" cy="34163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3600" dirty="0">
                <a:latin typeface="Times New Roman"/>
                <a:ea typeface="Times New Roman"/>
                <a:cs typeface="Times New Roman"/>
                <a:sym typeface="Times New Roman"/>
              </a:rPr>
              <a:t>- V</a:t>
            </a:r>
            <a:r>
              <a:rPr lang="vi-VN" sz="3600" dirty="0">
                <a:solidFill>
                  <a:schemeClr val="dk1"/>
                </a:solidFill>
                <a:latin typeface="Times New Roman"/>
                <a:ea typeface="Times New Roman"/>
                <a:cs typeface="Times New Roman"/>
                <a:sym typeface="Times New Roman"/>
              </a:rPr>
              <a:t>ẫn sống như những người Việt Nam bình thường</a:t>
            </a:r>
            <a:r>
              <a:rPr lang="en-US" sz="3600" dirty="0">
                <a:solidFill>
                  <a:schemeClr val="dk1"/>
                </a:solidFill>
                <a:latin typeface="Times New Roman"/>
                <a:ea typeface="Times New Roman"/>
                <a:cs typeface="Times New Roman"/>
                <a:sym typeface="Times New Roman"/>
              </a:rPr>
              <a:t>.</a:t>
            </a:r>
          </a:p>
          <a:p>
            <a:pPr algn="just"/>
            <a:r>
              <a:rPr lang="en-US" sz="3600" dirty="0">
                <a:latin typeface="Times New Roman"/>
                <a:ea typeface="Times New Roman"/>
                <a:cs typeface="Times New Roman"/>
                <a:sym typeface="Times New Roman"/>
              </a:rPr>
              <a:t>- K</a:t>
            </a:r>
            <a:r>
              <a:rPr lang="vi-VN" sz="3600" dirty="0">
                <a:solidFill>
                  <a:schemeClr val="dk1"/>
                </a:solidFill>
                <a:latin typeface="Times New Roman"/>
                <a:ea typeface="Times New Roman"/>
                <a:cs typeface="Times New Roman"/>
                <a:sym typeface="Times New Roman"/>
              </a:rPr>
              <a:t>hước từ những ngôi nhà đồ sộ, những bộ quân phục của các thống chế, những ngôi sao của các đại tướng</a:t>
            </a:r>
            <a:r>
              <a:rPr lang="en-US" sz="3600" dirty="0">
                <a:solidFill>
                  <a:schemeClr val="dk1"/>
                </a:solidFill>
                <a:latin typeface="Times New Roman"/>
                <a:ea typeface="Times New Roman"/>
                <a:cs typeface="Times New Roman"/>
                <a:sym typeface="Times New Roman"/>
              </a:rPr>
              <a:t>.</a:t>
            </a:r>
          </a:p>
        </p:txBody>
      </p:sp>
      <p:sp>
        <p:nvSpPr>
          <p:cNvPr id="9" name="Rectangle 8">
            <a:extLst>
              <a:ext uri="{FF2B5EF4-FFF2-40B4-BE49-F238E27FC236}">
                <a16:creationId xmlns:a16="http://schemas.microsoft.com/office/drawing/2014/main" id="{6CD3A055-73D0-4A73-96AB-AAABF4284370}"/>
              </a:ext>
            </a:extLst>
          </p:cNvPr>
          <p:cNvSpPr/>
          <p:nvPr/>
        </p:nvSpPr>
        <p:spPr>
          <a:xfrm>
            <a:off x="4810539" y="5415656"/>
            <a:ext cx="5486402" cy="85924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Sống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giản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dị,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sạch</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a16="http://schemas.microsoft.com/office/drawing/2014/main" id="{782C5863-D252-4F4E-876A-5389050200EA}"/>
              </a:ext>
            </a:extLst>
          </p:cNvPr>
          <p:cNvPicPr>
            <a:picLocks noChangeAspect="1"/>
          </p:cNvPicPr>
          <p:nvPr/>
        </p:nvPicPr>
        <p:blipFill>
          <a:blip r:embed="rId2"/>
          <a:stretch>
            <a:fillRect/>
          </a:stretch>
        </p:blipFill>
        <p:spPr>
          <a:xfrm>
            <a:off x="702365" y="1417983"/>
            <a:ext cx="3052923" cy="48569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Arrow: Bent 3">
            <a:extLst>
              <a:ext uri="{FF2B5EF4-FFF2-40B4-BE49-F238E27FC236}">
                <a16:creationId xmlns:a16="http://schemas.microsoft.com/office/drawing/2014/main" id="{9859A49A-1916-4330-9FC8-C19E4E0B7C15}"/>
              </a:ext>
            </a:extLst>
          </p:cNvPr>
          <p:cNvSpPr/>
          <p:nvPr/>
        </p:nvSpPr>
        <p:spPr>
          <a:xfrm rot="10800000">
            <a:off x="10418670" y="4834303"/>
            <a:ext cx="1055251" cy="1283309"/>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825421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B2D5C8-55AA-4C51-9EF1-F3D129FD6E44}"/>
              </a:ext>
            </a:extLst>
          </p:cNvPr>
          <p:cNvSpPr txBox="1"/>
          <p:nvPr/>
        </p:nvSpPr>
        <p:spPr>
          <a:xfrm>
            <a:off x="968991" y="518615"/>
            <a:ext cx="10044752" cy="1754326"/>
          </a:xfrm>
          <a:prstGeom prst="rect">
            <a:avLst/>
          </a:prstGeom>
          <a:noFill/>
        </p:spPr>
        <p:txBody>
          <a:bodyPr wrap="square" rtlCol="0">
            <a:spAutoFit/>
          </a:bodyPr>
          <a:lstStyle/>
          <a:p>
            <a:pPr algn="just"/>
            <a:r>
              <a:rPr lang="en-GB" sz="3600" b="1" dirty="0" err="1">
                <a:solidFill>
                  <a:srgbClr val="FF0000"/>
                </a:solidFill>
                <a:latin typeface="Times New Roman" panose="02020603050405020304" pitchFamily="18" charset="0"/>
                <a:cs typeface="Times New Roman" panose="02020603050405020304" pitchFamily="18" charset="0"/>
              </a:rPr>
              <a:t>Em</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có</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suy</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nghĩ</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gì</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gì</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về</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cách</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xử</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sự</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của</a:t>
            </a:r>
            <a:r>
              <a:rPr lang="en-GB" sz="3600" b="1" dirty="0">
                <a:solidFill>
                  <a:srgbClr val="FF0000"/>
                </a:solidFill>
                <a:latin typeface="Times New Roman" panose="02020603050405020304" pitchFamily="18" charset="0"/>
                <a:cs typeface="Times New Roman" panose="02020603050405020304" pitchFamily="18" charset="0"/>
              </a:rPr>
              <a:t> Ma-</a:t>
            </a:r>
            <a:r>
              <a:rPr lang="en-GB" sz="3600" b="1" dirty="0" err="1">
                <a:solidFill>
                  <a:srgbClr val="FF0000"/>
                </a:solidFill>
                <a:latin typeface="Times New Roman" panose="02020603050405020304" pitchFamily="18" charset="0"/>
                <a:cs typeface="Times New Roman" panose="02020603050405020304" pitchFamily="18" charset="0"/>
              </a:rPr>
              <a:t>ri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Quy-ri</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Dương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Chấn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và</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Bác</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Hồ</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trong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những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câu</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chuyện</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trên</a:t>
            </a:r>
            <a:r>
              <a:rPr lang="en-GB" sz="3600" b="1" dirty="0">
                <a:solidFill>
                  <a:srgbClr val="FF0000"/>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10378DA2-5E89-427C-A8F0-C7C8E9274908}"/>
              </a:ext>
            </a:extLst>
          </p:cNvPr>
          <p:cNvSpPr txBox="1"/>
          <p:nvPr/>
        </p:nvSpPr>
        <p:spPr>
          <a:xfrm>
            <a:off x="937145" y="3101453"/>
            <a:ext cx="10317709" cy="1754326"/>
          </a:xfrm>
          <a:prstGeom prst="rect">
            <a:avLst/>
          </a:prstGeom>
          <a:noFill/>
        </p:spPr>
        <p:txBody>
          <a:bodyPr wrap="square" rtlCol="0">
            <a:spAutoFit/>
          </a:bodyPr>
          <a:lstStyle/>
          <a:p>
            <a:pPr algn="just"/>
            <a:r>
              <a:rPr lang="en-GB" sz="3600" b="1" dirty="0">
                <a:solidFill>
                  <a:srgbClr val="0000FF"/>
                </a:solidFill>
                <a:latin typeface="Times New Roman" panose="02020603050405020304" pitchFamily="18" charset="0"/>
                <a:cs typeface="Times New Roman" panose="02020603050405020304" pitchFamily="18" charset="0"/>
              </a:rPr>
              <a:t>C</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ách</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xử</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sự</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của</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Ma-</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ri</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Quy-ri</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Dương</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Chấn</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Bác</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Hồ</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là</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những</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tấm</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gương</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sáng</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để</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chúng</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ta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học</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tập</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noi</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theo</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và</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kính</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GB" sz="3600" b="1"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phục</a:t>
            </a:r>
            <a:r>
              <a:rPr kumimoji="0" lang="en-GB" sz="36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endParaRPr lang="en-GB" b="1" dirty="0">
              <a:solidFill>
                <a:srgbClr val="0000FF"/>
              </a:solidFill>
            </a:endParaRPr>
          </a:p>
        </p:txBody>
      </p:sp>
    </p:spTree>
    <p:extLst>
      <p:ext uri="{BB962C8B-B14F-4D97-AF65-F5344CB8AC3E}">
        <p14:creationId xmlns:p14="http://schemas.microsoft.com/office/powerpoint/2010/main" val="3905619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1A2C89-26FC-45B3-A33A-E18DFB0B9D7A}"/>
              </a:ext>
            </a:extLst>
          </p:cNvPr>
          <p:cNvSpPr txBox="1"/>
          <p:nvPr/>
        </p:nvSpPr>
        <p:spPr>
          <a:xfrm>
            <a:off x="1009934" y="655093"/>
            <a:ext cx="9853684" cy="1200329"/>
          </a:xfrm>
          <a:prstGeom prst="rect">
            <a:avLst/>
          </a:prstGeom>
          <a:noFill/>
        </p:spPr>
        <p:txBody>
          <a:bodyPr wrap="square" rtlCol="0">
            <a:spAutoFit/>
          </a:bodyPr>
          <a:lstStyle/>
          <a:p>
            <a:pPr algn="just"/>
            <a:r>
              <a:rPr lang="en-GB" sz="3600" b="1" dirty="0">
                <a:solidFill>
                  <a:srgbClr val="FF0000"/>
                </a:solidFill>
                <a:latin typeface="Times New Roman" panose="02020603050405020304" pitchFamily="18" charset="0"/>
                <a:cs typeface="Times New Roman" panose="02020603050405020304" pitchFamily="18" charset="0"/>
              </a:rPr>
              <a:t>Theo </a:t>
            </a:r>
            <a:r>
              <a:rPr lang="en-GB" sz="3600" b="1" dirty="0" err="1">
                <a:solidFill>
                  <a:srgbClr val="FF0000"/>
                </a:solidFill>
                <a:latin typeface="Times New Roman" panose="02020603050405020304" pitchFamily="18" charset="0"/>
                <a:cs typeface="Times New Roman" panose="02020603050405020304" pitchFamily="18" charset="0"/>
              </a:rPr>
              <a:t>em</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những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cách</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xử</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sự</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đó</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có</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điểm</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gì</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chung</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Vì</a:t>
            </a:r>
            <a:r>
              <a:rPr lang="en-GB" sz="3600" b="1" dirty="0">
                <a:solidFill>
                  <a:srgbClr val="FF0000"/>
                </a:solidFill>
                <a:latin typeface="Times New Roman" panose="02020603050405020304" pitchFamily="18" charset="0"/>
                <a:cs typeface="Times New Roman" panose="02020603050405020304" pitchFamily="18" charset="0"/>
              </a:rPr>
              <a:t> </a:t>
            </a:r>
            <a:r>
              <a:rPr lang="en-GB" sz="3600" b="1" dirty="0" err="1">
                <a:solidFill>
                  <a:srgbClr val="FF0000"/>
                </a:solidFill>
                <a:latin typeface="Times New Roman" panose="02020603050405020304" pitchFamily="18" charset="0"/>
                <a:cs typeface="Times New Roman" panose="02020603050405020304" pitchFamily="18" charset="0"/>
              </a:rPr>
              <a:t>sao</a:t>
            </a:r>
            <a:r>
              <a:rPr lang="en-GB" sz="3600" b="1" dirty="0">
                <a:solidFill>
                  <a:srgbClr val="FF000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081BA35B-1B67-4417-8500-2BB73461C479}"/>
              </a:ext>
            </a:extLst>
          </p:cNvPr>
          <p:cNvSpPr txBox="1"/>
          <p:nvPr/>
        </p:nvSpPr>
        <p:spPr>
          <a:xfrm>
            <a:off x="1066800" y="2538484"/>
            <a:ext cx="10058400" cy="3416320"/>
          </a:xfrm>
          <a:prstGeom prst="rect">
            <a:avLst/>
          </a:prstGeom>
          <a:noFill/>
        </p:spPr>
        <p:txBody>
          <a:bodyPr wrap="square" rtlCol="0">
            <a:spAutoFit/>
          </a:bodyPr>
          <a:lstStyle/>
          <a:p>
            <a:pPr algn="just"/>
            <a:r>
              <a:rPr lang="en-GB" sz="3600" dirty="0" err="1">
                <a:solidFill>
                  <a:srgbClr val="0000FF"/>
                </a:solidFill>
                <a:latin typeface="Times New Roman" panose="02020603050405020304" pitchFamily="18" charset="0"/>
                <a:cs typeface="Times New Roman" panose="02020603050405020304" pitchFamily="18" charset="0"/>
              </a:rPr>
              <a:t>Họ</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đều</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sống</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thanh</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cao</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không</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vụ</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lợi</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không</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hám</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danh</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làm</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việc</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một</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cách</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vô</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tư</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có</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trách</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nhiệm</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mà</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không</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đòi</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hỏi</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bất</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cứ</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một</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điều</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kiện</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vậy</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chất</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nào</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Vì</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thế</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người</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sống</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liêm</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khiết</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sẽ</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nhận</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được</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sự</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quý</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trọng</a:t>
            </a:r>
            <a:r>
              <a:rPr lang="en-GB" sz="3600" dirty="0">
                <a:solidFill>
                  <a:srgbClr val="0000FF"/>
                </a:solidFill>
                <a:latin typeface="Times New Roman" panose="02020603050405020304" pitchFamily="18" charset="0"/>
                <a:cs typeface="Times New Roman" panose="02020603050405020304" pitchFamily="18" charset="0"/>
              </a:rPr>
              <a:t> tin </a:t>
            </a:r>
            <a:r>
              <a:rPr lang="en-GB" sz="3600" dirty="0" err="1">
                <a:solidFill>
                  <a:srgbClr val="0000FF"/>
                </a:solidFill>
                <a:latin typeface="Times New Roman" panose="02020603050405020304" pitchFamily="18" charset="0"/>
                <a:cs typeface="Times New Roman" panose="02020603050405020304" pitchFamily="18" charset="0"/>
              </a:rPr>
              <a:t>cậy</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của</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moi</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người</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làm</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cho</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xã</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hội</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trong</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sạch</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tốt</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đẹp</a:t>
            </a:r>
            <a:r>
              <a:rPr lang="en-GB" sz="3600" dirty="0">
                <a:solidFill>
                  <a:srgbClr val="0000FF"/>
                </a:solidFill>
                <a:latin typeface="Times New Roman" panose="02020603050405020304" pitchFamily="18" charset="0"/>
                <a:cs typeface="Times New Roman" panose="02020603050405020304" pitchFamily="18" charset="0"/>
              </a:rPr>
              <a:t> </a:t>
            </a:r>
            <a:r>
              <a:rPr lang="en-GB" sz="3600" dirty="0" err="1">
                <a:solidFill>
                  <a:srgbClr val="0000FF"/>
                </a:solidFill>
                <a:latin typeface="Times New Roman" panose="02020603050405020304" pitchFamily="18" charset="0"/>
                <a:cs typeface="Times New Roman" panose="02020603050405020304" pitchFamily="18" charset="0"/>
              </a:rPr>
              <a:t>hơn</a:t>
            </a:r>
            <a:r>
              <a:rPr lang="en-GB" sz="36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3428016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2217"/>
            <a:ext cx="12192000" cy="5715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6421" t="53545" r="22272"/>
          <a:stretch/>
        </p:blipFill>
        <p:spPr>
          <a:xfrm>
            <a:off x="2944089" y="4333461"/>
            <a:ext cx="6781709" cy="2784313"/>
          </a:xfrm>
          <a:prstGeom prst="rect">
            <a:avLst/>
          </a:prstGeom>
        </p:spPr>
      </p:pic>
      <p:sp>
        <p:nvSpPr>
          <p:cNvPr id="7" name="Cloud 6">
            <a:extLst>
              <a:ext uri="{FF2B5EF4-FFF2-40B4-BE49-F238E27FC236}">
                <a16:creationId xmlns:a16="http://schemas.microsoft.com/office/drawing/2014/main" id="{FBDEA20C-666A-450E-858A-1A558F009BF1}"/>
              </a:ext>
            </a:extLst>
          </p:cNvPr>
          <p:cNvSpPr/>
          <p:nvPr/>
        </p:nvSpPr>
        <p:spPr>
          <a:xfrm>
            <a:off x="1428953" y="166557"/>
            <a:ext cx="9069049" cy="4458452"/>
          </a:xfrm>
          <a:prstGeom prst="cloud">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NỘI DUNG BÀI HỌC</a:t>
            </a:r>
          </a:p>
          <a:p>
            <a:pPr marR="0" lvl="0" defTabSz="914400" eaLnBrk="1" fontAlgn="auto" latinLnBrk="0" hangingPunct="1">
              <a:lnSpc>
                <a:spcPct val="100000"/>
              </a:lnSpc>
              <a:spcBef>
                <a:spcPts val="0"/>
              </a:spcBef>
              <a:spcAft>
                <a:spcPts val="0"/>
              </a:spcAft>
              <a:buClrTx/>
              <a:buSzTx/>
              <a:tabLst/>
              <a:defRPr/>
            </a:pPr>
            <a:r>
              <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a:t>
            </a:r>
            <a:r>
              <a:rPr kumimoji="0" lang="en-US" sz="40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Khái</a:t>
            </a:r>
            <a:r>
              <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niệm</a:t>
            </a:r>
            <a:endPar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R="0" lvl="0" defTabSz="914400" eaLnBrk="1" fontAlgn="auto" latinLnBrk="0" hangingPunct="1">
              <a:lnSpc>
                <a:spcPct val="100000"/>
              </a:lnSpc>
              <a:spcBef>
                <a:spcPts val="0"/>
              </a:spcBef>
              <a:spcAft>
                <a:spcPts val="0"/>
              </a:spcAft>
              <a:buClrTx/>
              <a:buSzTx/>
              <a:tabLst/>
              <a:defRPr/>
            </a:pPr>
            <a:r>
              <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Ý </a:t>
            </a:r>
            <a:r>
              <a:rPr kumimoji="0" lang="en-US" sz="40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nghĩa</a:t>
            </a:r>
            <a:endPar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99267612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266C16-F7AC-4AAC-9E05-1DF8BCA9A792}"/>
              </a:ext>
            </a:extLst>
          </p:cNvPr>
          <p:cNvSpPr/>
          <p:nvPr/>
        </p:nvSpPr>
        <p:spPr>
          <a:xfrm>
            <a:off x="152399" y="652181"/>
            <a:ext cx="5519532" cy="10354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it-IT"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Nhà khoa học Ma ri – Quy – ri</a:t>
            </a:r>
            <a:r>
              <a:rPr kumimoji="0" lang="en-GB"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136E759-0163-4796-A9F1-FEB8606E1DB2}"/>
              </a:ext>
            </a:extLst>
          </p:cNvPr>
          <p:cNvSpPr/>
          <p:nvPr/>
        </p:nvSpPr>
        <p:spPr>
          <a:xfrm>
            <a:off x="7646504" y="1170762"/>
            <a:ext cx="4492488" cy="5168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0" lvl="0" algn="r"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tham</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lam ,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vụ</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lợi</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3E3789A-53B0-4471-BFB5-D58E45059A84}"/>
              </a:ext>
            </a:extLst>
          </p:cNvPr>
          <p:cNvSpPr/>
          <p:nvPr/>
        </p:nvSpPr>
        <p:spPr>
          <a:xfrm>
            <a:off x="152399" y="2050055"/>
            <a:ext cx="4035288" cy="5168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vi-VN" sz="3200" b="1" dirty="0">
                <a:solidFill>
                  <a:srgbClr val="FF0000"/>
                </a:solidFill>
                <a:latin typeface="Times New Roman" panose="02020603050405020304" pitchFamily="18" charset="0"/>
                <a:cs typeface="Times New Roman" panose="02020603050405020304" pitchFamily="18" charset="0"/>
              </a:rPr>
              <a:t>Thái thú Dương </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Chấ</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878673B-D4EF-416F-BF7B-FEB2F71CE20C}"/>
              </a:ext>
            </a:extLst>
          </p:cNvPr>
          <p:cNvSpPr/>
          <p:nvPr/>
        </p:nvSpPr>
        <p:spPr>
          <a:xfrm>
            <a:off x="6281532" y="1934817"/>
            <a:ext cx="5857460" cy="63207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0" lvl="0" algn="r"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hám</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lợi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tham</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của</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người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275A3584-A8E1-4416-8A73-D4D20098C888}"/>
              </a:ext>
            </a:extLst>
          </p:cNvPr>
          <p:cNvSpPr/>
          <p:nvPr/>
        </p:nvSpPr>
        <p:spPr>
          <a:xfrm>
            <a:off x="152399" y="3034748"/>
            <a:ext cx="4220818" cy="5168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Chủ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tịch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Hô</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Chí Minh.</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5FC0686B-16E4-41A8-859B-D32B6EC0A2B7}"/>
              </a:ext>
            </a:extLst>
          </p:cNvPr>
          <p:cNvSpPr/>
          <p:nvPr/>
        </p:nvSpPr>
        <p:spPr>
          <a:xfrm>
            <a:off x="7646504" y="2841333"/>
            <a:ext cx="4492486" cy="5876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0" lvl="0" algn="r" defTabSz="914400" rtl="0" eaLnBrk="1" fontAlgn="auto" latinLnBrk="0" hangingPunct="1">
              <a:lnSpc>
                <a:spcPct val="100000"/>
              </a:lnSpc>
              <a:spcBef>
                <a:spcPts val="0"/>
              </a:spcBef>
              <a:spcAft>
                <a:spcPts val="0"/>
              </a:spcAft>
              <a:buClrTx/>
              <a:buSzTx/>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Sống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giản</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dị,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sạch</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a:t>
            </a:r>
          </a:p>
        </p:txBody>
      </p:sp>
      <p:sp>
        <p:nvSpPr>
          <p:cNvPr id="8" name="Arrow: Right 7">
            <a:extLst>
              <a:ext uri="{FF2B5EF4-FFF2-40B4-BE49-F238E27FC236}">
                <a16:creationId xmlns:a16="http://schemas.microsoft.com/office/drawing/2014/main" id="{FD968457-E9BC-44D5-A092-CDA94427BA87}"/>
              </a:ext>
            </a:extLst>
          </p:cNvPr>
          <p:cNvSpPr/>
          <p:nvPr/>
        </p:nvSpPr>
        <p:spPr>
          <a:xfrm>
            <a:off x="5963478" y="1272209"/>
            <a:ext cx="1550505" cy="41538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4F695C6F-0D37-46EE-A34B-1CF64FB88D91}"/>
              </a:ext>
            </a:extLst>
          </p:cNvPr>
          <p:cNvSpPr/>
          <p:nvPr/>
        </p:nvSpPr>
        <p:spPr>
          <a:xfrm>
            <a:off x="4731027" y="3085471"/>
            <a:ext cx="2782956" cy="41538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DE1DDA5-B96A-4F8D-BD4C-C5AE957E3A41}"/>
              </a:ext>
            </a:extLst>
          </p:cNvPr>
          <p:cNvSpPr/>
          <p:nvPr/>
        </p:nvSpPr>
        <p:spPr>
          <a:xfrm>
            <a:off x="4545495" y="2100778"/>
            <a:ext cx="1550505" cy="415389"/>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1F7AC5C-4B2B-41A6-ABA9-89DC795D0C61}"/>
              </a:ext>
            </a:extLst>
          </p:cNvPr>
          <p:cNvSpPr/>
          <p:nvPr/>
        </p:nvSpPr>
        <p:spPr>
          <a:xfrm>
            <a:off x="8222973" y="5171430"/>
            <a:ext cx="3339548" cy="7589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LI</a:t>
            </a:r>
            <a:r>
              <a:rPr lang="en-US" sz="4000" b="1" dirty="0">
                <a:solidFill>
                  <a:srgbClr val="FF0000"/>
                </a:solidFill>
                <a:latin typeface="Times New Roman" panose="02020603050405020304" pitchFamily="18" charset="0"/>
                <a:cs typeface="Times New Roman" panose="02020603050405020304" pitchFamily="18" charset="0"/>
              </a:rPr>
              <a:t>ÊM KHIẾT</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Arrow: Down 11">
            <a:extLst>
              <a:ext uri="{FF2B5EF4-FFF2-40B4-BE49-F238E27FC236}">
                <a16:creationId xmlns:a16="http://schemas.microsoft.com/office/drawing/2014/main" id="{712D9D5A-BF82-471D-831E-B58A8F641301}"/>
              </a:ext>
            </a:extLst>
          </p:cNvPr>
          <p:cNvSpPr/>
          <p:nvPr/>
        </p:nvSpPr>
        <p:spPr>
          <a:xfrm>
            <a:off x="9541565" y="3660683"/>
            <a:ext cx="702364" cy="137822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273AFAD-139D-4D44-83DD-3C2C5D367189}"/>
              </a:ext>
            </a:extLst>
          </p:cNvPr>
          <p:cNvPicPr>
            <a:picLocks noChangeAspect="1"/>
          </p:cNvPicPr>
          <p:nvPr/>
        </p:nvPicPr>
        <p:blipFill>
          <a:blip r:embed="rId2"/>
          <a:stretch>
            <a:fillRect/>
          </a:stretch>
        </p:blipFill>
        <p:spPr>
          <a:xfrm>
            <a:off x="510207" y="3996019"/>
            <a:ext cx="4035288" cy="2776441"/>
          </a:xfrm>
          <a:prstGeom prst="rect">
            <a:avLst/>
          </a:prstGeom>
          <a:ln>
            <a:noFill/>
          </a:ln>
          <a:effectLst>
            <a:softEdge rad="112500"/>
          </a:effectLst>
        </p:spPr>
      </p:pic>
      <p:sp>
        <p:nvSpPr>
          <p:cNvPr id="17" name="Callout: Bent Line 16">
            <a:extLst>
              <a:ext uri="{FF2B5EF4-FFF2-40B4-BE49-F238E27FC236}">
                <a16:creationId xmlns:a16="http://schemas.microsoft.com/office/drawing/2014/main" id="{8235F485-5066-4F1A-B3CC-607BBA67C0BB}"/>
              </a:ext>
            </a:extLst>
          </p:cNvPr>
          <p:cNvSpPr/>
          <p:nvPr/>
        </p:nvSpPr>
        <p:spPr>
          <a:xfrm>
            <a:off x="4545495" y="3964764"/>
            <a:ext cx="3140767" cy="2436036"/>
          </a:xfrm>
          <a:prstGeom prst="borderCallout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dirty="0">
                <a:solidFill>
                  <a:srgbClr val="002060"/>
                </a:solidFill>
                <a:latin typeface="Times New Roman" panose="02020603050405020304" pitchFamily="18" charset="0"/>
                <a:cs typeface="Times New Roman" panose="02020603050405020304" pitchFamily="18" charset="0"/>
              </a:rPr>
              <a:t>Theo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thê</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nào</a:t>
            </a:r>
            <a:r>
              <a:rPr lang="en-US" sz="3200" b="1" dirty="0">
                <a:solidFill>
                  <a:srgbClr val="002060"/>
                </a:solidFill>
                <a:latin typeface="Times New Roman" panose="02020603050405020304" pitchFamily="18" charset="0"/>
                <a:cs typeface="Times New Roman" panose="02020603050405020304" pitchFamily="18" charset="0"/>
              </a:rPr>
              <a:t> là </a:t>
            </a:r>
            <a:r>
              <a:rPr lang="en-US" sz="3200" b="1" dirty="0" err="1">
                <a:solidFill>
                  <a:srgbClr val="002060"/>
                </a:solidFill>
                <a:latin typeface="Times New Roman" panose="02020603050405020304" pitchFamily="18" charset="0"/>
                <a:cs typeface="Times New Roman" panose="02020603050405020304" pitchFamily="18" charset="0"/>
              </a:rPr>
              <a:t>liêm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khiết</a:t>
            </a:r>
            <a:r>
              <a:rPr lang="en-US" sz="32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9193366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97BF1-48E8-4EE6-B893-B86CD9F62C6F}"/>
              </a:ext>
            </a:extLst>
          </p:cNvPr>
          <p:cNvPicPr>
            <a:picLocks noChangeAspect="1"/>
          </p:cNvPicPr>
          <p:nvPr/>
        </p:nvPicPr>
        <p:blipFill>
          <a:blip r:embed="rId2"/>
          <a:stretch>
            <a:fillRect/>
          </a:stretch>
        </p:blipFill>
        <p:spPr>
          <a:xfrm>
            <a:off x="-95589" y="119269"/>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1123C47A-232E-45A7-AB57-F356E668BF57}"/>
              </a:ext>
            </a:extLst>
          </p:cNvPr>
          <p:cNvSpPr txBox="1"/>
          <p:nvPr/>
        </p:nvSpPr>
        <p:spPr>
          <a:xfrm>
            <a:off x="2229624" y="603221"/>
            <a:ext cx="8018651"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Tiết</a:t>
            </a:r>
            <a:r>
              <a:rPr lang="en-US" sz="4800" b="1" dirty="0">
                <a:solidFill>
                  <a:srgbClr val="FF0000"/>
                </a:solidFill>
                <a:latin typeface="Times New Roman" panose="02020603050405020304" pitchFamily="18" charset="0"/>
                <a:cs typeface="Times New Roman" panose="02020603050405020304" pitchFamily="18" charset="0"/>
              </a:rPr>
              <a:t> 2 - </a:t>
            </a:r>
            <a:r>
              <a:rPr lang="en-US" sz="4800" b="1" dirty="0" err="1">
                <a:solidFill>
                  <a:srgbClr val="FF0000"/>
                </a:solidFill>
                <a:latin typeface="Times New Roman" panose="02020603050405020304" pitchFamily="18" charset="0"/>
                <a:cs typeface="Times New Roman" panose="02020603050405020304" pitchFamily="18" charset="0"/>
              </a:rPr>
              <a:t>Bài</a:t>
            </a:r>
            <a:r>
              <a:rPr lang="en-US" sz="4800" b="1" dirty="0">
                <a:solidFill>
                  <a:srgbClr val="FF0000"/>
                </a:solidFill>
                <a:latin typeface="Times New Roman" panose="02020603050405020304" pitchFamily="18" charset="0"/>
                <a:cs typeface="Times New Roman" panose="02020603050405020304" pitchFamily="18" charset="0"/>
              </a:rPr>
              <a:t> 2:  LIÊM KHIẾT</a:t>
            </a:r>
          </a:p>
        </p:txBody>
      </p:sp>
      <p:sp>
        <p:nvSpPr>
          <p:cNvPr id="5" name="TextBox 4">
            <a:extLst>
              <a:ext uri="{FF2B5EF4-FFF2-40B4-BE49-F238E27FC236}">
                <a16:creationId xmlns:a16="http://schemas.microsoft.com/office/drawing/2014/main" id="{1D6DBF06-ED71-4045-AA4E-BF107E4A4B07}"/>
              </a:ext>
            </a:extLst>
          </p:cNvPr>
          <p:cNvSpPr txBox="1"/>
          <p:nvPr/>
        </p:nvSpPr>
        <p:spPr>
          <a:xfrm>
            <a:off x="895500" y="1570212"/>
            <a:ext cx="1068690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Đặt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vấn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đê</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lời</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hỏi</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gợi</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 SGK.</a:t>
            </a:r>
          </a:p>
          <a:p>
            <a:pPr algn="just"/>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Nội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bài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a:t>
            </a:r>
          </a:p>
          <a:p>
            <a:pPr algn="just"/>
            <a:r>
              <a:rPr lang="vi-VN" sz="3600" b="1" dirty="0">
                <a:solidFill>
                  <a:srgbClr val="002060"/>
                </a:solidFill>
                <a:latin typeface="Times New Roman" panose="02020603050405020304" pitchFamily="18" charset="0"/>
                <a:cs typeface="Times New Roman" panose="02020603050405020304" pitchFamily="18" charset="0"/>
              </a:rPr>
              <a:t>1</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Thê</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nào</a:t>
            </a:r>
            <a:r>
              <a:rPr lang="en-US" sz="3200" b="1" dirty="0">
                <a:solidFill>
                  <a:srgbClr val="002060"/>
                </a:solidFill>
                <a:latin typeface="Times New Roman" panose="02020603050405020304" pitchFamily="18" charset="0"/>
                <a:cs typeface="Times New Roman" panose="02020603050405020304" pitchFamily="18" charset="0"/>
              </a:rPr>
              <a:t> là </a:t>
            </a:r>
            <a:r>
              <a:rPr lang="en-US" sz="3200" b="1" dirty="0" err="1">
                <a:solidFill>
                  <a:srgbClr val="002060"/>
                </a:solidFill>
                <a:latin typeface="Times New Roman" panose="02020603050405020304" pitchFamily="18" charset="0"/>
                <a:cs typeface="Times New Roman" panose="02020603050405020304" pitchFamily="18" charset="0"/>
              </a:rPr>
              <a:t>liêm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khiết</a:t>
            </a:r>
            <a:r>
              <a:rPr lang="en-US" sz="3200" b="1" dirty="0">
                <a:solidFill>
                  <a:srgbClr val="002060"/>
                </a:solidFill>
                <a:latin typeface="Times New Roman" panose="02020603050405020304" pitchFamily="18" charset="0"/>
                <a:cs typeface="Times New Roman" panose="02020603050405020304" pitchFamily="18" charset="0"/>
              </a:rPr>
              <a:t>?</a:t>
            </a:r>
            <a:endParaRPr lang="vi-VN" sz="3200" b="1" dirty="0">
              <a:solidFill>
                <a:srgbClr val="002060"/>
              </a:solidFill>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Liêm khiết là phẩm chất đạo đức của con người thể hiện: </a:t>
            </a:r>
          </a:p>
          <a:p>
            <a:pPr algn="just"/>
            <a:r>
              <a:rPr lang="vi-VN" sz="3200" dirty="0">
                <a:latin typeface="Times New Roman" panose="02020603050405020304" pitchFamily="18" charset="0"/>
                <a:cs typeface="Times New Roman" panose="02020603050405020304" pitchFamily="18" charset="0"/>
              </a:rPr>
              <a:t>- Lối sống trong sạch;</a:t>
            </a:r>
          </a:p>
          <a:p>
            <a:pPr algn="just"/>
            <a:r>
              <a:rPr lang="vi-VN" sz="3200" dirty="0">
                <a:latin typeface="Times New Roman" panose="02020603050405020304" pitchFamily="18" charset="0"/>
                <a:cs typeface="Times New Roman" panose="02020603050405020304" pitchFamily="18" charset="0"/>
              </a:rPr>
              <a:t>- Không hám danh, hám lợi;</a:t>
            </a:r>
          </a:p>
          <a:p>
            <a:pPr algn="just"/>
            <a:r>
              <a:rPr lang="vi-VN" sz="3200" dirty="0">
                <a:latin typeface="Times New Roman" panose="02020603050405020304" pitchFamily="18" charset="0"/>
                <a:cs typeface="Times New Roman" panose="02020603050405020304" pitchFamily="18" charset="0"/>
              </a:rPr>
              <a:t>- Không bận tâm những toan tính nhỏ nhen, ích kỉ.</a:t>
            </a:r>
          </a:p>
        </p:txBody>
      </p:sp>
      <p:sp>
        <p:nvSpPr>
          <p:cNvPr id="8" name="Arrow: Down 7">
            <a:extLst>
              <a:ext uri="{FF2B5EF4-FFF2-40B4-BE49-F238E27FC236}">
                <a16:creationId xmlns:a16="http://schemas.microsoft.com/office/drawing/2014/main" id="{186839AC-83D2-4865-BB2F-9EE5445F27DF}"/>
              </a:ext>
            </a:extLst>
          </p:cNvPr>
          <p:cNvSpPr/>
          <p:nvPr/>
        </p:nvSpPr>
        <p:spPr>
          <a:xfrm>
            <a:off x="202910" y="312306"/>
            <a:ext cx="1700841" cy="7305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GHI BÀI</a:t>
            </a:r>
          </a:p>
        </p:txBody>
      </p:sp>
    </p:spTree>
    <p:extLst>
      <p:ext uri="{BB962C8B-B14F-4D97-AF65-F5344CB8AC3E}">
        <p14:creationId xmlns:p14="http://schemas.microsoft.com/office/powerpoint/2010/main" val="420859048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8AED21-3392-48D0-8AA4-3FEBA65755BF}"/>
              </a:ext>
            </a:extLst>
          </p:cNvPr>
          <p:cNvPicPr>
            <a:picLocks noChangeAspect="1"/>
          </p:cNvPicPr>
          <p:nvPr/>
        </p:nvPicPr>
        <p:blipFill>
          <a:blip r:embed="rId2"/>
          <a:stretch>
            <a:fillRect/>
          </a:stretch>
        </p:blipFill>
        <p:spPr>
          <a:xfrm>
            <a:off x="0" y="3171826"/>
            <a:ext cx="12192001" cy="3686174"/>
          </a:xfrm>
          <a:prstGeom prst="rect">
            <a:avLst/>
          </a:prstGeom>
          <a:ln>
            <a:noFill/>
          </a:ln>
          <a:effectLst>
            <a:softEdge rad="112500"/>
          </a:effectLst>
        </p:spPr>
      </p:pic>
      <p:sp>
        <p:nvSpPr>
          <p:cNvPr id="6" name="Thought Bubble: Cloud 5">
            <a:extLst>
              <a:ext uri="{FF2B5EF4-FFF2-40B4-BE49-F238E27FC236}">
                <a16:creationId xmlns:a16="http://schemas.microsoft.com/office/drawing/2014/main" id="{DC1E5103-1234-468B-9E84-DAFE463E7B4A}"/>
              </a:ext>
            </a:extLst>
          </p:cNvPr>
          <p:cNvSpPr/>
          <p:nvPr/>
        </p:nvSpPr>
        <p:spPr>
          <a:xfrm>
            <a:off x="993912" y="97321"/>
            <a:ext cx="9965635" cy="2656070"/>
          </a:xfrm>
          <a:prstGeom prst="cloudCallout">
            <a:avLst>
              <a:gd name="adj1" fmla="val -26950"/>
              <a:gd name="adj2" fmla="val 109899"/>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hãy</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nêu</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những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ví dụ,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việc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làm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không</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thê</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hiện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đức</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tính</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liêm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khiết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35024607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158418-DDD1-4A96-9780-7100689BDF87}"/>
              </a:ext>
            </a:extLst>
          </p:cNvPr>
          <p:cNvSpPr txBox="1"/>
          <p:nvPr/>
        </p:nvSpPr>
        <p:spPr>
          <a:xfrm>
            <a:off x="1099931" y="5838647"/>
            <a:ext cx="963606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Biết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vệ</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danh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dự</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nhân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phẩm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của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bản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ABBE779F-2E2E-4F9E-BF9E-E82C4C0CAB91}"/>
              </a:ext>
            </a:extLst>
          </p:cNvPr>
          <p:cNvPicPr>
            <a:picLocks noChangeAspect="1"/>
          </p:cNvPicPr>
          <p:nvPr/>
        </p:nvPicPr>
        <p:blipFill>
          <a:blip r:embed="rId2"/>
          <a:stretch>
            <a:fillRect/>
          </a:stretch>
        </p:blipFill>
        <p:spPr>
          <a:xfrm>
            <a:off x="1590261" y="373022"/>
            <a:ext cx="8825948" cy="51001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8920269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E0B1AEDA-6FC0-46F0-AA4F-26EC5123D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5" y="0"/>
            <a:ext cx="12192000" cy="6858000"/>
          </a:xfrm>
          <a:prstGeom prst="rect">
            <a:avLst/>
          </a:prstGeom>
        </p:spPr>
      </p:pic>
      <p:sp>
        <p:nvSpPr>
          <p:cNvPr id="22" name="矩形 21">
            <a:extLst>
              <a:ext uri="{FF2B5EF4-FFF2-40B4-BE49-F238E27FC236}">
                <a16:creationId xmlns:a16="http://schemas.microsoft.com/office/drawing/2014/main" id="{543C82FC-79C8-4E51-8905-15FA6E226C5B}"/>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TextBox 18">
            <a:extLst>
              <a:ext uri="{FF2B5EF4-FFF2-40B4-BE49-F238E27FC236}">
                <a16:creationId xmlns:a16="http://schemas.microsoft.com/office/drawing/2014/main" id="{BF6B8CF2-9EC6-41BE-993B-B8BC28F06DFA}"/>
              </a:ext>
            </a:extLst>
          </p:cNvPr>
          <p:cNvSpPr txBox="1"/>
          <p:nvPr/>
        </p:nvSpPr>
        <p:spPr>
          <a:xfrm>
            <a:off x="3166475" y="341314"/>
            <a:ext cx="5857461" cy="1323439"/>
          </a:xfrm>
          <a:prstGeom prst="rect">
            <a:avLst/>
          </a:prstGeom>
          <a:noFill/>
        </p:spPr>
        <p:txBody>
          <a:bodyPr wrap="square" rtlCol="0">
            <a:spAutoFit/>
          </a:bodyPr>
          <a:lstStyle/>
          <a:p>
            <a:pPr algn="ctr"/>
            <a:r>
              <a:rPr lang="en-US" sz="3600" b="1" dirty="0">
                <a:solidFill>
                  <a:srgbClr val="002060"/>
                </a:solidFill>
                <a:latin typeface="Times New Roman" panose="02020603050405020304" pitchFamily="18" charset="0"/>
                <a:cs typeface="Times New Roman" panose="02020603050405020304" pitchFamily="18" charset="0"/>
              </a:rPr>
              <a:t>TIẾT 2 – BÀI 2</a:t>
            </a:r>
          </a:p>
          <a:p>
            <a:pPr algn="ctr"/>
            <a:r>
              <a:rPr lang="en-US" sz="4400" b="1" dirty="0">
                <a:solidFill>
                  <a:srgbClr val="FF0000"/>
                </a:solidFill>
                <a:latin typeface="Times New Roman" panose="02020603050405020304" pitchFamily="18" charset="0"/>
                <a:cs typeface="Times New Roman" panose="02020603050405020304" pitchFamily="18" charset="0"/>
              </a:rPr>
              <a:t>LIÊM KHIẾT</a:t>
            </a:r>
          </a:p>
        </p:txBody>
      </p:sp>
      <p:sp>
        <p:nvSpPr>
          <p:cNvPr id="20" name="TextBox 19">
            <a:extLst>
              <a:ext uri="{FF2B5EF4-FFF2-40B4-BE49-F238E27FC236}">
                <a16:creationId xmlns:a16="http://schemas.microsoft.com/office/drawing/2014/main" id="{89DE646E-A930-47C9-AF65-AC47FFC74AB5}"/>
              </a:ext>
            </a:extLst>
          </p:cNvPr>
          <p:cNvSpPr txBox="1"/>
          <p:nvPr/>
        </p:nvSpPr>
        <p:spPr>
          <a:xfrm>
            <a:off x="2993799" y="2006067"/>
            <a:ext cx="6202812" cy="3170099"/>
          </a:xfrm>
          <a:prstGeom prst="rect">
            <a:avLst/>
          </a:prstGeom>
          <a:solidFill>
            <a:sysClr val="window" lastClr="FFFFFF"/>
          </a:solidFill>
          <a:ln w="12700" cap="flat" cmpd="sng" algn="ctr">
            <a:solidFill>
              <a:srgbClr val="ED7D31"/>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ĐẶT VẤN ĐỀ</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 NỘI DUNG BÀI HỌC</a:t>
            </a:r>
          </a:p>
          <a:p>
            <a:pPr marL="914400" marR="0" lvl="0" indent="-914400" defTabSz="914400" eaLnBrk="1" fontAlgn="auto" latinLnBrk="0" hangingPunct="1">
              <a:lnSpc>
                <a:spcPct val="100000"/>
              </a:lnSpc>
              <a:spcBef>
                <a:spcPts val="0"/>
              </a:spcBef>
              <a:spcAft>
                <a:spcPts val="0"/>
              </a:spcAft>
              <a:buClrTx/>
              <a:buSzTx/>
              <a:buFontTx/>
              <a:buAutoNum type="arabicPeriod"/>
              <a:tabLst/>
              <a:defRPr/>
            </a:pPr>
            <a:r>
              <a:rPr kumimoji="0" lang="en-US" sz="40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Khái</a:t>
            </a:r>
            <a:r>
              <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niệm</a:t>
            </a:r>
            <a:endPar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914400" marR="0" lvl="0" indent="-914400" defTabSz="914400" eaLnBrk="1" fontAlgn="auto" latinLnBrk="0" hangingPunct="1">
              <a:lnSpc>
                <a:spcPct val="100000"/>
              </a:lnSpc>
              <a:spcBef>
                <a:spcPts val="0"/>
              </a:spcBef>
              <a:spcAft>
                <a:spcPts val="0"/>
              </a:spcAft>
              <a:buClrTx/>
              <a:buSzTx/>
              <a:buFontTx/>
              <a:buAutoNum type="arabicPeriod"/>
              <a:tabLst/>
              <a:defRPr/>
            </a:pPr>
            <a:r>
              <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Ý </a:t>
            </a:r>
            <a:r>
              <a:rPr kumimoji="0" lang="en-US" sz="4000" b="1" i="0" u="none" strike="noStrike" kern="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nghĩa</a:t>
            </a:r>
            <a:endParaRPr kumimoji="0" lang="en-US" sz="4000" b="1" i="0" u="none" strike="noStrike" kern="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LUYỆN TẬP</a:t>
            </a:r>
          </a:p>
        </p:txBody>
      </p:sp>
    </p:spTree>
    <p:extLst>
      <p:ext uri="{BB962C8B-B14F-4D97-AF65-F5344CB8AC3E}">
        <p14:creationId xmlns:p14="http://schemas.microsoft.com/office/powerpoint/2010/main" val="4952269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158418-DDD1-4A96-9780-7100689BDF87}"/>
              </a:ext>
            </a:extLst>
          </p:cNvPr>
          <p:cNvSpPr txBox="1"/>
          <p:nvPr/>
        </p:nvSpPr>
        <p:spPr>
          <a:xfrm>
            <a:off x="1659401" y="5229047"/>
            <a:ext cx="887319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Sống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trung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thực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không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tham</a:t>
            </a:r>
            <a:r>
              <a:rPr lang="en-US" sz="3600" b="1" dirty="0">
                <a:solidFill>
                  <a:srgbClr val="0000FF"/>
                </a:solidFill>
                <a:latin typeface="Times New Roman" panose="02020603050405020304" pitchFamily="18" charset="0"/>
                <a:cs typeface="Times New Roman" panose="02020603050405020304" pitchFamily="18" charset="0"/>
              </a:rPr>
              <a:t> lam </a:t>
            </a:r>
            <a:r>
              <a:rPr lang="en-US" sz="3600" b="1" dirty="0" err="1">
                <a:solidFill>
                  <a:srgbClr val="0000FF"/>
                </a:solidFill>
                <a:latin typeface="Times New Roman" panose="02020603050405020304" pitchFamily="18" charset="0"/>
                <a:cs typeface="Times New Roman" panose="02020603050405020304" pitchFamily="18" charset="0"/>
              </a:rPr>
              <a:t>của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người</a:t>
            </a:r>
            <a:r>
              <a:rPr lang="en-US" sz="3600" b="1" dirty="0">
                <a:solidFill>
                  <a:srgbClr val="0000FF"/>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17B80EB4-443E-4BD4-BEC6-0DE9FFBD5309}"/>
              </a:ext>
            </a:extLst>
          </p:cNvPr>
          <p:cNvPicPr>
            <a:picLocks noChangeAspect="1"/>
          </p:cNvPicPr>
          <p:nvPr/>
        </p:nvPicPr>
        <p:blipFill>
          <a:blip r:embed="rId2"/>
          <a:stretch>
            <a:fillRect/>
          </a:stretch>
        </p:blipFill>
        <p:spPr>
          <a:xfrm>
            <a:off x="1659401" y="335859"/>
            <a:ext cx="8717050" cy="45541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3582575"/>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158418-DDD1-4A96-9780-7100689BDF87}"/>
              </a:ext>
            </a:extLst>
          </p:cNvPr>
          <p:cNvSpPr txBox="1"/>
          <p:nvPr/>
        </p:nvSpPr>
        <p:spPr>
          <a:xfrm>
            <a:off x="1456001" y="5812142"/>
            <a:ext cx="927999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Học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tập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làm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việc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từ</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lực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bản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thân</a:t>
            </a:r>
            <a:r>
              <a:rPr lang="en-US" sz="3600" b="1" dirty="0">
                <a:solidFill>
                  <a:srgbClr val="0000FF"/>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640B8DE7-7F7A-44FE-A655-94BF0F7CFBD1}"/>
              </a:ext>
            </a:extLst>
          </p:cNvPr>
          <p:cNvPicPr>
            <a:picLocks noChangeAspect="1"/>
          </p:cNvPicPr>
          <p:nvPr/>
        </p:nvPicPr>
        <p:blipFill>
          <a:blip r:embed="rId2"/>
          <a:stretch>
            <a:fillRect/>
          </a:stretch>
        </p:blipFill>
        <p:spPr>
          <a:xfrm>
            <a:off x="2285999" y="399527"/>
            <a:ext cx="7620000" cy="5076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0676628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158418-DDD1-4A96-9780-7100689BDF87}"/>
              </a:ext>
            </a:extLst>
          </p:cNvPr>
          <p:cNvSpPr txBox="1"/>
          <p:nvPr/>
        </p:nvSpPr>
        <p:spPr>
          <a:xfrm>
            <a:off x="1659400" y="5653117"/>
            <a:ext cx="887319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Tiết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kiệm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giữ</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vệ</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của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công</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DC185F3-5FCC-4716-963D-8DCD69500C3D}"/>
              </a:ext>
            </a:extLst>
          </p:cNvPr>
          <p:cNvPicPr>
            <a:picLocks noChangeAspect="1"/>
          </p:cNvPicPr>
          <p:nvPr/>
        </p:nvPicPr>
        <p:blipFill>
          <a:blip r:embed="rId2"/>
          <a:stretch>
            <a:fillRect/>
          </a:stretch>
        </p:blipFill>
        <p:spPr>
          <a:xfrm>
            <a:off x="1463498" y="433596"/>
            <a:ext cx="9250400" cy="49865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792713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158418-DDD1-4A96-9780-7100689BDF87}"/>
              </a:ext>
            </a:extLst>
          </p:cNvPr>
          <p:cNvSpPr txBox="1"/>
          <p:nvPr/>
        </p:nvSpPr>
        <p:spPr>
          <a:xfrm>
            <a:off x="3033879" y="5600109"/>
            <a:ext cx="612424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Dê</a:t>
            </a:r>
            <a:r>
              <a:rPr lang="en-US" sz="3600" b="1" dirty="0">
                <a:solidFill>
                  <a:srgbClr val="0000FF"/>
                </a:solidFill>
                <a:latin typeface="Times New Roman" panose="02020603050405020304" pitchFamily="18" charset="0"/>
                <a:cs typeface="Times New Roman" panose="02020603050405020304" pitchFamily="18" charset="0"/>
              </a:rPr>
              <a:t>̃ bị </a:t>
            </a:r>
            <a:r>
              <a:rPr lang="en-US" sz="3600" b="1" dirty="0" err="1">
                <a:solidFill>
                  <a:srgbClr val="0000FF"/>
                </a:solidFill>
                <a:latin typeface="Times New Roman" panose="02020603050405020304" pitchFamily="18" charset="0"/>
                <a:cs typeface="Times New Roman" panose="02020603050405020304" pitchFamily="18" charset="0"/>
              </a:rPr>
              <a:t>mua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chuộc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cám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dô</a:t>
            </a:r>
            <a:r>
              <a:rPr lang="en-US" sz="3600" b="1" dirty="0">
                <a:solidFill>
                  <a:srgbClr val="0000FF"/>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C260A144-C886-4833-810C-06ED0C770B69}"/>
              </a:ext>
            </a:extLst>
          </p:cNvPr>
          <p:cNvPicPr>
            <a:picLocks noChangeAspect="1"/>
          </p:cNvPicPr>
          <p:nvPr/>
        </p:nvPicPr>
        <p:blipFill>
          <a:blip r:embed="rId2"/>
          <a:stretch>
            <a:fillRect/>
          </a:stretch>
        </p:blipFill>
        <p:spPr>
          <a:xfrm>
            <a:off x="1630017" y="503582"/>
            <a:ext cx="8825948" cy="48237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6802163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158418-DDD1-4A96-9780-7100689BDF87}"/>
              </a:ext>
            </a:extLst>
          </p:cNvPr>
          <p:cNvSpPr txBox="1"/>
          <p:nvPr/>
        </p:nvSpPr>
        <p:spPr>
          <a:xfrm>
            <a:off x="2589930" y="5785637"/>
            <a:ext cx="7012137"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Mua </a:t>
            </a:r>
            <a:r>
              <a:rPr lang="en-US" sz="3600" b="1" dirty="0" err="1">
                <a:solidFill>
                  <a:srgbClr val="0000FF"/>
                </a:solidFill>
                <a:latin typeface="Times New Roman" panose="02020603050405020304" pitchFamily="18" charset="0"/>
                <a:cs typeface="Times New Roman" panose="02020603050405020304" pitchFamily="18" charset="0"/>
              </a:rPr>
              <a:t>chức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mua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quyền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chạy</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việc</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4B7E1CE-4640-4058-B185-F1845958A7D9}"/>
              </a:ext>
            </a:extLst>
          </p:cNvPr>
          <p:cNvPicPr>
            <a:picLocks noChangeAspect="1"/>
          </p:cNvPicPr>
          <p:nvPr/>
        </p:nvPicPr>
        <p:blipFill>
          <a:blip r:embed="rId2"/>
          <a:stretch>
            <a:fillRect/>
          </a:stretch>
        </p:blipFill>
        <p:spPr>
          <a:xfrm>
            <a:off x="2047556" y="590964"/>
            <a:ext cx="8096887" cy="451112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902356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158418-DDD1-4A96-9780-7100689BDF87}"/>
              </a:ext>
            </a:extLst>
          </p:cNvPr>
          <p:cNvSpPr txBox="1"/>
          <p:nvPr/>
        </p:nvSpPr>
        <p:spPr>
          <a:xfrm>
            <a:off x="1479057" y="5348317"/>
            <a:ext cx="923388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Dụ </a:t>
            </a:r>
            <a:r>
              <a:rPr lang="en-US" sz="3600" b="1" dirty="0" err="1">
                <a:solidFill>
                  <a:srgbClr val="0000FF"/>
                </a:solidFill>
                <a:latin typeface="Times New Roman" panose="02020603050405020304" pitchFamily="18" charset="0"/>
                <a:cs typeface="Times New Roman" panose="02020603050405020304" pitchFamily="18" charset="0"/>
              </a:rPr>
              <a:t>dô</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lừa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chiếm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đoạt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tài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sản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người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khác</a:t>
            </a:r>
            <a:endParaRPr lang="en-US" sz="3600" b="1" dirty="0">
              <a:solidFill>
                <a:srgbClr val="0000FF"/>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B283DCE-E431-40C7-9048-F314567D337B}"/>
              </a:ext>
            </a:extLst>
          </p:cNvPr>
          <p:cNvPicPr>
            <a:picLocks noChangeAspect="1"/>
          </p:cNvPicPr>
          <p:nvPr/>
        </p:nvPicPr>
        <p:blipFill>
          <a:blip r:embed="rId2"/>
          <a:stretch>
            <a:fillRect/>
          </a:stretch>
        </p:blipFill>
        <p:spPr>
          <a:xfrm>
            <a:off x="2030027" y="583095"/>
            <a:ext cx="8213903" cy="42692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9251859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158418-DDD1-4A96-9780-7100689BDF87}"/>
              </a:ext>
            </a:extLst>
          </p:cNvPr>
          <p:cNvSpPr txBox="1"/>
          <p:nvPr/>
        </p:nvSpPr>
        <p:spPr>
          <a:xfrm>
            <a:off x="2499474" y="5560351"/>
            <a:ext cx="7193051"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solidFill>
                  <a:srgbClr val="0000FF"/>
                </a:solidFill>
                <a:latin typeface="Times New Roman" panose="02020603050405020304" pitchFamily="18" charset="0"/>
                <a:cs typeface="Times New Roman" panose="02020603050405020304" pitchFamily="18" charset="0"/>
              </a:rPr>
              <a:t>Lãng</a:t>
            </a:r>
            <a:r>
              <a:rPr lang="en-US" sz="3600" b="1" dirty="0">
                <a:solidFill>
                  <a:srgbClr val="0000FF"/>
                </a:solidFill>
                <a:latin typeface="Times New Roman" panose="02020603050405020304" pitchFamily="18" charset="0"/>
                <a:cs typeface="Times New Roman" panose="02020603050405020304" pitchFamily="18" charset="0"/>
              </a:rPr>
              <a:t> phí, </a:t>
            </a:r>
            <a:r>
              <a:rPr lang="en-US" sz="3600" b="1" dirty="0" err="1">
                <a:solidFill>
                  <a:srgbClr val="0000FF"/>
                </a:solidFill>
                <a:latin typeface="Times New Roman" panose="02020603050405020304" pitchFamily="18" charset="0"/>
                <a:cs typeface="Times New Roman" panose="02020603050405020304" pitchFamily="18" charset="0"/>
              </a:rPr>
              <a:t>tham</a:t>
            </a:r>
            <a:r>
              <a:rPr lang="en-US" sz="3600" b="1" dirty="0">
                <a:solidFill>
                  <a:srgbClr val="0000FF"/>
                </a:solidFill>
                <a:latin typeface="Times New Roman" panose="02020603050405020304" pitchFamily="18" charset="0"/>
                <a:cs typeface="Times New Roman" panose="02020603050405020304" pitchFamily="18" charset="0"/>
              </a:rPr>
              <a:t> ô, </a:t>
            </a:r>
            <a:r>
              <a:rPr lang="en-US" sz="3600" b="1" dirty="0" err="1">
                <a:solidFill>
                  <a:srgbClr val="0000FF"/>
                </a:solidFill>
                <a:latin typeface="Times New Roman" panose="02020603050405020304" pitchFamily="18" charset="0"/>
                <a:cs typeface="Times New Roman" panose="02020603050405020304" pitchFamily="18" charset="0"/>
              </a:rPr>
              <a:t>tham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nhũng</a:t>
            </a:r>
            <a:r>
              <a:rPr lang="en-US" sz="3600" b="1" dirty="0">
                <a:solidFill>
                  <a:srgbClr val="0000FF"/>
                </a:solidFill>
                <a:latin typeface="Times New Roman" panose="02020603050405020304" pitchFamily="18" charset="0"/>
                <a:cs typeface="Times New Roman" panose="02020603050405020304" pitchFamily="18" charset="0"/>
              </a:rPr>
              <a:t> </a:t>
            </a:r>
          </a:p>
        </p:txBody>
      </p:sp>
      <p:pic>
        <p:nvPicPr>
          <p:cNvPr id="2" name="Picture 1">
            <a:extLst>
              <a:ext uri="{FF2B5EF4-FFF2-40B4-BE49-F238E27FC236}">
                <a16:creationId xmlns:a16="http://schemas.microsoft.com/office/drawing/2014/main" id="{16B04FC1-67CC-4E38-BAC2-0E5F3AA55E83}"/>
              </a:ext>
            </a:extLst>
          </p:cNvPr>
          <p:cNvPicPr>
            <a:picLocks noChangeAspect="1"/>
          </p:cNvPicPr>
          <p:nvPr/>
        </p:nvPicPr>
        <p:blipFill>
          <a:blip r:embed="rId2"/>
          <a:stretch>
            <a:fillRect/>
          </a:stretch>
        </p:blipFill>
        <p:spPr>
          <a:xfrm>
            <a:off x="1543878" y="344557"/>
            <a:ext cx="9104244" cy="47843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33993152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8AED21-3392-48D0-8AA4-3FEBA65755BF}"/>
              </a:ext>
            </a:extLst>
          </p:cNvPr>
          <p:cNvPicPr>
            <a:picLocks noChangeAspect="1"/>
          </p:cNvPicPr>
          <p:nvPr/>
        </p:nvPicPr>
        <p:blipFill>
          <a:blip r:embed="rId2"/>
          <a:stretch>
            <a:fillRect/>
          </a:stretch>
        </p:blipFill>
        <p:spPr>
          <a:xfrm>
            <a:off x="0" y="3171826"/>
            <a:ext cx="12192001" cy="3686174"/>
          </a:xfrm>
          <a:prstGeom prst="rect">
            <a:avLst/>
          </a:prstGeom>
          <a:ln>
            <a:noFill/>
          </a:ln>
          <a:effectLst>
            <a:softEdge rad="112500"/>
          </a:effectLst>
        </p:spPr>
      </p:pic>
      <p:sp>
        <p:nvSpPr>
          <p:cNvPr id="6" name="Thought Bubble: Cloud 5">
            <a:extLst>
              <a:ext uri="{FF2B5EF4-FFF2-40B4-BE49-F238E27FC236}">
                <a16:creationId xmlns:a16="http://schemas.microsoft.com/office/drawing/2014/main" id="{DC1E5103-1234-468B-9E84-DAFE463E7B4A}"/>
              </a:ext>
            </a:extLst>
          </p:cNvPr>
          <p:cNvSpPr/>
          <p:nvPr/>
        </p:nvSpPr>
        <p:spPr>
          <a:xfrm>
            <a:off x="993912" y="97321"/>
            <a:ext cx="9965635" cy="2656070"/>
          </a:xfrm>
          <a:prstGeom prst="cloudCallout">
            <a:avLst>
              <a:gd name="adj1" fmla="val -26950"/>
              <a:gd name="adj2" fmla="val 109899"/>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Theo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thê</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liêm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khiết</a:t>
            </a:r>
            <a:r>
              <a:rPr lang="en-US" sz="3600" b="1" dirty="0">
                <a:solidFill>
                  <a:srgbClr val="FF00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20487070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1;p23">
            <a:extLst>
              <a:ext uri="{FF2B5EF4-FFF2-40B4-BE49-F238E27FC236}">
                <a16:creationId xmlns:a16="http://schemas.microsoft.com/office/drawing/2014/main" id="{7285EE0D-183A-4B11-94EF-2CC6B8B4F473}"/>
              </a:ext>
            </a:extLst>
          </p:cNvPr>
          <p:cNvSpPr txBox="1"/>
          <p:nvPr/>
        </p:nvSpPr>
        <p:spPr>
          <a:xfrm>
            <a:off x="1391667" y="529913"/>
            <a:ext cx="9408665" cy="5446817"/>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4000" b="1" dirty="0" err="1">
                <a:solidFill>
                  <a:srgbClr val="FF0000"/>
                </a:solidFill>
                <a:latin typeface="Times New Roman"/>
                <a:ea typeface="Times New Roman"/>
                <a:cs typeface="Times New Roman"/>
                <a:sym typeface="Times New Roman"/>
              </a:rPr>
              <a:t>Học</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sinh</a:t>
            </a:r>
            <a:r>
              <a:rPr lang="en-US" sz="4000" b="1" dirty="0">
                <a:solidFill>
                  <a:srgbClr val="FF0000"/>
                </a:solidFill>
                <a:latin typeface="Times New Roman"/>
                <a:ea typeface="Times New Roman"/>
                <a:cs typeface="Times New Roman"/>
                <a:sym typeface="Times New Roman"/>
              </a:rPr>
              <a:t> </a:t>
            </a:r>
            <a:r>
              <a:rPr lang="en-US" sz="4000" b="1" dirty="0" err="1">
                <a:solidFill>
                  <a:srgbClr val="FF0000"/>
                </a:solidFill>
                <a:latin typeface="Times New Roman"/>
                <a:ea typeface="Times New Roman"/>
                <a:cs typeface="Times New Roman"/>
                <a:sym typeface="Times New Roman"/>
              </a:rPr>
              <a:t>cần</a:t>
            </a:r>
            <a:r>
              <a:rPr lang="en-US" sz="4000" b="1" dirty="0">
                <a:solidFill>
                  <a:srgbClr val="FF0000"/>
                </a:solidFill>
                <a:latin typeface="Times New Roman"/>
                <a:ea typeface="Times New Roman"/>
                <a:cs typeface="Times New Roman"/>
                <a:sym typeface="Times New Roman"/>
              </a:rPr>
              <a:t>:</a:t>
            </a:r>
          </a:p>
          <a:p>
            <a:pPr marL="0" marR="0" lvl="0" indent="0" algn="ctr" rtl="0">
              <a:lnSpc>
                <a:spcPct val="100000"/>
              </a:lnSpc>
              <a:spcBef>
                <a:spcPts val="0"/>
              </a:spcBef>
              <a:spcAft>
                <a:spcPts val="0"/>
              </a:spcAft>
              <a:buNone/>
            </a:pPr>
            <a:r>
              <a:rPr lang="en-US" sz="4000" i="0" u="none" strike="noStrike" cap="none" dirty="0" err="1">
                <a:solidFill>
                  <a:schemeClr val="dk1"/>
                </a:solidFill>
                <a:latin typeface="Times New Roman"/>
                <a:ea typeface="Times New Roman"/>
                <a:cs typeface="Times New Roman"/>
                <a:sym typeface="Times New Roman"/>
              </a:rPr>
              <a:t>Trung</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thực</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trong</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học</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tập</a:t>
            </a:r>
            <a:r>
              <a:rPr lang="en-US" sz="4000" i="0" u="none" strike="noStrike" cap="none" dirty="0">
                <a:solidFill>
                  <a:schemeClr val="dk1"/>
                </a:solidFill>
                <a:latin typeface="Times New Roman"/>
                <a:ea typeface="Times New Roman"/>
                <a:cs typeface="Times New Roman"/>
                <a:sym typeface="Times New Roman"/>
              </a:rPr>
              <a:t>….</a:t>
            </a:r>
            <a:br>
              <a:rPr lang="en-US" sz="4000" i="0" u="none" strike="noStrike" cap="none" dirty="0">
                <a:solidFill>
                  <a:schemeClr val="dk1"/>
                </a:solidFill>
                <a:latin typeface="Times New Roman"/>
                <a:ea typeface="Times New Roman"/>
                <a:cs typeface="Times New Roman"/>
                <a:sym typeface="Times New Roman"/>
              </a:rPr>
            </a:br>
            <a:r>
              <a:rPr lang="en-US" sz="4000" i="0" u="none" strike="noStrike" cap="none" dirty="0" err="1">
                <a:solidFill>
                  <a:schemeClr val="dk1"/>
                </a:solidFill>
                <a:latin typeface="Times New Roman"/>
                <a:ea typeface="Times New Roman"/>
                <a:cs typeface="Times New Roman"/>
                <a:sym typeface="Times New Roman"/>
              </a:rPr>
              <a:t>Không</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chạy</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điểm</a:t>
            </a:r>
            <a:r>
              <a:rPr lang="en-US" sz="4000" i="0" u="none" strike="noStrike" cap="none" dirty="0">
                <a:solidFill>
                  <a:schemeClr val="dk1"/>
                </a:solidFill>
                <a:latin typeface="Times New Roman"/>
                <a:ea typeface="Times New Roman"/>
                <a:cs typeface="Times New Roman"/>
                <a:sym typeface="Times New Roman"/>
              </a:rPr>
              <a:t>…</a:t>
            </a:r>
            <a:br>
              <a:rPr lang="en-US" sz="4000" i="0" u="none" strike="noStrike" cap="none" dirty="0">
                <a:solidFill>
                  <a:schemeClr val="dk1"/>
                </a:solidFill>
                <a:latin typeface="Times New Roman"/>
                <a:ea typeface="Times New Roman"/>
                <a:cs typeface="Times New Roman"/>
                <a:sym typeface="Times New Roman"/>
              </a:rPr>
            </a:br>
            <a:r>
              <a:rPr lang="en-US" sz="4000" i="0" u="none" strike="noStrike" cap="none" dirty="0" err="1">
                <a:solidFill>
                  <a:schemeClr val="dk1"/>
                </a:solidFill>
                <a:latin typeface="Times New Roman"/>
                <a:ea typeface="Times New Roman"/>
                <a:cs typeface="Times New Roman"/>
                <a:sym typeface="Times New Roman"/>
              </a:rPr>
              <a:t>Biết</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phấn</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đấu</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trong</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học</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tập</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có</a:t>
            </a:r>
            <a:r>
              <a:rPr lang="en-US" sz="4000" i="0" u="none" strike="noStrike" cap="none" dirty="0">
                <a:solidFill>
                  <a:schemeClr val="dk1"/>
                </a:solidFill>
                <a:latin typeface="Times New Roman"/>
                <a:ea typeface="Times New Roman"/>
                <a:cs typeface="Times New Roman"/>
                <a:sym typeface="Times New Roman"/>
              </a:rPr>
              <a:t> ý </a:t>
            </a:r>
            <a:r>
              <a:rPr lang="en-US" sz="4000" i="0" u="none" strike="noStrike" cap="none" dirty="0" err="1">
                <a:solidFill>
                  <a:schemeClr val="dk1"/>
                </a:solidFill>
                <a:latin typeface="Times New Roman"/>
                <a:ea typeface="Times New Roman"/>
                <a:cs typeface="Times New Roman"/>
                <a:sym typeface="Times New Roman"/>
              </a:rPr>
              <a:t>thức</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xây</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dựng</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tập</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thể</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tốt</a:t>
            </a:r>
            <a:r>
              <a:rPr lang="en-US" sz="4000" i="0" u="none" strike="noStrike" cap="none" dirty="0">
                <a:solidFill>
                  <a:schemeClr val="dk1"/>
                </a:solidFill>
                <a:latin typeface="Times New Roman"/>
                <a:ea typeface="Times New Roman"/>
                <a:cs typeface="Times New Roman"/>
                <a:sym typeface="Times New Roman"/>
              </a:rPr>
              <a:t>.</a:t>
            </a:r>
            <a:br>
              <a:rPr lang="en-US" sz="4000" i="0" u="none" strike="noStrike" cap="none" dirty="0">
                <a:solidFill>
                  <a:schemeClr val="dk1"/>
                </a:solidFill>
                <a:latin typeface="Times New Roman"/>
                <a:ea typeface="Times New Roman"/>
                <a:cs typeface="Times New Roman"/>
                <a:sym typeface="Times New Roman"/>
              </a:rPr>
            </a:br>
            <a:r>
              <a:rPr lang="en-US" sz="4000" i="0" u="none" strike="noStrike" cap="none" dirty="0" err="1">
                <a:solidFill>
                  <a:schemeClr val="dk1"/>
                </a:solidFill>
                <a:latin typeface="Times New Roman"/>
                <a:ea typeface="Times New Roman"/>
                <a:cs typeface="Times New Roman"/>
                <a:sym typeface="Times New Roman"/>
              </a:rPr>
              <a:t>Đoàn</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kết</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thương</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yêu</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giúp</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đỡ</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bạn</a:t>
            </a:r>
            <a:r>
              <a:rPr lang="en-US" sz="4000" i="0" u="none" strike="noStrike" cap="none" dirty="0">
                <a:solidFill>
                  <a:schemeClr val="dk1"/>
                </a:solidFill>
                <a:latin typeface="Times New Roman"/>
                <a:ea typeface="Times New Roman"/>
                <a:cs typeface="Times New Roman"/>
                <a:sym typeface="Times New Roman"/>
              </a:rPr>
              <a:t> </a:t>
            </a:r>
            <a:r>
              <a:rPr lang="en-US" sz="4000" i="0" u="none" strike="noStrike" cap="none" dirty="0" err="1">
                <a:solidFill>
                  <a:schemeClr val="dk1"/>
                </a:solidFill>
                <a:latin typeface="Times New Roman"/>
                <a:ea typeface="Times New Roman"/>
                <a:cs typeface="Times New Roman"/>
                <a:sym typeface="Times New Roman"/>
              </a:rPr>
              <a:t>bè</a:t>
            </a:r>
            <a:r>
              <a:rPr lang="en-US" sz="4000" i="0" u="none" strike="noStrike" cap="none" dirty="0">
                <a:solidFill>
                  <a:schemeClr val="dk1"/>
                </a:solidFill>
                <a:latin typeface="Times New Roman"/>
                <a:ea typeface="Times New Roman"/>
                <a:cs typeface="Times New Roman"/>
                <a:sym typeface="Times New Roman"/>
              </a:rPr>
              <a:t>…</a:t>
            </a:r>
          </a:p>
          <a:p>
            <a:pPr marL="0" marR="0" lvl="0" indent="0" algn="ctr" rtl="0">
              <a:lnSpc>
                <a:spcPct val="100000"/>
              </a:lnSpc>
              <a:spcBef>
                <a:spcPts val="0"/>
              </a:spcBef>
              <a:spcAft>
                <a:spcPts val="0"/>
              </a:spcAft>
              <a:buNone/>
            </a:pPr>
            <a:r>
              <a:rPr lang="en-US" sz="4000" dirty="0" err="1">
                <a:latin typeface="Times New Roman"/>
                <a:ea typeface="Times New Roman"/>
                <a:cs typeface="Times New Roman"/>
                <a:sym typeface="Times New Roman"/>
              </a:rPr>
              <a:t>Không</a:t>
            </a:r>
            <a:r>
              <a:rPr lang="en-US" sz="4000" dirty="0">
                <a:latin typeface="Times New Roman"/>
                <a:ea typeface="Times New Roman"/>
                <a:cs typeface="Times New Roman"/>
                <a:sym typeface="Times New Roman"/>
              </a:rPr>
              <a:t> bao </a:t>
            </a:r>
            <a:r>
              <a:rPr lang="en-US" sz="4000" dirty="0" err="1">
                <a:latin typeface="Times New Roman"/>
                <a:ea typeface="Times New Roman"/>
                <a:cs typeface="Times New Roman"/>
                <a:sym typeface="Times New Roman"/>
              </a:rPr>
              <a:t>che</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lỗi</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lầm</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cho</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bạn</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nói</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không</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với</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gian</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lận</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trong</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thi</a:t>
            </a:r>
            <a:r>
              <a:rPr lang="en-US" sz="4000" dirty="0">
                <a:latin typeface="Times New Roman"/>
                <a:ea typeface="Times New Roman"/>
                <a:cs typeface="Times New Roman"/>
                <a:sym typeface="Times New Roman"/>
              </a:rPr>
              <a:t> </a:t>
            </a:r>
            <a:r>
              <a:rPr lang="en-US" sz="4000" dirty="0" err="1">
                <a:latin typeface="Times New Roman"/>
                <a:ea typeface="Times New Roman"/>
                <a:cs typeface="Times New Roman"/>
                <a:sym typeface="Times New Roman"/>
              </a:rPr>
              <a:t>cư</a:t>
            </a:r>
            <a:r>
              <a:rPr lang="en-US" sz="4000" dirty="0">
                <a:latin typeface="Times New Roman"/>
                <a:ea typeface="Times New Roman"/>
                <a:cs typeface="Times New Roman"/>
                <a:sym typeface="Times New Roman"/>
              </a:rPr>
              <a:t>̉…</a:t>
            </a:r>
            <a:endParaRPr lang="en-US" sz="4000" i="0" u="none" strike="noStrike" cap="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None/>
            </a:pPr>
            <a:endParaRPr sz="400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30611870"/>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E53FC4-1344-4D0F-99F0-874BF0E5F34D}"/>
              </a:ext>
            </a:extLst>
          </p:cNvPr>
          <p:cNvSpPr txBox="1"/>
          <p:nvPr/>
        </p:nvSpPr>
        <p:spPr>
          <a:xfrm>
            <a:off x="4454364" y="1143067"/>
            <a:ext cx="7620000" cy="53860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vi-VN" sz="3200" b="1" dirty="0">
                <a:solidFill>
                  <a:srgbClr val="0070C0"/>
                </a:solidFill>
                <a:latin typeface="Times New Roman" panose="02020603050405020304" pitchFamily="18" charset="0"/>
                <a:cs typeface="Times New Roman" panose="02020603050405020304" pitchFamily="18" charset="0"/>
              </a:rPr>
              <a:t>Sarah Gilbert, giáo sư về vắc xin tại Viện Jenner của Đại học Oxford</a:t>
            </a:r>
            <a:endParaRPr lang="en-US" sz="3200" b="1" dirty="0">
              <a:solidFill>
                <a:srgbClr val="0070C0"/>
              </a:solidFill>
              <a:latin typeface="Times New Roman" panose="02020603050405020304" pitchFamily="18" charset="0"/>
              <a:cs typeface="Times New Roman" panose="02020603050405020304" pitchFamily="18" charset="0"/>
            </a:endParaRPr>
          </a:p>
          <a:p>
            <a:pPr algn="just"/>
            <a:r>
              <a:rPr lang="vi-VN" sz="2800" dirty="0">
                <a:solidFill>
                  <a:schemeClr val="tx1"/>
                </a:solidFill>
                <a:latin typeface="Times New Roman" panose="02020603050405020304" pitchFamily="18" charset="0"/>
                <a:cs typeface="Times New Roman" panose="02020603050405020304" pitchFamily="18" charset="0"/>
              </a:rPr>
              <a:t>Mỗi liều vắc xin Covid-19 do Oxford/AstraZeneca phát triển hiện chỉ có giá khoảng 3 USD. Điều này là nhờ vào bà Sarah Gilbert</a:t>
            </a:r>
            <a:r>
              <a:rPr lang="en-US" sz="2800" dirty="0">
                <a:solidFill>
                  <a:schemeClr val="tx1"/>
                </a:solidFill>
                <a:latin typeface="Times New Roman" panose="02020603050405020304" pitchFamily="18" charset="0"/>
                <a:cs typeface="Times New Roman" panose="02020603050405020304" pitchFamily="18" charset="0"/>
              </a:rPr>
              <a:t>.</a:t>
            </a:r>
          </a:p>
          <a:p>
            <a:pPr algn="just"/>
            <a:r>
              <a:rPr lang="en-US" sz="2800" dirty="0" err="1">
                <a:solidFill>
                  <a:schemeClr val="tx1"/>
                </a:solidFill>
                <a:latin typeface="Times New Roman" panose="02020603050405020304" pitchFamily="18" charset="0"/>
                <a:cs typeface="Times New Roman" panose="02020603050405020304" pitchFamily="18" charset="0"/>
              </a:rPr>
              <a:t>Đê</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có thể tạo ra vắc xin Covid-19</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bà Gilbert phải tăng giờ làm việc</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từ sáng sớm đến tận tối muộn.</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vi-VN" sz="2800" dirty="0">
                <a:solidFill>
                  <a:schemeClr val="tx1"/>
                </a:solidFill>
                <a:latin typeface="Times New Roman" panose="02020603050405020304" pitchFamily="18" charset="0"/>
                <a:cs typeface="Times New Roman" panose="02020603050405020304" pitchFamily="18" charset="0"/>
              </a:rPr>
              <a:t>Thử nghiệm đạt kết quả tốt, đứng trước cơ hội kiếm hàng triệu USD. Tuy vậy, bà Gilbert và nhóm nghiên cứu tại Oxford chọn từ bỏ bằng sáng chế vắc xin để có thể cứu sống hàng chục triệu người trên thế giới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96F48FA9-D524-456B-BB76-A5FB7DDA8896}"/>
              </a:ext>
            </a:extLst>
          </p:cNvPr>
          <p:cNvSpPr txBox="1"/>
          <p:nvPr/>
        </p:nvSpPr>
        <p:spPr>
          <a:xfrm>
            <a:off x="2555605" y="273373"/>
            <a:ext cx="708079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Giới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thiệu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tấm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liêm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khiết</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76DE5D8-2E85-4B15-A402-0007B65844AD}"/>
              </a:ext>
            </a:extLst>
          </p:cNvPr>
          <p:cNvPicPr>
            <a:picLocks noChangeAspect="1"/>
          </p:cNvPicPr>
          <p:nvPr/>
        </p:nvPicPr>
        <p:blipFill rotWithShape="1">
          <a:blip r:embed="rId2"/>
          <a:srcRect l="9643" r="9764" b="3054"/>
          <a:stretch/>
        </p:blipFill>
        <p:spPr>
          <a:xfrm>
            <a:off x="117636" y="1307874"/>
            <a:ext cx="4164855" cy="4817936"/>
          </a:xfrm>
          <a:prstGeom prst="rect">
            <a:avLst/>
          </a:prstGeom>
        </p:spPr>
      </p:pic>
    </p:spTree>
    <p:extLst>
      <p:ext uri="{BB962C8B-B14F-4D97-AF65-F5344CB8AC3E}">
        <p14:creationId xmlns:p14="http://schemas.microsoft.com/office/powerpoint/2010/main" val="25204317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C455C4-B42B-46CB-A7EF-8FCE7A6A2EB8}"/>
              </a:ext>
            </a:extLst>
          </p:cNvPr>
          <p:cNvPicPr>
            <a:picLocks noChangeAspect="1"/>
          </p:cNvPicPr>
          <p:nvPr/>
        </p:nvPicPr>
        <p:blipFill>
          <a:blip r:embed="rId2"/>
          <a:stretch>
            <a:fillRect/>
          </a:stretch>
        </p:blipFill>
        <p:spPr>
          <a:xfrm>
            <a:off x="238540" y="1391479"/>
            <a:ext cx="4611756" cy="49298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4">
            <a:extLst>
              <a:ext uri="{FF2B5EF4-FFF2-40B4-BE49-F238E27FC236}">
                <a16:creationId xmlns:a16="http://schemas.microsoft.com/office/drawing/2014/main" id="{7363ED09-CBA1-43A1-BADF-4EA41F9DA22C}"/>
              </a:ext>
            </a:extLst>
          </p:cNvPr>
          <p:cNvSpPr txBox="1"/>
          <p:nvPr/>
        </p:nvSpPr>
        <p:spPr>
          <a:xfrm>
            <a:off x="5340626" y="4798009"/>
            <a:ext cx="6612833"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200" b="1" dirty="0">
                <a:solidFill>
                  <a:srgbClr val="0070C0"/>
                </a:solidFill>
                <a:latin typeface="Times New Roman" panose="02020603050405020304" pitchFamily="18" charset="0"/>
                <a:cs typeface="Times New Roman" panose="02020603050405020304" pitchFamily="18" charset="0"/>
              </a:rPr>
              <a:t>Miệt mài học tập với ngọn đèn đom đóm, thi</a:t>
            </a:r>
            <a:r>
              <a:rPr lang="en-US" sz="3200" b="1" dirty="0">
                <a:solidFill>
                  <a:srgbClr val="0070C0"/>
                </a:solidFill>
                <a:latin typeface="Times New Roman" panose="02020603050405020304" pitchFamily="18" charset="0"/>
                <a:cs typeface="Times New Roman" panose="02020603050405020304" pitchFamily="18" charset="0"/>
              </a:rPr>
              <a:t> </a:t>
            </a:r>
            <a:r>
              <a:rPr lang="vi-VN" sz="3200" b="1" dirty="0">
                <a:solidFill>
                  <a:srgbClr val="0070C0"/>
                </a:solidFill>
                <a:latin typeface="Times New Roman" panose="02020603050405020304" pitchFamily="18" charset="0"/>
                <a:cs typeface="Times New Roman" panose="02020603050405020304" pitchFamily="18" charset="0"/>
              </a:rPr>
              <a:t>đỗ Trạng nguyên (khoa thi năm 1340)</a:t>
            </a:r>
            <a:r>
              <a:rPr lang="en-US" sz="3200" b="1" dirty="0">
                <a:solidFill>
                  <a:srgbClr val="0070C0"/>
                </a:solidFill>
                <a:latin typeface="Times New Roman" panose="020206030504050203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637263BE-0F7F-4642-8E9C-F3BADB103574}"/>
              </a:ext>
            </a:extLst>
          </p:cNvPr>
          <p:cNvPicPr>
            <a:picLocks noChangeAspect="1"/>
          </p:cNvPicPr>
          <p:nvPr/>
        </p:nvPicPr>
        <p:blipFill>
          <a:blip r:embed="rId3"/>
          <a:stretch>
            <a:fillRect/>
          </a:stretch>
        </p:blipFill>
        <p:spPr>
          <a:xfrm>
            <a:off x="5454925" y="1391479"/>
            <a:ext cx="6352762" cy="32930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a:extLst>
              <a:ext uri="{FF2B5EF4-FFF2-40B4-BE49-F238E27FC236}">
                <a16:creationId xmlns:a16="http://schemas.microsoft.com/office/drawing/2014/main" id="{8A3CACDC-6DEA-4534-8EEE-AEF17DC979E5}"/>
              </a:ext>
            </a:extLst>
          </p:cNvPr>
          <p:cNvSpPr txBox="1"/>
          <p:nvPr/>
        </p:nvSpPr>
        <p:spPr>
          <a:xfrm>
            <a:off x="3034856" y="154523"/>
            <a:ext cx="612228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800" b="1" dirty="0" err="1">
                <a:solidFill>
                  <a:srgbClr val="FF0000"/>
                </a:solidFill>
                <a:latin typeface="Times New Roman" panose="02020603050405020304" pitchFamily="18" charset="0"/>
                <a:cs typeface="Times New Roman" panose="02020603050405020304" pitchFamily="18" charset="0"/>
              </a:rPr>
              <a:t>Đô</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vui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a:solidFill>
                  <a:srgbClr val="002060"/>
                </a:solidFill>
                <a:latin typeface="Times New Roman" panose="02020603050405020304" pitchFamily="18" charset="0"/>
                <a:cs typeface="Times New Roman" panose="02020603050405020304" pitchFamily="18" charset="0"/>
              </a:rPr>
              <a:t>“</a:t>
            </a:r>
            <a:r>
              <a:rPr lang="en-US" sz="4800" b="1" dirty="0" err="1">
                <a:solidFill>
                  <a:srgbClr val="002060"/>
                </a:solidFill>
                <a:latin typeface="Times New Roman" panose="02020603050405020304" pitchFamily="18" charset="0"/>
                <a:cs typeface="Times New Roman" panose="02020603050405020304" pitchFamily="18" charset="0"/>
              </a:rPr>
              <a:t>Ông</a:t>
            </a:r>
            <a:r>
              <a:rPr lang="en-US" sz="4800" b="1" dirty="0">
                <a:solidFill>
                  <a:srgbClr val="002060"/>
                </a:solidFill>
                <a:latin typeface="Times New Roman" panose="02020603050405020304" pitchFamily="18" charset="0"/>
                <a:cs typeface="Times New Roman" panose="02020603050405020304" pitchFamily="18" charset="0"/>
              </a:rPr>
              <a:t> là ai?”</a:t>
            </a:r>
          </a:p>
        </p:txBody>
      </p:sp>
    </p:spTree>
    <p:extLst>
      <p:ext uri="{BB962C8B-B14F-4D97-AF65-F5344CB8AC3E}">
        <p14:creationId xmlns:p14="http://schemas.microsoft.com/office/powerpoint/2010/main" val="740695232"/>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12192000" cy="5715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6421" t="53545" r="22272"/>
          <a:stretch/>
        </p:blipFill>
        <p:spPr>
          <a:xfrm>
            <a:off x="2944089" y="4333461"/>
            <a:ext cx="6781709" cy="2784313"/>
          </a:xfrm>
          <a:prstGeom prst="rect">
            <a:avLst/>
          </a:prstGeom>
        </p:spPr>
      </p:pic>
      <p:sp>
        <p:nvSpPr>
          <p:cNvPr id="7" name="TextBox 6">
            <a:extLst>
              <a:ext uri="{FF2B5EF4-FFF2-40B4-BE49-F238E27FC236}">
                <a16:creationId xmlns:a16="http://schemas.microsoft.com/office/drawing/2014/main" id="{EE45B7C8-0DBC-49E0-B5F8-D1C54F708E0A}"/>
              </a:ext>
            </a:extLst>
          </p:cNvPr>
          <p:cNvSpPr txBox="1"/>
          <p:nvPr/>
        </p:nvSpPr>
        <p:spPr>
          <a:xfrm>
            <a:off x="1490869" y="2050227"/>
            <a:ext cx="471777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600" dirty="0" err="1">
                <a:solidFill>
                  <a:srgbClr val="0070C0"/>
                </a:solidFill>
                <a:latin typeface="Times New Roman" panose="02020603050405020304" pitchFamily="18" charset="0"/>
                <a:cs typeface="Times New Roman" panose="02020603050405020304" pitchFamily="18" charset="0"/>
              </a:rPr>
              <a:t>Không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tham</a:t>
            </a:r>
            <a:r>
              <a:rPr lang="en-US" sz="3600" dirty="0">
                <a:solidFill>
                  <a:srgbClr val="0070C0"/>
                </a:solidFill>
                <a:latin typeface="Times New Roman" panose="02020603050405020304" pitchFamily="18" charset="0"/>
                <a:cs typeface="Times New Roman" panose="02020603050405020304" pitchFamily="18" charset="0"/>
              </a:rPr>
              <a:t> lam, vụ </a:t>
            </a:r>
            <a:r>
              <a:rPr lang="en-US" sz="3600" dirty="0" err="1">
                <a:solidFill>
                  <a:srgbClr val="0070C0"/>
                </a:solidFill>
                <a:latin typeface="Times New Roman" panose="02020603050405020304" pitchFamily="18" charset="0"/>
                <a:cs typeface="Times New Roman" panose="02020603050405020304" pitchFamily="18" charset="0"/>
              </a:rPr>
              <a:t>lợi</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481B6B7-55C8-4087-B794-913C0FE24984}"/>
              </a:ext>
            </a:extLst>
          </p:cNvPr>
          <p:cNvSpPr txBox="1"/>
          <p:nvPr/>
        </p:nvSpPr>
        <p:spPr>
          <a:xfrm>
            <a:off x="1484243" y="341681"/>
            <a:ext cx="9448800"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3200" dirty="0" err="1">
                <a:solidFill>
                  <a:srgbClr val="002060"/>
                </a:solidFill>
                <a:latin typeface="Times New Roman" panose="02020603050405020304" pitchFamily="18" charset="0"/>
                <a:cs typeface="Times New Roman" panose="02020603050405020304" pitchFamily="18" charset="0"/>
              </a:rPr>
              <a:t>Bà</a:t>
            </a:r>
            <a:r>
              <a:rPr lang="en-US" sz="3200" dirty="0">
                <a:solidFill>
                  <a:srgbClr val="002060"/>
                </a:solidFill>
                <a:latin typeface="Times New Roman" panose="02020603050405020304" pitchFamily="18" charset="0"/>
                <a:cs typeface="Times New Roman" panose="02020603050405020304" pitchFamily="18" charset="0"/>
              </a:rPr>
              <a:t> Gilbert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nhóm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nghiên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cứu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tại</a:t>
            </a:r>
            <a:r>
              <a:rPr lang="en-US" sz="3200" dirty="0">
                <a:solidFill>
                  <a:srgbClr val="002060"/>
                </a:solidFill>
                <a:latin typeface="Times New Roman" panose="02020603050405020304" pitchFamily="18" charset="0"/>
                <a:cs typeface="Times New Roman" panose="02020603050405020304" pitchFamily="18" charset="0"/>
              </a:rPr>
              <a:t> Oxford </a:t>
            </a:r>
            <a:r>
              <a:rPr lang="en-US" sz="3200" dirty="0" err="1">
                <a:solidFill>
                  <a:srgbClr val="002060"/>
                </a:solidFill>
                <a:latin typeface="Times New Roman" panose="02020603050405020304" pitchFamily="18" charset="0"/>
                <a:cs typeface="Times New Roman" panose="02020603050405020304" pitchFamily="18" charset="0"/>
              </a:rPr>
              <a:t>chọn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từ</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bỏ</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bằng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sáng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chế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vắc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xin</a:t>
            </a:r>
            <a:r>
              <a:rPr lang="en-US" sz="3200" dirty="0">
                <a:solidFill>
                  <a:srgbClr val="002060"/>
                </a:solidFill>
                <a:latin typeface="Times New Roman" panose="02020603050405020304" pitchFamily="18" charset="0"/>
                <a:cs typeface="Times New Roman" panose="02020603050405020304" pitchFamily="18" charset="0"/>
              </a:rPr>
              <a:t> </a:t>
            </a:r>
            <a:r>
              <a:rPr lang="vi-VN" sz="3200" dirty="0">
                <a:solidFill>
                  <a:srgbClr val="002060"/>
                </a:solidFill>
                <a:latin typeface="Times New Roman" panose="02020603050405020304" pitchFamily="18" charset="0"/>
                <a:cs typeface="Times New Roman" panose="02020603050405020304" pitchFamily="18" charset="0"/>
              </a:rPr>
              <a:t>Covid-19 Oxford/AstraZeneca</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70AB058-D208-4B3F-9490-884828877E06}"/>
              </a:ext>
            </a:extLst>
          </p:cNvPr>
          <p:cNvSpPr txBox="1"/>
          <p:nvPr/>
        </p:nvSpPr>
        <p:spPr>
          <a:xfrm>
            <a:off x="2523731" y="4100207"/>
            <a:ext cx="2080592"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Liêm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khiết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16D3E58-8ADB-4B7E-A57C-8C1322640F69}"/>
              </a:ext>
            </a:extLst>
          </p:cNvPr>
          <p:cNvSpPr txBox="1"/>
          <p:nvPr/>
        </p:nvSpPr>
        <p:spPr>
          <a:xfrm>
            <a:off x="7930620" y="3869441"/>
            <a:ext cx="3002424"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3200" dirty="0">
                <a:solidFill>
                  <a:srgbClr val="002060"/>
                </a:solidFill>
                <a:latin typeface="Times New Roman" panose="02020603050405020304" pitchFamily="18" charset="0"/>
                <a:cs typeface="Times New Roman" panose="02020603050405020304" pitchFamily="18" charset="0"/>
              </a:rPr>
              <a:t>C</a:t>
            </a:r>
            <a:r>
              <a:rPr lang="vi-VN" sz="3200" dirty="0">
                <a:solidFill>
                  <a:srgbClr val="002060"/>
                </a:solidFill>
                <a:latin typeface="Times New Roman" panose="02020603050405020304" pitchFamily="18" charset="0"/>
                <a:cs typeface="Times New Roman" panose="02020603050405020304" pitchFamily="18" charset="0"/>
              </a:rPr>
              <a:t>ứu sống hàng chục triệu người trên thế giới</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3" name="Arrow: Down 2">
            <a:extLst>
              <a:ext uri="{FF2B5EF4-FFF2-40B4-BE49-F238E27FC236}">
                <a16:creationId xmlns:a16="http://schemas.microsoft.com/office/drawing/2014/main" id="{D6D6C9F4-0E65-4B7A-9D8F-C4CCD850F939}"/>
              </a:ext>
            </a:extLst>
          </p:cNvPr>
          <p:cNvSpPr/>
          <p:nvPr/>
        </p:nvSpPr>
        <p:spPr>
          <a:xfrm>
            <a:off x="3326296" y="1438683"/>
            <a:ext cx="556591" cy="6115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233B5DED-5879-474E-A34B-DDD33C97CCB9}"/>
              </a:ext>
            </a:extLst>
          </p:cNvPr>
          <p:cNvSpPr/>
          <p:nvPr/>
        </p:nvSpPr>
        <p:spPr>
          <a:xfrm>
            <a:off x="3326296" y="2775675"/>
            <a:ext cx="556591" cy="12980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B82E350A-A62F-4BF9-8289-584521434E08}"/>
              </a:ext>
            </a:extLst>
          </p:cNvPr>
          <p:cNvSpPr/>
          <p:nvPr/>
        </p:nvSpPr>
        <p:spPr>
          <a:xfrm>
            <a:off x="4794377" y="4217318"/>
            <a:ext cx="3081131"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49922E8-C45B-4CFF-8D63-E60391CD6CAE}"/>
              </a:ext>
            </a:extLst>
          </p:cNvPr>
          <p:cNvPicPr>
            <a:picLocks noChangeAspect="1"/>
          </p:cNvPicPr>
          <p:nvPr/>
        </p:nvPicPr>
        <p:blipFill>
          <a:blip r:embed="rId5"/>
          <a:stretch>
            <a:fillRect/>
          </a:stretch>
        </p:blipFill>
        <p:spPr>
          <a:xfrm>
            <a:off x="7942330" y="1648262"/>
            <a:ext cx="2990713" cy="1991815"/>
          </a:xfrm>
          <a:prstGeom prst="rect">
            <a:avLst/>
          </a:prstGeom>
        </p:spPr>
      </p:pic>
    </p:spTree>
    <p:extLst>
      <p:ext uri="{BB962C8B-B14F-4D97-AF65-F5344CB8AC3E}">
        <p14:creationId xmlns:p14="http://schemas.microsoft.com/office/powerpoint/2010/main" val="43432042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A7E837-807F-411D-BB8F-BDA0E5206251}"/>
              </a:ext>
            </a:extLst>
          </p:cNvPr>
          <p:cNvSpPr>
            <a:spLocks noGrp="1"/>
          </p:cNvSpPr>
          <p:nvPr>
            <p:ph idx="1"/>
          </p:nvPr>
        </p:nvSpPr>
        <p:spPr>
          <a:xfrm>
            <a:off x="838200" y="1414807"/>
            <a:ext cx="10515600" cy="4351338"/>
          </a:xfrm>
        </p:spPr>
        <p:txBody>
          <a:bodyPr/>
          <a:lstStyle/>
          <a:p>
            <a:pPr marL="0" indent="0" algn="just">
              <a:buNone/>
              <a:defRPr/>
            </a:pPr>
            <a:r>
              <a:rPr lang="vi-VN" sz="4000" b="1" dirty="0">
                <a:solidFill>
                  <a:srgbClr val="EE3322"/>
                </a:solidFill>
                <a:latin typeface="Times New Roman" panose="02020603050405020304" pitchFamily="18" charset="0"/>
                <a:cs typeface="Times New Roman" panose="02020603050405020304" pitchFamily="18" charset="0"/>
              </a:rPr>
              <a:t>Vợ chồng ve chai trả lại bạc tỉ cho người đánh rơi, chuyện như cổ tích</a:t>
            </a:r>
            <a:endParaRPr lang="en-GB" sz="4000" b="1" dirty="0">
              <a:solidFill>
                <a:srgbClr val="EE3322"/>
              </a:solidFill>
              <a:latin typeface="Times New Roman" panose="02020603050405020304" pitchFamily="18" charset="0"/>
              <a:cs typeface="Times New Roman" panose="02020603050405020304" pitchFamily="18" charset="0"/>
            </a:endParaRPr>
          </a:p>
          <a:p>
            <a:pPr marL="0" indent="0" algn="just">
              <a:buNone/>
              <a:defRPr/>
            </a:pPr>
            <a:r>
              <a:rPr lang="vi-VN" sz="4000" dirty="0">
                <a:solidFill>
                  <a:srgbClr val="222222"/>
                </a:solidFill>
                <a:latin typeface="Times New Roman" panose="02020603050405020304" pitchFamily="18" charset="0"/>
                <a:cs typeface="Times New Roman" panose="02020603050405020304" pitchFamily="18" charset="0"/>
              </a:rPr>
              <a:t>Câu chuyện đẹp như cổ tích giữa đời thường về vợ chồng ông Nguyễn Văn Long (ở phường 1, TP Cao Lãnh, tỉnh Đồng Tháp) như một ngọn gió mát giữa đời trong những ngày đầu năm mới.</a:t>
            </a:r>
            <a:r>
              <a:rPr lang="en-GB" sz="4000" dirty="0">
                <a:solidFill>
                  <a:srgbClr val="222222"/>
                </a:solidFill>
                <a:latin typeface="Times New Roman" panose="02020603050405020304" pitchFamily="18" charset="0"/>
                <a:cs typeface="Times New Roman" panose="02020603050405020304" pitchFamily="18" charset="0"/>
              </a:rPr>
              <a:t> </a:t>
            </a:r>
            <a:r>
              <a:rPr lang="en-GB" sz="4000" dirty="0" err="1">
                <a:solidFill>
                  <a:srgbClr val="222222"/>
                </a:solidFill>
                <a:latin typeface="Times New Roman" panose="02020603050405020304" pitchFamily="18" charset="0"/>
                <a:cs typeface="Times New Roman" panose="02020603050405020304" pitchFamily="18" charset="0"/>
              </a:rPr>
              <a:t>Dù</a:t>
            </a:r>
            <a:r>
              <a:rPr lang="en-GB" sz="4000" dirty="0">
                <a:solidFill>
                  <a:srgbClr val="222222"/>
                </a:solidFill>
                <a:latin typeface="Times New Roman" panose="02020603050405020304" pitchFamily="18" charset="0"/>
                <a:cs typeface="Times New Roman" panose="02020603050405020304" pitchFamily="18" charset="0"/>
              </a:rPr>
              <a:t> </a:t>
            </a:r>
            <a:r>
              <a:rPr lang="en-GB" sz="4000" dirty="0" err="1">
                <a:solidFill>
                  <a:srgbClr val="222222"/>
                </a:solidFill>
                <a:latin typeface="Times New Roman" panose="02020603050405020304" pitchFamily="18" charset="0"/>
                <a:cs typeface="Times New Roman" panose="02020603050405020304" pitchFamily="18" charset="0"/>
              </a:rPr>
              <a:t>nghèo</a:t>
            </a:r>
            <a:r>
              <a:rPr lang="en-GB" sz="4000" dirty="0">
                <a:solidFill>
                  <a:srgbClr val="222222"/>
                </a:solidFill>
                <a:latin typeface="Times New Roman" panose="02020603050405020304" pitchFamily="18" charset="0"/>
                <a:cs typeface="Times New Roman" panose="02020603050405020304" pitchFamily="18" charset="0"/>
              </a:rPr>
              <a:t> </a:t>
            </a:r>
            <a:r>
              <a:rPr lang="en-GB" sz="4000" dirty="0" err="1">
                <a:solidFill>
                  <a:srgbClr val="222222"/>
                </a:solidFill>
                <a:latin typeface="Times New Roman" panose="02020603050405020304" pitchFamily="18" charset="0"/>
                <a:cs typeface="Times New Roman" panose="02020603050405020304" pitchFamily="18" charset="0"/>
              </a:rPr>
              <a:t>cũng</a:t>
            </a:r>
            <a:r>
              <a:rPr lang="en-GB" sz="4000" dirty="0">
                <a:solidFill>
                  <a:srgbClr val="222222"/>
                </a:solidFill>
                <a:latin typeface="Times New Roman" panose="02020603050405020304" pitchFamily="18" charset="0"/>
                <a:cs typeface="Times New Roman" panose="02020603050405020304" pitchFamily="18" charset="0"/>
              </a:rPr>
              <a:t> </a:t>
            </a:r>
            <a:r>
              <a:rPr lang="en-GB" sz="4000" dirty="0" err="1">
                <a:solidFill>
                  <a:srgbClr val="222222"/>
                </a:solidFill>
                <a:latin typeface="Times New Roman" panose="02020603050405020304" pitchFamily="18" charset="0"/>
                <a:cs typeface="Times New Roman" panose="02020603050405020304" pitchFamily="18" charset="0"/>
              </a:rPr>
              <a:t>không</a:t>
            </a:r>
            <a:r>
              <a:rPr lang="en-GB" sz="4000" dirty="0">
                <a:solidFill>
                  <a:srgbClr val="222222"/>
                </a:solidFill>
                <a:latin typeface="Times New Roman" panose="02020603050405020304" pitchFamily="18" charset="0"/>
                <a:cs typeface="Times New Roman" panose="02020603050405020304" pitchFamily="18" charset="0"/>
              </a:rPr>
              <a:t> </a:t>
            </a:r>
            <a:r>
              <a:rPr lang="en-GB" sz="4000" dirty="0" err="1">
                <a:solidFill>
                  <a:srgbClr val="222222"/>
                </a:solidFill>
                <a:latin typeface="Times New Roman" panose="02020603050405020304" pitchFamily="18" charset="0"/>
                <a:cs typeface="Times New Roman" panose="02020603050405020304" pitchFamily="18" charset="0"/>
              </a:rPr>
              <a:t>tham</a:t>
            </a:r>
            <a:endParaRPr lang="en-GB" sz="4000" dirty="0">
              <a:solidFill>
                <a:srgbClr val="222222"/>
              </a:solidFill>
              <a:latin typeface="Times New Roman" panose="02020603050405020304" pitchFamily="18" charset="0"/>
              <a:cs typeface="Times New Roman" panose="02020603050405020304" pitchFamily="18" charset="0"/>
            </a:endParaRPr>
          </a:p>
          <a:p>
            <a:pPr>
              <a:defRPr/>
            </a:pPr>
            <a:endParaRPr lang="vi-VN" sz="4000" b="1" dirty="0">
              <a:solidFill>
                <a:srgbClr val="EE3322"/>
              </a:solidFill>
              <a:latin typeface="Roboto-Bold"/>
            </a:endParaRPr>
          </a:p>
          <a:p>
            <a:pPr>
              <a:defRPr/>
            </a:pPr>
            <a:endParaRPr lang="en-GB" dirty="0"/>
          </a:p>
        </p:txBody>
      </p:sp>
    </p:spTree>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Content Placeholder 3">
            <a:extLst>
              <a:ext uri="{FF2B5EF4-FFF2-40B4-BE49-F238E27FC236}">
                <a16:creationId xmlns:a16="http://schemas.microsoft.com/office/drawing/2014/main" id="{D7D26A50-54B8-4758-B803-048CF0ADC5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08213" y="435815"/>
            <a:ext cx="9975574" cy="46909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1748" name="TextBox 4">
            <a:extLst>
              <a:ext uri="{FF2B5EF4-FFF2-40B4-BE49-F238E27FC236}">
                <a16:creationId xmlns:a16="http://schemas.microsoft.com/office/drawing/2014/main" id="{1E8CB5CA-0B2F-4326-A59A-711FE15AC177}"/>
              </a:ext>
            </a:extLst>
          </p:cNvPr>
          <p:cNvSpPr txBox="1">
            <a:spLocks noChangeArrowheads="1"/>
          </p:cNvSpPr>
          <p:nvPr/>
        </p:nvSpPr>
        <p:spPr bwMode="auto">
          <a:xfrm>
            <a:off x="838200" y="5219510"/>
            <a:ext cx="10515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NI-Times" pitchFamily="2" charset="0"/>
                <a:cs typeface="Arial" panose="020B0604020202020204" pitchFamily="34" charset="0"/>
              </a:defRPr>
            </a:lvl1pPr>
            <a:lvl2pPr marL="742950" indent="-285750">
              <a:spcBef>
                <a:spcPct val="20000"/>
              </a:spcBef>
              <a:buChar char="–"/>
              <a:defRPr sz="2800">
                <a:solidFill>
                  <a:schemeClr val="tx1"/>
                </a:solidFill>
                <a:latin typeface="VNI-Times" pitchFamily="2" charset="0"/>
                <a:cs typeface="Arial" panose="020B0604020202020204" pitchFamily="34" charset="0"/>
              </a:defRPr>
            </a:lvl2pPr>
            <a:lvl3pPr marL="1143000" indent="-228600">
              <a:spcBef>
                <a:spcPct val="20000"/>
              </a:spcBef>
              <a:buChar char="•"/>
              <a:defRPr sz="2800">
                <a:solidFill>
                  <a:schemeClr val="tx1"/>
                </a:solidFill>
                <a:latin typeface="VNI-Times" pitchFamily="2" charset="0"/>
                <a:cs typeface="Arial" panose="020B0604020202020204" pitchFamily="34" charset="0"/>
              </a:defRPr>
            </a:lvl3pPr>
            <a:lvl4pPr marL="1600200" indent="-228600">
              <a:spcBef>
                <a:spcPct val="20000"/>
              </a:spcBef>
              <a:buChar char="–"/>
              <a:defRPr sz="2800">
                <a:solidFill>
                  <a:schemeClr val="tx1"/>
                </a:solidFill>
                <a:latin typeface="VNI-Times" pitchFamily="2" charset="0"/>
                <a:cs typeface="Arial" panose="020B0604020202020204" pitchFamily="34" charset="0"/>
              </a:defRPr>
            </a:lvl4pPr>
            <a:lvl5pPr marL="2057400" indent="-228600">
              <a:spcBef>
                <a:spcPct val="20000"/>
              </a:spcBef>
              <a:buChar char="»"/>
              <a:defRPr sz="2800">
                <a:solidFill>
                  <a:schemeClr val="tx1"/>
                </a:solidFill>
                <a:latin typeface="VNI-Times" pitchFamily="2"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9pPr>
          </a:lstStyle>
          <a:p>
            <a:pPr algn="ctr">
              <a:spcBef>
                <a:spcPct val="0"/>
              </a:spcBef>
              <a:buFontTx/>
              <a:buNone/>
            </a:pPr>
            <a:r>
              <a:rPr lang="en-GB" altLang="en-US" sz="3200" dirty="0" err="1">
                <a:solidFill>
                  <a:srgbClr val="002060"/>
                </a:solidFill>
                <a:latin typeface="Times New Roman" panose="02020603050405020304" pitchFamily="18" charset="0"/>
                <a:cs typeface="Times New Roman" panose="02020603050405020304" pitchFamily="18" charset="0"/>
              </a:rPr>
              <a:t>Gác</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lửng</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chứa</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ve</a:t>
            </a:r>
            <a:r>
              <a:rPr lang="en-GB" altLang="en-US" sz="3200" dirty="0">
                <a:solidFill>
                  <a:srgbClr val="002060"/>
                </a:solidFill>
                <a:latin typeface="Times New Roman" panose="02020603050405020304" pitchFamily="18" charset="0"/>
                <a:cs typeface="Times New Roman" panose="02020603050405020304" pitchFamily="18" charset="0"/>
              </a:rPr>
              <a:t> chai do </a:t>
            </a:r>
            <a:r>
              <a:rPr lang="en-GB" altLang="en-US" sz="3200" dirty="0" err="1">
                <a:solidFill>
                  <a:srgbClr val="002060"/>
                </a:solidFill>
                <a:latin typeface="Times New Roman" panose="02020603050405020304" pitchFamily="18" charset="0"/>
                <a:cs typeface="Times New Roman" panose="02020603050405020304" pitchFamily="18" charset="0"/>
              </a:rPr>
              <a:t>vợ</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chồng</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ông</a:t>
            </a:r>
            <a:r>
              <a:rPr lang="en-GB" altLang="en-US" sz="3200" dirty="0">
                <a:solidFill>
                  <a:srgbClr val="002060"/>
                </a:solidFill>
                <a:latin typeface="Times New Roman" panose="02020603050405020304" pitchFamily="18" charset="0"/>
                <a:cs typeface="Times New Roman" panose="02020603050405020304" pitchFamily="18" charset="0"/>
              </a:rPr>
              <a:t> Long </a:t>
            </a:r>
            <a:r>
              <a:rPr lang="en-GB" altLang="en-US" sz="3200" dirty="0" err="1">
                <a:solidFill>
                  <a:srgbClr val="002060"/>
                </a:solidFill>
                <a:latin typeface="Times New Roman" panose="02020603050405020304" pitchFamily="18" charset="0"/>
                <a:cs typeface="Times New Roman" panose="02020603050405020304" pitchFamily="18" charset="0"/>
              </a:rPr>
              <a:t>nhặt</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nhạnh</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giúp</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nuôi</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ba</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miệng</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ăn</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trong</a:t>
            </a:r>
            <a:r>
              <a:rPr lang="en-GB" altLang="en-US" sz="3200" dirty="0">
                <a:solidFill>
                  <a:srgbClr val="002060"/>
                </a:solidFill>
                <a:latin typeface="Times New Roman" panose="02020603050405020304" pitchFamily="18" charset="0"/>
                <a:cs typeface="Times New Roman" panose="02020603050405020304" pitchFamily="18" charset="0"/>
              </a:rPr>
              <a:t> </a:t>
            </a:r>
            <a:r>
              <a:rPr lang="en-GB" altLang="en-US" sz="3200" dirty="0" err="1">
                <a:solidFill>
                  <a:srgbClr val="002060"/>
                </a:solidFill>
                <a:latin typeface="Times New Roman" panose="02020603050405020304" pitchFamily="18" charset="0"/>
                <a:cs typeface="Times New Roman" panose="02020603050405020304" pitchFamily="18" charset="0"/>
              </a:rPr>
              <a:t>nhà</a:t>
            </a:r>
            <a:r>
              <a:rPr lang="en-GB" altLang="en-US" sz="3200" dirty="0">
                <a:solidFill>
                  <a:srgbClr val="002060"/>
                </a:solidFill>
                <a:latin typeface="Times New Roman" panose="02020603050405020304" pitchFamily="18" charset="0"/>
                <a:cs typeface="Times New Roman" panose="02020603050405020304" pitchFamily="18" charset="0"/>
              </a:rPr>
              <a:t> - </a:t>
            </a:r>
            <a:r>
              <a:rPr lang="en-GB" altLang="en-US" sz="3200" dirty="0" err="1">
                <a:solidFill>
                  <a:srgbClr val="002060"/>
                </a:solidFill>
                <a:latin typeface="Times New Roman" panose="02020603050405020304" pitchFamily="18" charset="0"/>
                <a:cs typeface="Times New Roman" panose="02020603050405020304" pitchFamily="18" charset="0"/>
              </a:rPr>
              <a:t>Ảnh</a:t>
            </a:r>
            <a:r>
              <a:rPr lang="en-GB" altLang="en-US" sz="3200" dirty="0">
                <a:solidFill>
                  <a:srgbClr val="002060"/>
                </a:solidFill>
                <a:latin typeface="Times New Roman" panose="02020603050405020304" pitchFamily="18" charset="0"/>
                <a:cs typeface="Times New Roman" panose="02020603050405020304" pitchFamily="18" charset="0"/>
              </a:rPr>
              <a:t>: N.TÀI</a:t>
            </a:r>
          </a:p>
        </p:txBody>
      </p:sp>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0ADF70-D948-40D6-8E54-C48F40C5CC84}"/>
              </a:ext>
            </a:extLst>
          </p:cNvPr>
          <p:cNvSpPr>
            <a:spLocks noGrp="1"/>
          </p:cNvSpPr>
          <p:nvPr>
            <p:ph idx="1"/>
          </p:nvPr>
        </p:nvSpPr>
        <p:spPr>
          <a:xfrm>
            <a:off x="705703" y="596420"/>
            <a:ext cx="10780594" cy="5433320"/>
          </a:xfrm>
        </p:spPr>
        <p:txBody>
          <a:bodyPr>
            <a:normAutofit/>
          </a:bodyPr>
          <a:lstStyle/>
          <a:p>
            <a:pPr algn="just">
              <a:defRPr/>
            </a:pPr>
            <a:r>
              <a:rPr lang="vi-VN" sz="3600" b="1" dirty="0">
                <a:solidFill>
                  <a:srgbClr val="0000FF"/>
                </a:solidFill>
                <a:latin typeface="Times New Roman" panose="02020603050405020304" pitchFamily="18" charset="0"/>
                <a:cs typeface="Times New Roman" panose="02020603050405020304" pitchFamily="18" charset="0"/>
              </a:rPr>
              <a:t>Việc làm tử tế này là lẽ đương nhiên</a:t>
            </a:r>
            <a:endParaRPr lang="vi-VN" sz="3600" dirty="0">
              <a:solidFill>
                <a:srgbClr val="0000FF"/>
              </a:solidFill>
              <a:latin typeface="Times New Roman" panose="02020603050405020304" pitchFamily="18" charset="0"/>
              <a:cs typeface="Times New Roman" panose="02020603050405020304" pitchFamily="18" charset="0"/>
            </a:endParaRPr>
          </a:p>
          <a:p>
            <a:pPr marL="0" indent="0" algn="just">
              <a:buNone/>
              <a:defRPr/>
            </a:pPr>
            <a:r>
              <a:rPr lang="vi-VN" sz="3600" dirty="0">
                <a:solidFill>
                  <a:srgbClr val="231F20"/>
                </a:solidFill>
                <a:latin typeface="Times New Roman" panose="02020603050405020304" pitchFamily="18" charset="0"/>
                <a:cs typeface="Times New Roman" panose="02020603050405020304" pitchFamily="18" charset="0"/>
              </a:rPr>
              <a:t>Tìm lại được chiếc túi mà mình đánh rơi, bà Bùi Ngọc Nhung như không tin vào mắt mình. Theo bà, bên trong túi là 560 triệu đồng và số nữ trang trị giá hơn 1 tỉ đồng.</a:t>
            </a:r>
          </a:p>
          <a:p>
            <a:pPr marL="0" indent="0" algn="just">
              <a:buNone/>
              <a:defRPr/>
            </a:pPr>
            <a:r>
              <a:rPr lang="vi-VN" sz="3600" dirty="0">
                <a:solidFill>
                  <a:srgbClr val="231F20"/>
                </a:solidFill>
                <a:latin typeface="Times New Roman" panose="02020603050405020304" pitchFamily="18" charset="0"/>
                <a:cs typeface="Times New Roman" panose="02020603050405020304" pitchFamily="18" charset="0"/>
              </a:rPr>
              <a:t>Ông Phạm Thiện Nghĩa, chủ tịch UBND tỉnh Đồng Tháp, đã gửi thư khen ông Nguyễn Văn Long vì nghĩa cử đẹp. "Thật trân quý biết bao tấm lòng của gia đình ông. Dù cuộc sống còn nhiều khó khăn, phải vất vả mưu sinh nhưng khi nhặt được số tài sản có giá trị gần 1 tỉ đồng ông vẫn tìm mọi cách để trả lại cho người đánh rơi.</a:t>
            </a: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Content Placeholder 3">
            <a:extLst>
              <a:ext uri="{FF2B5EF4-FFF2-40B4-BE49-F238E27FC236}">
                <a16:creationId xmlns:a16="http://schemas.microsoft.com/office/drawing/2014/main" id="{DB257001-62A0-4570-88FB-3C77CE18D5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28090" y="248478"/>
            <a:ext cx="9935815" cy="4953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3796" name="TextBox 4">
            <a:extLst>
              <a:ext uri="{FF2B5EF4-FFF2-40B4-BE49-F238E27FC236}">
                <a16:creationId xmlns:a16="http://schemas.microsoft.com/office/drawing/2014/main" id="{DB83C6B2-F8B0-4D9A-98D9-F0105F8543D9}"/>
              </a:ext>
            </a:extLst>
          </p:cNvPr>
          <p:cNvSpPr txBox="1">
            <a:spLocks noChangeArrowheads="1"/>
          </p:cNvSpPr>
          <p:nvPr/>
        </p:nvSpPr>
        <p:spPr bwMode="auto">
          <a:xfrm>
            <a:off x="558246" y="5407439"/>
            <a:ext cx="110755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NI-Times" pitchFamily="2" charset="0"/>
                <a:cs typeface="Arial" panose="020B0604020202020204" pitchFamily="34" charset="0"/>
              </a:defRPr>
            </a:lvl1pPr>
            <a:lvl2pPr marL="742950" indent="-285750">
              <a:spcBef>
                <a:spcPct val="20000"/>
              </a:spcBef>
              <a:buChar char="–"/>
              <a:defRPr sz="2800">
                <a:solidFill>
                  <a:schemeClr val="tx1"/>
                </a:solidFill>
                <a:latin typeface="VNI-Times" pitchFamily="2" charset="0"/>
                <a:cs typeface="Arial" panose="020B0604020202020204" pitchFamily="34" charset="0"/>
              </a:defRPr>
            </a:lvl2pPr>
            <a:lvl3pPr marL="1143000" indent="-228600">
              <a:spcBef>
                <a:spcPct val="20000"/>
              </a:spcBef>
              <a:buChar char="•"/>
              <a:defRPr sz="2800">
                <a:solidFill>
                  <a:schemeClr val="tx1"/>
                </a:solidFill>
                <a:latin typeface="VNI-Times" pitchFamily="2" charset="0"/>
                <a:cs typeface="Arial" panose="020B0604020202020204" pitchFamily="34" charset="0"/>
              </a:defRPr>
            </a:lvl3pPr>
            <a:lvl4pPr marL="1600200" indent="-228600">
              <a:spcBef>
                <a:spcPct val="20000"/>
              </a:spcBef>
              <a:buChar char="–"/>
              <a:defRPr sz="2800">
                <a:solidFill>
                  <a:schemeClr val="tx1"/>
                </a:solidFill>
                <a:latin typeface="VNI-Times" pitchFamily="2" charset="0"/>
                <a:cs typeface="Arial" panose="020B0604020202020204" pitchFamily="34" charset="0"/>
              </a:defRPr>
            </a:lvl4pPr>
            <a:lvl5pPr marL="2057400" indent="-228600">
              <a:spcBef>
                <a:spcPct val="20000"/>
              </a:spcBef>
              <a:buChar char="»"/>
              <a:defRPr sz="2800">
                <a:solidFill>
                  <a:schemeClr val="tx1"/>
                </a:solidFill>
                <a:latin typeface="VNI-Times" pitchFamily="2"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9pPr>
          </a:lstStyle>
          <a:p>
            <a:pPr algn="ctr">
              <a:spcBef>
                <a:spcPct val="0"/>
              </a:spcBef>
              <a:buFontTx/>
              <a:buNone/>
            </a:pPr>
            <a:r>
              <a:rPr lang="vi-VN" altLang="en-US" sz="3200" dirty="0">
                <a:solidFill>
                  <a:srgbClr val="0000FF"/>
                </a:solidFill>
                <a:latin typeface="Times New Roman" panose="02020603050405020304" pitchFamily="18" charset="0"/>
                <a:cs typeface="Times New Roman" panose="02020603050405020304" pitchFamily="18" charset="0"/>
              </a:rPr>
              <a:t>Nhận bằng khen và thư khen của tỉnh, vợ chồng ông Long chỉ cười cười rồi nói việc mình làm chẳng có gì to tát cả - Ảnh: N.TÀI</a:t>
            </a:r>
            <a:endParaRPr lang="en-GB" altLang="en-US" sz="32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5E03EB2-4679-4E81-8232-A371442D4799}"/>
              </a:ext>
            </a:extLst>
          </p:cNvPr>
          <p:cNvSpPr>
            <a:spLocks noGrp="1" noChangeArrowheads="1"/>
          </p:cNvSpPr>
          <p:nvPr>
            <p:ph type="title"/>
          </p:nvPr>
        </p:nvSpPr>
        <p:spPr>
          <a:xfrm>
            <a:off x="1233564" y="327646"/>
            <a:ext cx="9724871" cy="719275"/>
          </a:xfrm>
        </p:spPr>
        <p:txBody>
          <a:bodyPr>
            <a:normAutofit/>
          </a:bodyPr>
          <a:lstStyle/>
          <a:p>
            <a:r>
              <a:rPr lang="vi-VN" altLang="en-US" sz="3600" b="1" dirty="0">
                <a:solidFill>
                  <a:srgbClr val="FF0000"/>
                </a:solidFill>
                <a:latin typeface="Times New Roman" panose="02020603050405020304" pitchFamily="18" charset="0"/>
                <a:cs typeface="Times New Roman" panose="02020603050405020304" pitchFamily="18" charset="0"/>
              </a:rPr>
              <a:t>Học sinh lớp 8 giao nộp 50 triệu đồng nhặt được</a:t>
            </a:r>
            <a:endParaRPr lang="en-GB" altLang="en-US" sz="36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937DDA8-A85B-4A9F-9418-CC0620E09B40}"/>
              </a:ext>
            </a:extLst>
          </p:cNvPr>
          <p:cNvSpPr>
            <a:spLocks noGrp="1"/>
          </p:cNvSpPr>
          <p:nvPr>
            <p:ph idx="1"/>
          </p:nvPr>
        </p:nvSpPr>
        <p:spPr>
          <a:xfrm>
            <a:off x="575479" y="1215887"/>
            <a:ext cx="11041039" cy="5105400"/>
          </a:xfrm>
        </p:spPr>
        <p:txBody>
          <a:bodyPr>
            <a:normAutofit fontScale="92500" lnSpcReduction="10000"/>
          </a:bodyPr>
          <a:lstStyle/>
          <a:p>
            <a:pPr marL="0" indent="0" algn="just">
              <a:buNone/>
              <a:defRPr/>
            </a:pPr>
            <a:r>
              <a:rPr lang="vi-VN" sz="3200" dirty="0">
                <a:solidFill>
                  <a:srgbClr val="222222"/>
                </a:solidFill>
                <a:latin typeface="Times New Roman" panose="02020603050405020304" pitchFamily="18" charset="0"/>
                <a:cs typeface="Times New Roman" panose="02020603050405020304" pitchFamily="18" charset="0"/>
              </a:rPr>
              <a:t>Chiều 24/1, em Võ Văn Tâm (học sinh lớp 8, trường THCS Phan Chu Trinh, phường Mỹ Xuân, thị xã Phú Mỹ, Bà Rịa - Vũng Tàu) đạp xe đi đá bóng qua ngã tư thì thấy cọc tiền mệnh giá lớn nằm sát lề đường.</a:t>
            </a:r>
          </a:p>
          <a:p>
            <a:pPr marL="0" indent="0" algn="just">
              <a:buNone/>
              <a:defRPr/>
            </a:pPr>
            <a:r>
              <a:rPr lang="vi-VN" sz="3200" dirty="0">
                <a:solidFill>
                  <a:srgbClr val="222222"/>
                </a:solidFill>
                <a:latin typeface="Times New Roman" panose="02020603050405020304" pitchFamily="18" charset="0"/>
                <a:cs typeface="Times New Roman" panose="02020603050405020304" pitchFamily="18" charset="0"/>
              </a:rPr>
              <a:t>Em nhờ người phụ nữ bán nước ven đường gọi điện cho Công an phường Mỹ Xuân bàn giao 50 triệu đồng nhặt được. </a:t>
            </a:r>
          </a:p>
          <a:p>
            <a:pPr marL="0" indent="0" algn="just">
              <a:buNone/>
              <a:defRPr/>
            </a:pPr>
            <a:r>
              <a:rPr lang="vi-VN" sz="3200" dirty="0">
                <a:solidFill>
                  <a:srgbClr val="222222"/>
                </a:solidFill>
                <a:latin typeface="Times New Roman" panose="02020603050405020304" pitchFamily="18" charset="0"/>
                <a:cs typeface="Times New Roman" panose="02020603050405020304" pitchFamily="18" charset="0"/>
              </a:rPr>
              <a:t>"Tôi được biết gia đình Tâm rất khó khăn, đang ở trọ. Mẹ và anh trai đều làm thợ hồ. Ý thức "nhặt được của rơi trả cho người đánh mất’ của em rất đáng trân trọng", đại úy Võ Xuân Hòa, người tiếp nhận số tiền nói.</a:t>
            </a:r>
          </a:p>
          <a:p>
            <a:pPr marL="0" indent="0" algn="just">
              <a:buNone/>
              <a:defRPr/>
            </a:pPr>
            <a:r>
              <a:rPr lang="vi-VN" sz="3200" dirty="0">
                <a:solidFill>
                  <a:srgbClr val="222222"/>
                </a:solidFill>
                <a:latin typeface="Times New Roman" panose="02020603050405020304" pitchFamily="18" charset="0"/>
                <a:cs typeface="Times New Roman" panose="02020603050405020304" pitchFamily="18" charset="0"/>
              </a:rPr>
              <a:t>UBND phường Mỹ Xuân đã tặng giấy khen, thưởng 1.500.000 đồng cho em Tâm; đồng thời phát thông báo tìm người đánh rơi tiền để trả lại.</a:t>
            </a:r>
          </a:p>
          <a:p>
            <a:pPr>
              <a:defRPr/>
            </a:pPr>
            <a:endParaRPr lang="en-GB" dirty="0"/>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3">
            <a:extLst>
              <a:ext uri="{FF2B5EF4-FFF2-40B4-BE49-F238E27FC236}">
                <a16:creationId xmlns:a16="http://schemas.microsoft.com/office/drawing/2014/main" id="{E0F36DF2-FF5C-471D-AD08-11D214C562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72208" y="252032"/>
            <a:ext cx="9766853" cy="500221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5844" name="TextBox 4">
            <a:extLst>
              <a:ext uri="{FF2B5EF4-FFF2-40B4-BE49-F238E27FC236}">
                <a16:creationId xmlns:a16="http://schemas.microsoft.com/office/drawing/2014/main" id="{369FEA49-3AA8-4922-9327-9000CE5120D3}"/>
              </a:ext>
            </a:extLst>
          </p:cNvPr>
          <p:cNvSpPr txBox="1">
            <a:spLocks noChangeArrowheads="1"/>
          </p:cNvSpPr>
          <p:nvPr/>
        </p:nvSpPr>
        <p:spPr bwMode="auto">
          <a:xfrm>
            <a:off x="822202" y="5411450"/>
            <a:ext cx="10666864"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VNI-Times" pitchFamily="2" charset="0"/>
                <a:cs typeface="Arial" panose="020B0604020202020204" pitchFamily="34" charset="0"/>
              </a:defRPr>
            </a:lvl1pPr>
            <a:lvl2pPr marL="742950" indent="-285750">
              <a:spcBef>
                <a:spcPct val="20000"/>
              </a:spcBef>
              <a:buChar char="–"/>
              <a:defRPr sz="2800">
                <a:solidFill>
                  <a:schemeClr val="tx1"/>
                </a:solidFill>
                <a:latin typeface="VNI-Times" pitchFamily="2" charset="0"/>
                <a:cs typeface="Arial" panose="020B0604020202020204" pitchFamily="34" charset="0"/>
              </a:defRPr>
            </a:lvl2pPr>
            <a:lvl3pPr marL="1143000" indent="-228600">
              <a:spcBef>
                <a:spcPct val="20000"/>
              </a:spcBef>
              <a:buChar char="•"/>
              <a:defRPr sz="2800">
                <a:solidFill>
                  <a:schemeClr val="tx1"/>
                </a:solidFill>
                <a:latin typeface="VNI-Times" pitchFamily="2" charset="0"/>
                <a:cs typeface="Arial" panose="020B0604020202020204" pitchFamily="34" charset="0"/>
              </a:defRPr>
            </a:lvl3pPr>
            <a:lvl4pPr marL="1600200" indent="-228600">
              <a:spcBef>
                <a:spcPct val="20000"/>
              </a:spcBef>
              <a:buChar char="–"/>
              <a:defRPr sz="2800">
                <a:solidFill>
                  <a:schemeClr val="tx1"/>
                </a:solidFill>
                <a:latin typeface="VNI-Times" pitchFamily="2" charset="0"/>
                <a:cs typeface="Arial" panose="020B0604020202020204" pitchFamily="34" charset="0"/>
              </a:defRPr>
            </a:lvl4pPr>
            <a:lvl5pPr marL="2057400" indent="-228600">
              <a:spcBef>
                <a:spcPct val="20000"/>
              </a:spcBef>
              <a:buChar char="»"/>
              <a:defRPr sz="2800">
                <a:solidFill>
                  <a:schemeClr val="tx1"/>
                </a:solidFill>
                <a:latin typeface="VNI-Times" pitchFamily="2" charset="0"/>
                <a:cs typeface="Arial" panose="020B0604020202020204" pitchFamily="34" charset="0"/>
              </a:defRPr>
            </a:lvl5pPr>
            <a:lvl6pPr marL="25146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6pPr>
            <a:lvl7pPr marL="29718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7pPr>
            <a:lvl8pPr marL="34290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8pPr>
            <a:lvl9pPr marL="3886200" indent="-228600" eaLnBrk="0" fontAlgn="base" hangingPunct="0">
              <a:spcBef>
                <a:spcPct val="20000"/>
              </a:spcBef>
              <a:spcAft>
                <a:spcPct val="0"/>
              </a:spcAft>
              <a:buChar char="»"/>
              <a:defRPr sz="2800">
                <a:solidFill>
                  <a:schemeClr val="tx1"/>
                </a:solidFill>
                <a:latin typeface="VNI-Times" pitchFamily="2" charset="0"/>
                <a:cs typeface="Arial" panose="020B0604020202020204" pitchFamily="34" charset="0"/>
              </a:defRPr>
            </a:lvl9pPr>
          </a:lstStyle>
          <a:p>
            <a:pPr algn="ctr">
              <a:spcBef>
                <a:spcPct val="0"/>
              </a:spcBef>
              <a:buFontTx/>
              <a:buNone/>
            </a:pPr>
            <a:r>
              <a:rPr lang="vi-VN" altLang="en-US" sz="3200" b="1" dirty="0">
                <a:solidFill>
                  <a:srgbClr val="0000FF"/>
                </a:solidFill>
                <a:latin typeface="Times New Roman" panose="02020603050405020304" pitchFamily="18" charset="0"/>
                <a:cs typeface="Times New Roman" panose="02020603050405020304" pitchFamily="18" charset="0"/>
              </a:rPr>
              <a:t>Em Tâm bàn giao 50 triệu đồng nhờ công an tìm người đánh rơi để trả lại.</a:t>
            </a:r>
            <a:endParaRPr lang="en-GB" altLang="en-US" sz="3200" b="1" dirty="0">
              <a:solidFill>
                <a:srgbClr val="0000FF"/>
              </a:solidFill>
              <a:latin typeface="Times New Roman" panose="02020603050405020304" pitchFamily="18" charset="0"/>
              <a:cs typeface="Times New Roman" panose="02020603050405020304" pitchFamily="18" charset="0"/>
            </a:endParaRPr>
          </a:p>
          <a:p>
            <a:pPr algn="ctr">
              <a:spcBef>
                <a:spcPct val="0"/>
              </a:spcBef>
              <a:buFontTx/>
              <a:buNone/>
            </a:pPr>
            <a:r>
              <a:rPr lang="vi-VN" altLang="en-US" sz="2400" b="1" dirty="0">
                <a:solidFill>
                  <a:srgbClr val="222222"/>
                </a:solidFill>
                <a:latin typeface="Times New Roman" panose="02020603050405020304" pitchFamily="18" charset="0"/>
                <a:cs typeface="Times New Roman" panose="02020603050405020304" pitchFamily="18" charset="0"/>
              </a:rPr>
              <a:t> </a:t>
            </a:r>
            <a:r>
              <a:rPr lang="en-GB" altLang="en-US" sz="2400" b="1" dirty="0">
                <a:solidFill>
                  <a:srgbClr val="222222"/>
                </a:solidFill>
                <a:latin typeface="Times New Roman" panose="02020603050405020304" pitchFamily="18" charset="0"/>
                <a:cs typeface="Times New Roman" panose="02020603050405020304" pitchFamily="18" charset="0"/>
              </a:rPr>
              <a:t> </a:t>
            </a:r>
            <a:r>
              <a:rPr lang="vi-VN" altLang="en-US" sz="2400" b="1" i="1" dirty="0">
                <a:solidFill>
                  <a:srgbClr val="222222"/>
                </a:solidFill>
                <a:latin typeface="Times New Roman" panose="02020603050405020304" pitchFamily="18" charset="0"/>
                <a:cs typeface="Times New Roman" panose="02020603050405020304" pitchFamily="18" charset="0"/>
              </a:rPr>
              <a:t>Ảnh: Mỹ Chiến.</a:t>
            </a:r>
            <a:endParaRPr lang="en-GB" altLang="en-US" sz="2400" b="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8AED21-3392-48D0-8AA4-3FEBA65755BF}"/>
              </a:ext>
            </a:extLst>
          </p:cNvPr>
          <p:cNvPicPr>
            <a:picLocks noChangeAspect="1"/>
          </p:cNvPicPr>
          <p:nvPr/>
        </p:nvPicPr>
        <p:blipFill>
          <a:blip r:embed="rId2"/>
          <a:stretch>
            <a:fillRect/>
          </a:stretch>
        </p:blipFill>
        <p:spPr>
          <a:xfrm>
            <a:off x="0" y="3171826"/>
            <a:ext cx="12192001" cy="3686174"/>
          </a:xfrm>
          <a:prstGeom prst="rect">
            <a:avLst/>
          </a:prstGeom>
          <a:ln>
            <a:noFill/>
          </a:ln>
          <a:effectLst>
            <a:softEdge rad="112500"/>
          </a:effectLst>
        </p:spPr>
      </p:pic>
      <p:sp>
        <p:nvSpPr>
          <p:cNvPr id="6" name="Thought Bubble: Cloud 5">
            <a:extLst>
              <a:ext uri="{FF2B5EF4-FFF2-40B4-BE49-F238E27FC236}">
                <a16:creationId xmlns:a16="http://schemas.microsoft.com/office/drawing/2014/main" id="{DC1E5103-1234-468B-9E84-DAFE463E7B4A}"/>
              </a:ext>
            </a:extLst>
          </p:cNvPr>
          <p:cNvSpPr/>
          <p:nvPr/>
        </p:nvSpPr>
        <p:spPr>
          <a:xfrm>
            <a:off x="993912" y="97321"/>
            <a:ext cx="9965635" cy="2656070"/>
          </a:xfrm>
          <a:prstGeom prst="cloudCallout">
            <a:avLst>
              <a:gd name="adj1" fmla="val -26950"/>
              <a:gd name="adj2" fmla="val 109899"/>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hãy</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rút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ra ý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nghĩa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của</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đức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liêm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khiết</a:t>
            </a:r>
            <a:r>
              <a:rPr lang="en-US" sz="3600" b="1" dirty="0">
                <a:solidFill>
                  <a:srgbClr val="FF0000"/>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60989722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97BF1-48E8-4EE6-B893-B86CD9F62C6F}"/>
              </a:ext>
            </a:extLst>
          </p:cNvPr>
          <p:cNvPicPr>
            <a:picLocks noChangeAspect="1"/>
          </p:cNvPicPr>
          <p:nvPr/>
        </p:nvPicPr>
        <p:blipFill>
          <a:blip r:embed="rId2"/>
          <a:stretch>
            <a:fillRect/>
          </a:stretch>
        </p:blipFill>
        <p:spPr>
          <a:xfrm>
            <a:off x="-95589" y="119269"/>
            <a:ext cx="12192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1123C47A-232E-45A7-AB57-F356E668BF57}"/>
              </a:ext>
            </a:extLst>
          </p:cNvPr>
          <p:cNvSpPr txBox="1"/>
          <p:nvPr/>
        </p:nvSpPr>
        <p:spPr>
          <a:xfrm>
            <a:off x="2229624" y="603221"/>
            <a:ext cx="8018651"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Tiết</a:t>
            </a:r>
            <a:r>
              <a:rPr lang="en-US" sz="4800" b="1" dirty="0">
                <a:solidFill>
                  <a:srgbClr val="FF0000"/>
                </a:solidFill>
                <a:latin typeface="Times New Roman" panose="02020603050405020304" pitchFamily="18" charset="0"/>
                <a:cs typeface="Times New Roman" panose="02020603050405020304" pitchFamily="18" charset="0"/>
              </a:rPr>
              <a:t> 2 - </a:t>
            </a:r>
            <a:r>
              <a:rPr lang="en-US" sz="4800" b="1" dirty="0" err="1">
                <a:solidFill>
                  <a:srgbClr val="FF0000"/>
                </a:solidFill>
                <a:latin typeface="Times New Roman" panose="02020603050405020304" pitchFamily="18" charset="0"/>
                <a:cs typeface="Times New Roman" panose="02020603050405020304" pitchFamily="18" charset="0"/>
              </a:rPr>
              <a:t>Bài</a:t>
            </a:r>
            <a:r>
              <a:rPr lang="en-US" sz="4800" b="1" dirty="0">
                <a:solidFill>
                  <a:srgbClr val="FF0000"/>
                </a:solidFill>
                <a:latin typeface="Times New Roman" panose="02020603050405020304" pitchFamily="18" charset="0"/>
                <a:cs typeface="Times New Roman" panose="02020603050405020304" pitchFamily="18" charset="0"/>
              </a:rPr>
              <a:t> 2:  LIÊM KHIẾT</a:t>
            </a:r>
          </a:p>
        </p:txBody>
      </p:sp>
      <p:sp>
        <p:nvSpPr>
          <p:cNvPr id="5" name="TextBox 4">
            <a:extLst>
              <a:ext uri="{FF2B5EF4-FFF2-40B4-BE49-F238E27FC236}">
                <a16:creationId xmlns:a16="http://schemas.microsoft.com/office/drawing/2014/main" id="{1D6DBF06-ED71-4045-AA4E-BF107E4A4B07}"/>
              </a:ext>
            </a:extLst>
          </p:cNvPr>
          <p:cNvSpPr txBox="1"/>
          <p:nvPr/>
        </p:nvSpPr>
        <p:spPr>
          <a:xfrm>
            <a:off x="895499" y="1434218"/>
            <a:ext cx="10686900"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Đặt</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vấn</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đê</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Đọc</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lời</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hỏi</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gợi</a:t>
            </a:r>
            <a:r>
              <a:rPr kumimoji="0" lang="en-US" sz="32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ý SGK.</a:t>
            </a:r>
          </a:p>
          <a:p>
            <a:pPr algn="just"/>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Nội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bài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học</a:t>
            </a:r>
            <a:r>
              <a:rPr lang="en-US" sz="3600" b="1" dirty="0">
                <a:solidFill>
                  <a:srgbClr val="FF0000"/>
                </a:solidFill>
                <a:latin typeface="Times New Roman" panose="02020603050405020304" pitchFamily="18" charset="0"/>
                <a:cs typeface="Times New Roman" panose="02020603050405020304" pitchFamily="18" charset="0"/>
              </a:rPr>
              <a:t>:</a:t>
            </a:r>
          </a:p>
          <a:p>
            <a:pPr algn="just"/>
            <a:r>
              <a:rPr lang="vi-VN" sz="3600" b="1" dirty="0">
                <a:solidFill>
                  <a:srgbClr val="002060"/>
                </a:solidFill>
                <a:latin typeface="Times New Roman" panose="02020603050405020304" pitchFamily="18" charset="0"/>
                <a:cs typeface="Times New Roman" panose="02020603050405020304" pitchFamily="18" charset="0"/>
              </a:rPr>
              <a:t>1</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Thê</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nào</a:t>
            </a:r>
            <a:r>
              <a:rPr lang="en-US" sz="3200" b="1" dirty="0">
                <a:solidFill>
                  <a:srgbClr val="002060"/>
                </a:solidFill>
                <a:latin typeface="Times New Roman" panose="02020603050405020304" pitchFamily="18" charset="0"/>
                <a:cs typeface="Times New Roman" panose="02020603050405020304" pitchFamily="18" charset="0"/>
              </a:rPr>
              <a:t> là </a:t>
            </a:r>
            <a:r>
              <a:rPr lang="en-US" sz="3200" b="1" dirty="0" err="1">
                <a:solidFill>
                  <a:srgbClr val="002060"/>
                </a:solidFill>
                <a:latin typeface="Times New Roman" panose="02020603050405020304" pitchFamily="18" charset="0"/>
                <a:cs typeface="Times New Roman" panose="02020603050405020304" pitchFamily="18" charset="0"/>
              </a:rPr>
              <a:t>liêm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khiết</a:t>
            </a:r>
            <a:r>
              <a:rPr lang="en-US" sz="3200" b="1" dirty="0">
                <a:solidFill>
                  <a:srgbClr val="002060"/>
                </a:solidFill>
                <a:latin typeface="Times New Roman" panose="02020603050405020304" pitchFamily="18" charset="0"/>
                <a:cs typeface="Times New Roman" panose="02020603050405020304" pitchFamily="18" charset="0"/>
              </a:rPr>
              <a:t>?</a:t>
            </a:r>
          </a:p>
          <a:p>
            <a:pPr algn="just"/>
            <a:r>
              <a:rPr lang="en-US" sz="3200" b="1" dirty="0">
                <a:solidFill>
                  <a:srgbClr val="002060"/>
                </a:solidFill>
                <a:latin typeface="Times New Roman" panose="02020603050405020304" pitchFamily="18" charset="0"/>
                <a:cs typeface="Times New Roman" panose="02020603050405020304" pitchFamily="18" charset="0"/>
              </a:rPr>
              <a:t>2. Ý </a:t>
            </a:r>
            <a:r>
              <a:rPr lang="en-US" sz="3200" b="1" dirty="0" err="1">
                <a:solidFill>
                  <a:srgbClr val="002060"/>
                </a:solidFill>
                <a:latin typeface="Times New Roman" panose="02020603050405020304" pitchFamily="18" charset="0"/>
                <a:cs typeface="Times New Roman" panose="02020603050405020304" pitchFamily="18" charset="0"/>
              </a:rPr>
              <a:t>nghĩa</a:t>
            </a:r>
            <a:r>
              <a:rPr lang="en-US" sz="3200" b="1" dirty="0">
                <a:solidFill>
                  <a:srgbClr val="002060"/>
                </a:solidFill>
                <a:latin typeface="Times New Roman" panose="02020603050405020304" pitchFamily="18" charset="0"/>
                <a:cs typeface="Times New Roman" panose="02020603050405020304" pitchFamily="18" charset="0"/>
              </a:rPr>
              <a:t>:</a:t>
            </a:r>
            <a:endParaRPr lang="vi-VN" sz="3200" b="1" dirty="0">
              <a:solidFill>
                <a:srgbClr val="002060"/>
              </a:solidFill>
              <a:latin typeface="Times New Roman" panose="02020603050405020304" pitchFamily="18" charset="0"/>
              <a:cs typeface="Times New Roman" panose="02020603050405020304" pitchFamily="18" charset="0"/>
            </a:endParaRPr>
          </a:p>
          <a:p>
            <a:pPr algn="just"/>
            <a:r>
              <a:rPr lang="vi-VN" sz="3200" dirty="0">
                <a:latin typeface="Times New Roman" panose="02020603050405020304" pitchFamily="18" charset="0"/>
                <a:cs typeface="Times New Roman" panose="02020603050405020304" pitchFamily="18" charset="0"/>
              </a:rPr>
              <a:t>Sống liêm khiết sẽ làm cho con người:</a:t>
            </a:r>
          </a:p>
          <a:p>
            <a:pPr algn="just"/>
            <a:r>
              <a:rPr lang="en-GB"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Sống thanh thản, sống có trách nhiệm;</a:t>
            </a:r>
          </a:p>
          <a:p>
            <a:pPr algn="just"/>
            <a:r>
              <a:rPr lang="en-GB"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Nhận được sự quí trọng, tin cậy của mọi người;</a:t>
            </a:r>
          </a:p>
          <a:p>
            <a:pPr algn="just"/>
            <a:r>
              <a:rPr lang="en-GB"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Xã hội trong sạch, tốt đẹp hơn.</a:t>
            </a:r>
          </a:p>
        </p:txBody>
      </p:sp>
      <p:sp>
        <p:nvSpPr>
          <p:cNvPr id="8" name="Arrow: Down 7">
            <a:extLst>
              <a:ext uri="{FF2B5EF4-FFF2-40B4-BE49-F238E27FC236}">
                <a16:creationId xmlns:a16="http://schemas.microsoft.com/office/drawing/2014/main" id="{186839AC-83D2-4865-BB2F-9EE5445F27DF}"/>
              </a:ext>
            </a:extLst>
          </p:cNvPr>
          <p:cNvSpPr/>
          <p:nvPr/>
        </p:nvSpPr>
        <p:spPr>
          <a:xfrm>
            <a:off x="202910" y="312306"/>
            <a:ext cx="1700841" cy="7305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GHI BÀI</a:t>
            </a:r>
          </a:p>
        </p:txBody>
      </p:sp>
    </p:spTree>
    <p:extLst>
      <p:ext uri="{BB962C8B-B14F-4D97-AF65-F5344CB8AC3E}">
        <p14:creationId xmlns:p14="http://schemas.microsoft.com/office/powerpoint/2010/main" val="1223940196"/>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2217"/>
            <a:ext cx="12192000" cy="5715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6421" t="53545" r="22272"/>
          <a:stretch/>
        </p:blipFill>
        <p:spPr>
          <a:xfrm>
            <a:off x="2944089" y="4333461"/>
            <a:ext cx="6781709" cy="2784313"/>
          </a:xfrm>
          <a:prstGeom prst="rect">
            <a:avLst/>
          </a:prstGeom>
        </p:spPr>
      </p:pic>
      <p:sp>
        <p:nvSpPr>
          <p:cNvPr id="7" name="Cloud 6">
            <a:extLst>
              <a:ext uri="{FF2B5EF4-FFF2-40B4-BE49-F238E27FC236}">
                <a16:creationId xmlns:a16="http://schemas.microsoft.com/office/drawing/2014/main" id="{FBDEA20C-666A-450E-858A-1A558F009BF1}"/>
              </a:ext>
            </a:extLst>
          </p:cNvPr>
          <p:cNvSpPr/>
          <p:nvPr/>
        </p:nvSpPr>
        <p:spPr>
          <a:xfrm>
            <a:off x="1887294" y="692426"/>
            <a:ext cx="8417412" cy="3623565"/>
          </a:xfrm>
          <a:prstGeom prst="cloud">
            <a:avLst/>
          </a:prstGeom>
          <a:solidFill>
            <a:sysClr val="window" lastClr="FFFFFF"/>
          </a:solidFill>
          <a:ln w="12700" cap="flat" cmpd="sng" algn="ctr">
            <a:solidFill>
              <a:srgbClr val="70AD47"/>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III./ LUYỆN TẬP</a:t>
            </a:r>
          </a:p>
        </p:txBody>
      </p:sp>
    </p:spTree>
    <p:extLst>
      <p:ext uri="{BB962C8B-B14F-4D97-AF65-F5344CB8AC3E}">
        <p14:creationId xmlns:p14="http://schemas.microsoft.com/office/powerpoint/2010/main" val="171417698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0;p4">
            <a:extLst>
              <a:ext uri="{FF2B5EF4-FFF2-40B4-BE49-F238E27FC236}">
                <a16:creationId xmlns:a16="http://schemas.microsoft.com/office/drawing/2014/main" id="{5B512B81-6536-4472-9D6E-2ED01303AC48}"/>
              </a:ext>
            </a:extLst>
          </p:cNvPr>
          <p:cNvSpPr/>
          <p:nvPr/>
        </p:nvSpPr>
        <p:spPr>
          <a:xfrm>
            <a:off x="914398" y="196311"/>
            <a:ext cx="10190923" cy="4524275"/>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91425" tIns="45700" rIns="91425" bIns="45700" anchor="ctr" anchorCtr="0">
            <a:spAutoFit/>
          </a:bodyPr>
          <a:lstStyle/>
          <a:p>
            <a:pPr marL="0" marR="0" lvl="0" indent="0" algn="just" rtl="0">
              <a:spcBef>
                <a:spcPts val="0"/>
              </a:spcBef>
              <a:spcAft>
                <a:spcPts val="0"/>
              </a:spcAft>
              <a:buNone/>
            </a:pPr>
            <a:r>
              <a:rPr lang="en-US" sz="3200" b="1" dirty="0" err="1">
                <a:solidFill>
                  <a:srgbClr val="FF0000"/>
                </a:solidFill>
                <a:latin typeface="Times New Roman"/>
                <a:ea typeface="Times New Roman"/>
                <a:cs typeface="Times New Roman"/>
                <a:sym typeface="Times New Roman"/>
              </a:rPr>
              <a:t>Mạc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Đỉnh</a:t>
            </a:r>
            <a:r>
              <a:rPr lang="en-US" sz="3200" b="1" dirty="0">
                <a:solidFill>
                  <a:srgbClr val="FF0000"/>
                </a:solidFill>
                <a:latin typeface="Times New Roman"/>
                <a:ea typeface="Times New Roman"/>
                <a:cs typeface="Times New Roman"/>
                <a:sym typeface="Times New Roman"/>
              </a:rPr>
              <a:t> Chi (1284-1361) </a:t>
            </a:r>
            <a:r>
              <a:rPr lang="en-US" sz="3200" dirty="0" err="1">
                <a:solidFill>
                  <a:schemeClr val="dk1"/>
                </a:solidFill>
                <a:latin typeface="Times New Roman"/>
                <a:ea typeface="Times New Roman"/>
                <a:cs typeface="Times New Roman"/>
                <a:sym typeface="Times New Roman"/>
              </a:rPr>
              <a:t>quê</a:t>
            </a:r>
            <a:r>
              <a:rPr lang="en-US" sz="3200" dirty="0">
                <a:solidFill>
                  <a:schemeClr val="dk1"/>
                </a:solidFill>
                <a:latin typeface="Times New Roman"/>
                <a:ea typeface="Times New Roman"/>
                <a:cs typeface="Times New Roman"/>
                <a:sym typeface="Times New Roman"/>
              </a:rPr>
              <a:t> ở Lam </a:t>
            </a:r>
            <a:r>
              <a:rPr lang="en-US" sz="3200" dirty="0" err="1">
                <a:solidFill>
                  <a:schemeClr val="dk1"/>
                </a:solidFill>
                <a:latin typeface="Times New Roman"/>
                <a:ea typeface="Times New Roman"/>
                <a:cs typeface="Times New Roman"/>
                <a:sym typeface="Times New Roman"/>
              </a:rPr>
              <a:t>Sơn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Hải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Dương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Đỗ</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trạng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nguyên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làm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quan</a:t>
            </a:r>
            <a:r>
              <a:rPr lang="en-US" sz="3200" dirty="0">
                <a:solidFill>
                  <a:schemeClr val="dk1"/>
                </a:solidFill>
                <a:latin typeface="Times New Roman"/>
                <a:ea typeface="Times New Roman"/>
                <a:cs typeface="Times New Roman"/>
                <a:sym typeface="Times New Roman"/>
              </a:rPr>
              <a:t> to </a:t>
            </a:r>
            <a:r>
              <a:rPr lang="en-US" sz="3200" dirty="0" err="1">
                <a:solidFill>
                  <a:schemeClr val="dk1"/>
                </a:solidFill>
                <a:latin typeface="Times New Roman"/>
                <a:ea typeface="Times New Roman"/>
                <a:cs typeface="Times New Roman"/>
                <a:sym typeface="Times New Roman"/>
              </a:rPr>
              <a:t>nhưng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gia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vẫn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nghèo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Có</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lần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vua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sai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người</a:t>
            </a:r>
            <a:r>
              <a:rPr lang="en-US" sz="3200" dirty="0">
                <a:solidFill>
                  <a:schemeClr val="dk1"/>
                </a:solidFill>
                <a:latin typeface="Times New Roman"/>
                <a:ea typeface="Times New Roman"/>
                <a:cs typeface="Times New Roman"/>
                <a:sym typeface="Times New Roman"/>
              </a:rPr>
              <a:t> ban </a:t>
            </a:r>
            <a:r>
              <a:rPr lang="en-US" sz="3200" dirty="0" err="1">
                <a:solidFill>
                  <a:schemeClr val="dk1"/>
                </a:solidFill>
                <a:latin typeface="Times New Roman"/>
                <a:ea typeface="Times New Roman"/>
                <a:cs typeface="Times New Roman"/>
                <a:sym typeface="Times New Roman"/>
              </a:rPr>
              <a:t>đêm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mang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đến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trước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cửa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nhằm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thử</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lòng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ông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Sáng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hôm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sau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khi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chầu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ông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mang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nộp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kho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vua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ngạc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nhiên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phán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rằng</a:t>
            </a:r>
            <a:r>
              <a:rPr lang="en-US" sz="3200" dirty="0">
                <a:solidFill>
                  <a:schemeClr val="dk1"/>
                </a:solidFill>
                <a:latin typeface="Times New Roman"/>
                <a:ea typeface="Times New Roman"/>
                <a:cs typeface="Times New Roman"/>
                <a:sym typeface="Times New Roman"/>
              </a:rPr>
              <a:t>: </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Vàng</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ấy</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là</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của</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trời</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cho</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thì</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cớ</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sao</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lại</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không</a:t>
            </a:r>
            <a:r>
              <a:rPr lang="en-US" sz="3200" dirty="0">
                <a:solidFill>
                  <a:srgbClr val="FF0000"/>
                </a:solidFill>
                <a:latin typeface="Times New Roman"/>
                <a:ea typeface="Times New Roman"/>
                <a:cs typeface="Times New Roman"/>
                <a:sym typeface="Times New Roman"/>
              </a:rPr>
              <a:t> </a:t>
            </a:r>
            <a:r>
              <a:rPr lang="en-US" sz="3200" dirty="0" err="1">
                <a:solidFill>
                  <a:srgbClr val="FF0000"/>
                </a:solidFill>
                <a:latin typeface="Times New Roman"/>
                <a:ea typeface="Times New Roman"/>
                <a:cs typeface="Times New Roman"/>
                <a:sym typeface="Times New Roman"/>
              </a:rPr>
              <a:t>nhận</a:t>
            </a:r>
            <a:r>
              <a:rPr lang="en-US" sz="3200" dirty="0">
                <a:solidFill>
                  <a:srgbClr val="FF0000"/>
                </a:solidFill>
                <a:latin typeface="Times New Roman"/>
                <a:ea typeface="Times New Roman"/>
                <a:cs typeface="Times New Roman"/>
                <a:sym typeface="Times New Roman"/>
              </a:rPr>
              <a: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Mạc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Đỉnh</a:t>
            </a:r>
            <a:r>
              <a:rPr lang="en-US" sz="3200" dirty="0">
                <a:solidFill>
                  <a:schemeClr val="dk1"/>
                </a:solidFill>
                <a:latin typeface="Times New Roman"/>
                <a:ea typeface="Times New Roman"/>
                <a:cs typeface="Times New Roman"/>
                <a:sym typeface="Times New Roman"/>
              </a:rPr>
              <a:t> Chi </a:t>
            </a:r>
            <a:r>
              <a:rPr lang="en-US" sz="3200" dirty="0" err="1">
                <a:solidFill>
                  <a:schemeClr val="dk1"/>
                </a:solidFill>
                <a:latin typeface="Times New Roman"/>
                <a:ea typeface="Times New Roman"/>
                <a:cs typeface="Times New Roman"/>
                <a:sym typeface="Times New Roman"/>
              </a:rPr>
              <a:t>bẩm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rằng</a:t>
            </a:r>
            <a:r>
              <a:rPr lang="en-US" sz="3200" dirty="0">
                <a:solidFill>
                  <a:schemeClr val="dk1"/>
                </a:solidFill>
                <a:latin typeface="Times New Roman"/>
                <a:ea typeface="Times New Roman"/>
                <a:cs typeface="Times New Roman"/>
                <a:sym typeface="Times New Roman"/>
              </a:rPr>
              <a:t>: </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Của</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cải</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không</a:t>
            </a:r>
            <a:r>
              <a:rPr lang="en-US" sz="3200" b="1" dirty="0">
                <a:solidFill>
                  <a:schemeClr val="dk1"/>
                </a:solidFill>
                <a:latin typeface="Times New Roman"/>
                <a:ea typeface="Times New Roman"/>
                <a:cs typeface="Times New Roman"/>
                <a:sym typeface="Times New Roman"/>
              </a:rPr>
              <a:t> do </a:t>
            </a:r>
            <a:r>
              <a:rPr lang="en-US" sz="3200" b="1" dirty="0" err="1">
                <a:solidFill>
                  <a:schemeClr val="dk1"/>
                </a:solidFill>
                <a:latin typeface="Times New Roman"/>
                <a:ea typeface="Times New Roman"/>
                <a:cs typeface="Times New Roman"/>
                <a:sym typeface="Times New Roman"/>
              </a:rPr>
              <a:t>mồ</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hôi</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công</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sức</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của</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mình</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làm</a:t>
            </a:r>
            <a:r>
              <a:rPr lang="en-US" sz="3200" b="1" dirty="0">
                <a:solidFill>
                  <a:schemeClr val="dk1"/>
                </a:solidFill>
                <a:latin typeface="Times New Roman"/>
                <a:ea typeface="Times New Roman"/>
                <a:cs typeface="Times New Roman"/>
                <a:sym typeface="Times New Roman"/>
              </a:rPr>
              <a:t> ra </a:t>
            </a:r>
            <a:r>
              <a:rPr lang="en-US" sz="3200" b="1" dirty="0" err="1">
                <a:solidFill>
                  <a:schemeClr val="dk1"/>
                </a:solidFill>
                <a:latin typeface="Times New Roman"/>
                <a:ea typeface="Times New Roman"/>
                <a:cs typeface="Times New Roman"/>
                <a:sym typeface="Times New Roman"/>
              </a:rPr>
              <a:t>thì</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không</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phải</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là</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của</a:t>
            </a:r>
            <a:r>
              <a:rPr lang="en-US" sz="3200" b="1" dirty="0">
                <a:solidFill>
                  <a:schemeClr val="dk1"/>
                </a:solidFill>
                <a:latin typeface="Times New Roman"/>
                <a:ea typeface="Times New Roman"/>
                <a:cs typeface="Times New Roman"/>
                <a:sym typeface="Times New Roman"/>
              </a:rPr>
              <a:t> </a:t>
            </a:r>
            <a:r>
              <a:rPr lang="en-US" sz="3200" b="1" dirty="0" err="1">
                <a:solidFill>
                  <a:schemeClr val="dk1"/>
                </a:solidFill>
                <a:latin typeface="Times New Roman"/>
                <a:ea typeface="Times New Roman"/>
                <a:cs typeface="Times New Roman"/>
                <a:sym typeface="Times New Roman"/>
              </a:rPr>
              <a:t>mình</a:t>
            </a:r>
            <a:r>
              <a:rPr lang="en-US" sz="3200" b="1" dirty="0">
                <a:solidFill>
                  <a:schemeClr val="dk1"/>
                </a:solidFill>
                <a:latin typeface="Times New Roman"/>
                <a:ea typeface="Times New Roman"/>
                <a:cs typeface="Times New Roman"/>
                <a:sym typeface="Times New Roman"/>
              </a:rPr>
              <a: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Ông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xin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nộp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ngân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khố</a:t>
            </a:r>
            <a:r>
              <a:rPr lang="en-US" sz="3200" dirty="0">
                <a:solidFill>
                  <a:schemeClr val="dk1"/>
                </a:solidFill>
                <a:latin typeface="Times New Roman"/>
                <a:ea typeface="Times New Roman"/>
                <a:cs typeface="Times New Roman"/>
                <a:sym typeface="Times New Roman"/>
              </a:rPr>
              <a:t>. </a:t>
            </a:r>
            <a:endParaRPr sz="3200" dirty="0">
              <a:solidFill>
                <a:schemeClr val="dk1"/>
              </a:solidFill>
              <a:latin typeface="Times New Roman"/>
              <a:ea typeface="Times New Roman"/>
              <a:cs typeface="Times New Roman"/>
              <a:sym typeface="Times New Roman"/>
            </a:endParaRPr>
          </a:p>
        </p:txBody>
      </p:sp>
      <p:sp>
        <p:nvSpPr>
          <p:cNvPr id="3" name="Google Shape;111;p4">
            <a:extLst>
              <a:ext uri="{FF2B5EF4-FFF2-40B4-BE49-F238E27FC236}">
                <a16:creationId xmlns:a16="http://schemas.microsoft.com/office/drawing/2014/main" id="{ECF34B32-F95E-4A07-91AC-D4CE5D0682FE}"/>
              </a:ext>
            </a:extLst>
          </p:cNvPr>
          <p:cNvSpPr txBox="1"/>
          <p:nvPr/>
        </p:nvSpPr>
        <p:spPr>
          <a:xfrm>
            <a:off x="906773" y="5001412"/>
            <a:ext cx="7203556" cy="1200329"/>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a:solidFill>
                  <a:srgbClr val="0000FF"/>
                </a:solidFill>
                <a:latin typeface="Times New Roman"/>
                <a:ea typeface="Times New Roman"/>
                <a:cs typeface="Times New Roman"/>
                <a:sym typeface="Times New Roman"/>
              </a:rPr>
              <a:t>Việc</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làm</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của</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ông</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Mạc</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Đỉnh</a:t>
            </a:r>
            <a:r>
              <a:rPr lang="en-US" sz="3600" b="1" dirty="0">
                <a:solidFill>
                  <a:srgbClr val="0000FF"/>
                </a:solidFill>
                <a:latin typeface="Times New Roman"/>
                <a:ea typeface="Times New Roman"/>
                <a:cs typeface="Times New Roman"/>
                <a:sym typeface="Times New Roman"/>
              </a:rPr>
              <a:t> Chi </a:t>
            </a:r>
            <a:r>
              <a:rPr lang="en-US" sz="3600" b="1" dirty="0" err="1">
                <a:solidFill>
                  <a:srgbClr val="0000FF"/>
                </a:solidFill>
                <a:latin typeface="Times New Roman"/>
                <a:ea typeface="Times New Roman"/>
                <a:cs typeface="Times New Roman"/>
                <a:sym typeface="Times New Roman"/>
              </a:rPr>
              <a:t>đã</a:t>
            </a:r>
            <a:br>
              <a:rPr lang="en-US" sz="3600" b="1" dirty="0">
                <a:solidFill>
                  <a:srgbClr val="0000FF"/>
                </a:solidFill>
                <a:latin typeface="Times New Roman"/>
                <a:ea typeface="Times New Roman"/>
                <a:cs typeface="Times New Roman"/>
                <a:sym typeface="Times New Roman"/>
              </a:rPr>
            </a:b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thể</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hiện</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đức</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tính</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liêm</a:t>
            </a:r>
            <a:r>
              <a:rPr lang="en-US" sz="3600" b="1" dirty="0">
                <a:solidFill>
                  <a:srgbClr val="0000FF"/>
                </a:solidFill>
                <a:latin typeface="Times New Roman"/>
                <a:ea typeface="Times New Roman"/>
                <a:cs typeface="Times New Roman"/>
                <a:sym typeface="Times New Roman"/>
              </a:rPr>
              <a:t> </a:t>
            </a:r>
            <a:r>
              <a:rPr lang="en-US" sz="3600" b="1" dirty="0" err="1">
                <a:solidFill>
                  <a:srgbClr val="0000FF"/>
                </a:solidFill>
                <a:latin typeface="Times New Roman"/>
                <a:ea typeface="Times New Roman"/>
                <a:cs typeface="Times New Roman"/>
                <a:sym typeface="Times New Roman"/>
              </a:rPr>
              <a:t>khiết</a:t>
            </a:r>
            <a:endParaRPr dirty="0"/>
          </a:p>
        </p:txBody>
      </p:sp>
      <p:sp>
        <p:nvSpPr>
          <p:cNvPr id="6" name="Arrow: Bent 5">
            <a:extLst>
              <a:ext uri="{FF2B5EF4-FFF2-40B4-BE49-F238E27FC236}">
                <a16:creationId xmlns:a16="http://schemas.microsoft.com/office/drawing/2014/main" id="{6D519A32-DC7C-4914-A0D5-42FF05BF3409}"/>
              </a:ext>
            </a:extLst>
          </p:cNvPr>
          <p:cNvSpPr/>
          <p:nvPr/>
        </p:nvSpPr>
        <p:spPr>
          <a:xfrm rot="10800000">
            <a:off x="8110327" y="4720586"/>
            <a:ext cx="2994993" cy="120033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6000043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6" name="Google Shape;306;p29"/>
          <p:cNvSpPr/>
          <p:nvPr/>
        </p:nvSpPr>
        <p:spPr>
          <a:xfrm>
            <a:off x="847106" y="559519"/>
            <a:ext cx="10099189" cy="1077218"/>
          </a:xfrm>
          <a:prstGeom prst="rect">
            <a:avLst/>
          </a:prstGeom>
          <a:noFill/>
          <a:ln>
            <a:noFill/>
          </a:ln>
        </p:spPr>
        <p:txBody>
          <a:bodyPr spcFirstLastPara="1" wrap="square" lIns="91425" tIns="45700" rIns="91425" bIns="45700" anchor="ctr" anchorCtr="0">
            <a:spAutoFit/>
          </a:bodyPr>
          <a:lstStyle/>
          <a:p>
            <a:pPr marL="0" marR="0" lvl="0" indent="0" algn="just" rtl="0">
              <a:spcBef>
                <a:spcPts val="0"/>
              </a:spcBef>
              <a:spcAft>
                <a:spcPts val="0"/>
              </a:spcAft>
              <a:buNone/>
            </a:pPr>
            <a:r>
              <a:rPr lang="en-US" sz="3200" b="1" dirty="0" err="1">
                <a:solidFill>
                  <a:srgbClr val="FF0000"/>
                </a:solidFill>
                <a:latin typeface="Times New Roman"/>
                <a:ea typeface="Times New Roman"/>
                <a:cs typeface="Times New Roman"/>
                <a:sym typeface="Times New Roman"/>
              </a:rPr>
              <a:t>Bài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tập</a:t>
            </a:r>
            <a:r>
              <a:rPr lang="en-US" sz="3200" b="1" dirty="0">
                <a:solidFill>
                  <a:srgbClr val="FF0000"/>
                </a:solidFill>
                <a:latin typeface="Times New Roman"/>
                <a:ea typeface="Times New Roman"/>
                <a:cs typeface="Times New Roman"/>
                <a:sym typeface="Times New Roman"/>
              </a:rPr>
              <a:t> 1 (SGK) : </a:t>
            </a:r>
            <a:r>
              <a:rPr lang="en-US" sz="3200" b="1" dirty="0" err="1">
                <a:solidFill>
                  <a:srgbClr val="00B0F0"/>
                </a:solidFill>
                <a:latin typeface="Times New Roman"/>
                <a:ea typeface="Times New Roman"/>
                <a:cs typeface="Times New Roman"/>
                <a:sym typeface="Times New Roman"/>
              </a:rPr>
              <a:t>Những</a:t>
            </a:r>
            <a:r>
              <a:rPr lang="en-US" sz="3200" b="1" dirty="0">
                <a:solidFill>
                  <a:srgbClr val="00B0F0"/>
                </a:solidFill>
                <a:latin typeface="Times New Roman"/>
                <a:ea typeface="Times New Roman"/>
                <a:cs typeface="Times New Roman"/>
                <a:sym typeface="Times New Roman"/>
              </a:rPr>
              <a:t> </a:t>
            </a:r>
            <a:r>
              <a:rPr lang="en-US" sz="3200" b="1" dirty="0" err="1">
                <a:solidFill>
                  <a:srgbClr val="00B0F0"/>
                </a:solidFill>
                <a:latin typeface="Times New Roman"/>
                <a:ea typeface="Times New Roman"/>
                <a:cs typeface="Times New Roman"/>
                <a:sym typeface="Times New Roman"/>
              </a:rPr>
              <a:t>hành</a:t>
            </a:r>
            <a:r>
              <a:rPr lang="en-US" sz="3200" b="1" dirty="0">
                <a:solidFill>
                  <a:srgbClr val="00B0F0"/>
                </a:solidFill>
                <a:latin typeface="Times New Roman"/>
                <a:ea typeface="Times New Roman"/>
                <a:cs typeface="Times New Roman"/>
                <a:sym typeface="Times New Roman"/>
              </a:rPr>
              <a:t> vi </a:t>
            </a:r>
            <a:r>
              <a:rPr lang="en-US" sz="3200" b="1" dirty="0" err="1">
                <a:solidFill>
                  <a:srgbClr val="00B0F0"/>
                </a:solidFill>
                <a:latin typeface="Times New Roman"/>
                <a:ea typeface="Times New Roman"/>
                <a:cs typeface="Times New Roman"/>
                <a:sym typeface="Times New Roman"/>
              </a:rPr>
              <a:t>nào</a:t>
            </a:r>
            <a:r>
              <a:rPr lang="en-US" sz="3200" b="1" dirty="0">
                <a:solidFill>
                  <a:srgbClr val="00B0F0"/>
                </a:solidFill>
                <a:latin typeface="Times New Roman"/>
                <a:ea typeface="Times New Roman"/>
                <a:cs typeface="Times New Roman"/>
                <a:sym typeface="Times New Roman"/>
              </a:rPr>
              <a:t> </a:t>
            </a:r>
            <a:r>
              <a:rPr lang="en-US" sz="3200" b="1" dirty="0" err="1">
                <a:solidFill>
                  <a:srgbClr val="00B0F0"/>
                </a:solidFill>
                <a:latin typeface="Times New Roman"/>
                <a:ea typeface="Times New Roman"/>
                <a:cs typeface="Times New Roman"/>
                <a:sym typeface="Times New Roman"/>
              </a:rPr>
              <a:t>sau</a:t>
            </a:r>
            <a:r>
              <a:rPr lang="en-US" sz="3200" b="1" dirty="0">
                <a:solidFill>
                  <a:srgbClr val="00B0F0"/>
                </a:solidFill>
                <a:latin typeface="Times New Roman"/>
                <a:ea typeface="Times New Roman"/>
                <a:cs typeface="Times New Roman"/>
                <a:sym typeface="Times New Roman"/>
              </a:rPr>
              <a:t> </a:t>
            </a:r>
            <a:r>
              <a:rPr lang="en-US" sz="3200" b="1" dirty="0" err="1">
                <a:solidFill>
                  <a:srgbClr val="00B0F0"/>
                </a:solidFill>
                <a:latin typeface="Times New Roman"/>
                <a:ea typeface="Times New Roman"/>
                <a:cs typeface="Times New Roman"/>
                <a:sym typeface="Times New Roman"/>
              </a:rPr>
              <a:t>đây</a:t>
            </a:r>
            <a:r>
              <a:rPr lang="en-US" sz="3200" b="1" dirty="0">
                <a:solidFill>
                  <a:srgbClr val="00B0F0"/>
                </a:solidFill>
                <a:latin typeface="Times New Roman"/>
                <a:ea typeface="Times New Roman"/>
                <a:cs typeface="Times New Roman"/>
                <a:sym typeface="Times New Roman"/>
              </a:rPr>
              <a:t> </a:t>
            </a:r>
            <a:r>
              <a:rPr lang="en-US" sz="3200" b="1" dirty="0" err="1">
                <a:solidFill>
                  <a:srgbClr val="00B0F0"/>
                </a:solidFill>
                <a:latin typeface="Times New Roman"/>
                <a:ea typeface="Times New Roman"/>
                <a:cs typeface="Times New Roman"/>
                <a:sym typeface="Times New Roman"/>
              </a:rPr>
              <a:t>là</a:t>
            </a:r>
            <a:r>
              <a:rPr lang="en-US" sz="3200" b="1" dirty="0">
                <a:solidFill>
                  <a:srgbClr val="00B0F0"/>
                </a:solidFill>
                <a:latin typeface="Times New Roman"/>
                <a:ea typeface="Times New Roman"/>
                <a:cs typeface="Times New Roman"/>
                <a:sym typeface="Times New Roman"/>
              </a:rPr>
              <a:t> “ </a:t>
            </a:r>
            <a:r>
              <a:rPr lang="en-US" sz="3200" b="1" dirty="0" err="1">
                <a:solidFill>
                  <a:srgbClr val="00B0F0"/>
                </a:solidFill>
                <a:latin typeface="Times New Roman"/>
                <a:ea typeface="Times New Roman"/>
                <a:cs typeface="Times New Roman"/>
                <a:sym typeface="Times New Roman"/>
              </a:rPr>
              <a:t>không</a:t>
            </a:r>
            <a:r>
              <a:rPr lang="en-US" sz="3200" b="1" dirty="0">
                <a:solidFill>
                  <a:srgbClr val="00B0F0"/>
                </a:solidFill>
                <a:latin typeface="Times New Roman"/>
                <a:ea typeface="Times New Roman"/>
                <a:cs typeface="Times New Roman"/>
                <a:sym typeface="Times New Roman"/>
              </a:rPr>
              <a:t> </a:t>
            </a:r>
            <a:br>
              <a:rPr lang="en-US" sz="3200" b="1" dirty="0">
                <a:solidFill>
                  <a:srgbClr val="00B0F0"/>
                </a:solidFill>
                <a:latin typeface="Times New Roman"/>
                <a:ea typeface="Times New Roman"/>
                <a:cs typeface="Times New Roman"/>
                <a:sym typeface="Times New Roman"/>
              </a:rPr>
            </a:br>
            <a:r>
              <a:rPr lang="en-US" sz="3200" b="1" dirty="0" err="1">
                <a:solidFill>
                  <a:srgbClr val="00B0F0"/>
                </a:solidFill>
                <a:latin typeface="Times New Roman"/>
                <a:ea typeface="Times New Roman"/>
                <a:cs typeface="Times New Roman"/>
                <a:sym typeface="Times New Roman"/>
              </a:rPr>
              <a:t>Liêm</a:t>
            </a:r>
            <a:r>
              <a:rPr lang="en-US" sz="3200" b="1" dirty="0">
                <a:solidFill>
                  <a:srgbClr val="00B0F0"/>
                </a:solidFill>
                <a:latin typeface="Times New Roman"/>
                <a:ea typeface="Times New Roman"/>
                <a:cs typeface="Times New Roman"/>
                <a:sym typeface="Times New Roman"/>
              </a:rPr>
              <a:t> </a:t>
            </a:r>
            <a:r>
              <a:rPr lang="en-US" sz="3200" b="1" dirty="0" err="1">
                <a:solidFill>
                  <a:srgbClr val="00B0F0"/>
                </a:solidFill>
                <a:latin typeface="Times New Roman"/>
                <a:ea typeface="Times New Roman"/>
                <a:cs typeface="Times New Roman"/>
                <a:sym typeface="Times New Roman"/>
              </a:rPr>
              <a:t>khiết</a:t>
            </a:r>
            <a:r>
              <a:rPr lang="en-US" sz="3200" b="1" dirty="0">
                <a:solidFill>
                  <a:srgbClr val="00B0F0"/>
                </a:solidFill>
                <a:latin typeface="Times New Roman"/>
                <a:ea typeface="Times New Roman"/>
                <a:cs typeface="Times New Roman"/>
                <a:sym typeface="Times New Roman"/>
              </a:rPr>
              <a:t> “</a:t>
            </a:r>
            <a:r>
              <a:rPr lang="en-US" sz="3200" b="1" dirty="0" err="1">
                <a:solidFill>
                  <a:srgbClr val="00B0F0"/>
                </a:solidFill>
                <a:latin typeface="Times New Roman"/>
                <a:ea typeface="Times New Roman"/>
                <a:cs typeface="Times New Roman"/>
                <a:sym typeface="Times New Roman"/>
              </a:rPr>
              <a:t>Vì</a:t>
            </a:r>
            <a:r>
              <a:rPr lang="en-US" sz="3200" b="1" dirty="0">
                <a:solidFill>
                  <a:srgbClr val="00B0F0"/>
                </a:solidFill>
                <a:latin typeface="Times New Roman"/>
                <a:ea typeface="Times New Roman"/>
                <a:cs typeface="Times New Roman"/>
                <a:sym typeface="Times New Roman"/>
              </a:rPr>
              <a:t> </a:t>
            </a:r>
            <a:r>
              <a:rPr lang="en-US" sz="3200" b="1" dirty="0" err="1">
                <a:solidFill>
                  <a:srgbClr val="00B0F0"/>
                </a:solidFill>
                <a:latin typeface="Times New Roman"/>
                <a:ea typeface="Times New Roman"/>
                <a:cs typeface="Times New Roman"/>
                <a:sym typeface="Times New Roman"/>
              </a:rPr>
              <a:t>sao</a:t>
            </a:r>
            <a:r>
              <a:rPr lang="en-US" sz="3200" b="1" dirty="0">
                <a:solidFill>
                  <a:srgbClr val="00B0F0"/>
                </a:solidFill>
                <a:latin typeface="Times New Roman"/>
                <a:ea typeface="Times New Roman"/>
                <a:cs typeface="Times New Roman"/>
                <a:sym typeface="Times New Roman"/>
              </a:rPr>
              <a:t>?</a:t>
            </a:r>
            <a:endParaRPr b="1" dirty="0"/>
          </a:p>
        </p:txBody>
      </p:sp>
      <p:sp>
        <p:nvSpPr>
          <p:cNvPr id="307" name="Google Shape;307;p29"/>
          <p:cNvSpPr txBox="1"/>
          <p:nvPr/>
        </p:nvSpPr>
        <p:spPr>
          <a:xfrm>
            <a:off x="282349" y="1857126"/>
            <a:ext cx="1144957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a) </a:t>
            </a:r>
            <a:r>
              <a:rPr lang="en-US" sz="3200" dirty="0" err="1">
                <a:solidFill>
                  <a:schemeClr val="dk1"/>
                </a:solidFill>
                <a:latin typeface="Times New Roman"/>
                <a:ea typeface="Times New Roman"/>
                <a:cs typeface="Times New Roman"/>
                <a:sym typeface="Times New Roman"/>
              </a:rPr>
              <a:t>Luôn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mong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muốn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làm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giàu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bằng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tài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năng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sức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lực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của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mình</a:t>
            </a:r>
            <a:r>
              <a:rPr lang="en-US" sz="3200" dirty="0">
                <a:solidFill>
                  <a:schemeClr val="dk1"/>
                </a:solidFill>
                <a:latin typeface="Times New Roman"/>
                <a:ea typeface="Times New Roman"/>
                <a:cs typeface="Times New Roman"/>
                <a:sym typeface="Times New Roman"/>
              </a:rPr>
              <a:t>.</a:t>
            </a:r>
            <a:endParaRPr dirty="0"/>
          </a:p>
        </p:txBody>
      </p:sp>
      <p:sp>
        <p:nvSpPr>
          <p:cNvPr id="308" name="Google Shape;308;p29"/>
          <p:cNvSpPr txBox="1"/>
          <p:nvPr/>
        </p:nvSpPr>
        <p:spPr>
          <a:xfrm>
            <a:off x="286012" y="5121826"/>
            <a:ext cx="1146367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g) Tính toán, cân nhắc kỹ lưỡng trước khi quyết định một việc gì.</a:t>
            </a:r>
            <a:endParaRPr/>
          </a:p>
        </p:txBody>
      </p:sp>
      <p:sp>
        <p:nvSpPr>
          <p:cNvPr id="309" name="Google Shape;309;p29"/>
          <p:cNvSpPr txBox="1"/>
          <p:nvPr/>
        </p:nvSpPr>
        <p:spPr>
          <a:xfrm>
            <a:off x="300114" y="4531677"/>
            <a:ext cx="82296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Times New Roman"/>
                <a:ea typeface="Times New Roman"/>
                <a:cs typeface="Times New Roman"/>
                <a:sym typeface="Times New Roman"/>
              </a:rPr>
              <a:t>e) Chỉ làm những việc khi thấy có lợi cho mình.</a:t>
            </a:r>
            <a:endParaRPr/>
          </a:p>
        </p:txBody>
      </p:sp>
      <p:sp>
        <p:nvSpPr>
          <p:cNvPr id="310" name="Google Shape;310;p29"/>
          <p:cNvSpPr txBox="1"/>
          <p:nvPr/>
        </p:nvSpPr>
        <p:spPr>
          <a:xfrm>
            <a:off x="300114" y="3531393"/>
            <a:ext cx="1144957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d) </a:t>
            </a:r>
            <a:r>
              <a:rPr lang="en-US" sz="3200" dirty="0" err="1">
                <a:solidFill>
                  <a:schemeClr val="dk1"/>
                </a:solidFill>
                <a:latin typeface="Times New Roman"/>
                <a:ea typeface="Times New Roman"/>
                <a:cs typeface="Times New Roman"/>
                <a:sym typeface="Times New Roman"/>
              </a:rPr>
              <a:t>Sẵn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sàng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dùng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tiền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bạc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quà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cáp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biếu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xén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nhằm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được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mục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đích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của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mình</a:t>
            </a:r>
            <a:r>
              <a:rPr lang="en-US" sz="3200" dirty="0">
                <a:solidFill>
                  <a:schemeClr val="dk1"/>
                </a:solidFill>
                <a:latin typeface="Times New Roman"/>
                <a:ea typeface="Times New Roman"/>
                <a:cs typeface="Times New Roman"/>
                <a:sym typeface="Times New Roman"/>
              </a:rPr>
              <a:t>.</a:t>
            </a:r>
            <a:endParaRPr dirty="0"/>
          </a:p>
        </p:txBody>
      </p:sp>
      <p:sp>
        <p:nvSpPr>
          <p:cNvPr id="311" name="Google Shape;311;p29"/>
          <p:cNvSpPr txBox="1"/>
          <p:nvPr/>
        </p:nvSpPr>
        <p:spPr>
          <a:xfrm>
            <a:off x="282349" y="2976206"/>
            <a:ext cx="905301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c) </a:t>
            </a:r>
            <a:r>
              <a:rPr lang="en-US" sz="3200" dirty="0" err="1">
                <a:solidFill>
                  <a:schemeClr val="dk1"/>
                </a:solidFill>
                <a:latin typeface="Times New Roman"/>
                <a:ea typeface="Times New Roman"/>
                <a:cs typeface="Times New Roman"/>
                <a:sym typeface="Times New Roman"/>
              </a:rPr>
              <a:t>Làm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bất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kỳ</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việc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gì</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được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mục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đích</a:t>
            </a:r>
            <a:r>
              <a:rPr lang="en-US" sz="3200" dirty="0">
                <a:solidFill>
                  <a:schemeClr val="dk1"/>
                </a:solidFill>
                <a:latin typeface="Times New Roman"/>
                <a:ea typeface="Times New Roman"/>
                <a:cs typeface="Times New Roman"/>
                <a:sym typeface="Times New Roman"/>
              </a:rPr>
              <a:t>.</a:t>
            </a:r>
            <a:endParaRPr dirty="0"/>
          </a:p>
        </p:txBody>
      </p:sp>
      <p:sp>
        <p:nvSpPr>
          <p:cNvPr id="312" name="Google Shape;312;p29"/>
          <p:cNvSpPr txBox="1"/>
          <p:nvPr/>
        </p:nvSpPr>
        <p:spPr>
          <a:xfrm>
            <a:off x="152400" y="2453584"/>
            <a:ext cx="1174500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chemeClr val="dk1"/>
                </a:solidFill>
                <a:latin typeface="Times New Roman"/>
                <a:ea typeface="Times New Roman"/>
                <a:cs typeface="Times New Roman"/>
                <a:sym typeface="Times New Roman"/>
              </a:rPr>
              <a:t> b) </a:t>
            </a:r>
            <a:r>
              <a:rPr lang="en-US" sz="3200" dirty="0" err="1">
                <a:solidFill>
                  <a:schemeClr val="dk1"/>
                </a:solidFill>
                <a:latin typeface="Times New Roman"/>
                <a:ea typeface="Times New Roman"/>
                <a:cs typeface="Times New Roman"/>
                <a:sym typeface="Times New Roman"/>
              </a:rPr>
              <a:t>Luôn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kiên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trì</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phấn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đấu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vươn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lên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đạt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kết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quả</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cao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trong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công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việc</a:t>
            </a:r>
            <a:r>
              <a:rPr lang="en-US" sz="3200" dirty="0">
                <a:solidFill>
                  <a:schemeClr val="dk1"/>
                </a:solidFill>
                <a:latin typeface="Times New Roman"/>
                <a:ea typeface="Times New Roman"/>
                <a:cs typeface="Times New Roman"/>
                <a:sym typeface="Times New Roman"/>
              </a:rPr>
              <a:t>.</a:t>
            </a:r>
            <a:endParaRPr dirty="0"/>
          </a:p>
        </p:txBody>
      </p:sp>
      <p:sp>
        <p:nvSpPr>
          <p:cNvPr id="313" name="Google Shape;313;p29"/>
          <p:cNvSpPr txBox="1"/>
          <p:nvPr/>
        </p:nvSpPr>
        <p:spPr>
          <a:xfrm>
            <a:off x="381000" y="6248400"/>
            <a:ext cx="1600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29"/>
          <p:cNvSpPr txBox="1"/>
          <p:nvPr/>
        </p:nvSpPr>
        <p:spPr>
          <a:xfrm>
            <a:off x="266700" y="5717297"/>
            <a:ext cx="18288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chemeClr val="dk1"/>
                </a:solidFill>
                <a:latin typeface="Times New Roman"/>
                <a:ea typeface="Times New Roman"/>
                <a:cs typeface="Times New Roman"/>
                <a:sym typeface="Times New Roman"/>
              </a:rPr>
              <a:t>Kết quả:</a:t>
            </a:r>
            <a:endParaRPr/>
          </a:p>
        </p:txBody>
      </p:sp>
      <p:sp>
        <p:nvSpPr>
          <p:cNvPr id="315" name="Google Shape;315;p29"/>
          <p:cNvSpPr txBox="1"/>
          <p:nvPr/>
        </p:nvSpPr>
        <p:spPr>
          <a:xfrm>
            <a:off x="1808542" y="5778852"/>
            <a:ext cx="12954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c - d - e</a:t>
            </a:r>
            <a:endParaRPr/>
          </a:p>
        </p:txBody>
      </p:sp>
      <p:sp>
        <p:nvSpPr>
          <p:cNvPr id="316" name="Google Shape;316;p29"/>
          <p:cNvSpPr txBox="1"/>
          <p:nvPr/>
        </p:nvSpPr>
        <p:spPr>
          <a:xfrm>
            <a:off x="3756622" y="5783641"/>
            <a:ext cx="8435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Times New Roman"/>
                <a:ea typeface="Times New Roman"/>
                <a:cs typeface="Times New Roman"/>
                <a:sym typeface="Times New Roman"/>
              </a:rPr>
              <a:t>Vì : </a:t>
            </a:r>
            <a:endParaRPr/>
          </a:p>
        </p:txBody>
      </p:sp>
      <p:sp>
        <p:nvSpPr>
          <p:cNvPr id="317" name="Google Shape;317;p29"/>
          <p:cNvSpPr/>
          <p:nvPr/>
        </p:nvSpPr>
        <p:spPr>
          <a:xfrm>
            <a:off x="4414914" y="5797620"/>
            <a:ext cx="4673146" cy="52318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dirty="0" err="1">
                <a:solidFill>
                  <a:schemeClr val="dk1"/>
                </a:solidFill>
                <a:latin typeface="Times New Roman"/>
                <a:ea typeface="Times New Roman"/>
                <a:cs typeface="Times New Roman"/>
                <a:sym typeface="Times New Roman"/>
              </a:rPr>
              <a:t>Toan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tính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nhỏ</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nhen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ích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kỷ</a:t>
            </a:r>
            <a:r>
              <a:rPr lang="en-US" sz="2800" b="1" dirty="0">
                <a:solidFill>
                  <a:schemeClr val="dk1"/>
                </a:solidFill>
                <a:latin typeface="Times New Roman"/>
                <a:ea typeface="Times New Roman"/>
                <a:cs typeface="Times New Roman"/>
                <a:sym typeface="Times New Roman"/>
              </a:rPr>
              <a:t>.</a:t>
            </a:r>
            <a:endParaRPr dirty="0"/>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5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
                                        </p:tgtEl>
                                        <p:attrNameLst>
                                          <p:attrName>style.visibility</p:attrName>
                                        </p:attrNameLst>
                                      </p:cBhvr>
                                      <p:to>
                                        <p:strVal val="visible"/>
                                      </p:to>
                                    </p:set>
                                    <p:animEffect transition="in" filter="fade">
                                      <p:cBhvr>
                                        <p:cTn id="12" dur="2000"/>
                                        <p:tgtEl>
                                          <p:spTgt spid="307"/>
                                        </p:tgtEl>
                                      </p:cBhvr>
                                    </p:animEffect>
                                  </p:childTnLst>
                                </p:cTn>
                              </p:par>
                              <p:par>
                                <p:cTn id="13" presetID="10" presetClass="entr" presetSubtype="0" fill="hold" nodeType="withEffect">
                                  <p:stCondLst>
                                    <p:cond delay="0"/>
                                  </p:stCondLst>
                                  <p:childTnLst>
                                    <p:set>
                                      <p:cBhvr>
                                        <p:cTn id="14" dur="1" fill="hold">
                                          <p:stCondLst>
                                            <p:cond delay="0"/>
                                          </p:stCondLst>
                                        </p:cTn>
                                        <p:tgtEl>
                                          <p:spTgt spid="312"/>
                                        </p:tgtEl>
                                        <p:attrNameLst>
                                          <p:attrName>style.visibility</p:attrName>
                                        </p:attrNameLst>
                                      </p:cBhvr>
                                      <p:to>
                                        <p:strVal val="visible"/>
                                      </p:to>
                                    </p:set>
                                    <p:animEffect transition="in" filter="fade">
                                      <p:cBhvr>
                                        <p:cTn id="15" dur="2000"/>
                                        <p:tgtEl>
                                          <p:spTgt spid="312"/>
                                        </p:tgtEl>
                                      </p:cBhvr>
                                    </p:animEffect>
                                  </p:childTnLst>
                                </p:cTn>
                              </p:par>
                              <p:par>
                                <p:cTn id="16" presetID="10" presetClass="entr" presetSubtype="0" fill="hold" nodeType="withEffect">
                                  <p:stCondLst>
                                    <p:cond delay="0"/>
                                  </p:stCondLst>
                                  <p:childTnLst>
                                    <p:set>
                                      <p:cBhvr>
                                        <p:cTn id="17" dur="1" fill="hold">
                                          <p:stCondLst>
                                            <p:cond delay="0"/>
                                          </p:stCondLst>
                                        </p:cTn>
                                        <p:tgtEl>
                                          <p:spTgt spid="311"/>
                                        </p:tgtEl>
                                        <p:attrNameLst>
                                          <p:attrName>style.visibility</p:attrName>
                                        </p:attrNameLst>
                                      </p:cBhvr>
                                      <p:to>
                                        <p:strVal val="visible"/>
                                      </p:to>
                                    </p:set>
                                    <p:animEffect transition="in" filter="fade">
                                      <p:cBhvr>
                                        <p:cTn id="18" dur="2000"/>
                                        <p:tgtEl>
                                          <p:spTgt spid="311"/>
                                        </p:tgtEl>
                                      </p:cBhvr>
                                    </p:animEffect>
                                  </p:childTnLst>
                                </p:cTn>
                              </p:par>
                              <p:par>
                                <p:cTn id="19" presetID="10" presetClass="entr" presetSubtype="0" fill="hold" nodeType="withEffect">
                                  <p:stCondLst>
                                    <p:cond delay="0"/>
                                  </p:stCondLst>
                                  <p:childTnLst>
                                    <p:set>
                                      <p:cBhvr>
                                        <p:cTn id="20" dur="1" fill="hold">
                                          <p:stCondLst>
                                            <p:cond delay="0"/>
                                          </p:stCondLst>
                                        </p:cTn>
                                        <p:tgtEl>
                                          <p:spTgt spid="310"/>
                                        </p:tgtEl>
                                        <p:attrNameLst>
                                          <p:attrName>style.visibility</p:attrName>
                                        </p:attrNameLst>
                                      </p:cBhvr>
                                      <p:to>
                                        <p:strVal val="visible"/>
                                      </p:to>
                                    </p:set>
                                    <p:animEffect transition="in" filter="fade">
                                      <p:cBhvr>
                                        <p:cTn id="21" dur="2000"/>
                                        <p:tgtEl>
                                          <p:spTgt spid="310"/>
                                        </p:tgtEl>
                                      </p:cBhvr>
                                    </p:animEffect>
                                  </p:childTnLst>
                                </p:cTn>
                              </p:par>
                              <p:par>
                                <p:cTn id="22" presetID="10" presetClass="entr" presetSubtype="0" fill="hold" nodeType="withEffect">
                                  <p:stCondLst>
                                    <p:cond delay="0"/>
                                  </p:stCondLst>
                                  <p:childTnLst>
                                    <p:set>
                                      <p:cBhvr>
                                        <p:cTn id="23" dur="1" fill="hold">
                                          <p:stCondLst>
                                            <p:cond delay="0"/>
                                          </p:stCondLst>
                                        </p:cTn>
                                        <p:tgtEl>
                                          <p:spTgt spid="309"/>
                                        </p:tgtEl>
                                        <p:attrNameLst>
                                          <p:attrName>style.visibility</p:attrName>
                                        </p:attrNameLst>
                                      </p:cBhvr>
                                      <p:to>
                                        <p:strVal val="visible"/>
                                      </p:to>
                                    </p:set>
                                    <p:animEffect transition="in" filter="fade">
                                      <p:cBhvr>
                                        <p:cTn id="24" dur="2000"/>
                                        <p:tgtEl>
                                          <p:spTgt spid="309"/>
                                        </p:tgtEl>
                                      </p:cBhvr>
                                    </p:animEffect>
                                  </p:childTnLst>
                                </p:cTn>
                              </p:par>
                              <p:par>
                                <p:cTn id="25" presetID="10" presetClass="entr" presetSubtype="0" fill="hold" nodeType="withEffect">
                                  <p:stCondLst>
                                    <p:cond delay="0"/>
                                  </p:stCondLst>
                                  <p:childTnLst>
                                    <p:set>
                                      <p:cBhvr>
                                        <p:cTn id="26" dur="1" fill="hold">
                                          <p:stCondLst>
                                            <p:cond delay="0"/>
                                          </p:stCondLst>
                                        </p:cTn>
                                        <p:tgtEl>
                                          <p:spTgt spid="308"/>
                                        </p:tgtEl>
                                        <p:attrNameLst>
                                          <p:attrName>style.visibility</p:attrName>
                                        </p:attrNameLst>
                                      </p:cBhvr>
                                      <p:to>
                                        <p:strVal val="visible"/>
                                      </p:to>
                                    </p:set>
                                    <p:animEffect transition="in" filter="fade">
                                      <p:cBhvr>
                                        <p:cTn id="27" dur="2000"/>
                                        <p:tgtEl>
                                          <p:spTgt spid="3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4"/>
                                        </p:tgtEl>
                                        <p:attrNameLst>
                                          <p:attrName>style.visibility</p:attrName>
                                        </p:attrNameLst>
                                      </p:cBhvr>
                                      <p:to>
                                        <p:strVal val="visible"/>
                                      </p:to>
                                    </p:set>
                                    <p:animEffect transition="in" filter="fade">
                                      <p:cBhvr>
                                        <p:cTn id="32" dur="500"/>
                                        <p:tgtEl>
                                          <p:spTgt spid="3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5"/>
                                        </p:tgtEl>
                                        <p:attrNameLst>
                                          <p:attrName>style.visibility</p:attrName>
                                        </p:attrNameLst>
                                      </p:cBhvr>
                                      <p:to>
                                        <p:strVal val="visible"/>
                                      </p:to>
                                    </p:set>
                                    <p:animEffect transition="in" filter="fade">
                                      <p:cBhvr>
                                        <p:cTn id="37" dur="500"/>
                                        <p:tgtEl>
                                          <p:spTgt spid="3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16"/>
                                        </p:tgtEl>
                                        <p:attrNameLst>
                                          <p:attrName>style.visibility</p:attrName>
                                        </p:attrNameLst>
                                      </p:cBhvr>
                                      <p:to>
                                        <p:strVal val="visible"/>
                                      </p:to>
                                    </p:set>
                                    <p:animEffect transition="in" filter="fade">
                                      <p:cBhvr>
                                        <p:cTn id="42" dur="500"/>
                                        <p:tgtEl>
                                          <p:spTgt spid="3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17"/>
                                        </p:tgtEl>
                                        <p:attrNameLst>
                                          <p:attrName>style.visibility</p:attrName>
                                        </p:attrNameLst>
                                      </p:cBhvr>
                                      <p:to>
                                        <p:strVal val="visible"/>
                                      </p:to>
                                    </p:set>
                                    <p:animEffect transition="in" filter="fade">
                                      <p:cBhvr>
                                        <p:cTn id="47"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4" name="Google Shape;324;p30"/>
          <p:cNvSpPr txBox="1"/>
          <p:nvPr/>
        </p:nvSpPr>
        <p:spPr>
          <a:xfrm>
            <a:off x="331241" y="117678"/>
            <a:ext cx="11396933" cy="4876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3600"/>
              <a:buFont typeface="Arial"/>
              <a:buNone/>
            </a:pPr>
            <a:r>
              <a:rPr lang="en-US" sz="3600" b="1" i="1" u="sng" dirty="0" err="1">
                <a:solidFill>
                  <a:srgbClr val="FF0000"/>
                </a:solidFill>
                <a:latin typeface="Times New Roman"/>
                <a:ea typeface="Times New Roman"/>
                <a:cs typeface="Times New Roman"/>
                <a:sym typeface="Times New Roman"/>
              </a:rPr>
              <a:t>Bài</a:t>
            </a:r>
            <a:r>
              <a:rPr lang="en-US" sz="3600" b="1" i="1" u="sng" dirty="0">
                <a:solidFill>
                  <a:srgbClr val="FF0000"/>
                </a:solidFill>
                <a:latin typeface="Times New Roman"/>
                <a:ea typeface="Times New Roman"/>
                <a:cs typeface="Times New Roman"/>
                <a:sym typeface="Times New Roman"/>
              </a:rPr>
              <a:t> </a:t>
            </a:r>
            <a:r>
              <a:rPr lang="en-US" sz="3600" b="1" i="1" u="sng" dirty="0" err="1">
                <a:solidFill>
                  <a:srgbClr val="FF0000"/>
                </a:solidFill>
                <a:latin typeface="Times New Roman"/>
                <a:ea typeface="Times New Roman"/>
                <a:cs typeface="Times New Roman"/>
                <a:sym typeface="Times New Roman"/>
              </a:rPr>
              <a:t>tập</a:t>
            </a:r>
            <a:r>
              <a:rPr lang="en-US" sz="3600" b="1" i="1" u="sng" dirty="0">
                <a:solidFill>
                  <a:srgbClr val="FF0000"/>
                </a:solidFill>
                <a:latin typeface="Times New Roman"/>
                <a:ea typeface="Times New Roman"/>
                <a:cs typeface="Times New Roman"/>
                <a:sym typeface="Times New Roman"/>
              </a:rPr>
              <a:t> </a:t>
            </a:r>
            <a:r>
              <a:rPr lang="en-US" sz="3600" b="1" i="1" u="sng" dirty="0" err="1">
                <a:solidFill>
                  <a:srgbClr val="FF0000"/>
                </a:solidFill>
                <a:latin typeface="Times New Roman"/>
                <a:ea typeface="Times New Roman"/>
                <a:cs typeface="Times New Roman"/>
                <a:sym typeface="Times New Roman"/>
              </a:rPr>
              <a:t>tình</a:t>
            </a:r>
            <a:r>
              <a:rPr lang="en-US" sz="3600" b="1" i="1" u="sng" dirty="0">
                <a:solidFill>
                  <a:srgbClr val="FF0000"/>
                </a:solidFill>
                <a:latin typeface="Times New Roman"/>
                <a:ea typeface="Times New Roman"/>
                <a:cs typeface="Times New Roman"/>
                <a:sym typeface="Times New Roman"/>
              </a:rPr>
              <a:t> </a:t>
            </a:r>
            <a:r>
              <a:rPr lang="en-US" sz="3600" b="1" i="1" u="sng" dirty="0" err="1">
                <a:solidFill>
                  <a:srgbClr val="FF0000"/>
                </a:solidFill>
                <a:latin typeface="Times New Roman"/>
                <a:ea typeface="Times New Roman"/>
                <a:cs typeface="Times New Roman"/>
                <a:sym typeface="Times New Roman"/>
              </a:rPr>
              <a:t>huống</a:t>
            </a:r>
            <a:endParaRPr sz="3600" b="1" i="1" u="sng" dirty="0">
              <a:solidFill>
                <a:srgbClr val="FF0000"/>
              </a:solidFill>
              <a:latin typeface="Times New Roman"/>
              <a:ea typeface="Times New Roman"/>
              <a:cs typeface="Times New Roman"/>
              <a:sym typeface="Times New Roman"/>
            </a:endParaRPr>
          </a:p>
          <a:p>
            <a:pPr marL="0" marR="0" lvl="0" indent="0" rtl="0">
              <a:lnSpc>
                <a:spcPct val="90000"/>
              </a:lnSpc>
              <a:spcBef>
                <a:spcPts val="1000"/>
              </a:spcBef>
              <a:spcAft>
                <a:spcPts val="0"/>
              </a:spcAft>
              <a:buClr>
                <a:schemeClr val="dk1"/>
              </a:buClr>
              <a:buSzPts val="3600"/>
              <a:buFont typeface="Arial"/>
              <a:buNone/>
            </a:pPr>
            <a:r>
              <a:rPr lang="en-US" sz="3600" b="1" i="1" u="sng" dirty="0">
                <a:solidFill>
                  <a:srgbClr val="0070C0"/>
                </a:solidFill>
                <a:latin typeface="Times New Roman"/>
                <a:ea typeface="Times New Roman"/>
                <a:cs typeface="Times New Roman"/>
                <a:sym typeface="Times New Roman"/>
              </a:rPr>
              <a:t>Tình </a:t>
            </a:r>
            <a:r>
              <a:rPr lang="en-US" sz="3600" b="1" i="1" u="sng" dirty="0" err="1">
                <a:solidFill>
                  <a:srgbClr val="0070C0"/>
                </a:solidFill>
                <a:latin typeface="Times New Roman"/>
                <a:ea typeface="Times New Roman"/>
                <a:cs typeface="Times New Roman"/>
                <a:sym typeface="Times New Roman"/>
              </a:rPr>
              <a:t>huống</a:t>
            </a:r>
            <a:r>
              <a:rPr lang="en-US" sz="3600" b="1" i="1" u="sng" dirty="0">
                <a:solidFill>
                  <a:srgbClr val="0070C0"/>
                </a:solidFill>
                <a:latin typeface="Times New Roman"/>
                <a:ea typeface="Times New Roman"/>
                <a:cs typeface="Times New Roman"/>
                <a:sym typeface="Times New Roman"/>
              </a:rPr>
              <a:t> </a:t>
            </a:r>
            <a:r>
              <a:rPr lang="en-US" sz="3600" dirty="0">
                <a:solidFill>
                  <a:srgbClr val="0070C0"/>
                </a:solidFill>
                <a:latin typeface="Times New Roman"/>
                <a:ea typeface="Times New Roman"/>
                <a:cs typeface="Times New Roman"/>
                <a:sym typeface="Times New Roman"/>
              </a:rPr>
              <a:t>: </a:t>
            </a:r>
            <a:br>
              <a:rPr lang="en-US" sz="3600" dirty="0">
                <a:solidFill>
                  <a:schemeClr val="dk1"/>
                </a:solidFill>
                <a:latin typeface="Times New Roman"/>
                <a:ea typeface="Times New Roman"/>
                <a:cs typeface="Times New Roman"/>
                <a:sym typeface="Times New Roman"/>
              </a:rPr>
            </a:br>
            <a:r>
              <a:rPr lang="en-US" sz="36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Bạn</a:t>
            </a:r>
            <a:r>
              <a:rPr lang="en-US" sz="3200" dirty="0">
                <a:solidFill>
                  <a:schemeClr val="dk1"/>
                </a:solidFill>
                <a:latin typeface="Times New Roman"/>
                <a:ea typeface="Times New Roman"/>
                <a:cs typeface="Times New Roman"/>
                <a:sym typeface="Times New Roman"/>
              </a:rPr>
              <a:t> A </a:t>
            </a:r>
            <a:r>
              <a:rPr lang="en-US" sz="3200" dirty="0" err="1">
                <a:solidFill>
                  <a:schemeClr val="dk1"/>
                </a:solidFill>
                <a:latin typeface="Times New Roman"/>
                <a:ea typeface="Times New Roman"/>
                <a:cs typeface="Times New Roman"/>
                <a:sym typeface="Times New Roman"/>
              </a:rPr>
              <a:t>không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học</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bài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làm</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bài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bị</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lớp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trưởng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ghi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tên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để</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báo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cô</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chủ</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nhiệm</a:t>
            </a:r>
            <a:r>
              <a:rPr lang="en-US" sz="3200" dirty="0">
                <a:solidFill>
                  <a:schemeClr val="dk1"/>
                </a:solidFill>
                <a:latin typeface="Times New Roman"/>
                <a:ea typeface="Times New Roman"/>
                <a:cs typeface="Times New Roman"/>
                <a:sym typeface="Times New Roman"/>
              </a:rPr>
              <a:t>. </a:t>
            </a:r>
            <a:br>
              <a:rPr lang="en-US" sz="3200" dirty="0">
                <a:solidFill>
                  <a:schemeClr val="dk1"/>
                </a:solidFill>
                <a:latin typeface="Times New Roman"/>
                <a:ea typeface="Times New Roman"/>
                <a:cs typeface="Times New Roman"/>
                <a:sym typeface="Times New Roman"/>
              </a:rPr>
            </a:br>
            <a:r>
              <a:rPr lang="en-US" sz="3200" dirty="0">
                <a:solidFill>
                  <a:schemeClr val="dk1"/>
                </a:solidFill>
                <a:latin typeface="Times New Roman"/>
                <a:ea typeface="Times New Roman"/>
                <a:cs typeface="Times New Roman"/>
                <a:sym typeface="Times New Roman"/>
              </a:rPr>
              <a:t>A </a:t>
            </a:r>
            <a:r>
              <a:rPr lang="en-US" sz="3200" dirty="0" err="1">
                <a:solidFill>
                  <a:schemeClr val="dk1"/>
                </a:solidFill>
                <a:latin typeface="Times New Roman"/>
                <a:ea typeface="Times New Roman"/>
                <a:cs typeface="Times New Roman"/>
                <a:sym typeface="Times New Roman"/>
              </a:rPr>
              <a:t>cho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lớp</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trưởng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một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cái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vòng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tay</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mới</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của</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mình</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và</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yêu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cầu</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không</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cho</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cô</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biết</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chuyện</a:t>
            </a:r>
            <a:r>
              <a:rPr lang="en-US" sz="3200" dirty="0">
                <a:solidFill>
                  <a:schemeClr val="dk1"/>
                </a:solidFill>
                <a:latin typeface="Times New Roman"/>
                <a:ea typeface="Times New Roman"/>
                <a:cs typeface="Times New Roman"/>
                <a:sym typeface="Times New Roman"/>
              </a:rPr>
              <a:t> </a:t>
            </a:r>
            <a:r>
              <a:rPr lang="en-US" sz="3200" dirty="0" err="1">
                <a:solidFill>
                  <a:schemeClr val="dk1"/>
                </a:solidFill>
                <a:latin typeface="Times New Roman"/>
                <a:ea typeface="Times New Roman"/>
                <a:cs typeface="Times New Roman"/>
                <a:sym typeface="Times New Roman"/>
              </a:rPr>
              <a:t>này</a:t>
            </a:r>
            <a:r>
              <a:rPr lang="en-US" sz="3200" dirty="0">
                <a:solidFill>
                  <a:schemeClr val="dk1"/>
                </a:solidFill>
                <a:latin typeface="Times New Roman"/>
                <a:ea typeface="Times New Roman"/>
                <a:cs typeface="Times New Roman"/>
                <a:sym typeface="Times New Roman"/>
              </a:rPr>
              <a:t>.</a:t>
            </a:r>
            <a:endParaRPr sz="3200" dirty="0"/>
          </a:p>
          <a:p>
            <a:pPr marL="0" marR="0" lvl="0" indent="0" algn="l" rtl="0">
              <a:lnSpc>
                <a:spcPct val="90000"/>
              </a:lnSpc>
              <a:spcBef>
                <a:spcPts val="1000"/>
              </a:spcBef>
              <a:spcAft>
                <a:spcPts val="0"/>
              </a:spcAft>
              <a:buClr>
                <a:schemeClr val="dk1"/>
              </a:buClr>
              <a:buSzPts val="3600"/>
              <a:buFont typeface="Arial"/>
              <a:buNone/>
            </a:pPr>
            <a:r>
              <a:rPr lang="en-US" sz="3600" b="1" i="1" u="sng" dirty="0" err="1">
                <a:solidFill>
                  <a:srgbClr val="0070C0"/>
                </a:solidFill>
                <a:latin typeface="Times New Roman"/>
                <a:ea typeface="Times New Roman"/>
                <a:cs typeface="Times New Roman"/>
                <a:sym typeface="Times New Roman"/>
              </a:rPr>
              <a:t>Câu</a:t>
            </a:r>
            <a:r>
              <a:rPr lang="en-US" sz="3600" b="1" i="1" u="sng" dirty="0">
                <a:solidFill>
                  <a:srgbClr val="0070C0"/>
                </a:solidFill>
                <a:latin typeface="Times New Roman"/>
                <a:ea typeface="Times New Roman"/>
                <a:cs typeface="Times New Roman"/>
                <a:sym typeface="Times New Roman"/>
              </a:rPr>
              <a:t> </a:t>
            </a:r>
            <a:r>
              <a:rPr lang="en-US" sz="3600" b="1" i="1" u="sng" dirty="0" err="1">
                <a:solidFill>
                  <a:srgbClr val="0070C0"/>
                </a:solidFill>
                <a:latin typeface="Times New Roman"/>
                <a:ea typeface="Times New Roman"/>
                <a:cs typeface="Times New Roman"/>
                <a:sym typeface="Times New Roman"/>
              </a:rPr>
              <a:t>hỏi</a:t>
            </a:r>
            <a:r>
              <a:rPr lang="en-US" sz="3600" dirty="0">
                <a:solidFill>
                  <a:srgbClr val="0070C0"/>
                </a:solidFill>
                <a:latin typeface="Times New Roman"/>
                <a:ea typeface="Times New Roman"/>
                <a:cs typeface="Times New Roman"/>
                <a:sym typeface="Times New Roman"/>
              </a:rPr>
              <a:t> : </a:t>
            </a:r>
          </a:p>
          <a:p>
            <a:pPr marL="0" marR="0" lvl="0" indent="0" algn="l" rtl="0">
              <a:lnSpc>
                <a:spcPct val="90000"/>
              </a:lnSpc>
              <a:spcBef>
                <a:spcPts val="1000"/>
              </a:spcBef>
              <a:spcAft>
                <a:spcPts val="0"/>
              </a:spcAft>
              <a:buClr>
                <a:schemeClr val="dk1"/>
              </a:buClr>
              <a:buSzPts val="3600"/>
              <a:buFont typeface="Arial"/>
              <a:buNone/>
            </a:pPr>
            <a:r>
              <a:rPr lang="en-US" sz="3200" dirty="0">
                <a:solidFill>
                  <a:srgbClr val="002060"/>
                </a:solidFill>
                <a:latin typeface="Times New Roman"/>
                <a:ea typeface="Times New Roman"/>
                <a:cs typeface="Times New Roman"/>
                <a:sym typeface="Times New Roman"/>
              </a:rPr>
              <a:t>a. </a:t>
            </a:r>
            <a:r>
              <a:rPr lang="en-US" sz="3200" dirty="0" err="1">
                <a:solidFill>
                  <a:srgbClr val="002060"/>
                </a:solidFill>
                <a:latin typeface="Times New Roman"/>
                <a:ea typeface="Times New Roman"/>
                <a:cs typeface="Times New Roman"/>
                <a:sym typeface="Times New Roman"/>
              </a:rPr>
              <a:t>Em</a:t>
            </a:r>
            <a:r>
              <a:rPr lang="en-US" sz="3200" dirty="0">
                <a:solidFill>
                  <a:srgbClr val="002060"/>
                </a:solidFill>
                <a:latin typeface="Times New Roman"/>
                <a:ea typeface="Times New Roman"/>
                <a:cs typeface="Times New Roman"/>
                <a:sym typeface="Times New Roman"/>
              </a:rPr>
              <a:t> có </a:t>
            </a:r>
            <a:r>
              <a:rPr lang="en-US" sz="3200" dirty="0" err="1">
                <a:solidFill>
                  <a:srgbClr val="002060"/>
                </a:solidFill>
                <a:latin typeface="Times New Roman"/>
                <a:ea typeface="Times New Roman"/>
                <a:cs typeface="Times New Roman"/>
                <a:sym typeface="Times New Roman"/>
              </a:rPr>
              <a:t>đồng</a:t>
            </a:r>
            <a:r>
              <a:rPr lang="en-US" sz="3200" dirty="0">
                <a:solidFill>
                  <a:srgbClr val="002060"/>
                </a:solidFill>
                <a:latin typeface="Times New Roman"/>
                <a:ea typeface="Times New Roman"/>
                <a:cs typeface="Times New Roman"/>
                <a:sym typeface="Times New Roman"/>
              </a:rPr>
              <a:t> ý </a:t>
            </a:r>
            <a:r>
              <a:rPr lang="en-US" sz="3200" dirty="0" err="1">
                <a:solidFill>
                  <a:srgbClr val="002060"/>
                </a:solidFill>
                <a:latin typeface="Times New Roman"/>
                <a:ea typeface="Times New Roman"/>
                <a:cs typeface="Times New Roman"/>
                <a:sym typeface="Times New Roman"/>
              </a:rPr>
              <a:t>với</a:t>
            </a:r>
            <a:r>
              <a:rPr lang="en-US" sz="3200" dirty="0">
                <a:solidFill>
                  <a:srgbClr val="002060"/>
                </a:solidFill>
                <a:latin typeface="Times New Roman"/>
                <a:ea typeface="Times New Roman"/>
                <a:cs typeface="Times New Roman"/>
                <a:sym typeface="Times New Roman"/>
              </a:rPr>
              <a:t> </a:t>
            </a:r>
            <a:r>
              <a:rPr lang="en-US" sz="3200" dirty="0" err="1">
                <a:solidFill>
                  <a:srgbClr val="002060"/>
                </a:solidFill>
                <a:latin typeface="Times New Roman"/>
                <a:ea typeface="Times New Roman"/>
                <a:cs typeface="Times New Roman"/>
                <a:sym typeface="Times New Roman"/>
              </a:rPr>
              <a:t>việc</a:t>
            </a:r>
            <a:r>
              <a:rPr lang="en-US" sz="3200" dirty="0">
                <a:solidFill>
                  <a:srgbClr val="002060"/>
                </a:solidFill>
                <a:latin typeface="Times New Roman"/>
                <a:ea typeface="Times New Roman"/>
                <a:cs typeface="Times New Roman"/>
                <a:sym typeface="Times New Roman"/>
              </a:rPr>
              <a:t> </a:t>
            </a:r>
            <a:r>
              <a:rPr lang="en-US" sz="3200" dirty="0" err="1">
                <a:solidFill>
                  <a:srgbClr val="002060"/>
                </a:solidFill>
                <a:latin typeface="Times New Roman"/>
                <a:ea typeface="Times New Roman"/>
                <a:cs typeface="Times New Roman"/>
                <a:sym typeface="Times New Roman"/>
              </a:rPr>
              <a:t>làm</a:t>
            </a:r>
            <a:r>
              <a:rPr lang="en-US" sz="3200" dirty="0">
                <a:solidFill>
                  <a:srgbClr val="002060"/>
                </a:solidFill>
                <a:latin typeface="Times New Roman"/>
                <a:ea typeface="Times New Roman"/>
                <a:cs typeface="Times New Roman"/>
                <a:sym typeface="Times New Roman"/>
              </a:rPr>
              <a:t> </a:t>
            </a:r>
            <a:r>
              <a:rPr lang="en-US" sz="3200" dirty="0" err="1">
                <a:solidFill>
                  <a:srgbClr val="002060"/>
                </a:solidFill>
                <a:latin typeface="Times New Roman"/>
                <a:ea typeface="Times New Roman"/>
                <a:cs typeface="Times New Roman"/>
                <a:sym typeface="Times New Roman"/>
              </a:rPr>
              <a:t>của</a:t>
            </a:r>
            <a:r>
              <a:rPr lang="en-US" sz="3200" dirty="0">
                <a:solidFill>
                  <a:srgbClr val="002060"/>
                </a:solidFill>
                <a:latin typeface="Times New Roman"/>
                <a:ea typeface="Times New Roman"/>
                <a:cs typeface="Times New Roman"/>
                <a:sym typeface="Times New Roman"/>
              </a:rPr>
              <a:t> A </a:t>
            </a:r>
            <a:r>
              <a:rPr lang="en-US" sz="3200" dirty="0" err="1">
                <a:solidFill>
                  <a:srgbClr val="002060"/>
                </a:solidFill>
                <a:latin typeface="Times New Roman"/>
                <a:ea typeface="Times New Roman"/>
                <a:cs typeface="Times New Roman"/>
                <a:sym typeface="Times New Roman"/>
              </a:rPr>
              <a:t>không</a:t>
            </a:r>
            <a:r>
              <a:rPr lang="en-US" sz="3200" dirty="0">
                <a:solidFill>
                  <a:srgbClr val="002060"/>
                </a:solidFill>
                <a:latin typeface="Times New Roman"/>
                <a:ea typeface="Times New Roman"/>
                <a:cs typeface="Times New Roman"/>
                <a:sym typeface="Times New Roman"/>
              </a:rPr>
              <a:t>? Vì </a:t>
            </a:r>
            <a:r>
              <a:rPr lang="en-US" sz="3200" dirty="0" err="1">
                <a:solidFill>
                  <a:srgbClr val="002060"/>
                </a:solidFill>
                <a:latin typeface="Times New Roman"/>
                <a:ea typeface="Times New Roman"/>
                <a:cs typeface="Times New Roman"/>
                <a:sym typeface="Times New Roman"/>
              </a:rPr>
              <a:t>sao</a:t>
            </a:r>
            <a:r>
              <a:rPr lang="en-US" sz="3200" dirty="0">
                <a:solidFill>
                  <a:srgbClr val="002060"/>
                </a:solidFill>
                <a:latin typeface="Times New Roman"/>
                <a:ea typeface="Times New Roman"/>
                <a:cs typeface="Times New Roman"/>
                <a:sym typeface="Times New Roman"/>
              </a:rPr>
              <a:t>?</a:t>
            </a:r>
          </a:p>
          <a:p>
            <a:pPr marL="0" marR="0" lvl="0" indent="0" algn="l" rtl="0">
              <a:lnSpc>
                <a:spcPct val="90000"/>
              </a:lnSpc>
              <a:spcBef>
                <a:spcPts val="1000"/>
              </a:spcBef>
              <a:spcAft>
                <a:spcPts val="0"/>
              </a:spcAft>
              <a:buClr>
                <a:schemeClr val="dk1"/>
              </a:buClr>
              <a:buSzPts val="3600"/>
              <a:buFont typeface="Arial"/>
              <a:buNone/>
            </a:pPr>
            <a:r>
              <a:rPr lang="en-US" sz="3200" dirty="0">
                <a:solidFill>
                  <a:srgbClr val="002060"/>
                </a:solidFill>
                <a:latin typeface="Times New Roman"/>
                <a:ea typeface="Times New Roman"/>
                <a:cs typeface="Times New Roman"/>
                <a:sym typeface="Times New Roman"/>
              </a:rPr>
              <a:t>b. Theo </a:t>
            </a:r>
            <a:r>
              <a:rPr lang="en-US" sz="3200" dirty="0" err="1">
                <a:solidFill>
                  <a:srgbClr val="002060"/>
                </a:solidFill>
                <a:latin typeface="Times New Roman"/>
                <a:ea typeface="Times New Roman"/>
                <a:cs typeface="Times New Roman"/>
                <a:sym typeface="Times New Roman"/>
              </a:rPr>
              <a:t>em</a:t>
            </a:r>
            <a:r>
              <a:rPr lang="en-US" sz="3200" dirty="0">
                <a:solidFill>
                  <a:srgbClr val="002060"/>
                </a:solidFill>
                <a:latin typeface="Times New Roman"/>
                <a:ea typeface="Times New Roman"/>
                <a:cs typeface="Times New Roman"/>
                <a:sym typeface="Times New Roman"/>
              </a:rPr>
              <a:t> </a:t>
            </a:r>
            <a:r>
              <a:rPr lang="en-US" sz="3200" dirty="0" err="1">
                <a:solidFill>
                  <a:srgbClr val="002060"/>
                </a:solidFill>
                <a:latin typeface="Times New Roman"/>
                <a:ea typeface="Times New Roman"/>
                <a:cs typeface="Times New Roman"/>
                <a:sym typeface="Times New Roman"/>
              </a:rPr>
              <a:t>lớp</a:t>
            </a:r>
            <a:r>
              <a:rPr lang="en-US" sz="3200" dirty="0">
                <a:solidFill>
                  <a:srgbClr val="002060"/>
                </a:solidFill>
                <a:latin typeface="Times New Roman"/>
                <a:ea typeface="Times New Roman"/>
                <a:cs typeface="Times New Roman"/>
                <a:sym typeface="Times New Roman"/>
              </a:rPr>
              <a:t> </a:t>
            </a:r>
            <a:r>
              <a:rPr lang="en-US" sz="3200" dirty="0" err="1">
                <a:solidFill>
                  <a:srgbClr val="002060"/>
                </a:solidFill>
                <a:latin typeface="Times New Roman"/>
                <a:ea typeface="Times New Roman"/>
                <a:cs typeface="Times New Roman"/>
                <a:sym typeface="Times New Roman"/>
              </a:rPr>
              <a:t>trưởng</a:t>
            </a:r>
            <a:r>
              <a:rPr lang="en-US" sz="3200" dirty="0">
                <a:solidFill>
                  <a:srgbClr val="002060"/>
                </a:solidFill>
                <a:latin typeface="Times New Roman"/>
                <a:ea typeface="Times New Roman"/>
                <a:cs typeface="Times New Roman"/>
                <a:sym typeface="Times New Roman"/>
              </a:rPr>
              <a:t> </a:t>
            </a:r>
            <a:r>
              <a:rPr lang="en-US" sz="3200" dirty="0" err="1">
                <a:solidFill>
                  <a:srgbClr val="002060"/>
                </a:solidFill>
                <a:latin typeface="Times New Roman"/>
                <a:ea typeface="Times New Roman"/>
                <a:cs typeface="Times New Roman"/>
                <a:sym typeface="Times New Roman"/>
              </a:rPr>
              <a:t>nên</a:t>
            </a:r>
            <a:r>
              <a:rPr lang="en-US" sz="3200" dirty="0">
                <a:solidFill>
                  <a:srgbClr val="002060"/>
                </a:solidFill>
                <a:latin typeface="Times New Roman"/>
                <a:ea typeface="Times New Roman"/>
                <a:cs typeface="Times New Roman"/>
                <a:sym typeface="Times New Roman"/>
              </a:rPr>
              <a:t> </a:t>
            </a:r>
            <a:r>
              <a:rPr lang="en-US" sz="3200" dirty="0" err="1">
                <a:solidFill>
                  <a:srgbClr val="002060"/>
                </a:solidFill>
                <a:latin typeface="Times New Roman"/>
                <a:ea typeface="Times New Roman"/>
                <a:cs typeface="Times New Roman"/>
                <a:sym typeface="Times New Roman"/>
              </a:rPr>
              <a:t>làm</a:t>
            </a:r>
            <a:r>
              <a:rPr lang="en-US" sz="3200" dirty="0">
                <a:solidFill>
                  <a:srgbClr val="002060"/>
                </a:solidFill>
                <a:latin typeface="Times New Roman"/>
                <a:ea typeface="Times New Roman"/>
                <a:cs typeface="Times New Roman"/>
                <a:sym typeface="Times New Roman"/>
              </a:rPr>
              <a:t> </a:t>
            </a:r>
            <a:r>
              <a:rPr lang="en-US" sz="3200" dirty="0" err="1">
                <a:solidFill>
                  <a:srgbClr val="002060"/>
                </a:solidFill>
                <a:latin typeface="Times New Roman"/>
                <a:ea typeface="Times New Roman"/>
                <a:cs typeface="Times New Roman"/>
                <a:sym typeface="Times New Roman"/>
              </a:rPr>
              <a:t>gì</a:t>
            </a:r>
            <a:r>
              <a:rPr lang="en-US" sz="3200" dirty="0">
                <a:solidFill>
                  <a:srgbClr val="002060"/>
                </a:solidFill>
                <a:latin typeface="Times New Roman"/>
                <a:ea typeface="Times New Roman"/>
                <a:cs typeface="Times New Roman"/>
                <a:sym typeface="Times New Roman"/>
              </a:rPr>
              <a:t>? </a:t>
            </a:r>
            <a:endParaRPr sz="3200" dirty="0">
              <a:solidFill>
                <a:srgbClr val="002060"/>
              </a:solidFill>
            </a:endParaRPr>
          </a:p>
        </p:txBody>
      </p:sp>
      <p:sp>
        <p:nvSpPr>
          <p:cNvPr id="2" name="TextBox 1">
            <a:extLst>
              <a:ext uri="{FF2B5EF4-FFF2-40B4-BE49-F238E27FC236}">
                <a16:creationId xmlns:a16="http://schemas.microsoft.com/office/drawing/2014/main" id="{AAE6F3BD-54C2-4E24-AA00-D2F845F3A050}"/>
              </a:ext>
            </a:extLst>
          </p:cNvPr>
          <p:cNvSpPr txBox="1"/>
          <p:nvPr/>
        </p:nvSpPr>
        <p:spPr>
          <a:xfrm>
            <a:off x="516835" y="4994478"/>
            <a:ext cx="11264348" cy="156966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đồng</a:t>
            </a:r>
            <a:r>
              <a:rPr lang="en-US" sz="3200" dirty="0">
                <a:latin typeface="Times New Roman" panose="02020603050405020304" pitchFamily="18" charset="0"/>
                <a:cs typeface="Times New Roman" panose="02020603050405020304" pitchFamily="18" charset="0"/>
              </a:rPr>
              <a:t> ý </a:t>
            </a:r>
            <a:r>
              <a:rPr lang="en-US" sz="3200" dirty="0" err="1">
                <a:latin typeface="Times New Roman" panose="02020603050405020304" pitchFamily="18" charset="0"/>
                <a:cs typeface="Times New Roman" panose="02020603050405020304" pitchFamily="18" charset="0"/>
              </a:rPr>
              <a:t>với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của</a:t>
            </a:r>
            <a:r>
              <a:rPr lang="en-US" sz="3200" dirty="0">
                <a:latin typeface="Times New Roman" panose="02020603050405020304" pitchFamily="18" charset="0"/>
                <a:cs typeface="Times New Roman" panose="02020603050405020304" pitchFamily="18" charset="0"/>
              </a:rPr>
              <a:t> A vì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là </a:t>
            </a:r>
            <a:r>
              <a:rPr lang="en-US" sz="3200" dirty="0" err="1">
                <a:latin typeface="Times New Roman" panose="02020603050405020304" pitchFamily="18" charset="0"/>
                <a:cs typeface="Times New Roman" panose="02020603050405020304" pitchFamily="18" charset="0"/>
              </a:rPr>
              <a:t>hối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lô</a:t>
            </a:r>
            <a:r>
              <a:rPr lang="en-US" sz="3200" dirty="0">
                <a:latin typeface="Times New Roman" panose="02020603050405020304" pitchFamily="18" charset="0"/>
                <a:cs typeface="Times New Roman" panose="02020603050405020304" pitchFamily="18" charset="0"/>
              </a:rPr>
              <a:t>̣, sẽ </a:t>
            </a:r>
            <a:r>
              <a:rPr lang="en-US" sz="3200" dirty="0" err="1">
                <a:latin typeface="Times New Roman" panose="02020603050405020304" pitchFamily="18" charset="0"/>
                <a:cs typeface="Times New Roman" panose="02020603050405020304" pitchFamily="18" charset="0"/>
              </a:rPr>
              <a:t>hình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chữa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lầm</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Lớp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quyết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bảo</a:t>
            </a:r>
            <a:r>
              <a:rPr lang="en-US" sz="3200" dirty="0">
                <a:latin typeface="Times New Roman" panose="02020603050405020304" pitchFamily="18" charset="0"/>
                <a:cs typeface="Times New Roman" panose="02020603050405020304" pitchFamily="18" charset="0"/>
              </a:rPr>
              <a:t> A.</a:t>
            </a:r>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xEl>
                                              <p:pRg st="3" end="3"/>
                                            </p:txEl>
                                          </p:spTgt>
                                        </p:tgtEl>
                                        <p:attrNameLst>
                                          <p:attrName>style.visibility</p:attrName>
                                        </p:attrNameLst>
                                      </p:cBhvr>
                                      <p:to>
                                        <p:strVal val="visible"/>
                                      </p:to>
                                    </p:set>
                                    <p:animEffect transition="in" filter="fade">
                                      <p:cBhvr>
                                        <p:cTn id="7" dur="1000"/>
                                        <p:tgtEl>
                                          <p:spTgt spid="32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xEl>
                                              <p:pRg st="4" end="4"/>
                                            </p:txEl>
                                          </p:spTgt>
                                        </p:tgtEl>
                                        <p:attrNameLst>
                                          <p:attrName>style.visibility</p:attrName>
                                        </p:attrNameLst>
                                      </p:cBhvr>
                                      <p:to>
                                        <p:strVal val="visible"/>
                                      </p:to>
                                    </p:set>
                                    <p:animEffect transition="in" filter="fade">
                                      <p:cBhvr>
                                        <p:cTn id="12" dur="1000"/>
                                        <p:tgtEl>
                                          <p:spTgt spid="32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8" name="Google Shape;298;p28"/>
          <p:cNvSpPr txBox="1"/>
          <p:nvPr/>
        </p:nvSpPr>
        <p:spPr>
          <a:xfrm>
            <a:off x="1017312" y="1536174"/>
            <a:ext cx="10366907" cy="3785652"/>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Cây</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ngay</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không</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sợ</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chết</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đứng</a:t>
            </a:r>
            <a:r>
              <a:rPr lang="en-US" sz="4800" b="1" i="1" dirty="0">
                <a:solidFill>
                  <a:srgbClr val="0070C0"/>
                </a:solidFill>
                <a:latin typeface="Times New Roman"/>
                <a:ea typeface="Times New Roman"/>
                <a:cs typeface="Times New Roman"/>
                <a:sym typeface="Times New Roman"/>
              </a:rPr>
              <a:t>.</a:t>
            </a:r>
            <a:br>
              <a:rPr lang="en-US" sz="4800" b="1" i="1" dirty="0">
                <a:solidFill>
                  <a:srgbClr val="0070C0"/>
                </a:solidFill>
                <a:latin typeface="Times New Roman"/>
                <a:ea typeface="Times New Roman"/>
                <a:cs typeface="Times New Roman"/>
                <a:sym typeface="Times New Roman"/>
              </a:rPr>
            </a:b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Đói</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cho</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sạch</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rách</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cho</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thơm</a:t>
            </a:r>
            <a:r>
              <a:rPr lang="en-US" sz="4800" b="1" i="1" dirty="0">
                <a:solidFill>
                  <a:srgbClr val="0070C0"/>
                </a:solidFill>
                <a:latin typeface="Times New Roman"/>
                <a:ea typeface="Times New Roman"/>
                <a:cs typeface="Times New Roman"/>
                <a:sym typeface="Times New Roman"/>
              </a:rPr>
              <a:t>.</a:t>
            </a:r>
            <a:br>
              <a:rPr lang="en-US" sz="4800" b="1" i="1" dirty="0">
                <a:solidFill>
                  <a:srgbClr val="0070C0"/>
                </a:solidFill>
                <a:latin typeface="Times New Roman"/>
                <a:ea typeface="Times New Roman"/>
                <a:cs typeface="Times New Roman"/>
                <a:sym typeface="Times New Roman"/>
              </a:rPr>
            </a:b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Cây</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thẳng</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bóng</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ngay</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cây</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cong</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bóng</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vẹo</a:t>
            </a:r>
            <a:r>
              <a:rPr lang="en-US" sz="4800" b="1" i="1" dirty="0">
                <a:solidFill>
                  <a:srgbClr val="0070C0"/>
                </a:solidFill>
                <a:latin typeface="Times New Roman"/>
                <a:ea typeface="Times New Roman"/>
                <a:cs typeface="Times New Roman"/>
                <a:sym typeface="Times New Roman"/>
              </a:rPr>
              <a:t>.</a:t>
            </a:r>
            <a:br>
              <a:rPr lang="en-US" sz="4800" b="1" i="1" dirty="0">
                <a:solidFill>
                  <a:srgbClr val="0070C0"/>
                </a:solidFill>
                <a:latin typeface="Times New Roman"/>
                <a:ea typeface="Times New Roman"/>
                <a:cs typeface="Times New Roman"/>
                <a:sym typeface="Times New Roman"/>
              </a:rPr>
            </a:b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Cần</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kiệm</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liêm</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chính</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chí</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công</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vô</a:t>
            </a:r>
            <a:r>
              <a:rPr lang="en-US" sz="4800" b="1" i="1" dirty="0">
                <a:solidFill>
                  <a:srgbClr val="0070C0"/>
                </a:solidFill>
                <a:latin typeface="Times New Roman"/>
                <a:ea typeface="Times New Roman"/>
                <a:cs typeface="Times New Roman"/>
                <a:sym typeface="Times New Roman"/>
              </a:rPr>
              <a:t> </a:t>
            </a:r>
            <a:r>
              <a:rPr lang="en-US" sz="4800" b="1" i="1" dirty="0" err="1">
                <a:solidFill>
                  <a:srgbClr val="0070C0"/>
                </a:solidFill>
                <a:latin typeface="Times New Roman"/>
                <a:ea typeface="Times New Roman"/>
                <a:cs typeface="Times New Roman"/>
                <a:sym typeface="Times New Roman"/>
              </a:rPr>
              <a:t>tư</a:t>
            </a:r>
            <a:r>
              <a:rPr lang="en-US" sz="4800" b="1" i="1" dirty="0">
                <a:solidFill>
                  <a:srgbClr val="0070C0"/>
                </a:solidFill>
                <a:latin typeface="Times New Roman"/>
                <a:ea typeface="Times New Roman"/>
                <a:cs typeface="Times New Roman"/>
                <a:sym typeface="Times New Roman"/>
              </a:rPr>
              <a:t>.</a:t>
            </a:r>
            <a:endParaRPr sz="4800" b="1" i="1" dirty="0">
              <a:solidFill>
                <a:srgbClr val="0070C0"/>
              </a:solidFill>
              <a:latin typeface="Times New Roman"/>
              <a:ea typeface="Times New Roman"/>
              <a:cs typeface="Times New Roman"/>
              <a:sym typeface="Times New Roman"/>
            </a:endParaRPr>
          </a:p>
        </p:txBody>
      </p:sp>
      <p:sp>
        <p:nvSpPr>
          <p:cNvPr id="299" name="Google Shape;299;p28"/>
          <p:cNvSpPr txBox="1"/>
          <p:nvPr/>
        </p:nvSpPr>
        <p:spPr>
          <a:xfrm>
            <a:off x="1437736" y="187030"/>
            <a:ext cx="931652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dirty="0">
                <a:solidFill>
                  <a:srgbClr val="FF0000"/>
                </a:solidFill>
                <a:latin typeface="Times New Roman"/>
                <a:ea typeface="Times New Roman"/>
                <a:cs typeface="Times New Roman"/>
                <a:sym typeface="Times New Roman"/>
              </a:rPr>
              <a:t>Ca </a:t>
            </a:r>
            <a:r>
              <a:rPr lang="en-US" sz="6000" b="1" dirty="0" err="1">
                <a:solidFill>
                  <a:srgbClr val="FF0000"/>
                </a:solidFill>
                <a:latin typeface="Times New Roman"/>
                <a:ea typeface="Times New Roman"/>
                <a:cs typeface="Times New Roman"/>
                <a:sym typeface="Times New Roman"/>
              </a:rPr>
              <a:t>dao</a:t>
            </a:r>
            <a:r>
              <a:rPr lang="en-US" sz="6000" b="1" dirty="0">
                <a:solidFill>
                  <a:srgbClr val="FF0000"/>
                </a:solidFill>
                <a:latin typeface="Times New Roman"/>
                <a:ea typeface="Times New Roman"/>
                <a:cs typeface="Times New Roman"/>
                <a:sym typeface="Times New Roman"/>
              </a:rPr>
              <a:t>, </a:t>
            </a:r>
            <a:r>
              <a:rPr lang="en-US" sz="6000" b="1" dirty="0" err="1">
                <a:solidFill>
                  <a:srgbClr val="FF0000"/>
                </a:solidFill>
                <a:latin typeface="Times New Roman"/>
                <a:ea typeface="Times New Roman"/>
                <a:cs typeface="Times New Roman"/>
                <a:sym typeface="Times New Roman"/>
              </a:rPr>
              <a:t>tục</a:t>
            </a:r>
            <a:r>
              <a:rPr lang="en-US" sz="6000" b="1" dirty="0">
                <a:solidFill>
                  <a:srgbClr val="FF0000"/>
                </a:solidFill>
                <a:latin typeface="Times New Roman"/>
                <a:ea typeface="Times New Roman"/>
                <a:cs typeface="Times New Roman"/>
                <a:sym typeface="Times New Roman"/>
              </a:rPr>
              <a:t> </a:t>
            </a:r>
            <a:r>
              <a:rPr lang="en-US" sz="6000" b="1" dirty="0" err="1">
                <a:solidFill>
                  <a:srgbClr val="FF0000"/>
                </a:solidFill>
                <a:latin typeface="Times New Roman"/>
                <a:ea typeface="Times New Roman"/>
                <a:cs typeface="Times New Roman"/>
                <a:sym typeface="Times New Roman"/>
              </a:rPr>
              <a:t>ngữ</a:t>
            </a:r>
            <a:r>
              <a:rPr lang="en-US" sz="6000" b="1" dirty="0">
                <a:solidFill>
                  <a:srgbClr val="FF0000"/>
                </a:solidFill>
                <a:latin typeface="Times New Roman"/>
                <a:ea typeface="Times New Roman"/>
                <a:cs typeface="Times New Roman"/>
                <a:sym typeface="Times New Roman"/>
              </a:rPr>
              <a:t>, </a:t>
            </a:r>
            <a:r>
              <a:rPr lang="en-US" sz="6000" b="1" dirty="0" err="1">
                <a:solidFill>
                  <a:srgbClr val="FF0000"/>
                </a:solidFill>
                <a:latin typeface="Times New Roman"/>
                <a:ea typeface="Times New Roman"/>
                <a:cs typeface="Times New Roman"/>
                <a:sym typeface="Times New Roman"/>
              </a:rPr>
              <a:t>danh</a:t>
            </a:r>
            <a:r>
              <a:rPr lang="en-US" sz="6000" b="1" dirty="0">
                <a:solidFill>
                  <a:srgbClr val="FF0000"/>
                </a:solidFill>
                <a:latin typeface="Times New Roman"/>
                <a:ea typeface="Times New Roman"/>
                <a:cs typeface="Times New Roman"/>
                <a:sym typeface="Times New Roman"/>
              </a:rPr>
              <a:t> </a:t>
            </a:r>
            <a:r>
              <a:rPr lang="en-US" sz="6000" b="1" dirty="0" err="1">
                <a:solidFill>
                  <a:srgbClr val="FF0000"/>
                </a:solidFill>
                <a:latin typeface="Times New Roman"/>
                <a:ea typeface="Times New Roman"/>
                <a:cs typeface="Times New Roman"/>
                <a:sym typeface="Times New Roman"/>
              </a:rPr>
              <a:t>ngôn</a:t>
            </a:r>
            <a:endParaRPr sz="6000" b="1" dirty="0">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
                                            <p:txEl>
                                              <p:pRg st="0" end="0"/>
                                            </p:txEl>
                                          </p:spTgt>
                                        </p:tgtEl>
                                        <p:attrNameLst>
                                          <p:attrName>style.visibility</p:attrName>
                                        </p:attrNameLst>
                                      </p:cBhvr>
                                      <p:to>
                                        <p:strVal val="visible"/>
                                      </p:to>
                                    </p:set>
                                    <p:anim calcmode="lin" valueType="num">
                                      <p:cBhvr additive="base">
                                        <p:cTn id="7" dur="500"/>
                                        <p:tgtEl>
                                          <p:spTgt spid="2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8">
                                            <p:txEl>
                                              <p:pRg st="0" end="0"/>
                                            </p:txEl>
                                          </p:spTgt>
                                        </p:tgtEl>
                                        <p:attrNameLst>
                                          <p:attrName>style.visibility</p:attrName>
                                        </p:attrNameLst>
                                      </p:cBhvr>
                                      <p:to>
                                        <p:strVal val="visible"/>
                                      </p:to>
                                    </p:set>
                                    <p:anim calcmode="lin" valueType="num">
                                      <p:cBhvr additive="base">
                                        <p:cTn id="12" dur="500"/>
                                        <p:tgtEl>
                                          <p:spTgt spid="29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97BF1-48E8-4EE6-B893-B86CD9F62C6F}"/>
              </a:ext>
            </a:extLst>
          </p:cNvPr>
          <p:cNvPicPr>
            <a:picLocks noChangeAspect="1"/>
          </p:cNvPicPr>
          <p:nvPr/>
        </p:nvPicPr>
        <p:blipFill>
          <a:blip r:embed="rId2"/>
          <a:stretch>
            <a:fillRect/>
          </a:stretch>
        </p:blipFill>
        <p:spPr>
          <a:xfrm>
            <a:off x="202910" y="104930"/>
            <a:ext cx="11786180" cy="6753070"/>
          </a:xfrm>
          <a:prstGeom prst="rect">
            <a:avLst/>
          </a:prstGeom>
          <a:ln w="228600" cap="sq" cmpd="thickThin">
            <a:solidFill>
              <a:srgbClr val="FFC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1123C47A-232E-45A7-AB57-F356E668BF57}"/>
              </a:ext>
            </a:extLst>
          </p:cNvPr>
          <p:cNvSpPr txBox="1"/>
          <p:nvPr/>
        </p:nvSpPr>
        <p:spPr>
          <a:xfrm>
            <a:off x="848139" y="312306"/>
            <a:ext cx="10495722" cy="830997"/>
          </a:xfrm>
          <a:prstGeom prst="rect">
            <a:avLst/>
          </a:prstGeom>
          <a:noFill/>
        </p:spPr>
        <p:txBody>
          <a:bodyPr wrap="square" rtlCol="0">
            <a:spAutoFit/>
          </a:bodyPr>
          <a:lstStyle/>
          <a:p>
            <a:pPr algn="ctr"/>
            <a:r>
              <a:rPr lang="en-US" sz="4800" b="1" dirty="0" err="1">
                <a:solidFill>
                  <a:srgbClr val="FF0000"/>
                </a:solidFill>
                <a:latin typeface="Times New Roman" panose="02020603050405020304" pitchFamily="18" charset="0"/>
                <a:cs typeface="Times New Roman" panose="02020603050405020304" pitchFamily="18" charset="0"/>
              </a:rPr>
              <a:t>Hướng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dẫn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vê</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nha</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1D6DBF06-ED71-4045-AA4E-BF107E4A4B07}"/>
              </a:ext>
            </a:extLst>
          </p:cNvPr>
          <p:cNvSpPr txBox="1"/>
          <p:nvPr/>
        </p:nvSpPr>
        <p:spPr>
          <a:xfrm>
            <a:off x="848139" y="1556092"/>
            <a:ext cx="10289554" cy="4524315"/>
          </a:xfrm>
          <a:prstGeom prst="rect">
            <a:avLst/>
          </a:prstGeom>
          <a:noFill/>
        </p:spPr>
        <p:txBody>
          <a:bodyPr wrap="square" rtlCol="0">
            <a:spAutoFit/>
          </a:bodyPr>
          <a:lstStyle/>
          <a:p>
            <a:pPr marL="571500" indent="-571500" algn="just">
              <a:buFontTx/>
              <a:buChar char="-"/>
            </a:pP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nội</a:t>
            </a:r>
            <a:r>
              <a:rPr lang="en-US" sz="3600" b="1" dirty="0">
                <a:latin typeface="Times New Roman" panose="02020603050405020304" pitchFamily="18" charset="0"/>
                <a:cs typeface="Times New Roman" panose="02020603050405020304" pitchFamily="18" charset="0"/>
              </a:rPr>
              <a:t> dung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học</a:t>
            </a:r>
            <a:r>
              <a:rPr lang="en-US" sz="3600" b="1" dirty="0">
                <a:latin typeface="Times New Roman" panose="02020603050405020304" pitchFamily="18" charset="0"/>
                <a:cs typeface="Times New Roman" panose="02020603050405020304" pitchFamily="18" charset="0"/>
              </a:rPr>
              <a:t>.</a:t>
            </a:r>
          </a:p>
          <a:p>
            <a:pPr marL="571500" indent="-571500" algn="just">
              <a:buFontTx/>
              <a:buChar char="-"/>
            </a:pPr>
            <a:r>
              <a:rPr lang="en-US" sz="3600" b="1" dirty="0" err="1">
                <a:latin typeface="Times New Roman" panose="02020603050405020304" pitchFamily="18" charset="0"/>
                <a:cs typeface="Times New Roman" panose="02020603050405020304" pitchFamily="18" charset="0"/>
              </a:rPr>
              <a:t>Chuẩn</a:t>
            </a:r>
            <a:r>
              <a:rPr lang="en-US" sz="3600" b="1" dirty="0">
                <a:latin typeface="Times New Roman" panose="02020603050405020304" pitchFamily="18" charset="0"/>
                <a:cs typeface="Times New Roman" panose="02020603050405020304" pitchFamily="18" charset="0"/>
              </a:rPr>
              <a:t> bị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tiếp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theo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Bài</a:t>
            </a:r>
            <a:r>
              <a:rPr lang="en-US" sz="3600" b="1" dirty="0">
                <a:latin typeface="Times New Roman" panose="02020603050405020304" pitchFamily="18" charset="0"/>
                <a:cs typeface="Times New Roman" panose="02020603050405020304" pitchFamily="18" charset="0"/>
              </a:rPr>
              <a:t> 3 – </a:t>
            </a:r>
            <a:r>
              <a:rPr lang="en-US" sz="3600" b="1" dirty="0" err="1">
                <a:latin typeface="Times New Roman" panose="02020603050405020304" pitchFamily="18" charset="0"/>
                <a:cs typeface="Times New Roman" panose="02020603050405020304" pitchFamily="18" charset="0"/>
              </a:rPr>
              <a:t>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khác</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 </a:t>
            </a:r>
            <a:r>
              <a:rPr lang="en-US" sz="3600" b="1" dirty="0" err="1">
                <a:latin typeface="Times New Roman" panose="02020603050405020304" pitchFamily="18" charset="0"/>
                <a:cs typeface="Times New Roman" panose="02020603050405020304" pitchFamily="18" charset="0"/>
              </a:rPr>
              <a:t>Đọc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gợi</a:t>
            </a:r>
            <a:r>
              <a:rPr lang="en-US" sz="3600" b="1" dirty="0">
                <a:latin typeface="Times New Roman" panose="02020603050405020304" pitchFamily="18" charset="0"/>
                <a:cs typeface="Times New Roman" panose="02020603050405020304" pitchFamily="18" charset="0"/>
              </a:rPr>
              <a:t> ý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đặt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đê</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 </a:t>
            </a:r>
            <a:r>
              <a:rPr lang="en-US" sz="3600" b="1" dirty="0" err="1">
                <a:latin typeface="Times New Roman" panose="02020603050405020304" pitchFamily="18" charset="0"/>
                <a:cs typeface="Times New Roman" panose="02020603050405020304" pitchFamily="18" charset="0"/>
              </a:rPr>
              <a:t>Tìm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biểu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hiện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của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khác</a:t>
            </a:r>
            <a:r>
              <a:rPr lang="en-US" sz="3600" b="1" dirty="0">
                <a:latin typeface="Times New Roman" panose="02020603050405020304" pitchFamily="18" charset="0"/>
                <a:cs typeface="Times New Roman" panose="02020603050405020304" pitchFamily="18" charset="0"/>
              </a:rPr>
              <a:t>.</a:t>
            </a:r>
          </a:p>
          <a:p>
            <a:pPr algn="just"/>
            <a:r>
              <a:rPr lang="en-US" sz="3600" b="1" dirty="0">
                <a:latin typeface="Times New Roman" panose="02020603050405020304" pitchFamily="18" charset="0"/>
                <a:cs typeface="Times New Roman" panose="02020603050405020304" pitchFamily="18" charset="0"/>
              </a:rPr>
              <a:t>	+ </a:t>
            </a:r>
            <a:r>
              <a:rPr lang="en-US" sz="3600" b="1" dirty="0" err="1">
                <a:latin typeface="Times New Roman" panose="02020603050405020304" pitchFamily="18" charset="0"/>
                <a:cs typeface="Times New Roman" panose="02020603050405020304" pitchFamily="18" charset="0"/>
              </a:rPr>
              <a:t>Sưu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tầm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ca </a:t>
            </a:r>
            <a:r>
              <a:rPr lang="en-US" sz="3600" b="1" dirty="0" err="1">
                <a:latin typeface="Times New Roman" panose="02020603050405020304" pitchFamily="18" charset="0"/>
                <a:cs typeface="Times New Roman" panose="02020603050405020304" pitchFamily="18" charset="0"/>
              </a:rPr>
              <a:t>dao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tục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vê</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tôn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người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khác</a:t>
            </a:r>
            <a:r>
              <a:rPr lang="en-US" sz="3600" b="1" dirty="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p:txBody>
      </p:sp>
      <p:sp>
        <p:nvSpPr>
          <p:cNvPr id="8" name="Arrow: Down 7">
            <a:extLst>
              <a:ext uri="{FF2B5EF4-FFF2-40B4-BE49-F238E27FC236}">
                <a16:creationId xmlns:a16="http://schemas.microsoft.com/office/drawing/2014/main" id="{186839AC-83D2-4865-BB2F-9EE5445F27DF}"/>
              </a:ext>
            </a:extLst>
          </p:cNvPr>
          <p:cNvSpPr/>
          <p:nvPr/>
        </p:nvSpPr>
        <p:spPr>
          <a:xfrm>
            <a:off x="202910" y="412789"/>
            <a:ext cx="2555280" cy="63003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GHI BÀI</a:t>
            </a:r>
          </a:p>
        </p:txBody>
      </p:sp>
    </p:spTree>
    <p:extLst>
      <p:ext uri="{BB962C8B-B14F-4D97-AF65-F5344CB8AC3E}">
        <p14:creationId xmlns:p14="http://schemas.microsoft.com/office/powerpoint/2010/main" val="328857684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2217"/>
            <a:ext cx="12192000" cy="5715000"/>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26421" t="53545" r="22272"/>
          <a:stretch/>
        </p:blipFill>
        <p:spPr>
          <a:xfrm>
            <a:off x="2944089" y="4333461"/>
            <a:ext cx="6781709" cy="2784313"/>
          </a:xfrm>
          <a:prstGeom prst="rect">
            <a:avLst/>
          </a:prstGeom>
        </p:spPr>
      </p:pic>
      <p:sp>
        <p:nvSpPr>
          <p:cNvPr id="9" name="Cloud 8">
            <a:extLst>
              <a:ext uri="{FF2B5EF4-FFF2-40B4-BE49-F238E27FC236}">
                <a16:creationId xmlns:a16="http://schemas.microsoft.com/office/drawing/2014/main" id="{829C4183-8417-4F5A-8B9D-93CAEE68E37F}"/>
              </a:ext>
            </a:extLst>
          </p:cNvPr>
          <p:cNvSpPr/>
          <p:nvPr/>
        </p:nvSpPr>
        <p:spPr>
          <a:xfrm>
            <a:off x="1497497" y="20783"/>
            <a:ext cx="9133028" cy="488252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 ĐẶT VẤN ĐỀ: </a:t>
            </a:r>
          </a:p>
          <a:p>
            <a:pPr>
              <a:defRPr/>
            </a:pP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thông</a:t>
            </a:r>
            <a:r>
              <a:rPr lang="en-US" sz="3600" b="1" dirty="0">
                <a:solidFill>
                  <a:srgbClr val="002060"/>
                </a:solidFill>
                <a:latin typeface="Times New Roman" panose="02020603050405020304" pitchFamily="18" charset="0"/>
                <a:cs typeface="Times New Roman" panose="02020603050405020304" pitchFamily="18" charset="0"/>
              </a:rPr>
              <a:t> tin </a:t>
            </a:r>
            <a:r>
              <a:rPr lang="en-US" sz="3600" b="1" dirty="0" err="1">
                <a:solidFill>
                  <a:srgbClr val="002060"/>
                </a:solidFill>
                <a:latin typeface="Times New Roman" panose="02020603050405020304" pitchFamily="18" charset="0"/>
                <a:cs typeface="Times New Roman" panose="02020603050405020304" pitchFamily="18" charset="0"/>
              </a:rPr>
              <a:t>và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trả</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lời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các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hỏi</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vê</a:t>
            </a:r>
            <a:r>
              <a:rPr lang="en-US" sz="3600" b="1" dirty="0">
                <a:solidFill>
                  <a:srgbClr val="002060"/>
                </a:solidFill>
                <a:latin typeface="Times New Roman" panose="02020603050405020304" pitchFamily="18" charset="0"/>
                <a:cs typeface="Times New Roman" panose="02020603050405020304" pitchFamily="18" charset="0"/>
              </a:rPr>
              <a:t>̀:</a:t>
            </a:r>
          </a:p>
          <a:p>
            <a:pPr>
              <a:defRPr/>
            </a:pPr>
            <a:r>
              <a:rPr lang="en-US" sz="3200" b="1" dirty="0">
                <a:solidFill>
                  <a:srgbClr val="0000FF"/>
                </a:solidFill>
                <a:latin typeface="Times New Roman" panose="02020603050405020304" pitchFamily="18" charset="0"/>
                <a:cs typeface="Times New Roman" panose="02020603050405020304" pitchFamily="18" charset="0"/>
              </a:rPr>
              <a:t>1.</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Nhà</a:t>
            </a:r>
            <a:r>
              <a:rPr lang="en-GB" sz="3200" b="1" dirty="0">
                <a:solidFill>
                  <a:srgbClr val="0000FF"/>
                </a:solidFill>
                <a:latin typeface="Times New Roman" panose="02020603050405020304" pitchFamily="18" charset="0"/>
                <a:cs typeface="Times New Roman" panose="02020603050405020304" pitchFamily="18" charset="0"/>
              </a:rPr>
              <a:t> khoa </a:t>
            </a:r>
            <a:r>
              <a:rPr lang="en-GB" sz="3200" b="1" dirty="0" err="1">
                <a:solidFill>
                  <a:srgbClr val="0000FF"/>
                </a:solidFill>
                <a:latin typeface="Times New Roman" panose="02020603050405020304" pitchFamily="18" charset="0"/>
                <a:cs typeface="Times New Roman" panose="02020603050405020304" pitchFamily="18" charset="0"/>
              </a:rPr>
              <a:t>học</a:t>
            </a:r>
            <a:r>
              <a:rPr lang="en-GB" sz="3200" b="1" dirty="0">
                <a:solidFill>
                  <a:srgbClr val="0000FF"/>
                </a:solidFill>
                <a:latin typeface="Times New Roman" panose="02020603050405020304" pitchFamily="18" charset="0"/>
                <a:cs typeface="Times New Roman" panose="02020603050405020304" pitchFamily="18" charset="0"/>
              </a:rPr>
              <a:t> Ma - </a:t>
            </a:r>
            <a:r>
              <a:rPr lang="en-GB" sz="3200" b="1" dirty="0" err="1">
                <a:solidFill>
                  <a:srgbClr val="0000FF"/>
                </a:solidFill>
                <a:latin typeface="Times New Roman" panose="02020603050405020304" pitchFamily="18" charset="0"/>
                <a:cs typeface="Times New Roman" panose="02020603050405020304" pitchFamily="18" charset="0"/>
              </a:rPr>
              <a:t>ri</a:t>
            </a:r>
            <a:r>
              <a:rPr lang="en-GB" sz="3200" b="1" dirty="0">
                <a:solidFill>
                  <a:srgbClr val="0000FF"/>
                </a:solidFill>
                <a:latin typeface="Times New Roman" panose="02020603050405020304" pitchFamily="18" charset="0"/>
                <a:cs typeface="Times New Roman" panose="02020603050405020304" pitchFamily="18" charset="0"/>
              </a:rPr>
              <a:t> </a:t>
            </a:r>
            <a:r>
              <a:rPr lang="en-GB" sz="3200" b="1" dirty="0" err="1">
                <a:solidFill>
                  <a:srgbClr val="0000FF"/>
                </a:solidFill>
                <a:latin typeface="Times New Roman" panose="02020603050405020304" pitchFamily="18" charset="0"/>
                <a:cs typeface="Times New Roman" panose="02020603050405020304" pitchFamily="18" charset="0"/>
              </a:rPr>
              <a:t>Quy</a:t>
            </a:r>
            <a:r>
              <a:rPr lang="en-GB" sz="3200" b="1" dirty="0">
                <a:solidFill>
                  <a:srgbClr val="0000FF"/>
                </a:solidFill>
                <a:latin typeface="Times New Roman" panose="02020603050405020304" pitchFamily="18" charset="0"/>
                <a:cs typeface="Times New Roman" panose="02020603050405020304" pitchFamily="18" charset="0"/>
              </a:rPr>
              <a:t> – </a:t>
            </a:r>
            <a:r>
              <a:rPr lang="en-GB" sz="3200" b="1" dirty="0" err="1">
                <a:solidFill>
                  <a:srgbClr val="0000FF"/>
                </a:solidFill>
                <a:latin typeface="Times New Roman" panose="02020603050405020304" pitchFamily="18" charset="0"/>
                <a:cs typeface="Times New Roman" panose="02020603050405020304" pitchFamily="18" charset="0"/>
              </a:rPr>
              <a:t>ri</a:t>
            </a:r>
            <a:r>
              <a:rPr lang="en-GB" sz="3200" b="1" dirty="0">
                <a:solidFill>
                  <a:srgbClr val="0000FF"/>
                </a:solidFill>
                <a:latin typeface="Times New Roman" panose="02020603050405020304" pitchFamily="18" charset="0"/>
                <a:cs typeface="Times New Roman" panose="02020603050405020304" pitchFamily="18" charset="0"/>
              </a:rPr>
              <a:t>.</a:t>
            </a:r>
          </a:p>
          <a:p>
            <a:pPr>
              <a:defRPr/>
            </a:pPr>
            <a:r>
              <a:rPr lang="en-US" sz="3200" b="1" dirty="0">
                <a:solidFill>
                  <a:srgbClr val="0000FF"/>
                </a:solidFill>
                <a:latin typeface="Times New Roman" panose="02020603050405020304" pitchFamily="18" charset="0"/>
                <a:cs typeface="Times New Roman" panose="02020603050405020304" pitchFamily="18" charset="0"/>
              </a:rPr>
              <a:t>2. Quan </a:t>
            </a:r>
            <a:r>
              <a:rPr lang="en-US" sz="3200" b="1" dirty="0" err="1">
                <a:solidFill>
                  <a:srgbClr val="0000FF"/>
                </a:solidFill>
                <a:latin typeface="Times New Roman" panose="02020603050405020304" pitchFamily="18" charset="0"/>
                <a:cs typeface="Times New Roman" panose="02020603050405020304" pitchFamily="18" charset="0"/>
              </a:rPr>
              <a:t>Thái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thú</a:t>
            </a:r>
            <a:r>
              <a:rPr lang="en-US" sz="3200" b="1" dirty="0">
                <a:solidFill>
                  <a:srgbClr val="0000FF"/>
                </a:solidFill>
                <a:latin typeface="Times New Roman" panose="02020603050405020304" pitchFamily="18" charset="0"/>
                <a:cs typeface="Times New Roman" panose="02020603050405020304" pitchFamily="18" charset="0"/>
              </a:rPr>
              <a:t> Dương </a:t>
            </a:r>
            <a:r>
              <a:rPr lang="en-US" sz="3200" b="1" dirty="0" err="1">
                <a:solidFill>
                  <a:srgbClr val="0000FF"/>
                </a:solidFill>
                <a:latin typeface="Times New Roman" panose="02020603050405020304" pitchFamily="18" charset="0"/>
                <a:cs typeface="Times New Roman" panose="02020603050405020304" pitchFamily="18" charset="0"/>
              </a:rPr>
              <a:t>Chấn</a:t>
            </a:r>
            <a:r>
              <a:rPr lang="en-US" sz="3200" b="1" dirty="0">
                <a:solidFill>
                  <a:srgbClr val="0000FF"/>
                </a:solidFill>
                <a:latin typeface="Times New Roman" panose="02020603050405020304" pitchFamily="18" charset="0"/>
                <a:cs typeface="Times New Roman" panose="02020603050405020304" pitchFamily="18" charset="0"/>
              </a:rPr>
              <a:t>.</a:t>
            </a:r>
          </a:p>
          <a:p>
            <a:pPr>
              <a:defRPr/>
            </a:pPr>
            <a:r>
              <a:rPr lang="en-US" sz="3200" b="1" dirty="0">
                <a:solidFill>
                  <a:srgbClr val="0000FF"/>
                </a:solidFill>
                <a:latin typeface="Times New Roman" panose="02020603050405020304" pitchFamily="18" charset="0"/>
                <a:cs typeface="Times New Roman" panose="02020603050405020304" pitchFamily="18" charset="0"/>
              </a:rPr>
              <a:t>3. Chủ </a:t>
            </a:r>
            <a:r>
              <a:rPr lang="en-US" sz="3200" b="1" dirty="0" err="1">
                <a:solidFill>
                  <a:srgbClr val="0000FF"/>
                </a:solidFill>
                <a:latin typeface="Times New Roman" panose="02020603050405020304" pitchFamily="18" charset="0"/>
                <a:cs typeface="Times New Roman" panose="02020603050405020304" pitchFamily="18" charset="0"/>
              </a:rPr>
              <a:t>tịch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Hô</a:t>
            </a:r>
            <a:r>
              <a:rPr lang="en-US" sz="3200" b="1" dirty="0">
                <a:solidFill>
                  <a:srgbClr val="0000FF"/>
                </a:solidFill>
                <a:latin typeface="Times New Roman" panose="02020603050405020304" pitchFamily="18" charset="0"/>
                <a:cs typeface="Times New Roman" panose="02020603050405020304" pitchFamily="18" charset="0"/>
              </a:rPr>
              <a:t>̀ Chí Minh.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566879"/>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7;p6">
            <a:extLst>
              <a:ext uri="{FF2B5EF4-FFF2-40B4-BE49-F238E27FC236}">
                <a16:creationId xmlns:a16="http://schemas.microsoft.com/office/drawing/2014/main" id="{3EA6CFE0-01CE-45F1-B4D7-08C816E5AF8F}"/>
              </a:ext>
            </a:extLst>
          </p:cNvPr>
          <p:cNvSpPr txBox="1"/>
          <p:nvPr/>
        </p:nvSpPr>
        <p:spPr>
          <a:xfrm>
            <a:off x="119269" y="1000442"/>
            <a:ext cx="11953461" cy="5632271"/>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just" rtl="0">
              <a:spcBef>
                <a:spcPts val="0"/>
              </a:spcBef>
              <a:spcAft>
                <a:spcPts val="0"/>
              </a:spcAft>
              <a:buNone/>
            </a:pPr>
            <a:r>
              <a:rPr lang="en-US" sz="3000" dirty="0">
                <a:solidFill>
                  <a:schemeClr val="dk1"/>
                </a:solidFill>
                <a:latin typeface="Times New Roman"/>
                <a:ea typeface="Times New Roman"/>
                <a:cs typeface="Times New Roman"/>
                <a:sym typeface="Times New Roman"/>
              </a:rPr>
              <a:t>	 Ma-</a:t>
            </a:r>
            <a:r>
              <a:rPr lang="en-US" sz="3000" dirty="0" err="1">
                <a:solidFill>
                  <a:schemeClr val="dk1"/>
                </a:solidFill>
                <a:latin typeface="Times New Roman"/>
                <a:ea typeface="Times New Roman"/>
                <a:cs typeface="Times New Roman"/>
                <a:sym typeface="Times New Roman"/>
              </a:rPr>
              <a:t>ri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Quy-ri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một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trong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những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người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sáng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lập</a:t>
            </a:r>
            <a:r>
              <a:rPr lang="en-US" sz="3000" dirty="0">
                <a:solidFill>
                  <a:schemeClr val="dk1"/>
                </a:solidFill>
                <a:latin typeface="Times New Roman"/>
                <a:ea typeface="Times New Roman"/>
                <a:cs typeface="Times New Roman"/>
                <a:sym typeface="Times New Roman"/>
              </a:rPr>
              <a:t> ra </a:t>
            </a:r>
            <a:r>
              <a:rPr lang="en-US" sz="3000" dirty="0" err="1">
                <a:solidFill>
                  <a:schemeClr val="dk1"/>
                </a:solidFill>
                <a:latin typeface="Times New Roman"/>
                <a:ea typeface="Times New Roman"/>
                <a:cs typeface="Times New Roman"/>
                <a:sym typeface="Times New Roman"/>
              </a:rPr>
              <a:t>học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thuyết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về</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phóng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xạ</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Bà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đã</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cùng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chồng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là</a:t>
            </a:r>
            <a:r>
              <a:rPr lang="en-US" sz="3000" dirty="0">
                <a:solidFill>
                  <a:schemeClr val="dk1"/>
                </a:solidFill>
                <a:latin typeface="Times New Roman"/>
                <a:ea typeface="Times New Roman"/>
                <a:cs typeface="Times New Roman"/>
                <a:sym typeface="Times New Roman"/>
              </a:rPr>
              <a:t> Pie </a:t>
            </a:r>
            <a:r>
              <a:rPr lang="en-US" sz="3000" dirty="0" err="1">
                <a:solidFill>
                  <a:schemeClr val="dk1"/>
                </a:solidFill>
                <a:latin typeface="Times New Roman"/>
                <a:ea typeface="Times New Roman"/>
                <a:cs typeface="Times New Roman"/>
                <a:sym typeface="Times New Roman"/>
              </a:rPr>
              <a:t>Quy-ri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phát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hiện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tìm</a:t>
            </a:r>
            <a:r>
              <a:rPr lang="en-US" sz="3000" dirty="0">
                <a:solidFill>
                  <a:schemeClr val="dk1"/>
                </a:solidFill>
                <a:latin typeface="Times New Roman"/>
                <a:ea typeface="Times New Roman"/>
                <a:cs typeface="Times New Roman"/>
                <a:sym typeface="Times New Roman"/>
              </a:rPr>
              <a:t> ra </a:t>
            </a:r>
            <a:r>
              <a:rPr lang="en-US" sz="3000" dirty="0" err="1">
                <a:solidFill>
                  <a:schemeClr val="dk1"/>
                </a:solidFill>
                <a:latin typeface="Times New Roman"/>
                <a:ea typeface="Times New Roman"/>
                <a:cs typeface="Times New Roman"/>
                <a:sym typeface="Times New Roman"/>
              </a:rPr>
              <a:t>phương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pháp</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chiết</a:t>
            </a:r>
            <a:r>
              <a:rPr lang="en-US" sz="3000" dirty="0">
                <a:solidFill>
                  <a:schemeClr val="dk1"/>
                </a:solidFill>
                <a:latin typeface="Times New Roman"/>
                <a:ea typeface="Times New Roman"/>
                <a:cs typeface="Times New Roman"/>
                <a:sym typeface="Times New Roman"/>
              </a:rPr>
              <a:t> ra </a:t>
            </a:r>
            <a:r>
              <a:rPr lang="en-US" sz="3000" dirty="0" err="1">
                <a:solidFill>
                  <a:schemeClr val="dk1"/>
                </a:solidFill>
                <a:latin typeface="Times New Roman"/>
                <a:ea typeface="Times New Roman"/>
                <a:cs typeface="Times New Roman"/>
                <a:sym typeface="Times New Roman"/>
              </a:rPr>
              <a:t>các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nguyên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tố</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hóa</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học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mới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là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pô-lô-ni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và</a:t>
            </a:r>
            <a:r>
              <a:rPr lang="en-US" sz="3000" dirty="0">
                <a:solidFill>
                  <a:schemeClr val="dk1"/>
                </a:solidFill>
                <a:latin typeface="Times New Roman"/>
                <a:ea typeface="Times New Roman"/>
                <a:cs typeface="Times New Roman"/>
                <a:sym typeface="Times New Roman"/>
              </a:rPr>
              <a:t> ra-</a:t>
            </a:r>
            <a:r>
              <a:rPr lang="en-US" sz="3000" dirty="0" err="1">
                <a:solidFill>
                  <a:schemeClr val="dk1"/>
                </a:solidFill>
                <a:latin typeface="Times New Roman"/>
                <a:ea typeface="Times New Roman"/>
                <a:cs typeface="Times New Roman"/>
                <a:sym typeface="Times New Roman"/>
              </a:rPr>
              <a:t>đi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từ</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bãi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thải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quặng</a:t>
            </a:r>
            <a:r>
              <a:rPr lang="en-US" sz="3000" dirty="0">
                <a:solidFill>
                  <a:schemeClr val="dk1"/>
                </a:solidFill>
                <a:latin typeface="Times New Roman"/>
                <a:ea typeface="Times New Roman"/>
                <a:cs typeface="Times New Roman"/>
                <a:sym typeface="Times New Roman"/>
              </a:rPr>
              <a:t> u-ra-</a:t>
            </a:r>
            <a:r>
              <a:rPr lang="en-US" sz="3000" dirty="0" err="1">
                <a:solidFill>
                  <a:schemeClr val="dk1"/>
                </a:solidFill>
                <a:latin typeface="Times New Roman"/>
                <a:ea typeface="Times New Roman"/>
                <a:cs typeface="Times New Roman"/>
                <a:sym typeface="Times New Roman"/>
              </a:rPr>
              <a:t>ni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Các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sản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phẩm</a:t>
            </a:r>
            <a:r>
              <a:rPr lang="en-US" sz="3000" dirty="0">
                <a:solidFill>
                  <a:schemeClr val="dk1"/>
                </a:solidFill>
                <a:latin typeface="Times New Roman"/>
                <a:ea typeface="Times New Roman"/>
                <a:cs typeface="Times New Roman"/>
                <a:sym typeface="Times New Roman"/>
              </a:rPr>
              <a:t> khoa </a:t>
            </a:r>
            <a:r>
              <a:rPr lang="en-US" sz="3000" dirty="0" err="1">
                <a:solidFill>
                  <a:schemeClr val="dk1"/>
                </a:solidFill>
                <a:latin typeface="Times New Roman"/>
                <a:ea typeface="Times New Roman"/>
                <a:cs typeface="Times New Roman"/>
                <a:sym typeface="Times New Roman"/>
              </a:rPr>
              <a:t>học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của</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bà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không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chỉ</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có</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giá</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trị</a:t>
            </a:r>
            <a:r>
              <a:rPr lang="en-US" sz="3000" dirty="0">
                <a:solidFill>
                  <a:schemeClr val="dk1"/>
                </a:solidFill>
                <a:latin typeface="Times New Roman"/>
                <a:ea typeface="Times New Roman"/>
                <a:cs typeface="Times New Roman"/>
                <a:sym typeface="Times New Roman"/>
              </a:rPr>
              <a:t> to </a:t>
            </a:r>
            <a:r>
              <a:rPr lang="en-US" sz="3000" dirty="0" err="1">
                <a:solidFill>
                  <a:schemeClr val="dk1"/>
                </a:solidFill>
                <a:latin typeface="Times New Roman"/>
                <a:ea typeface="Times New Roman"/>
                <a:cs typeface="Times New Roman"/>
                <a:sym typeface="Times New Roman"/>
              </a:rPr>
              <a:t>lớn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về</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mặt</a:t>
            </a:r>
            <a:r>
              <a:rPr lang="en-US" sz="3000" dirty="0">
                <a:solidFill>
                  <a:schemeClr val="dk1"/>
                </a:solidFill>
                <a:latin typeface="Times New Roman"/>
                <a:ea typeface="Times New Roman"/>
                <a:cs typeface="Times New Roman"/>
                <a:sym typeface="Times New Roman"/>
              </a:rPr>
              <a:t> khoa </a:t>
            </a:r>
            <a:r>
              <a:rPr lang="en-US" sz="3000" dirty="0" err="1">
                <a:solidFill>
                  <a:schemeClr val="dk1"/>
                </a:solidFill>
                <a:latin typeface="Times New Roman"/>
                <a:ea typeface="Times New Roman"/>
                <a:cs typeface="Times New Roman"/>
                <a:sym typeface="Times New Roman"/>
              </a:rPr>
              <a:t>học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mà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còn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có</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giá</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trị</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cả</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về</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mặt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kinh</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tế</a:t>
            </a:r>
            <a:r>
              <a:rPr lang="en-US" sz="3000" dirty="0">
                <a:solidFill>
                  <a:schemeClr val="dk1"/>
                </a:solidFill>
                <a:latin typeface="Times New Roman"/>
                <a:ea typeface="Times New Roman"/>
                <a:cs typeface="Times New Roman"/>
                <a:sym typeface="Times New Roman"/>
              </a:rPr>
              <a:t>: 1 gam ra-</a:t>
            </a:r>
            <a:r>
              <a:rPr lang="en-US" sz="3000" dirty="0" err="1">
                <a:solidFill>
                  <a:schemeClr val="dk1"/>
                </a:solidFill>
                <a:latin typeface="Times New Roman"/>
                <a:ea typeface="Times New Roman"/>
                <a:cs typeface="Times New Roman"/>
                <a:sym typeface="Times New Roman"/>
              </a:rPr>
              <a:t>đi</a:t>
            </a:r>
            <a:r>
              <a:rPr lang="en-US" sz="3000" dirty="0">
                <a:solidFill>
                  <a:schemeClr val="dk1"/>
                </a:solidFill>
                <a:latin typeface="Times New Roman"/>
                <a:ea typeface="Times New Roman"/>
                <a:cs typeface="Times New Roman"/>
                <a:sym typeface="Times New Roman"/>
              </a:rPr>
              <a:t> do </a:t>
            </a:r>
            <a:r>
              <a:rPr lang="en-US" sz="3000" dirty="0" err="1">
                <a:solidFill>
                  <a:schemeClr val="dk1"/>
                </a:solidFill>
                <a:latin typeface="Times New Roman"/>
                <a:ea typeface="Times New Roman"/>
                <a:cs typeface="Times New Roman"/>
                <a:sym typeface="Times New Roman"/>
              </a:rPr>
              <a:t>bà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chiết</a:t>
            </a:r>
            <a:r>
              <a:rPr lang="en-US" sz="3000" dirty="0">
                <a:solidFill>
                  <a:schemeClr val="dk1"/>
                </a:solidFill>
                <a:latin typeface="Times New Roman"/>
                <a:ea typeface="Times New Roman"/>
                <a:cs typeface="Times New Roman"/>
                <a:sym typeface="Times New Roman"/>
              </a:rPr>
              <a:t> ra </a:t>
            </a:r>
            <a:r>
              <a:rPr lang="en-US" sz="3000" dirty="0" err="1">
                <a:solidFill>
                  <a:schemeClr val="dk1"/>
                </a:solidFill>
                <a:latin typeface="Times New Roman"/>
                <a:ea typeface="Times New Roman"/>
                <a:cs typeface="Times New Roman"/>
                <a:sym typeface="Times New Roman"/>
              </a:rPr>
              <a:t>được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quặng</a:t>
            </a:r>
            <a:r>
              <a:rPr lang="en-US" sz="3000" dirty="0">
                <a:solidFill>
                  <a:schemeClr val="dk1"/>
                </a:solidFill>
                <a:latin typeface="Times New Roman"/>
                <a:ea typeface="Times New Roman"/>
                <a:cs typeface="Times New Roman"/>
                <a:sym typeface="Times New Roman"/>
              </a:rPr>
              <a:t> u-ra-</a:t>
            </a:r>
            <a:r>
              <a:rPr lang="en-US" sz="3000" dirty="0" err="1">
                <a:solidFill>
                  <a:schemeClr val="dk1"/>
                </a:solidFill>
                <a:latin typeface="Times New Roman"/>
                <a:ea typeface="Times New Roman"/>
                <a:cs typeface="Times New Roman"/>
                <a:sym typeface="Times New Roman"/>
              </a:rPr>
              <a:t>ni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trị</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giá</a:t>
            </a:r>
            <a:r>
              <a:rPr lang="en-US" sz="3000" dirty="0">
                <a:solidFill>
                  <a:schemeClr val="dk1"/>
                </a:solidFill>
                <a:latin typeface="Times New Roman"/>
                <a:ea typeface="Times New Roman"/>
                <a:cs typeface="Times New Roman"/>
                <a:sym typeface="Times New Roman"/>
              </a:rPr>
              <a:t> 750.000 </a:t>
            </a:r>
            <a:r>
              <a:rPr lang="en-US" sz="3000" dirty="0" err="1">
                <a:solidFill>
                  <a:schemeClr val="dk1"/>
                </a:solidFill>
                <a:latin typeface="Times New Roman"/>
                <a:ea typeface="Times New Roman"/>
                <a:cs typeface="Times New Roman"/>
                <a:sym typeface="Times New Roman"/>
              </a:rPr>
              <a:t>phrăng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vàng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tương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đương</a:t>
            </a:r>
            <a:r>
              <a:rPr lang="en-US" sz="3000" dirty="0">
                <a:solidFill>
                  <a:schemeClr val="dk1"/>
                </a:solidFill>
                <a:latin typeface="Times New Roman"/>
                <a:ea typeface="Times New Roman"/>
                <a:cs typeface="Times New Roman"/>
                <a:sym typeface="Times New Roman"/>
              </a:rPr>
              <a:t> 100.000 </a:t>
            </a:r>
            <a:r>
              <a:rPr lang="en-US" sz="3000" dirty="0" err="1">
                <a:solidFill>
                  <a:schemeClr val="dk1"/>
                </a:solidFill>
                <a:latin typeface="Times New Roman"/>
                <a:ea typeface="Times New Roman"/>
                <a:cs typeface="Times New Roman"/>
                <a:sym typeface="Times New Roman"/>
              </a:rPr>
              <a:t>đô</a:t>
            </a:r>
            <a:r>
              <a:rPr lang="en-US" sz="3000" dirty="0">
                <a:solidFill>
                  <a:schemeClr val="dk1"/>
                </a:solidFill>
                <a:latin typeface="Times New Roman"/>
                <a:ea typeface="Times New Roman"/>
                <a:cs typeface="Times New Roman"/>
                <a:sym typeface="Times New Roman"/>
              </a:rPr>
              <a:t> la </a:t>
            </a:r>
            <a:r>
              <a:rPr lang="en-US" sz="3000" dirty="0" err="1">
                <a:solidFill>
                  <a:schemeClr val="dk1"/>
                </a:solidFill>
                <a:latin typeface="Times New Roman"/>
                <a:ea typeface="Times New Roman"/>
                <a:cs typeface="Times New Roman"/>
                <a:sym typeface="Times New Roman"/>
              </a:rPr>
              <a:t>Mĩ</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vào</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thời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đó</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quy</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trình</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chiết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tách</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đó</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bà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hoàn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toàn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được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độc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quyền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sở</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hữu</a:t>
            </a:r>
            <a:r>
              <a:rPr lang="en-US" sz="3000" dirty="0">
                <a:solidFill>
                  <a:schemeClr val="dk1"/>
                </a:solidFill>
                <a:latin typeface="Times New Roman"/>
                <a:ea typeface="Times New Roman"/>
                <a:cs typeface="Times New Roman"/>
                <a:sym typeface="Times New Roman"/>
              </a:rPr>
              <a:t>.</a:t>
            </a:r>
          </a:p>
          <a:p>
            <a:pPr marL="0" marR="0" lvl="0" indent="0" algn="just" rtl="0">
              <a:spcBef>
                <a:spcPts val="0"/>
              </a:spcBef>
              <a:spcAft>
                <a:spcPts val="0"/>
              </a:spcAft>
              <a:buNone/>
            </a:pPr>
            <a:r>
              <a:rPr lang="en-US" sz="3000" dirty="0">
                <a:solidFill>
                  <a:schemeClr val="dk1"/>
                </a:solidFill>
                <a:latin typeface="Times New Roman"/>
                <a:ea typeface="Times New Roman"/>
                <a:cs typeface="Times New Roman"/>
                <a:sym typeface="Times New Roman"/>
              </a:rPr>
              <a:t>	</a:t>
            </a:r>
            <a:r>
              <a:rPr lang="vi-VN" sz="3000" dirty="0">
                <a:solidFill>
                  <a:schemeClr val="dk1"/>
                </a:solidFill>
                <a:latin typeface="Times New Roman"/>
                <a:ea typeface="Times New Roman"/>
                <a:cs typeface="Times New Roman"/>
                <a:sym typeface="Times New Roman"/>
              </a:rPr>
              <a:t>Nhiều người khuyên ông bà Ma-ri Qu</a:t>
            </a:r>
            <a:r>
              <a:rPr lang="en-GB" sz="3000" dirty="0">
                <a:solidFill>
                  <a:schemeClr val="dk1"/>
                </a:solidFill>
                <a:latin typeface="Times New Roman"/>
                <a:ea typeface="Times New Roman"/>
                <a:cs typeface="Times New Roman"/>
                <a:sym typeface="Times New Roman"/>
              </a:rPr>
              <a:t>y</a:t>
            </a:r>
            <a:r>
              <a:rPr lang="vi-VN" sz="3000" dirty="0">
                <a:solidFill>
                  <a:schemeClr val="dk1"/>
                </a:solidFill>
                <a:latin typeface="Times New Roman"/>
                <a:ea typeface="Times New Roman"/>
                <a:cs typeface="Times New Roman"/>
                <a:sym typeface="Times New Roman"/>
              </a:rPr>
              <a:t>-ri giữ bản quyền phát minh vì đó là mối lợi lớn trong lúc gia đình bà mỗi năm thiếu 3.000 phrăng. Song, hai nhà khoa học vui l</a:t>
            </a:r>
            <a:r>
              <a:rPr lang="en-US" sz="3000" dirty="0">
                <a:latin typeface="Times New Roman"/>
                <a:ea typeface="Times New Roman"/>
                <a:cs typeface="Times New Roman"/>
                <a:sym typeface="Times New Roman"/>
              </a:rPr>
              <a:t>ò</a:t>
            </a:r>
            <a:r>
              <a:rPr lang="vi-VN" sz="3000" dirty="0">
                <a:solidFill>
                  <a:schemeClr val="dk1"/>
                </a:solidFill>
                <a:latin typeface="Times New Roman"/>
                <a:ea typeface="Times New Roman"/>
                <a:cs typeface="Times New Roman"/>
                <a:sym typeface="Times New Roman"/>
              </a:rPr>
              <a:t>ng sống túng thiếu và sẵn s</a:t>
            </a:r>
            <a:r>
              <a:rPr lang="en-US" sz="3000" dirty="0">
                <a:latin typeface="Times New Roman"/>
                <a:ea typeface="Times New Roman"/>
                <a:cs typeface="Times New Roman"/>
                <a:sym typeface="Times New Roman"/>
              </a:rPr>
              <a:t>à</a:t>
            </a:r>
            <a:r>
              <a:rPr lang="vi-VN" sz="3000" dirty="0">
                <a:solidFill>
                  <a:schemeClr val="dk1"/>
                </a:solidFill>
                <a:latin typeface="Times New Roman"/>
                <a:ea typeface="Times New Roman"/>
                <a:cs typeface="Times New Roman"/>
                <a:sym typeface="Times New Roman"/>
              </a:rPr>
              <a:t>ng gửi quy trình chiết tách ra-đi cho những ai cần tới. Bà đã gửi biếu tài sản lớn nhất của mình là 1 gam ra-đi cho Viện nghiên cứu ứng dụng ra-đi để chữa bệnh ung thư.</a:t>
            </a:r>
            <a:endParaRPr sz="3000" dirty="0">
              <a:solidFill>
                <a:schemeClr val="dk1"/>
              </a:solidFill>
              <a:latin typeface="Times New Roman"/>
              <a:ea typeface="Times New Roman"/>
              <a:cs typeface="Times New Roman"/>
              <a:sym typeface="Times New Roman"/>
            </a:endParaRPr>
          </a:p>
        </p:txBody>
      </p:sp>
      <p:sp>
        <p:nvSpPr>
          <p:cNvPr id="4" name="Rectangle 3">
            <a:extLst>
              <a:ext uri="{FF2B5EF4-FFF2-40B4-BE49-F238E27FC236}">
                <a16:creationId xmlns:a16="http://schemas.microsoft.com/office/drawing/2014/main" id="{405A6E4D-9840-4BA8-B6C8-D0CC95B2C065}"/>
              </a:ext>
            </a:extLst>
          </p:cNvPr>
          <p:cNvSpPr/>
          <p:nvPr/>
        </p:nvSpPr>
        <p:spPr>
          <a:xfrm>
            <a:off x="2259495" y="225287"/>
            <a:ext cx="7673008" cy="5168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it-IT"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Nhà khoa học Ma ri – Quy – ri</a:t>
            </a:r>
            <a:r>
              <a:rPr kumimoji="0" lang="en-GB"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627861"/>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36;p7">
            <a:extLst>
              <a:ext uri="{FF2B5EF4-FFF2-40B4-BE49-F238E27FC236}">
                <a16:creationId xmlns:a16="http://schemas.microsoft.com/office/drawing/2014/main" id="{126B0486-75F2-4C86-AD25-CA476F7F1224}"/>
              </a:ext>
            </a:extLst>
          </p:cNvPr>
          <p:cNvSpPr txBox="1"/>
          <p:nvPr/>
        </p:nvSpPr>
        <p:spPr>
          <a:xfrm>
            <a:off x="689112" y="382032"/>
            <a:ext cx="10605677" cy="609393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just" rtl="0">
              <a:spcBef>
                <a:spcPts val="0"/>
              </a:spcBef>
              <a:spcAft>
                <a:spcPts val="0"/>
              </a:spcAft>
              <a:buNone/>
            </a:pPr>
            <a:r>
              <a:rPr lang="en-US" sz="3000" dirty="0">
                <a:solidFill>
                  <a:schemeClr val="dk1"/>
                </a:solidFill>
                <a:latin typeface="Times New Roman"/>
                <a:ea typeface="Times New Roman"/>
                <a:cs typeface="Times New Roman"/>
                <a:sym typeface="Times New Roman"/>
              </a:rPr>
              <a:t>	Sau </a:t>
            </a:r>
            <a:r>
              <a:rPr lang="en-US" sz="3000" dirty="0" err="1">
                <a:solidFill>
                  <a:schemeClr val="dk1"/>
                </a:solidFill>
                <a:latin typeface="Times New Roman"/>
                <a:ea typeface="Times New Roman"/>
                <a:cs typeface="Times New Roman"/>
                <a:sym typeface="Times New Roman"/>
              </a:rPr>
              <a:t>khi</a:t>
            </a:r>
            <a:r>
              <a:rPr lang="en-US" sz="3000" dirty="0">
                <a:solidFill>
                  <a:schemeClr val="dk1"/>
                </a:solidFill>
                <a:latin typeface="Times New Roman"/>
                <a:ea typeface="Times New Roman"/>
                <a:cs typeface="Times New Roman"/>
                <a:sym typeface="Times New Roman"/>
              </a:rPr>
              <a:t> Pie </a:t>
            </a:r>
            <a:r>
              <a:rPr lang="en-US" sz="3000" dirty="0" err="1">
                <a:solidFill>
                  <a:schemeClr val="dk1"/>
                </a:solidFill>
                <a:latin typeface="Times New Roman"/>
                <a:ea typeface="Times New Roman"/>
                <a:cs typeface="Times New Roman"/>
                <a:sym typeface="Times New Roman"/>
              </a:rPr>
              <a:t>Quy-ri</a:t>
            </a:r>
            <a:r>
              <a:rPr lang="en-US" sz="3000" dirty="0">
                <a:solidFill>
                  <a:schemeClr val="dk1"/>
                </a:solidFill>
                <a:latin typeface="Times New Roman"/>
                <a:ea typeface="Times New Roman"/>
                <a:cs typeface="Times New Roman"/>
                <a:sym typeface="Times New Roman"/>
              </a:rPr>
              <a:t> qua </a:t>
            </a:r>
            <a:r>
              <a:rPr lang="en-US" sz="3000" dirty="0" err="1">
                <a:solidFill>
                  <a:schemeClr val="dk1"/>
                </a:solidFill>
                <a:latin typeface="Times New Roman"/>
                <a:ea typeface="Times New Roman"/>
                <a:cs typeface="Times New Roman"/>
                <a:sym typeface="Times New Roman"/>
              </a:rPr>
              <a:t>đời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đột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ngột</a:t>
            </a:r>
            <a:r>
              <a:rPr lang="en-US" sz="3000" dirty="0">
                <a:solidFill>
                  <a:schemeClr val="dk1"/>
                </a:solidFill>
                <a:latin typeface="Times New Roman"/>
                <a:ea typeface="Times New Roman"/>
                <a:cs typeface="Times New Roman"/>
                <a:sym typeface="Times New Roman"/>
              </a:rPr>
              <a:t> (do tai </a:t>
            </a:r>
            <a:r>
              <a:rPr lang="en-US" sz="3000" dirty="0" err="1">
                <a:solidFill>
                  <a:schemeClr val="dk1"/>
                </a:solidFill>
                <a:latin typeface="Times New Roman"/>
                <a:ea typeface="Times New Roman"/>
                <a:cs typeface="Times New Roman"/>
                <a:sym typeface="Times New Roman"/>
              </a:rPr>
              <a:t>nạn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Chính</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phủ</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Pháp</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đề</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nghị</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bà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nhận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một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khoản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trợ</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cấp</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của</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Nhà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nước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nhưng</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bà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đã</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kiên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quyết</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từ</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chối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Tôi</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còn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khỏe</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và</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đủ</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sức</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nuôi</a:t>
            </a:r>
            <a:r>
              <a:rPr lang="en-US" sz="3000" dirty="0">
                <a:solidFill>
                  <a:schemeClr val="dk1"/>
                </a:solidFill>
                <a:latin typeface="Times New Roman"/>
                <a:ea typeface="Times New Roman"/>
                <a:cs typeface="Times New Roman"/>
                <a:sym typeface="Times New Roman"/>
              </a:rPr>
              <a:t> con. Xin </a:t>
            </a:r>
            <a:r>
              <a:rPr lang="en-US" sz="3000" dirty="0" err="1">
                <a:solidFill>
                  <a:schemeClr val="dk1"/>
                </a:solidFill>
                <a:latin typeface="Times New Roman"/>
                <a:ea typeface="Times New Roman"/>
                <a:cs typeface="Times New Roman"/>
                <a:sym typeface="Times New Roman"/>
              </a:rPr>
              <a:t>dành</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khoản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tiền</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đó</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cho</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trẻ</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mồ</a:t>
            </a:r>
            <a:r>
              <a:rPr lang="en-US" sz="3000" dirty="0">
                <a:solidFill>
                  <a:schemeClr val="dk1"/>
                </a:solidFill>
                <a:latin typeface="Times New Roman"/>
                <a:ea typeface="Times New Roman"/>
                <a:cs typeface="Times New Roman"/>
                <a:sym typeface="Times New Roman"/>
              </a:rPr>
              <a:t> </a:t>
            </a:r>
            <a:r>
              <a:rPr lang="en-US" sz="3000" dirty="0" err="1">
                <a:solidFill>
                  <a:schemeClr val="dk1"/>
                </a:solidFill>
                <a:latin typeface="Times New Roman"/>
                <a:ea typeface="Times New Roman"/>
                <a:cs typeface="Times New Roman"/>
                <a:sym typeface="Times New Roman"/>
              </a:rPr>
              <a:t>côi</a:t>
            </a:r>
            <a:r>
              <a:rPr lang="en-US" sz="3000" dirty="0">
                <a:solidFill>
                  <a:schemeClr val="dk1"/>
                </a:solidFill>
                <a:latin typeface="Times New Roman"/>
                <a:ea typeface="Times New Roman"/>
                <a:cs typeface="Times New Roman"/>
                <a:sym typeface="Times New Roman"/>
              </a:rPr>
              <a:t>…”. </a:t>
            </a:r>
          </a:p>
          <a:p>
            <a:pPr marL="0" marR="0" lvl="0" indent="0" algn="just" rtl="0">
              <a:spcBef>
                <a:spcPts val="0"/>
              </a:spcBef>
              <a:spcAft>
                <a:spcPts val="0"/>
              </a:spcAft>
              <a:buNone/>
            </a:pPr>
            <a:r>
              <a:rPr lang="en-US" sz="3000" dirty="0">
                <a:solidFill>
                  <a:schemeClr val="dk1"/>
                </a:solidFill>
                <a:latin typeface="Times New Roman"/>
                <a:ea typeface="Times New Roman"/>
                <a:cs typeface="Times New Roman"/>
                <a:sym typeface="Times New Roman"/>
              </a:rPr>
              <a:t>	</a:t>
            </a:r>
            <a:r>
              <a:rPr lang="vi-VN" sz="3000" dirty="0">
                <a:solidFill>
                  <a:schemeClr val="dk1"/>
                </a:solidFill>
                <a:latin typeface="Times New Roman"/>
                <a:ea typeface="Times New Roman"/>
                <a:cs typeface="Times New Roman"/>
                <a:sym typeface="Times New Roman"/>
              </a:rPr>
              <a:t>Tháng 5 năm 1920, khi biết Ma-ri cần đến 1 gam ra-đi để nghiên cứu một đề tài khoa học nhưng không thể có tiền để mua nó, một nữ kí giả người Mĩ đã lập hội quyên góp tiền mua tặng Ma-ri 1 gam ra-đi và đích thân Tổng thống thứ 29 của nước Mĩ đã trao tặng cho bà cùng với một chứng thư. Song, Ma-ri đã đề nghị sửa lại chứng thư với nội dung ghi rõ: món quà đó tặng cho phòng thí nghiệm chứ không phải cho cá nhân bà vì bà muốn gam ra-đi quà tặng đó sẽ mãi mãi thuộc về khoa học chứ không phải là tài sản riêng để các con bà thừa kế.</a:t>
            </a:r>
            <a:endParaRPr sz="30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DAA29A-A714-438B-A6A3-5B56A4247C52}"/>
              </a:ext>
            </a:extLst>
          </p:cNvPr>
          <p:cNvPicPr>
            <a:picLocks noChangeAspect="1"/>
          </p:cNvPicPr>
          <p:nvPr/>
        </p:nvPicPr>
        <p:blipFill>
          <a:blip r:embed="rId2"/>
          <a:stretch>
            <a:fillRect/>
          </a:stretch>
        </p:blipFill>
        <p:spPr>
          <a:xfrm>
            <a:off x="198782" y="1328027"/>
            <a:ext cx="5287616" cy="4726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a:extLst>
              <a:ext uri="{FF2B5EF4-FFF2-40B4-BE49-F238E27FC236}">
                <a16:creationId xmlns:a16="http://schemas.microsoft.com/office/drawing/2014/main" id="{5EA418C2-76BD-45A8-831A-0E162AD73121}"/>
              </a:ext>
            </a:extLst>
          </p:cNvPr>
          <p:cNvSpPr txBox="1"/>
          <p:nvPr/>
        </p:nvSpPr>
        <p:spPr>
          <a:xfrm>
            <a:off x="702365" y="45315"/>
            <a:ext cx="10243931" cy="1077218"/>
          </a:xfrm>
          <a:prstGeom prst="rect">
            <a:avLst/>
          </a:prstGeom>
          <a:solidFill>
            <a:sysClr val="window" lastClr="FFFFFF"/>
          </a:solidFill>
          <a:ln w="12700" cap="flat" cmpd="sng" algn="ctr">
            <a:solidFill>
              <a:srgbClr val="ED7D31"/>
            </a:solidFill>
            <a:prstDash val="solid"/>
            <a:miter lim="800000"/>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GB"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việc</a:t>
            </a:r>
            <a:r>
              <a:rPr kumimoji="0" lang="en-GB"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làm</a:t>
            </a:r>
            <a:r>
              <a:rPr kumimoji="0" lang="en-GB"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GB"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a:t>
            </a:r>
            <a:r>
              <a:rPr kumimoji="0" lang="en-GB"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Ma-</a:t>
            </a:r>
            <a:r>
              <a:rPr kumimoji="0" lang="en-GB"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ri</a:t>
            </a:r>
            <a:r>
              <a:rPr kumimoji="0" lang="en-GB"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GB" sz="3200" b="1" i="0" u="none"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Quy-ri</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Những</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việc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làm</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đó</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của</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bà</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thể</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hiện</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đức</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tính</a:t>
            </a:r>
            <a:r>
              <a:rPr lang="en-US" sz="3200" b="1" dirty="0">
                <a:solidFill>
                  <a:srgbClr val="FF0000"/>
                </a:solidFill>
                <a:latin typeface="Times New Roman"/>
                <a:ea typeface="Times New Roman"/>
                <a:cs typeface="Times New Roman"/>
                <a:sym typeface="Times New Roman"/>
              </a:rPr>
              <a:t> </a:t>
            </a:r>
            <a:r>
              <a:rPr lang="en-US" sz="3200" b="1" dirty="0" err="1">
                <a:solidFill>
                  <a:srgbClr val="FF0000"/>
                </a:solidFill>
                <a:latin typeface="Times New Roman"/>
                <a:ea typeface="Times New Roman"/>
                <a:cs typeface="Times New Roman"/>
                <a:sym typeface="Times New Roman"/>
              </a:rPr>
              <a:t>gì</a:t>
            </a:r>
            <a:r>
              <a:rPr lang="en-US" sz="3200" b="1" dirty="0">
                <a:solidFill>
                  <a:srgbClr val="FF0000"/>
                </a:solidFill>
                <a:latin typeface="Times New Roman"/>
                <a:ea typeface="Times New Roman"/>
                <a:cs typeface="Times New Roman"/>
                <a:sym typeface="Times New Roman"/>
              </a:rPr>
              <a:t>?</a:t>
            </a:r>
            <a:endParaRPr kumimoji="0" lang="en-US" sz="320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3EAA565D-9D56-4C2E-98E2-ACF68E7DDABA}"/>
              </a:ext>
            </a:extLst>
          </p:cNvPr>
          <p:cNvSpPr txBox="1"/>
          <p:nvPr/>
        </p:nvSpPr>
        <p:spPr>
          <a:xfrm>
            <a:off x="5731565" y="1222010"/>
            <a:ext cx="5864087"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Không</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giữ</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bản</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quyền</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phát</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minh</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của</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mình</a:t>
            </a:r>
            <a:r>
              <a:rPr lang="en-GB" sz="2600" dirty="0">
                <a:latin typeface="Times New Roman" panose="02020603050405020304" pitchFamily="18" charset="0"/>
                <a:cs typeface="Times New Roman" panose="02020603050405020304" pitchFamily="18" charset="0"/>
              </a:rPr>
              <a:t> </a:t>
            </a:r>
            <a:r>
              <a:rPr lang="en-GB" sz="2600" dirty="0" err="1">
                <a:latin typeface="Times New Roman" panose="02020603050405020304" pitchFamily="18" charset="0"/>
                <a:cs typeface="Times New Roman" panose="02020603050405020304" pitchFamily="18" charset="0"/>
              </a:rPr>
              <a:t>mà</a:t>
            </a:r>
            <a:r>
              <a:rPr lang="en-GB"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sẵn s</a:t>
            </a:r>
            <a:r>
              <a:rPr lang="en-US" sz="2600" dirty="0">
                <a:latin typeface="Times New Roman" panose="02020603050405020304" pitchFamily="18" charset="0"/>
                <a:cs typeface="Times New Roman" panose="02020603050405020304" pitchFamily="18" charset="0"/>
              </a:rPr>
              <a:t>à</a:t>
            </a:r>
            <a:r>
              <a:rPr lang="vi-VN" sz="2600" dirty="0">
                <a:latin typeface="Times New Roman" panose="02020603050405020304" pitchFamily="18" charset="0"/>
                <a:cs typeface="Times New Roman" panose="02020603050405020304" pitchFamily="18" charset="0"/>
              </a:rPr>
              <a:t>ng gửi quy trình chiết tách ra-đi cho những ai cần tới. </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nhận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thiếu</a:t>
            </a:r>
            <a:r>
              <a:rPr lang="en-US" sz="2600" dirty="0">
                <a:latin typeface="Times New Roman" panose="02020603050405020304" pitchFamily="18" charset="0"/>
                <a:cs typeface="Times New Roman" panose="02020603050405020304" pitchFamily="18" charset="0"/>
              </a:rPr>
              <a:t>, g</a:t>
            </a:r>
            <a:r>
              <a:rPr lang="vi-VN" sz="2600" dirty="0">
                <a:latin typeface="Times New Roman" panose="02020603050405020304" pitchFamily="18" charset="0"/>
                <a:cs typeface="Times New Roman" panose="02020603050405020304" pitchFamily="18" charset="0"/>
              </a:rPr>
              <a:t>ửi biếu tài sản lớn nhất của mình là 1 gam ra-đi cho Viện nghiên cứu ứng dụng ra-đi để chữa bệnh ung thư.</a:t>
            </a:r>
            <a:endParaRPr lang="en-US" sz="2600" dirty="0">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phủ</a:t>
            </a:r>
            <a:r>
              <a:rPr lang="en-US" sz="2600" dirty="0">
                <a:latin typeface="Times New Roman" panose="02020603050405020304" pitchFamily="18" charset="0"/>
                <a:cs typeface="Times New Roman" panose="02020603050405020304" pitchFamily="18" charset="0"/>
              </a:rPr>
              <a:t>.</a:t>
            </a:r>
          </a:p>
          <a:p>
            <a:pPr algn="just"/>
            <a:r>
              <a:rPr lang="en-US" sz="2600" dirty="0">
                <a:latin typeface="Times New Roman" panose="02020603050405020304" pitchFamily="18" charset="0"/>
                <a:cs typeface="Times New Roman" panose="02020603050405020304" pitchFamily="18" charset="0"/>
              </a:rPr>
              <a:t>- Đ</a:t>
            </a:r>
            <a:r>
              <a:rPr lang="vi-VN" sz="2600" dirty="0">
                <a:latin typeface="Times New Roman" panose="02020603050405020304" pitchFamily="18" charset="0"/>
                <a:cs typeface="Times New Roman" panose="02020603050405020304" pitchFamily="18" charset="0"/>
              </a:rPr>
              <a:t>ề nghị sửa lại chứng thư với nội dung ghi rõ: món quà đó</a:t>
            </a:r>
            <a:r>
              <a:rPr lang="en-US" sz="2600" dirty="0">
                <a:latin typeface="Times New Roman" panose="02020603050405020304" pitchFamily="18" charset="0"/>
                <a:cs typeface="Times New Roman" panose="02020603050405020304" pitchFamily="18" charset="0"/>
              </a:rPr>
              <a:t> (1 gam ra-</a:t>
            </a:r>
            <a:r>
              <a:rPr lang="en-US" sz="2600" dirty="0" err="1">
                <a:latin typeface="Times New Roman" panose="02020603050405020304" pitchFamily="18" charset="0"/>
                <a:cs typeface="Times New Roman" panose="02020603050405020304" pitchFamily="18" charset="0"/>
              </a:rPr>
              <a:t>đi</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 tặng cho phòng thí nghiệm chứ không phải cho cá nhân bà</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a:t>
            </a:r>
            <a:endParaRPr lang="en-US" sz="2600" dirty="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6CD3A055-73D0-4A73-96AB-AAABF4284370}"/>
              </a:ext>
            </a:extLst>
          </p:cNvPr>
          <p:cNvSpPr/>
          <p:nvPr/>
        </p:nvSpPr>
        <p:spPr>
          <a:xfrm>
            <a:off x="5731564" y="6153579"/>
            <a:ext cx="5864087" cy="5168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Không</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tham</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lam ,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vụ</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lợi</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p>
        </p:txBody>
      </p:sp>
      <p:sp>
        <p:nvSpPr>
          <p:cNvPr id="10" name="Arrow: Right 9">
            <a:extLst>
              <a:ext uri="{FF2B5EF4-FFF2-40B4-BE49-F238E27FC236}">
                <a16:creationId xmlns:a16="http://schemas.microsoft.com/office/drawing/2014/main" id="{DB0E46C0-C11E-45A5-B285-D2D927CDEEC7}"/>
              </a:ext>
            </a:extLst>
          </p:cNvPr>
          <p:cNvSpPr/>
          <p:nvPr/>
        </p:nvSpPr>
        <p:spPr>
          <a:xfrm>
            <a:off x="702365" y="6153579"/>
            <a:ext cx="4545496" cy="5984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127088"/>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7;p6">
            <a:extLst>
              <a:ext uri="{FF2B5EF4-FFF2-40B4-BE49-F238E27FC236}">
                <a16:creationId xmlns:a16="http://schemas.microsoft.com/office/drawing/2014/main" id="{3EA6CFE0-01CE-45F1-B4D7-08C816E5AF8F}"/>
              </a:ext>
            </a:extLst>
          </p:cNvPr>
          <p:cNvSpPr txBox="1"/>
          <p:nvPr/>
        </p:nvSpPr>
        <p:spPr>
          <a:xfrm>
            <a:off x="556592" y="1199224"/>
            <a:ext cx="11131826" cy="517060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t" anchorCtr="0">
            <a:spAutoFit/>
          </a:bodyPr>
          <a:lstStyle/>
          <a:p>
            <a:pPr marL="0" marR="0" lvl="0" indent="0" algn="just" rtl="0">
              <a:spcBef>
                <a:spcPts val="0"/>
              </a:spcBef>
              <a:spcAft>
                <a:spcPts val="0"/>
              </a:spcAft>
              <a:buNone/>
            </a:pPr>
            <a:r>
              <a:rPr lang="en-US" sz="3000" dirty="0">
                <a:latin typeface="Times New Roman"/>
                <a:ea typeface="Times New Roman"/>
                <a:cs typeface="Times New Roman"/>
                <a:sym typeface="Times New Roman"/>
              </a:rPr>
              <a:t>	</a:t>
            </a:r>
            <a:r>
              <a:rPr lang="vi-VN" sz="3000" dirty="0">
                <a:solidFill>
                  <a:schemeClr val="dk1"/>
                </a:solidFill>
                <a:latin typeface="Times New Roman"/>
                <a:ea typeface="Times New Roman"/>
                <a:cs typeface="Times New Roman"/>
                <a:sym typeface="Times New Roman"/>
              </a:rPr>
              <a:t>Dương Chấn được bổ nhiệm đi làm Thái thú quận Đông Lai. Lúc đi nhậ</a:t>
            </a:r>
            <a:r>
              <a:rPr lang="en-GB" sz="3000" dirty="0">
                <a:solidFill>
                  <a:schemeClr val="dk1"/>
                </a:solidFill>
                <a:latin typeface="Times New Roman"/>
                <a:ea typeface="Times New Roman"/>
                <a:cs typeface="Times New Roman"/>
                <a:sym typeface="Times New Roman"/>
              </a:rPr>
              <a:t>m</a:t>
            </a:r>
            <a:r>
              <a:rPr lang="vi-VN" sz="3000" dirty="0">
                <a:solidFill>
                  <a:schemeClr val="dk1"/>
                </a:solidFill>
                <a:latin typeface="Times New Roman"/>
                <a:ea typeface="Times New Roman"/>
                <a:cs typeface="Times New Roman"/>
                <a:sym typeface="Times New Roman"/>
              </a:rPr>
              <a:t> chức ở đất Xương Ấp, quan huyện ở đấy là Vương Mật – người được ông tiến cử, mời vào yết kiến, rồi đợi đến đêm đem vàng đến lễ.</a:t>
            </a:r>
          </a:p>
          <a:p>
            <a:pPr marL="0" marR="0" lvl="0" indent="0" algn="just" rtl="0">
              <a:spcBef>
                <a:spcPts val="0"/>
              </a:spcBef>
              <a:spcAft>
                <a:spcPts val="0"/>
              </a:spcAft>
              <a:buNone/>
            </a:pPr>
            <a:r>
              <a:rPr lang="vi-VN" sz="3000" dirty="0">
                <a:solidFill>
                  <a:schemeClr val="dk1"/>
                </a:solidFill>
                <a:latin typeface="Times New Roman"/>
                <a:ea typeface="Times New Roman"/>
                <a:cs typeface="Times New Roman"/>
                <a:sym typeface="Times New Roman"/>
              </a:rPr>
              <a:t>	Dương Chấn bảo: “Trước tôi biết ông là người khá mới tiến cử ông. Thế mà ông vẫn chưa biết bụng tôi còn đem vàng đến cho tôi ư?”</a:t>
            </a:r>
          </a:p>
          <a:p>
            <a:pPr marL="0" marR="0" lvl="0" indent="0" algn="just" rtl="0">
              <a:spcBef>
                <a:spcPts val="0"/>
              </a:spcBef>
              <a:spcAft>
                <a:spcPts val="0"/>
              </a:spcAft>
              <a:buNone/>
            </a:pPr>
            <a:r>
              <a:rPr lang="vi-VN" sz="3000" dirty="0">
                <a:solidFill>
                  <a:schemeClr val="dk1"/>
                </a:solidFill>
                <a:latin typeface="Times New Roman"/>
                <a:ea typeface="Times New Roman"/>
                <a:cs typeface="Times New Roman"/>
                <a:sym typeface="Times New Roman"/>
              </a:rPr>
              <a:t>	Vương Mật cố nài và thưa rằng: “Xin ngài cứ nhận cho. Bây giờ đêm khuya không ai biết?”.</a:t>
            </a:r>
          </a:p>
          <a:p>
            <a:pPr marL="0" marR="0" lvl="0" indent="0" algn="just" rtl="0">
              <a:spcBef>
                <a:spcPts val="0"/>
              </a:spcBef>
              <a:spcAft>
                <a:spcPts val="0"/>
              </a:spcAft>
              <a:buNone/>
            </a:pPr>
            <a:r>
              <a:rPr lang="vi-VN" sz="3000" dirty="0">
                <a:solidFill>
                  <a:schemeClr val="dk1"/>
                </a:solidFill>
                <a:latin typeface="Times New Roman"/>
                <a:ea typeface="Times New Roman"/>
                <a:cs typeface="Times New Roman"/>
                <a:sym typeface="Times New Roman"/>
              </a:rPr>
              <a:t>	Dương Chấn nói: “Trời biết, đất biết, ông biết, tôi biết. Sao lại bảo là không ai biết?”.</a:t>
            </a:r>
          </a:p>
          <a:p>
            <a:pPr marL="0" marR="0" lvl="0" indent="0" algn="just" rtl="0">
              <a:spcBef>
                <a:spcPts val="0"/>
              </a:spcBef>
              <a:spcAft>
                <a:spcPts val="0"/>
              </a:spcAft>
              <a:buNone/>
            </a:pPr>
            <a:r>
              <a:rPr lang="vi-VN" sz="3000" dirty="0">
                <a:solidFill>
                  <a:schemeClr val="dk1"/>
                </a:solidFill>
                <a:latin typeface="Times New Roman"/>
                <a:ea typeface="Times New Roman"/>
                <a:cs typeface="Times New Roman"/>
                <a:sym typeface="Times New Roman"/>
              </a:rPr>
              <a:t>	Vương Mật nghe nói, xấu hổ đi ra.</a:t>
            </a:r>
          </a:p>
        </p:txBody>
      </p:sp>
      <p:sp>
        <p:nvSpPr>
          <p:cNvPr id="4" name="Rectangle 3">
            <a:extLst>
              <a:ext uri="{FF2B5EF4-FFF2-40B4-BE49-F238E27FC236}">
                <a16:creationId xmlns:a16="http://schemas.microsoft.com/office/drawing/2014/main" id="{405A6E4D-9840-4BA8-B6C8-D0CC95B2C065}"/>
              </a:ext>
            </a:extLst>
          </p:cNvPr>
          <p:cNvSpPr/>
          <p:nvPr/>
        </p:nvSpPr>
        <p:spPr>
          <a:xfrm>
            <a:off x="2259495" y="225287"/>
            <a:ext cx="7673008" cy="51683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lang="vi-VN" sz="3600" b="1" dirty="0">
                <a:solidFill>
                  <a:srgbClr val="FF0000"/>
                </a:solidFill>
                <a:latin typeface="Times New Roman" panose="02020603050405020304" pitchFamily="18" charset="0"/>
                <a:cs typeface="Times New Roman" panose="02020603050405020304" pitchFamily="18" charset="0"/>
              </a:rPr>
              <a:t>Thái thú Dương </a:t>
            </a: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Chấ</a:t>
            </a: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346537"/>
      </p:ext>
    </p:extLst>
  </p:cSld>
  <p:clrMapOvr>
    <a:masterClrMapping/>
  </p:clrMapOvr>
  <mc:AlternateContent xmlns:mc="http://schemas.openxmlformats.org/markup-compatibility/2006" xmlns:p14="http://schemas.microsoft.com/office/powerpoint/2010/main">
    <mc:Choice Requires="p14">
      <p:transition p14:dur="10">
        <p:split orient="vert"/>
      </p:transition>
    </mc:Choice>
    <mc:Fallback xmlns="">
      <p:transition>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2998</Words>
  <Application>Microsoft Office PowerPoint</Application>
  <PresentationFormat>Widescreen</PresentationFormat>
  <Paragraphs>161</Paragraphs>
  <Slides>43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等线</vt:lpstr>
      <vt:lpstr>等线 Light</vt:lpstr>
      <vt:lpstr>Arial</vt:lpstr>
      <vt:lpstr>Calibri</vt:lpstr>
      <vt:lpstr>Roboto-Bold</vt:lpstr>
      <vt:lpstr>Times New Roman</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Học sinh lớp 8 giao nộp 50 triệu đồng nhặt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Lê  Trọng Tâm</cp:lastModifiedBy>
  <cp:revision>249</cp:revision>
  <dcterms:created xsi:type="dcterms:W3CDTF">2018-02-23T07:21:57Z</dcterms:created>
  <dcterms:modified xsi:type="dcterms:W3CDTF">2021-09-13T06:26:40Z</dcterms:modified>
</cp:coreProperties>
</file>