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91" r:id="rId2"/>
    <p:sldId id="292" r:id="rId3"/>
    <p:sldId id="294" r:id="rId4"/>
    <p:sldId id="295" r:id="rId5"/>
    <p:sldId id="296" r:id="rId6"/>
    <p:sldId id="297" r:id="rId7"/>
    <p:sldId id="299" r:id="rId8"/>
    <p:sldId id="298" r:id="rId9"/>
    <p:sldId id="302" r:id="rId10"/>
    <p:sldId id="303" r:id="rId11"/>
    <p:sldId id="304" r:id="rId12"/>
    <p:sldId id="300" r:id="rId13"/>
    <p:sldId id="301" r:id="rId14"/>
    <p:sldId id="257" r:id="rId15"/>
    <p:sldId id="305" r:id="rId16"/>
    <p:sldId id="306" r:id="rId17"/>
    <p:sldId id="308" r:id="rId18"/>
    <p:sldId id="307" r:id="rId19"/>
    <p:sldId id="309" r:id="rId20"/>
    <p:sldId id="310" r:id="rId21"/>
    <p:sldId id="311" r:id="rId22"/>
    <p:sldId id="312" r:id="rId23"/>
    <p:sldId id="313" r:id="rId24"/>
    <p:sldId id="321" r:id="rId25"/>
    <p:sldId id="314" r:id="rId26"/>
    <p:sldId id="315" r:id="rId27"/>
    <p:sldId id="316" r:id="rId28"/>
    <p:sldId id="317" r:id="rId29"/>
    <p:sldId id="318" r:id="rId30"/>
    <p:sldId id="319" r:id="rId31"/>
    <p:sldId id="320" r:id="rId32"/>
    <p:sldId id="322" r:id="rId33"/>
    <p:sldId id="325" r:id="rId34"/>
    <p:sldId id="258" r:id="rId35"/>
  </p:sldIdLst>
  <p:sldSz cx="16778288" cy="9475788"/>
  <p:notesSz cx="6858000" cy="9144000"/>
  <p:custDataLst>
    <p:tags r:id="rId37"/>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 xmlns:p15="http://schemas.microsoft.com/office/powerpoint/2012/main">
        <p15:guide id="1" orient="horz" pos="2984">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3300"/>
    <a:srgbClr val="FF0066"/>
    <a:srgbClr val="3399FF"/>
    <a:srgbClr val="FFEB71"/>
    <a:srgbClr val="FFEFAB"/>
    <a:srgbClr val="FFD93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5" autoAdjust="0"/>
    <p:restoredTop sz="94987" autoAdjust="0"/>
  </p:normalViewPr>
  <p:slideViewPr>
    <p:cSldViewPr showGuides="1">
      <p:cViewPr varScale="1">
        <p:scale>
          <a:sx n="30" d="100"/>
          <a:sy n="30" d="100"/>
        </p:scale>
        <p:origin x="-496" y="-72"/>
      </p:cViewPr>
      <p:guideLst>
        <p:guide orient="horz" pos="2984"/>
        <p:guide pos="528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390975179"/>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p:sp>
      <p:sp>
        <p:nvSpPr>
          <p:cNvPr id="25603" name="文本占位符 256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24</a:t>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p:sp>
      <p:sp>
        <p:nvSpPr>
          <p:cNvPr id="24579" name="文本占位符 245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6778289" cy="9475788"/>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 y="6370976"/>
            <a:ext cx="16778309" cy="3104813"/>
          </a:xfrm>
          <a:prstGeom prst="rect">
            <a:avLst/>
          </a:prstGeom>
        </p:spPr>
      </p:pic>
    </p:spTree>
    <p:extLst>
      <p:ext uri="{BB962C8B-B14F-4D97-AF65-F5344CB8AC3E}">
        <p14:creationId xmlns:p14="http://schemas.microsoft.com/office/powerpoint/2010/main" val="342691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6778289" cy="9475788"/>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 y="6370976"/>
            <a:ext cx="16778309" cy="3104813"/>
          </a:xfrm>
          <a:prstGeom prst="rect">
            <a:avLst/>
          </a:prstGeom>
        </p:spPr>
      </p:pic>
    </p:spTree>
    <p:extLst>
      <p:ext uri="{BB962C8B-B14F-4D97-AF65-F5344CB8AC3E}">
        <p14:creationId xmlns:p14="http://schemas.microsoft.com/office/powerpoint/2010/main" val="3053158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3.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5.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88" y="4763"/>
            <a:ext cx="16775112" cy="9466262"/>
          </a:xfrm>
          <a:prstGeom prst="rect">
            <a:avLst/>
          </a:prstGeom>
          <a:noFill/>
          <a:ln w="9525">
            <a:noFill/>
          </a:ln>
        </p:spPr>
      </p:pic>
      <p:sp>
        <p:nvSpPr>
          <p:cNvPr id="2" name="TextBox 1"/>
          <p:cNvSpPr txBox="1"/>
          <p:nvPr/>
        </p:nvSpPr>
        <p:spPr>
          <a:xfrm>
            <a:off x="4356696" y="2865686"/>
            <a:ext cx="9001000" cy="4299254"/>
          </a:xfrm>
          <a:prstGeom prst="rect">
            <a:avLst/>
          </a:prstGeom>
          <a:noFill/>
        </p:spPr>
        <p:txBody>
          <a:bodyPr wrap="square" rtlCol="0">
            <a:spAutoFit/>
          </a:bodyPr>
          <a:lstStyle/>
          <a:p>
            <a:pPr algn="ctr">
              <a:lnSpc>
                <a:spcPct val="200000"/>
              </a:lnSpc>
            </a:pPr>
            <a:r>
              <a:rPr lang="en-US" sz="4800" b="1" dirty="0" smtClean="0">
                <a:solidFill>
                  <a:srgbClr val="FF0000"/>
                </a:solidFill>
                <a:latin typeface="Times New Roman" pitchFamily="18" charset="0"/>
                <a:cs typeface="Times New Roman" pitchFamily="18" charset="0"/>
              </a:rPr>
              <a:t>BÀI GIẢNG ONLINE </a:t>
            </a:r>
          </a:p>
          <a:p>
            <a:pPr algn="ctr">
              <a:lnSpc>
                <a:spcPct val="200000"/>
              </a:lnSpc>
            </a:pPr>
            <a:r>
              <a:rPr lang="en-US" sz="4800" b="1" dirty="0" smtClean="0">
                <a:latin typeface="Times New Roman" pitchFamily="18" charset="0"/>
                <a:cs typeface="Times New Roman" pitchFamily="18" charset="0"/>
              </a:rPr>
              <a:t>MÔN GIÁO DỤC CÔNG DÂN 6</a:t>
            </a:r>
          </a:p>
          <a:p>
            <a:pPr algn="ctr">
              <a:lnSpc>
                <a:spcPct val="200000"/>
              </a:lnSpc>
            </a:pPr>
            <a:r>
              <a:rPr lang="en-US" sz="4800" b="1" dirty="0" smtClean="0">
                <a:solidFill>
                  <a:srgbClr val="0070C0"/>
                </a:solidFill>
                <a:latin typeface="Times New Roman" pitchFamily="18" charset="0"/>
                <a:cs typeface="Times New Roman" pitchFamily="18" charset="0"/>
              </a:rPr>
              <a:t>NĂM HỌC: 2021-2022</a:t>
            </a:r>
            <a:endParaRPr lang="en-US" sz="4800" b="1" dirty="0">
              <a:solidFill>
                <a:srgbClr val="0070C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55" y="2649662"/>
            <a:ext cx="16129793" cy="6480720"/>
          </a:xfrm>
          <a:prstGeom prst="rect">
            <a:avLst/>
          </a:prstGeom>
          <a:ln>
            <a:noFill/>
          </a:ln>
          <a:effectLst>
            <a:softEdge rad="112500"/>
          </a:effectLst>
        </p:spPr>
      </p:pic>
      <p:graphicFrame>
        <p:nvGraphicFramePr>
          <p:cNvPr id="4" name="Table 3"/>
          <p:cNvGraphicFramePr>
            <a:graphicFrameLocks noGrp="1"/>
          </p:cNvGraphicFramePr>
          <p:nvPr>
            <p:extLst>
              <p:ext uri="{D42A27DB-BD31-4B8C-83A1-F6EECF244321}">
                <p14:modId xmlns:p14="http://schemas.microsoft.com/office/powerpoint/2010/main" val="4195727118"/>
              </p:ext>
            </p:extLst>
          </p:nvPr>
        </p:nvGraphicFramePr>
        <p:xfrm>
          <a:off x="575473" y="3153718"/>
          <a:ext cx="15843365" cy="5559128"/>
        </p:xfrm>
        <a:graphic>
          <a:graphicData uri="http://schemas.openxmlformats.org/drawingml/2006/table">
            <a:tbl>
              <a:tblPr firstRow="1" bandRow="1">
                <a:tableStyleId>{5940675A-B579-460E-94D1-54222C63F5DA}</a:tableStyleId>
              </a:tblPr>
              <a:tblGrid>
                <a:gridCol w="5186181"/>
                <a:gridCol w="4536504"/>
                <a:gridCol w="6120680"/>
              </a:tblGrid>
              <a:tr h="1389782">
                <a:tc>
                  <a:txBody>
                    <a:bodyPr/>
                    <a:lstStyle/>
                    <a:p>
                      <a:endParaRPr lang="en-US" sz="4100" dirty="0">
                        <a:latin typeface="Times New Roman" pitchFamily="18" charset="0"/>
                        <a:cs typeface="Times New Roman" pitchFamily="18" charset="0"/>
                      </a:endParaRPr>
                    </a:p>
                  </a:txBody>
                  <a:tcPr marL="125837" marR="125837" marT="63172" marB="63172"/>
                </a:tc>
                <a:tc>
                  <a:txBody>
                    <a:bodyPr/>
                    <a:lstStyle/>
                    <a:p>
                      <a:pPr algn="ctr"/>
                      <a:r>
                        <a:rPr lang="en-US" sz="4100" b="1" dirty="0" err="1" smtClean="0">
                          <a:solidFill>
                            <a:srgbClr val="7030A0"/>
                          </a:solidFill>
                          <a:latin typeface="Times New Roman" pitchFamily="18" charset="0"/>
                          <a:cs typeface="Times New Roman" pitchFamily="18" charset="0"/>
                        </a:rPr>
                        <a:t>Siêng</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năng</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kiên</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trì</a:t>
                      </a:r>
                    </a:p>
                    <a:p>
                      <a:pPr algn="ctr"/>
                      <a:endParaRPr lang="en-US" sz="4100" b="1" dirty="0">
                        <a:solidFill>
                          <a:srgbClr val="7030A0"/>
                        </a:solidFill>
                        <a:latin typeface="Times New Roman" pitchFamily="18" charset="0"/>
                        <a:cs typeface="Times New Roman" pitchFamily="18" charset="0"/>
                      </a:endParaRPr>
                    </a:p>
                  </a:txBody>
                  <a:tcPr marL="125837" marR="125837" marT="63172" marB="631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100" b="1" dirty="0" err="1" smtClean="0">
                          <a:solidFill>
                            <a:srgbClr val="7030A0"/>
                          </a:solidFill>
                          <a:latin typeface="Times New Roman" pitchFamily="18" charset="0"/>
                          <a:cs typeface="Times New Roman" pitchFamily="18" charset="0"/>
                        </a:rPr>
                        <a:t>Không</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s</a:t>
                      </a:r>
                      <a:r>
                        <a:rPr lang="en-US" sz="4100" b="1" dirty="0" err="1" smtClean="0">
                          <a:solidFill>
                            <a:srgbClr val="7030A0"/>
                          </a:solidFill>
                          <a:latin typeface="Times New Roman" pitchFamily="18" charset="0"/>
                          <a:cs typeface="Times New Roman" pitchFamily="18" charset="0"/>
                        </a:rPr>
                        <a:t>iêng</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năng</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kiên</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trì</a:t>
                      </a:r>
                      <a:endParaRPr lang="en-US" sz="4100" b="1" baseline="0" dirty="0" smtClean="0">
                        <a:solidFill>
                          <a:srgbClr val="7030A0"/>
                        </a:solidFill>
                        <a:latin typeface="Times New Roman" pitchFamily="18" charset="0"/>
                        <a:cs typeface="Times New Roman" pitchFamily="18" charset="0"/>
                      </a:endParaRPr>
                    </a:p>
                    <a:p>
                      <a:pPr algn="ctr"/>
                      <a:endParaRPr lang="en-US" sz="4100" b="1" dirty="0">
                        <a:solidFill>
                          <a:srgbClr val="7030A0"/>
                        </a:solidFill>
                        <a:latin typeface="Times New Roman" pitchFamily="18" charset="0"/>
                        <a:cs typeface="Times New Roman" pitchFamily="18" charset="0"/>
                      </a:endParaRPr>
                    </a:p>
                  </a:txBody>
                  <a:tcPr marL="125837" marR="125837" marT="63172" marB="63172"/>
                </a:tc>
              </a:tr>
              <a:tr h="1389782">
                <a:tc>
                  <a:txBody>
                    <a:bodyPr/>
                    <a:lstStyle/>
                    <a:p>
                      <a:r>
                        <a:rPr lang="en-US" sz="4100" b="0" dirty="0" err="1" smtClean="0">
                          <a:latin typeface="Times New Roman" pitchFamily="18" charset="0"/>
                          <a:cs typeface="Times New Roman" pitchFamily="18" charset="0"/>
                        </a:rPr>
                        <a:t>Trong</a:t>
                      </a:r>
                      <a:r>
                        <a:rPr lang="en-US" sz="4100" b="0" dirty="0" smtClean="0">
                          <a:latin typeface="Times New Roman" pitchFamily="18" charset="0"/>
                          <a:cs typeface="Times New Roman" pitchFamily="18" charset="0"/>
                        </a:rPr>
                        <a:t> </a:t>
                      </a:r>
                      <a:r>
                        <a:rPr lang="en-US" sz="4100" b="0" dirty="0" err="1" smtClean="0">
                          <a:latin typeface="Times New Roman" pitchFamily="18" charset="0"/>
                          <a:cs typeface="Times New Roman" pitchFamily="18" charset="0"/>
                        </a:rPr>
                        <a:t>học</a:t>
                      </a:r>
                      <a:r>
                        <a:rPr lang="en-US" sz="4100" b="0" baseline="0" dirty="0" smtClean="0">
                          <a:latin typeface="Times New Roman" pitchFamily="18" charset="0"/>
                          <a:cs typeface="Times New Roman" pitchFamily="18" charset="0"/>
                        </a:rPr>
                        <a:t> </a:t>
                      </a:r>
                      <a:r>
                        <a:rPr lang="en-US" sz="4100" b="0" baseline="0" dirty="0" err="1" smtClean="0">
                          <a:latin typeface="Times New Roman" pitchFamily="18" charset="0"/>
                          <a:cs typeface="Times New Roman" pitchFamily="18" charset="0"/>
                        </a:rPr>
                        <a:t>tập</a:t>
                      </a:r>
                      <a:endParaRPr lang="en-US" sz="4100" b="0" dirty="0">
                        <a:latin typeface="Times New Roman" pitchFamily="18" charset="0"/>
                        <a:cs typeface="Times New Roman" pitchFamily="18" charset="0"/>
                      </a:endParaRPr>
                    </a:p>
                  </a:txBody>
                  <a:tcPr marL="125837" marR="125837" marT="63172" marB="63172"/>
                </a:tc>
                <a:tc>
                  <a:txBody>
                    <a:bodyPr/>
                    <a:lstStyle/>
                    <a:p>
                      <a:endParaRPr lang="en-US" sz="4100" dirty="0" smtClean="0">
                        <a:latin typeface="Times New Roman" pitchFamily="18" charset="0"/>
                        <a:cs typeface="Times New Roman" pitchFamily="18" charset="0"/>
                      </a:endParaRPr>
                    </a:p>
                    <a:p>
                      <a:endParaRPr lang="en-US" sz="4100" dirty="0">
                        <a:latin typeface="Times New Roman" pitchFamily="18" charset="0"/>
                        <a:cs typeface="Times New Roman" pitchFamily="18" charset="0"/>
                      </a:endParaRPr>
                    </a:p>
                  </a:txBody>
                  <a:tcPr marL="125837" marR="125837" marT="63172" marB="63172"/>
                </a:tc>
                <a:tc>
                  <a:txBody>
                    <a:bodyPr/>
                    <a:lstStyle/>
                    <a:p>
                      <a:endParaRPr lang="en-US" sz="4100" dirty="0">
                        <a:latin typeface="Times New Roman" pitchFamily="18" charset="0"/>
                        <a:cs typeface="Times New Roman" pitchFamily="18" charset="0"/>
                      </a:endParaRPr>
                    </a:p>
                  </a:txBody>
                  <a:tcPr marL="125837" marR="125837" marT="63172" marB="63172"/>
                </a:tc>
              </a:tr>
              <a:tr h="1389782">
                <a:tc>
                  <a:txBody>
                    <a:bodyPr/>
                    <a:lstStyle/>
                    <a:p>
                      <a:r>
                        <a:rPr lang="en-US" sz="4100" b="0" dirty="0" err="1" smtClean="0">
                          <a:latin typeface="Times New Roman" pitchFamily="18" charset="0"/>
                          <a:cs typeface="Times New Roman" pitchFamily="18" charset="0"/>
                        </a:rPr>
                        <a:t>Trong</a:t>
                      </a:r>
                      <a:r>
                        <a:rPr lang="en-US" sz="4100" b="0" dirty="0" smtClean="0">
                          <a:latin typeface="Times New Roman" pitchFamily="18" charset="0"/>
                          <a:cs typeface="Times New Roman" pitchFamily="18" charset="0"/>
                        </a:rPr>
                        <a:t> </a:t>
                      </a:r>
                      <a:r>
                        <a:rPr lang="en-US" sz="4100" b="0" dirty="0" err="1" smtClean="0">
                          <a:latin typeface="Times New Roman" pitchFamily="18" charset="0"/>
                          <a:cs typeface="Times New Roman" pitchFamily="18" charset="0"/>
                        </a:rPr>
                        <a:t>lao</a:t>
                      </a:r>
                      <a:r>
                        <a:rPr lang="en-US" sz="4100" b="0" dirty="0" smtClean="0">
                          <a:latin typeface="Times New Roman" pitchFamily="18" charset="0"/>
                          <a:cs typeface="Times New Roman" pitchFamily="18" charset="0"/>
                        </a:rPr>
                        <a:t> </a:t>
                      </a:r>
                      <a:r>
                        <a:rPr lang="en-US" sz="4100" b="0" dirty="0" err="1" smtClean="0">
                          <a:latin typeface="Times New Roman" pitchFamily="18" charset="0"/>
                          <a:cs typeface="Times New Roman" pitchFamily="18" charset="0"/>
                        </a:rPr>
                        <a:t>động</a:t>
                      </a:r>
                      <a:endParaRPr lang="en-US" sz="4100" b="0" dirty="0">
                        <a:latin typeface="Times New Roman" pitchFamily="18" charset="0"/>
                        <a:cs typeface="Times New Roman" pitchFamily="18" charset="0"/>
                      </a:endParaRPr>
                    </a:p>
                  </a:txBody>
                  <a:tcPr marL="125837" marR="125837" marT="63172" marB="63172"/>
                </a:tc>
                <a:tc>
                  <a:txBody>
                    <a:bodyPr/>
                    <a:lstStyle/>
                    <a:p>
                      <a:endParaRPr lang="en-US" sz="4100" dirty="0" smtClean="0">
                        <a:latin typeface="Times New Roman" pitchFamily="18" charset="0"/>
                        <a:cs typeface="Times New Roman" pitchFamily="18" charset="0"/>
                      </a:endParaRPr>
                    </a:p>
                    <a:p>
                      <a:endParaRPr lang="en-US" sz="4100" dirty="0">
                        <a:latin typeface="Times New Roman" pitchFamily="18" charset="0"/>
                        <a:cs typeface="Times New Roman" pitchFamily="18" charset="0"/>
                      </a:endParaRPr>
                    </a:p>
                  </a:txBody>
                  <a:tcPr marL="125837" marR="125837" marT="63172" marB="63172"/>
                </a:tc>
                <a:tc>
                  <a:txBody>
                    <a:bodyPr/>
                    <a:lstStyle/>
                    <a:p>
                      <a:endParaRPr lang="en-US" sz="4100" dirty="0">
                        <a:latin typeface="Times New Roman" pitchFamily="18" charset="0"/>
                        <a:cs typeface="Times New Roman" pitchFamily="18" charset="0"/>
                      </a:endParaRPr>
                    </a:p>
                  </a:txBody>
                  <a:tcPr marL="125837" marR="125837" marT="63172" marB="63172"/>
                </a:tc>
              </a:tr>
              <a:tr h="1389782">
                <a:tc>
                  <a:txBody>
                    <a:bodyPr/>
                    <a:lstStyle/>
                    <a:p>
                      <a:r>
                        <a:rPr lang="en-US" sz="4100" b="0" dirty="0" err="1" smtClean="0">
                          <a:latin typeface="Times New Roman" pitchFamily="18" charset="0"/>
                          <a:cs typeface="Times New Roman" pitchFamily="18" charset="0"/>
                        </a:rPr>
                        <a:t>Trọng</a:t>
                      </a:r>
                      <a:r>
                        <a:rPr lang="en-US" sz="4100" b="0" baseline="0" dirty="0" smtClean="0">
                          <a:latin typeface="Times New Roman" pitchFamily="18" charset="0"/>
                          <a:cs typeface="Times New Roman" pitchFamily="18" charset="0"/>
                        </a:rPr>
                        <a:t> </a:t>
                      </a:r>
                      <a:r>
                        <a:rPr lang="en-US" sz="4100" b="0" baseline="0" dirty="0" err="1" smtClean="0">
                          <a:latin typeface="Times New Roman" pitchFamily="18" charset="0"/>
                          <a:cs typeface="Times New Roman" pitchFamily="18" charset="0"/>
                        </a:rPr>
                        <a:t>hoạt</a:t>
                      </a:r>
                      <a:r>
                        <a:rPr lang="en-US" sz="4100" b="0" baseline="0" dirty="0" smtClean="0">
                          <a:latin typeface="Times New Roman" pitchFamily="18" charset="0"/>
                          <a:cs typeface="Times New Roman" pitchFamily="18" charset="0"/>
                        </a:rPr>
                        <a:t> </a:t>
                      </a:r>
                      <a:r>
                        <a:rPr lang="en-US" sz="4100" b="0" baseline="0" dirty="0" err="1" smtClean="0">
                          <a:latin typeface="Times New Roman" pitchFamily="18" charset="0"/>
                          <a:cs typeface="Times New Roman" pitchFamily="18" charset="0"/>
                        </a:rPr>
                        <a:t>động</a:t>
                      </a:r>
                      <a:r>
                        <a:rPr lang="en-US" sz="4100" b="0" baseline="0" dirty="0" smtClean="0">
                          <a:latin typeface="Times New Roman" pitchFamily="18" charset="0"/>
                          <a:cs typeface="Times New Roman" pitchFamily="18" charset="0"/>
                        </a:rPr>
                        <a:t> </a:t>
                      </a:r>
                      <a:r>
                        <a:rPr lang="en-US" sz="4100" b="0" baseline="0" dirty="0" err="1" smtClean="0">
                          <a:latin typeface="Times New Roman" pitchFamily="18" charset="0"/>
                          <a:cs typeface="Times New Roman" pitchFamily="18" charset="0"/>
                        </a:rPr>
                        <a:t>xã</a:t>
                      </a:r>
                      <a:r>
                        <a:rPr lang="en-US" sz="4100" b="0" baseline="0" dirty="0" smtClean="0">
                          <a:latin typeface="Times New Roman" pitchFamily="18" charset="0"/>
                          <a:cs typeface="Times New Roman" pitchFamily="18" charset="0"/>
                        </a:rPr>
                        <a:t> </a:t>
                      </a:r>
                      <a:r>
                        <a:rPr lang="en-US" sz="4100" b="0" baseline="0" dirty="0" err="1" smtClean="0">
                          <a:latin typeface="Times New Roman" pitchFamily="18" charset="0"/>
                          <a:cs typeface="Times New Roman" pitchFamily="18" charset="0"/>
                        </a:rPr>
                        <a:t>hội</a:t>
                      </a:r>
                      <a:endParaRPr lang="en-US" sz="4100" b="0" dirty="0">
                        <a:latin typeface="Times New Roman" pitchFamily="18" charset="0"/>
                        <a:cs typeface="Times New Roman" pitchFamily="18" charset="0"/>
                      </a:endParaRPr>
                    </a:p>
                  </a:txBody>
                  <a:tcPr marL="125837" marR="125837" marT="63172" marB="63172"/>
                </a:tc>
                <a:tc>
                  <a:txBody>
                    <a:bodyPr/>
                    <a:lstStyle/>
                    <a:p>
                      <a:endParaRPr lang="en-US" sz="4100" dirty="0" smtClean="0">
                        <a:latin typeface="Times New Roman" pitchFamily="18" charset="0"/>
                        <a:cs typeface="Times New Roman" pitchFamily="18" charset="0"/>
                      </a:endParaRPr>
                    </a:p>
                    <a:p>
                      <a:endParaRPr lang="en-US" sz="4100" dirty="0">
                        <a:latin typeface="Times New Roman" pitchFamily="18" charset="0"/>
                        <a:cs typeface="Times New Roman" pitchFamily="18" charset="0"/>
                      </a:endParaRPr>
                    </a:p>
                  </a:txBody>
                  <a:tcPr marL="125837" marR="125837" marT="63172" marB="63172"/>
                </a:tc>
                <a:tc>
                  <a:txBody>
                    <a:bodyPr/>
                    <a:lstStyle/>
                    <a:p>
                      <a:endParaRPr lang="en-US" sz="4100" dirty="0">
                        <a:latin typeface="Times New Roman" pitchFamily="18" charset="0"/>
                        <a:cs typeface="Times New Roman" pitchFamily="18" charset="0"/>
                      </a:endParaRPr>
                    </a:p>
                  </a:txBody>
                  <a:tcPr marL="125837" marR="125837" marT="63172" marB="63172"/>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2" y="129382"/>
            <a:ext cx="16345816" cy="2088232"/>
          </a:xfrm>
          <a:prstGeom prst="rect">
            <a:avLst/>
          </a:prstGeom>
          <a:ln>
            <a:noFill/>
          </a:ln>
          <a:effectLst>
            <a:softEdge rad="112500"/>
          </a:effectLst>
        </p:spPr>
      </p:pic>
      <p:sp>
        <p:nvSpPr>
          <p:cNvPr id="7" name="Rectangle 6"/>
          <p:cNvSpPr/>
          <p:nvPr/>
        </p:nvSpPr>
        <p:spPr>
          <a:xfrm>
            <a:off x="468264" y="129382"/>
            <a:ext cx="16057784" cy="1789238"/>
          </a:xfrm>
          <a:prstGeom prst="rect">
            <a:avLst/>
          </a:prstGeom>
        </p:spPr>
        <p:txBody>
          <a:bodyPr wrap="square" lIns="126013" tIns="63007" rIns="126013" bIns="63007">
            <a:spAutoFit/>
          </a:bodyPr>
          <a:lstStyle/>
          <a:p>
            <a:pPr marL="630067" indent="-630067" algn="ctr">
              <a:lnSpc>
                <a:spcPct val="150000"/>
              </a:lnSpc>
              <a:buFont typeface="Wingdings" pitchFamily="2" charset="2"/>
              <a:buChar char="v"/>
            </a:pPr>
            <a:r>
              <a:rPr lang="en-US" sz="3600" b="1" kern="0" dirty="0" err="1">
                <a:solidFill>
                  <a:srgbClr val="FF0000"/>
                </a:solidFill>
                <a:latin typeface="Times New Roman" panose="02020603050405020304" pitchFamily="18" charset="0"/>
              </a:rPr>
              <a:t>Em</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hãy</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tìm</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thêm</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những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biểu</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hiện</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khác</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của</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siêng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năng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kiên</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trì</a:t>
            </a:r>
            <a:r>
              <a:rPr lang="en-US" sz="3600" b="1" kern="0" dirty="0">
                <a:solidFill>
                  <a:srgbClr val="FF0000"/>
                </a:solidFill>
                <a:latin typeface="Times New Roman" panose="02020603050405020304" pitchFamily="18" charset="0"/>
              </a:rPr>
              <a:t> &amp; </a:t>
            </a:r>
            <a:r>
              <a:rPr lang="en-US" sz="3600" b="1" kern="0" dirty="0" err="1">
                <a:solidFill>
                  <a:srgbClr val="FF0000"/>
                </a:solidFill>
                <a:latin typeface="Times New Roman" panose="02020603050405020304" pitchFamily="18" charset="0"/>
              </a:rPr>
              <a:t>không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siêng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năng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kiên</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trì</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mà</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em</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biết</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học</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tập</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lao</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động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hoạt</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động</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xã</a:t>
            </a:r>
            <a:r>
              <a:rPr lang="en-US" sz="3600" b="1" kern="0" dirty="0">
                <a:solidFill>
                  <a:srgbClr val="FF0000"/>
                </a:solidFill>
                <a:latin typeface="Times New Roman" panose="02020603050405020304" pitchFamily="18" charset="0"/>
              </a:rPr>
              <a:t> </a:t>
            </a:r>
            <a:r>
              <a:rPr lang="en-US" sz="3600" b="1" kern="0" dirty="0" err="1">
                <a:solidFill>
                  <a:srgbClr val="FF0000"/>
                </a:solidFill>
                <a:latin typeface="Times New Roman" panose="02020603050405020304" pitchFamily="18" charset="0"/>
              </a:rPr>
              <a:t>hội</a:t>
            </a:r>
            <a:r>
              <a:rPr lang="en-US" sz="3600" b="1" kern="0" dirty="0">
                <a:solidFill>
                  <a:srgbClr val="FF0000"/>
                </a:solidFill>
                <a:latin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494543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55" y="273398"/>
            <a:ext cx="16129793" cy="9001000"/>
          </a:xfrm>
          <a:prstGeom prst="rect">
            <a:avLst/>
          </a:prstGeom>
          <a:ln>
            <a:noFill/>
          </a:ln>
          <a:effectLst>
            <a:softEdge rad="112500"/>
          </a:effectLst>
        </p:spPr>
      </p:pic>
      <p:graphicFrame>
        <p:nvGraphicFramePr>
          <p:cNvPr id="4" name="Table 3"/>
          <p:cNvGraphicFramePr>
            <a:graphicFrameLocks noGrp="1"/>
          </p:cNvGraphicFramePr>
          <p:nvPr>
            <p:extLst>
              <p:ext uri="{D42A27DB-BD31-4B8C-83A1-F6EECF244321}">
                <p14:modId xmlns:p14="http://schemas.microsoft.com/office/powerpoint/2010/main" val="3275120205"/>
              </p:ext>
            </p:extLst>
          </p:nvPr>
        </p:nvGraphicFramePr>
        <p:xfrm>
          <a:off x="539468" y="841491"/>
          <a:ext cx="15843365" cy="7864814"/>
        </p:xfrm>
        <a:graphic>
          <a:graphicData uri="http://schemas.openxmlformats.org/drawingml/2006/table">
            <a:tbl>
              <a:tblPr firstRow="1" bandRow="1">
                <a:tableStyleId>{5940675A-B579-460E-94D1-54222C63F5DA}</a:tableStyleId>
              </a:tblPr>
              <a:tblGrid>
                <a:gridCol w="3889236"/>
                <a:gridCol w="6336704"/>
                <a:gridCol w="5617425"/>
              </a:tblGrid>
              <a:tr h="1389782">
                <a:tc>
                  <a:txBody>
                    <a:bodyPr/>
                    <a:lstStyle/>
                    <a:p>
                      <a:endParaRPr lang="en-US" sz="4100" dirty="0">
                        <a:latin typeface="Times New Roman" pitchFamily="18" charset="0"/>
                        <a:cs typeface="Times New Roman" pitchFamily="18" charset="0"/>
                      </a:endParaRPr>
                    </a:p>
                  </a:txBody>
                  <a:tcPr marL="125837" marR="125837" marT="63172" marB="63172"/>
                </a:tc>
                <a:tc>
                  <a:txBody>
                    <a:bodyPr/>
                    <a:lstStyle/>
                    <a:p>
                      <a:pPr algn="ctr"/>
                      <a:r>
                        <a:rPr lang="en-US" sz="4100" b="1" i="0" dirty="0" err="1" smtClean="0">
                          <a:solidFill>
                            <a:srgbClr val="FF0000"/>
                          </a:solidFill>
                          <a:latin typeface="Times New Roman" pitchFamily="18" charset="0"/>
                          <a:cs typeface="Times New Roman" pitchFamily="18" charset="0"/>
                        </a:rPr>
                        <a:t>Siêng</a:t>
                      </a:r>
                      <a:r>
                        <a:rPr lang="en-US" sz="4100" b="1" i="0" baseline="0" dirty="0" smtClean="0">
                          <a:solidFill>
                            <a:srgbClr val="FF0000"/>
                          </a:solidFill>
                          <a:latin typeface="Times New Roman" pitchFamily="18" charset="0"/>
                          <a:cs typeface="Times New Roman" pitchFamily="18" charset="0"/>
                        </a:rPr>
                        <a:t> </a:t>
                      </a:r>
                      <a:r>
                        <a:rPr lang="en-US" sz="4100" b="1" i="0" baseline="0" dirty="0" err="1" smtClean="0">
                          <a:solidFill>
                            <a:srgbClr val="FF0000"/>
                          </a:solidFill>
                          <a:latin typeface="Times New Roman" pitchFamily="18" charset="0"/>
                          <a:cs typeface="Times New Roman" pitchFamily="18" charset="0"/>
                        </a:rPr>
                        <a:t>năng</a:t>
                      </a:r>
                      <a:r>
                        <a:rPr lang="en-US" sz="4100" b="1" i="0" baseline="0" dirty="0" smtClean="0">
                          <a:solidFill>
                            <a:srgbClr val="FF0000"/>
                          </a:solidFill>
                          <a:latin typeface="Times New Roman" pitchFamily="18" charset="0"/>
                          <a:cs typeface="Times New Roman" pitchFamily="18" charset="0"/>
                        </a:rPr>
                        <a:t> </a:t>
                      </a:r>
                      <a:r>
                        <a:rPr lang="en-US" sz="4100" b="1" i="0" baseline="0" dirty="0" err="1" smtClean="0">
                          <a:solidFill>
                            <a:srgbClr val="FF0000"/>
                          </a:solidFill>
                          <a:latin typeface="Times New Roman" pitchFamily="18" charset="0"/>
                          <a:cs typeface="Times New Roman" pitchFamily="18" charset="0"/>
                        </a:rPr>
                        <a:t>kiên</a:t>
                      </a:r>
                      <a:r>
                        <a:rPr lang="en-US" sz="4100" b="1" i="0" baseline="0" dirty="0" smtClean="0">
                          <a:solidFill>
                            <a:srgbClr val="FF0000"/>
                          </a:solidFill>
                          <a:latin typeface="Times New Roman" pitchFamily="18" charset="0"/>
                          <a:cs typeface="Times New Roman" pitchFamily="18" charset="0"/>
                        </a:rPr>
                        <a:t> </a:t>
                      </a:r>
                      <a:r>
                        <a:rPr lang="en-US" sz="4100" b="1" i="0" baseline="0" dirty="0" err="1" smtClean="0">
                          <a:solidFill>
                            <a:srgbClr val="FF0000"/>
                          </a:solidFill>
                          <a:latin typeface="Times New Roman" pitchFamily="18" charset="0"/>
                          <a:cs typeface="Times New Roman" pitchFamily="18" charset="0"/>
                        </a:rPr>
                        <a:t>trì</a:t>
                      </a:r>
                    </a:p>
                    <a:p>
                      <a:pPr algn="ctr"/>
                      <a:endParaRPr lang="en-US" sz="4100" b="1" i="0" dirty="0">
                        <a:solidFill>
                          <a:srgbClr val="FF0000"/>
                        </a:solidFill>
                        <a:latin typeface="Times New Roman" pitchFamily="18" charset="0"/>
                        <a:cs typeface="Times New Roman" pitchFamily="18" charset="0"/>
                      </a:endParaRPr>
                    </a:p>
                  </a:txBody>
                  <a:tcPr marL="125837" marR="125837" marT="63172" marB="631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100" b="1" i="0" dirty="0" err="1" smtClean="0">
                          <a:solidFill>
                            <a:srgbClr val="FF0000"/>
                          </a:solidFill>
                          <a:latin typeface="Times New Roman" pitchFamily="18" charset="0"/>
                          <a:cs typeface="Times New Roman" pitchFamily="18" charset="0"/>
                        </a:rPr>
                        <a:t>Không</a:t>
                      </a:r>
                      <a:r>
                        <a:rPr lang="en-US" sz="4100" b="1" i="0" baseline="0" dirty="0" smtClean="0">
                          <a:solidFill>
                            <a:srgbClr val="FF0000"/>
                          </a:solidFill>
                          <a:latin typeface="Times New Roman" pitchFamily="18" charset="0"/>
                          <a:cs typeface="Times New Roman" pitchFamily="18" charset="0"/>
                        </a:rPr>
                        <a:t> </a:t>
                      </a:r>
                      <a:r>
                        <a:rPr lang="en-US" sz="4100" b="1" i="0" baseline="0" dirty="0" err="1" smtClean="0">
                          <a:solidFill>
                            <a:srgbClr val="FF0000"/>
                          </a:solidFill>
                          <a:latin typeface="Times New Roman" pitchFamily="18" charset="0"/>
                          <a:cs typeface="Times New Roman" pitchFamily="18" charset="0"/>
                        </a:rPr>
                        <a:t>s</a:t>
                      </a:r>
                      <a:r>
                        <a:rPr lang="en-US" sz="4100" b="1" i="0" dirty="0" err="1" smtClean="0">
                          <a:solidFill>
                            <a:srgbClr val="FF0000"/>
                          </a:solidFill>
                          <a:latin typeface="Times New Roman" pitchFamily="18" charset="0"/>
                          <a:cs typeface="Times New Roman" pitchFamily="18" charset="0"/>
                        </a:rPr>
                        <a:t>iêng</a:t>
                      </a:r>
                      <a:r>
                        <a:rPr lang="en-US" sz="4100" b="1" i="0" baseline="0" dirty="0" smtClean="0">
                          <a:solidFill>
                            <a:srgbClr val="FF0000"/>
                          </a:solidFill>
                          <a:latin typeface="Times New Roman" pitchFamily="18" charset="0"/>
                          <a:cs typeface="Times New Roman" pitchFamily="18" charset="0"/>
                        </a:rPr>
                        <a:t> </a:t>
                      </a:r>
                      <a:r>
                        <a:rPr lang="en-US" sz="4100" b="1" i="0" baseline="0" dirty="0" err="1" smtClean="0">
                          <a:solidFill>
                            <a:srgbClr val="FF0000"/>
                          </a:solidFill>
                          <a:latin typeface="Times New Roman" pitchFamily="18" charset="0"/>
                          <a:cs typeface="Times New Roman" pitchFamily="18" charset="0"/>
                        </a:rPr>
                        <a:t>năng</a:t>
                      </a:r>
                      <a:endParaRPr lang="en-US" sz="4100" b="1" i="0" baseline="0" dirty="0" smtClean="0">
                        <a:solidFill>
                          <a:srgbClr val="FF000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100" b="1" i="0" baseline="0" dirty="0" smtClean="0">
                          <a:solidFill>
                            <a:srgbClr val="FF0000"/>
                          </a:solidFill>
                          <a:latin typeface="Times New Roman" pitchFamily="18" charset="0"/>
                          <a:cs typeface="Times New Roman" pitchFamily="18" charset="0"/>
                        </a:rPr>
                        <a:t> </a:t>
                      </a:r>
                      <a:r>
                        <a:rPr lang="en-US" sz="4100" b="1" i="0" baseline="0" dirty="0" err="1" smtClean="0">
                          <a:solidFill>
                            <a:srgbClr val="FF0000"/>
                          </a:solidFill>
                          <a:latin typeface="Times New Roman" pitchFamily="18" charset="0"/>
                          <a:cs typeface="Times New Roman" pitchFamily="18" charset="0"/>
                        </a:rPr>
                        <a:t>kiên</a:t>
                      </a:r>
                      <a:r>
                        <a:rPr lang="en-US" sz="4100" b="1" i="0" baseline="0" dirty="0" smtClean="0">
                          <a:solidFill>
                            <a:srgbClr val="FF0000"/>
                          </a:solidFill>
                          <a:latin typeface="Times New Roman" pitchFamily="18" charset="0"/>
                          <a:cs typeface="Times New Roman" pitchFamily="18" charset="0"/>
                        </a:rPr>
                        <a:t> </a:t>
                      </a:r>
                      <a:r>
                        <a:rPr lang="en-US" sz="4100" b="1" i="0" baseline="0" dirty="0" err="1" smtClean="0">
                          <a:solidFill>
                            <a:srgbClr val="FF0000"/>
                          </a:solidFill>
                          <a:latin typeface="Times New Roman" pitchFamily="18" charset="0"/>
                          <a:cs typeface="Times New Roman" pitchFamily="18" charset="0"/>
                        </a:rPr>
                        <a:t>trì</a:t>
                      </a:r>
                      <a:endParaRPr lang="en-US" sz="4100" b="1" i="0" baseline="0" dirty="0" smtClean="0">
                        <a:solidFill>
                          <a:srgbClr val="FF0000"/>
                        </a:solidFill>
                        <a:latin typeface="Times New Roman" pitchFamily="18" charset="0"/>
                        <a:cs typeface="Times New Roman" pitchFamily="18" charset="0"/>
                      </a:endParaRPr>
                    </a:p>
                  </a:txBody>
                  <a:tcPr marL="125837" marR="125837" marT="63172" marB="63172"/>
                </a:tc>
              </a:tr>
              <a:tr h="1389782">
                <a:tc>
                  <a:txBody>
                    <a:bodyPr/>
                    <a:lstStyle/>
                    <a:p>
                      <a:pPr algn="ctr"/>
                      <a:r>
                        <a:rPr lang="en-US" sz="4100" b="1" dirty="0" err="1" smtClean="0">
                          <a:solidFill>
                            <a:srgbClr val="7030A0"/>
                          </a:solidFill>
                          <a:latin typeface="Times New Roman" pitchFamily="18" charset="0"/>
                          <a:cs typeface="Times New Roman" pitchFamily="18" charset="0"/>
                        </a:rPr>
                        <a:t>Trong</a:t>
                      </a:r>
                      <a:r>
                        <a:rPr lang="en-US" sz="4100" b="1" dirty="0" smtClean="0">
                          <a:solidFill>
                            <a:srgbClr val="7030A0"/>
                          </a:solidFill>
                          <a:latin typeface="Times New Roman" pitchFamily="18" charset="0"/>
                          <a:cs typeface="Times New Roman" pitchFamily="18" charset="0"/>
                        </a:rPr>
                        <a:t> </a:t>
                      </a:r>
                      <a:r>
                        <a:rPr lang="en-US" sz="4100" b="1" dirty="0" err="1" smtClean="0">
                          <a:solidFill>
                            <a:srgbClr val="7030A0"/>
                          </a:solidFill>
                          <a:latin typeface="Times New Roman" pitchFamily="18" charset="0"/>
                          <a:cs typeface="Times New Roman" pitchFamily="18" charset="0"/>
                        </a:rPr>
                        <a:t>học</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tập</a:t>
                      </a:r>
                      <a:endParaRPr lang="en-US" sz="4100" b="1" dirty="0">
                        <a:solidFill>
                          <a:srgbClr val="7030A0"/>
                        </a:solidFill>
                        <a:latin typeface="Times New Roman" pitchFamily="18" charset="0"/>
                        <a:cs typeface="Times New Roman" pitchFamily="18" charset="0"/>
                      </a:endParaRPr>
                    </a:p>
                  </a:txBody>
                  <a:tcPr marL="125837" marR="125837" marT="63172" marB="63172"/>
                </a:tc>
                <a:tc>
                  <a:txBody>
                    <a:bodyPr/>
                    <a:lstStyle/>
                    <a:p>
                      <a:r>
                        <a:rPr lang="en-US" sz="4000" dirty="0" err="1" smtClean="0">
                          <a:latin typeface="Times New Roman" pitchFamily="18" charset="0"/>
                          <a:cs typeface="Times New Roman" pitchFamily="18" charset="0"/>
                        </a:rPr>
                        <a:t>Đi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học</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chuyên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cần</a:t>
                      </a:r>
                      <a:endParaRPr lang="en-US" sz="4000" baseline="0" dirty="0" smtClean="0">
                        <a:latin typeface="Times New Roman" pitchFamily="18" charset="0"/>
                        <a:cs typeface="Times New Roman" pitchFamily="18" charset="0"/>
                      </a:endParaRPr>
                    </a:p>
                    <a:p>
                      <a:r>
                        <a:rPr lang="en-US" sz="4000" dirty="0" err="1" smtClean="0">
                          <a:latin typeface="Times New Roman" pitchFamily="18" charset="0"/>
                          <a:cs typeface="Times New Roman" pitchFamily="18" charset="0"/>
                        </a:rPr>
                        <a:t>Học</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và</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làm</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bài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đầy</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đủ</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luôn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cố</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gắng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làm</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những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bài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tập</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khó</a:t>
                      </a:r>
                      <a:r>
                        <a:rPr lang="en-US" sz="4000" baseline="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txBody>
                  <a:tcPr marL="125837" marR="125837" marT="63172" marB="63172"/>
                </a:tc>
                <a:tc>
                  <a:txBody>
                    <a:bodyPr/>
                    <a:lstStyle/>
                    <a:p>
                      <a:r>
                        <a:rPr lang="en-US" sz="4000" dirty="0" err="1" smtClean="0">
                          <a:latin typeface="Times New Roman" pitchFamily="18" charset="0"/>
                          <a:cs typeface="Times New Roman" pitchFamily="18" charset="0"/>
                        </a:rPr>
                        <a:t>Thường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xuyên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trốn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học</a:t>
                      </a:r>
                      <a:r>
                        <a:rPr lang="en-US" sz="4000" baseline="0" dirty="0" smtClean="0">
                          <a:latin typeface="Times New Roman" pitchFamily="18" charset="0"/>
                          <a:cs typeface="Times New Roman" pitchFamily="18" charset="0"/>
                        </a:rPr>
                        <a:t>.</a:t>
                      </a:r>
                    </a:p>
                    <a:p>
                      <a:r>
                        <a:rPr lang="en-US" sz="4000" dirty="0" err="1" smtClean="0">
                          <a:latin typeface="Times New Roman" pitchFamily="18" charset="0"/>
                          <a:cs typeface="Times New Roman" pitchFamily="18" charset="0"/>
                        </a:rPr>
                        <a:t>Thấy</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bài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khó</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thì</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bỏ</a:t>
                      </a:r>
                      <a:r>
                        <a:rPr lang="en-US" sz="4000" baseline="0" dirty="0" smtClean="0">
                          <a:latin typeface="Times New Roman" pitchFamily="18" charset="0"/>
                          <a:cs typeface="Times New Roman" pitchFamily="18" charset="0"/>
                        </a:rPr>
                        <a:t> qua </a:t>
                      </a:r>
                      <a:r>
                        <a:rPr lang="en-US" sz="4000" baseline="0" dirty="0" err="1" smtClean="0">
                          <a:latin typeface="Times New Roman" pitchFamily="18" charset="0"/>
                          <a:cs typeface="Times New Roman" pitchFamily="18" charset="0"/>
                        </a:rPr>
                        <a:t>không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suy</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nghĩ</a:t>
                      </a:r>
                      <a:r>
                        <a:rPr lang="en-US" sz="4000" baseline="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txBody>
                  <a:tcPr marL="125837" marR="125837" marT="63172" marB="63172"/>
                </a:tc>
              </a:tr>
              <a:tr h="1389782">
                <a:tc>
                  <a:txBody>
                    <a:bodyPr/>
                    <a:lstStyle/>
                    <a:p>
                      <a:pPr algn="ctr"/>
                      <a:r>
                        <a:rPr lang="en-US" sz="4100" b="1" dirty="0" err="1" smtClean="0">
                          <a:solidFill>
                            <a:srgbClr val="7030A0"/>
                          </a:solidFill>
                          <a:latin typeface="Times New Roman" pitchFamily="18" charset="0"/>
                          <a:cs typeface="Times New Roman" pitchFamily="18" charset="0"/>
                        </a:rPr>
                        <a:t>Trong</a:t>
                      </a:r>
                      <a:r>
                        <a:rPr lang="en-US" sz="4100" b="1" dirty="0" smtClean="0">
                          <a:solidFill>
                            <a:srgbClr val="7030A0"/>
                          </a:solidFill>
                          <a:latin typeface="Times New Roman" pitchFamily="18" charset="0"/>
                          <a:cs typeface="Times New Roman" pitchFamily="18" charset="0"/>
                        </a:rPr>
                        <a:t> </a:t>
                      </a:r>
                      <a:r>
                        <a:rPr lang="en-US" sz="4100" b="1" dirty="0" err="1" smtClean="0">
                          <a:solidFill>
                            <a:srgbClr val="7030A0"/>
                          </a:solidFill>
                          <a:latin typeface="Times New Roman" pitchFamily="18" charset="0"/>
                          <a:cs typeface="Times New Roman" pitchFamily="18" charset="0"/>
                        </a:rPr>
                        <a:t>lao</a:t>
                      </a:r>
                      <a:r>
                        <a:rPr lang="en-US" sz="4100" b="1" dirty="0" smtClean="0">
                          <a:solidFill>
                            <a:srgbClr val="7030A0"/>
                          </a:solidFill>
                          <a:latin typeface="Times New Roman" pitchFamily="18" charset="0"/>
                          <a:cs typeface="Times New Roman" pitchFamily="18" charset="0"/>
                        </a:rPr>
                        <a:t> </a:t>
                      </a:r>
                      <a:r>
                        <a:rPr lang="en-US" sz="4100" b="1" dirty="0" err="1" smtClean="0">
                          <a:solidFill>
                            <a:srgbClr val="7030A0"/>
                          </a:solidFill>
                          <a:latin typeface="Times New Roman" pitchFamily="18" charset="0"/>
                          <a:cs typeface="Times New Roman" pitchFamily="18" charset="0"/>
                        </a:rPr>
                        <a:t>động</a:t>
                      </a:r>
                      <a:endParaRPr lang="en-US" sz="4100" b="1" dirty="0">
                        <a:solidFill>
                          <a:srgbClr val="7030A0"/>
                        </a:solidFill>
                        <a:latin typeface="Times New Roman" pitchFamily="18" charset="0"/>
                        <a:cs typeface="Times New Roman" pitchFamily="18" charset="0"/>
                      </a:endParaRPr>
                    </a:p>
                  </a:txBody>
                  <a:tcPr marL="125837" marR="125837" marT="63172" marB="63172"/>
                </a:tc>
                <a:tc>
                  <a:txBody>
                    <a:bodyPr/>
                    <a:lstStyle/>
                    <a:p>
                      <a:pPr marL="0" marR="0" indent="0" algn="l" defTabSz="914400" eaLnBrk="1" fontAlgn="base" latinLnBrk="0" hangingPunct="1">
                        <a:lnSpc>
                          <a:spcPct val="100000"/>
                        </a:lnSpc>
                        <a:spcBef>
                          <a:spcPct val="0"/>
                        </a:spcBef>
                        <a:spcAft>
                          <a:spcPct val="0"/>
                        </a:spcAft>
                        <a:buClrTx/>
                        <a:buSzTx/>
                        <a:buFontTx/>
                        <a:buNone/>
                        <a:tabLst/>
                        <a:defRPr/>
                      </a:pPr>
                      <a:r>
                        <a:rPr lang="en-US" sz="4000" dirty="0" err="1" smtClean="0">
                          <a:latin typeface="Times New Roman" panose="02020603050405020304" pitchFamily="18" charset="0"/>
                          <a:cs typeface="Times New Roman" panose="02020603050405020304" pitchFamily="18" charset="0"/>
                        </a:rPr>
                        <a:t>Chăm</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chỉ</a:t>
                      </a:r>
                      <a:r>
                        <a:rPr lang="en-US" sz="4000" baseline="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dọn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dẹp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cửa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nấu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cơm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sóc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vườn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rau</a:t>
                      </a:r>
                      <a:r>
                        <a:rPr lang="en-US" sz="4000" dirty="0" smtClean="0">
                          <a:latin typeface="Times New Roman" panose="02020603050405020304" pitchFamily="18" charset="0"/>
                          <a:cs typeface="Times New Roman" panose="02020603050405020304" pitchFamily="18" charset="0"/>
                        </a:rPr>
                        <a:t>,…</a:t>
                      </a:r>
                    </a:p>
                  </a:txBody>
                  <a:tcPr marL="125837" marR="125837" marT="63172" marB="63172"/>
                </a:tc>
                <a:tc>
                  <a:txBody>
                    <a:bodyPr/>
                    <a:lstStyle/>
                    <a:p>
                      <a:r>
                        <a:rPr lang="en-US" sz="4000" dirty="0" err="1" smtClean="0">
                          <a:latin typeface="Times New Roman" pitchFamily="18" charset="0"/>
                          <a:cs typeface="Times New Roman" pitchFamily="18" charset="0"/>
                        </a:rPr>
                        <a:t>Lười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biếng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không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giúp</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đỡ</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ba</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mẹ</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công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việc</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nhà</a:t>
                      </a:r>
                      <a:r>
                        <a:rPr lang="en-US" sz="4000" baseline="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txBody>
                  <a:tcPr marL="125837" marR="125837" marT="63172" marB="63172"/>
                </a:tc>
              </a:tr>
              <a:tr h="1389782">
                <a:tc>
                  <a:txBody>
                    <a:bodyPr/>
                    <a:lstStyle/>
                    <a:p>
                      <a:pPr algn="ctr"/>
                      <a:r>
                        <a:rPr lang="en-US" sz="4100" b="1" dirty="0" err="1" smtClean="0">
                          <a:solidFill>
                            <a:srgbClr val="7030A0"/>
                          </a:solidFill>
                          <a:latin typeface="Times New Roman" pitchFamily="18" charset="0"/>
                          <a:cs typeface="Times New Roman" pitchFamily="18" charset="0"/>
                        </a:rPr>
                        <a:t>Trọng</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hoạt</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động</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xã</a:t>
                      </a:r>
                      <a:r>
                        <a:rPr lang="en-US" sz="4100" b="1" baseline="0" dirty="0" smtClean="0">
                          <a:solidFill>
                            <a:srgbClr val="7030A0"/>
                          </a:solidFill>
                          <a:latin typeface="Times New Roman" pitchFamily="18" charset="0"/>
                          <a:cs typeface="Times New Roman" pitchFamily="18" charset="0"/>
                        </a:rPr>
                        <a:t> </a:t>
                      </a:r>
                      <a:r>
                        <a:rPr lang="en-US" sz="4100" b="1" baseline="0" dirty="0" err="1" smtClean="0">
                          <a:solidFill>
                            <a:srgbClr val="7030A0"/>
                          </a:solidFill>
                          <a:latin typeface="Times New Roman" pitchFamily="18" charset="0"/>
                          <a:cs typeface="Times New Roman" pitchFamily="18" charset="0"/>
                        </a:rPr>
                        <a:t>hội</a:t>
                      </a:r>
                      <a:endParaRPr lang="en-US" sz="4100" b="1" dirty="0">
                        <a:solidFill>
                          <a:srgbClr val="7030A0"/>
                        </a:solidFill>
                        <a:latin typeface="Times New Roman" pitchFamily="18" charset="0"/>
                        <a:cs typeface="Times New Roman" pitchFamily="18" charset="0"/>
                      </a:endParaRPr>
                    </a:p>
                  </a:txBody>
                  <a:tcPr marL="125837" marR="125837" marT="63172" marB="63172"/>
                </a:tc>
                <a:tc>
                  <a:txBody>
                    <a:bodyPr/>
                    <a:lstStyle/>
                    <a:p>
                      <a:r>
                        <a:rPr lang="en-US" sz="4000" dirty="0" err="1" smtClean="0">
                          <a:latin typeface="Times New Roman" pitchFamily="18" charset="0"/>
                          <a:cs typeface="Times New Roman" pitchFamily="18" charset="0"/>
                        </a:rPr>
                        <a:t>Kiên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trì</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luyện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tập</a:t>
                      </a:r>
                      <a:r>
                        <a:rPr lang="en-US" sz="4000" baseline="0" dirty="0" smtClean="0">
                          <a:latin typeface="Times New Roman" pitchFamily="18" charset="0"/>
                          <a:cs typeface="Times New Roman" pitchFamily="18" charset="0"/>
                        </a:rPr>
                        <a:t> TDTT, </a:t>
                      </a:r>
                      <a:r>
                        <a:rPr lang="en-US" sz="4000" baseline="0" dirty="0" err="1" smtClean="0">
                          <a:latin typeface="Times New Roman" pitchFamily="18" charset="0"/>
                          <a:cs typeface="Times New Roman" pitchFamily="18" charset="0"/>
                        </a:rPr>
                        <a:t>đấu</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tranh</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phòng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chống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tệ</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nạn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xã</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hội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dịch</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bệnh</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covid</a:t>
                      </a:r>
                      <a:r>
                        <a:rPr lang="en-US" sz="4000" baseline="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txBody>
                  <a:tcPr marL="125837" marR="125837" marT="63172" marB="63172"/>
                </a:tc>
                <a:tc>
                  <a:txBody>
                    <a:bodyPr/>
                    <a:lstStyle/>
                    <a:p>
                      <a:r>
                        <a:rPr lang="en-US" sz="4000" dirty="0" err="1" smtClean="0">
                          <a:latin typeface="Times New Roman" pitchFamily="18" charset="0"/>
                          <a:cs typeface="Times New Roman" pitchFamily="18" charset="0"/>
                        </a:rPr>
                        <a:t>Không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tích</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cực</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tham</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gia</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hoạt</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động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tập</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thể</a:t>
                      </a:r>
                      <a:r>
                        <a:rPr lang="en-US" sz="4000" baseline="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txBody>
                  <a:tcPr marL="125837" marR="125837" marT="63172" marB="63172"/>
                </a:tc>
              </a:tr>
            </a:tbl>
          </a:graphicData>
        </a:graphic>
      </p:graphicFrame>
      <p:sp>
        <p:nvSpPr>
          <p:cNvPr id="3" name="Rectangle 2"/>
          <p:cNvSpPr/>
          <p:nvPr/>
        </p:nvSpPr>
        <p:spPr>
          <a:xfrm>
            <a:off x="4500712" y="2289622"/>
            <a:ext cx="6120680" cy="2484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25785" y="4953918"/>
            <a:ext cx="6120680" cy="1692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5785" y="6898134"/>
            <a:ext cx="6120680" cy="1692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837416" y="6898134"/>
            <a:ext cx="5400600" cy="1692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843507" y="4951761"/>
            <a:ext cx="5400600" cy="1692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858273" y="2413850"/>
            <a:ext cx="5400600" cy="1692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462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3"/>
                                        </p:tgtEl>
                                        <p:attrNameLst>
                                          <p:attrName>ppt_w</p:attrName>
                                        </p:attrNameLst>
                                      </p:cBhvr>
                                      <p:tavLst>
                                        <p:tav tm="0">
                                          <p:val>
                                            <p:strVal val="ppt_w"/>
                                          </p:val>
                                        </p:tav>
                                        <p:tav tm="100000">
                                          <p:val>
                                            <p:fltVal val="0"/>
                                          </p:val>
                                        </p:tav>
                                      </p:tavLst>
                                    </p:anim>
                                    <p:anim calcmode="lin" valueType="num">
                                      <p:cBhvr>
                                        <p:cTn id="28" dur="500"/>
                                        <p:tgtEl>
                                          <p:spTgt spid="13"/>
                                        </p:tgtEl>
                                        <p:attrNameLst>
                                          <p:attrName>ppt_h</p:attrName>
                                        </p:attrNameLst>
                                      </p:cBhvr>
                                      <p:tavLst>
                                        <p:tav tm="0">
                                          <p:val>
                                            <p:strVal val="ppt_h"/>
                                          </p:val>
                                        </p:tav>
                                        <p:tav tm="100000">
                                          <p:val>
                                            <p:fltVal val="0"/>
                                          </p:val>
                                        </p:tav>
                                      </p:tavLst>
                                    </p:anim>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4"/>
                                        </p:tgtEl>
                                        <p:attrNameLst>
                                          <p:attrName>ppt_w</p:attrName>
                                        </p:attrNameLst>
                                      </p:cBhvr>
                                      <p:tavLst>
                                        <p:tav tm="0">
                                          <p:val>
                                            <p:strVal val="ppt_w"/>
                                          </p:val>
                                        </p:tav>
                                        <p:tav tm="100000">
                                          <p:val>
                                            <p:fltVal val="0"/>
                                          </p:val>
                                        </p:tav>
                                      </p:tavLst>
                                    </p:anim>
                                    <p:anim calcmode="lin" valueType="num">
                                      <p:cBhvr>
                                        <p:cTn id="35" dur="500"/>
                                        <p:tgtEl>
                                          <p:spTgt spid="14"/>
                                        </p:tgtEl>
                                        <p:attrNameLst>
                                          <p:attrName>ppt_h</p:attrName>
                                        </p:attrNameLst>
                                      </p:cBhvr>
                                      <p:tavLst>
                                        <p:tav tm="0">
                                          <p:val>
                                            <p:strVal val="ppt_h"/>
                                          </p:val>
                                        </p:tav>
                                        <p:tav tm="100000">
                                          <p:val>
                                            <p:fltVal val="0"/>
                                          </p:val>
                                        </p:tav>
                                      </p:tavLst>
                                    </p:anim>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5"/>
                                        </p:tgtEl>
                                        <p:attrNameLst>
                                          <p:attrName>ppt_w</p:attrName>
                                        </p:attrNameLst>
                                      </p:cBhvr>
                                      <p:tavLst>
                                        <p:tav tm="0">
                                          <p:val>
                                            <p:strVal val="ppt_w"/>
                                          </p:val>
                                        </p:tav>
                                        <p:tav tm="100000">
                                          <p:val>
                                            <p:fltVal val="0"/>
                                          </p:val>
                                        </p:tav>
                                      </p:tavLst>
                                    </p:anim>
                                    <p:anim calcmode="lin" valueType="num">
                                      <p:cBhvr>
                                        <p:cTn id="42" dur="500"/>
                                        <p:tgtEl>
                                          <p:spTgt spid="15"/>
                                        </p:tgtEl>
                                        <p:attrNameLst>
                                          <p:attrName>ppt_h</p:attrName>
                                        </p:attrNameLst>
                                      </p:cBhvr>
                                      <p:tavLst>
                                        <p:tav tm="0">
                                          <p:val>
                                            <p:strVal val="ppt_h"/>
                                          </p:val>
                                        </p:tav>
                                        <p:tav tm="100000">
                                          <p:val>
                                            <p:fltVal val="0"/>
                                          </p:val>
                                        </p:tav>
                                      </p:tavLst>
                                    </p:anim>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 xmlns:a16="http://schemas.microsoft.com/office/drawing/2014/main" id="{A8F6B3AE-EF31-4298-984E-75E793105580}"/>
              </a:ext>
            </a:extLst>
          </p:cNvPr>
          <p:cNvSpPr>
            <a:spLocks noGrp="1"/>
          </p:cNvSpPr>
          <p:nvPr>
            <p:ph idx="1"/>
          </p:nvPr>
        </p:nvSpPr>
        <p:spPr>
          <a:xfrm>
            <a:off x="514788" y="2361630"/>
            <a:ext cx="8522427" cy="6609661"/>
          </a:xfrm>
          <a:solidFill>
            <a:schemeClr val="bg1"/>
          </a:solidFill>
          <a:ln w="76200">
            <a:solidFill>
              <a:srgbClr val="FF0066"/>
            </a:solidFill>
          </a:ln>
        </p:spPr>
        <p:txBody>
          <a:bodyPr lIns="126013" tIns="63007" rIns="126013" bIns="63007">
            <a:normAutofit fontScale="92500" lnSpcReduction="10000"/>
          </a:bodyPr>
          <a:lstStyle/>
          <a:p>
            <a:pPr marL="0" indent="0" algn="just">
              <a:lnSpc>
                <a:spcPct val="150000"/>
              </a:lnSpc>
              <a:buNone/>
            </a:pPr>
            <a:r>
              <a:rPr lang="vi-VN" sz="4400" b="1" dirty="0">
                <a:solidFill>
                  <a:srgbClr val="7030A0"/>
                </a:solidFill>
                <a:latin typeface="Times New Roman" panose="02020603050405020304" pitchFamily="18" charset="0"/>
                <a:ea typeface="+mj-ea"/>
                <a:cs typeface="Times New Roman" panose="02020603050405020304" pitchFamily="18" charset="0"/>
                <a:sym typeface="Wingdings" panose="05000000000000000000" pitchFamily="2" charset="2"/>
              </a:rPr>
              <a:t></a:t>
            </a:r>
            <a:r>
              <a:rPr lang="en-US" sz="4400" b="1" dirty="0">
                <a:solidFill>
                  <a:srgbClr val="7030A0"/>
                </a:solidFill>
                <a:latin typeface="Times New Roman" panose="02020603050405020304" pitchFamily="18" charset="0"/>
                <a:ea typeface="+mj-ea"/>
                <a:cs typeface="Times New Roman" panose="02020603050405020304" pitchFamily="18" charset="0"/>
                <a:sym typeface="Wingdings" panose="05000000000000000000" pitchFamily="2" charset="2"/>
              </a:rPr>
              <a:t> </a:t>
            </a:r>
            <a:r>
              <a:rPr lang="vi-VN" sz="4400" dirty="0">
                <a:solidFill>
                  <a:srgbClr val="7030A0"/>
                </a:solidFill>
                <a:latin typeface="Times New Roman" panose="02020603050405020304" pitchFamily="18" charset="0"/>
                <a:ea typeface="+mj-ea"/>
                <a:cs typeface="Times New Roman" panose="02020603050405020304" pitchFamily="18" charset="0"/>
              </a:rPr>
              <a:t>Câu </a:t>
            </a:r>
            <a:r>
              <a:rPr lang="vi-VN" sz="4400" dirty="0" err="1">
                <a:solidFill>
                  <a:srgbClr val="7030A0"/>
                </a:solidFill>
                <a:latin typeface="Times New Roman" panose="02020603050405020304" pitchFamily="18" charset="0"/>
                <a:ea typeface="+mj-ea"/>
                <a:cs typeface="Times New Roman" panose="02020603050405020304" pitchFamily="18" charset="0"/>
              </a:rPr>
              <a:t>nói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khẳng</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định</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rằng</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muốn</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có</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được</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thành</a:t>
            </a:r>
            <a:r>
              <a:rPr lang="vi-VN" sz="4400" dirty="0">
                <a:solidFill>
                  <a:srgbClr val="7030A0"/>
                </a:solidFill>
                <a:latin typeface="Times New Roman" panose="02020603050405020304" pitchFamily="18" charset="0"/>
                <a:ea typeface="+mj-ea"/>
                <a:cs typeface="Times New Roman" panose="02020603050405020304" pitchFamily="18" charset="0"/>
              </a:rPr>
              <a:t> công, </a:t>
            </a:r>
            <a:r>
              <a:rPr lang="vi-VN" sz="4400" dirty="0" err="1">
                <a:solidFill>
                  <a:srgbClr val="7030A0"/>
                </a:solidFill>
                <a:latin typeface="Times New Roman" panose="02020603050405020304" pitchFamily="18" charset="0"/>
                <a:ea typeface="+mj-ea"/>
                <a:cs typeface="Times New Roman" panose="02020603050405020304" pitchFamily="18" charset="0"/>
              </a:rPr>
              <a:t>mỗi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người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đều</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phải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cần</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cù</a:t>
            </a:r>
            <a:r>
              <a:rPr lang="vi-VN" sz="4400" dirty="0">
                <a:solidFill>
                  <a:srgbClr val="7030A0"/>
                </a:solidFill>
                <a:latin typeface="Times New Roman" panose="02020603050405020304" pitchFamily="18" charset="0"/>
                <a:ea typeface="+mj-ea"/>
                <a:cs typeface="Times New Roman" panose="02020603050405020304" pitchFamily="18" charset="0"/>
              </a:rPr>
              <a:t>, chăm </a:t>
            </a:r>
            <a:r>
              <a:rPr lang="vi-VN" sz="4400" dirty="0" err="1">
                <a:solidFill>
                  <a:srgbClr val="7030A0"/>
                </a:solidFill>
                <a:latin typeface="Times New Roman" panose="02020603050405020304" pitchFamily="18" charset="0"/>
                <a:ea typeface="+mj-ea"/>
                <a:cs typeface="Times New Roman" panose="02020603050405020304" pitchFamily="18" charset="0"/>
              </a:rPr>
              <a:t>chỉ</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những</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người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lười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biếng</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thì</a:t>
            </a:r>
            <a:r>
              <a:rPr lang="vi-VN" sz="4400" dirty="0">
                <a:solidFill>
                  <a:srgbClr val="7030A0"/>
                </a:solidFill>
                <a:latin typeface="Times New Roman" panose="02020603050405020304" pitchFamily="18" charset="0"/>
                <a:ea typeface="+mj-ea"/>
                <a:cs typeface="Times New Roman" panose="02020603050405020304" pitchFamily="18" charset="0"/>
              </a:rPr>
              <a:t> không bao </a:t>
            </a:r>
            <a:r>
              <a:rPr lang="vi-VN" sz="4400" dirty="0" err="1">
                <a:solidFill>
                  <a:srgbClr val="7030A0"/>
                </a:solidFill>
                <a:latin typeface="Times New Roman" panose="02020603050405020304" pitchFamily="18" charset="0"/>
                <a:ea typeface="+mj-ea"/>
                <a:cs typeface="Times New Roman" panose="02020603050405020304" pitchFamily="18" charset="0"/>
              </a:rPr>
              <a:t>giờ</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en-US" sz="4400" dirty="0" err="1">
                <a:solidFill>
                  <a:srgbClr val="7030A0"/>
                </a:solidFill>
                <a:latin typeface="Times New Roman" panose="02020603050405020304" pitchFamily="18" charset="0"/>
                <a:ea typeface="+mj-ea"/>
                <a:cs typeface="Times New Roman" panose="02020603050405020304" pitchFamily="18" charset="0"/>
              </a:rPr>
              <a:t>gặt</a:t>
            </a:r>
            <a:r>
              <a:rPr lang="en-US" sz="4400" dirty="0">
                <a:solidFill>
                  <a:srgbClr val="7030A0"/>
                </a:solidFill>
                <a:latin typeface="Times New Roman" panose="02020603050405020304" pitchFamily="18" charset="0"/>
                <a:ea typeface="+mj-ea"/>
                <a:cs typeface="Times New Roman" panose="02020603050405020304" pitchFamily="18" charset="0"/>
              </a:rPr>
              <a:t> </a:t>
            </a:r>
            <a:r>
              <a:rPr lang="en-US" sz="4400" dirty="0" err="1">
                <a:solidFill>
                  <a:srgbClr val="7030A0"/>
                </a:solidFill>
                <a:latin typeface="Times New Roman" panose="02020603050405020304" pitchFamily="18" charset="0"/>
                <a:ea typeface="+mj-ea"/>
                <a:cs typeface="Times New Roman" panose="02020603050405020304" pitchFamily="18" charset="0"/>
              </a:rPr>
              <a:t>hái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được</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thành</a:t>
            </a:r>
            <a:r>
              <a:rPr lang="vi-VN" sz="4400" dirty="0">
                <a:solidFill>
                  <a:srgbClr val="7030A0"/>
                </a:solidFill>
                <a:latin typeface="Times New Roman" panose="02020603050405020304" pitchFamily="18" charset="0"/>
                <a:ea typeface="+mj-ea"/>
                <a:cs typeface="Times New Roman" panose="02020603050405020304" pitchFamily="18" charset="0"/>
              </a:rPr>
              <a:t> công. </a:t>
            </a:r>
            <a:r>
              <a:rPr lang="vi-VN" sz="4400" dirty="0" err="1">
                <a:solidFill>
                  <a:srgbClr val="7030A0"/>
                </a:solidFill>
                <a:latin typeface="Times New Roman" panose="02020603050405020304" pitchFamily="18" charset="0"/>
                <a:ea typeface="+mj-ea"/>
                <a:cs typeface="Times New Roman" panose="02020603050405020304" pitchFamily="18" charset="0"/>
              </a:rPr>
              <a:t>Vì</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vậy</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mỗi</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chúng</a:t>
            </a:r>
            <a:r>
              <a:rPr lang="vi-VN" sz="4400" dirty="0">
                <a:solidFill>
                  <a:srgbClr val="7030A0"/>
                </a:solidFill>
                <a:latin typeface="Times New Roman" panose="02020603050405020304" pitchFamily="18" charset="0"/>
                <a:ea typeface="+mj-ea"/>
                <a:cs typeface="Times New Roman" panose="02020603050405020304" pitchFamily="18" charset="0"/>
              </a:rPr>
              <a:t> ta </a:t>
            </a:r>
            <a:r>
              <a:rPr lang="vi-VN" sz="4400" dirty="0" err="1">
                <a:solidFill>
                  <a:srgbClr val="7030A0"/>
                </a:solidFill>
                <a:latin typeface="Times New Roman" panose="02020603050405020304" pitchFamily="18" charset="0"/>
                <a:ea typeface="+mj-ea"/>
                <a:cs typeface="Times New Roman" panose="02020603050405020304" pitchFamily="18" charset="0"/>
              </a:rPr>
              <a:t>cần</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phải</a:t>
            </a:r>
            <a:r>
              <a:rPr lang="vi-VN" sz="4400" dirty="0">
                <a:solidFill>
                  <a:srgbClr val="7030A0"/>
                </a:solidFill>
                <a:latin typeface="Times New Roman" panose="02020603050405020304" pitchFamily="18" charset="0"/>
                <a:ea typeface="+mj-ea"/>
                <a:cs typeface="Times New Roman" panose="02020603050405020304" pitchFamily="18" charset="0"/>
              </a:rPr>
              <a:t> chăm </a:t>
            </a:r>
            <a:r>
              <a:rPr lang="vi-VN" sz="4400" dirty="0" err="1">
                <a:solidFill>
                  <a:srgbClr val="7030A0"/>
                </a:solidFill>
                <a:latin typeface="Times New Roman" panose="02020603050405020304" pitchFamily="18" charset="0"/>
                <a:ea typeface="+mj-ea"/>
                <a:cs typeface="Times New Roman" panose="02020603050405020304" pitchFamily="18" charset="0"/>
              </a:rPr>
              <a:t>chỉ</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cần</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cù</a:t>
            </a:r>
            <a:r>
              <a:rPr lang="vi-VN" sz="4400" dirty="0">
                <a:solidFill>
                  <a:srgbClr val="7030A0"/>
                </a:solidFill>
                <a:latin typeface="Times New Roman" panose="02020603050405020304" pitchFamily="18" charset="0"/>
                <a:ea typeface="+mj-ea"/>
                <a:cs typeface="Times New Roman" panose="02020603050405020304" pitchFamily="18" charset="0"/>
              </a:rPr>
              <a:t> lao </a:t>
            </a:r>
            <a:r>
              <a:rPr lang="vi-VN" sz="4400" dirty="0" err="1">
                <a:solidFill>
                  <a:srgbClr val="7030A0"/>
                </a:solidFill>
                <a:latin typeface="Times New Roman" panose="02020603050405020304" pitchFamily="18" charset="0"/>
                <a:ea typeface="+mj-ea"/>
                <a:cs typeface="Times New Roman" panose="02020603050405020304" pitchFamily="18" charset="0"/>
              </a:rPr>
              <a:t>động</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và</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làm</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việc</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để</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có</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được</a:t>
            </a:r>
            <a:r>
              <a:rPr lang="vi-VN" sz="4400" dirty="0">
                <a:solidFill>
                  <a:srgbClr val="7030A0"/>
                </a:solidFill>
                <a:latin typeface="Times New Roman" panose="02020603050405020304" pitchFamily="18" charset="0"/>
                <a:ea typeface="+mj-ea"/>
                <a:cs typeface="Times New Roman" panose="02020603050405020304" pitchFamily="18" charset="0"/>
              </a:rPr>
              <a:t> </a:t>
            </a:r>
            <a:r>
              <a:rPr lang="vi-VN" sz="4400" dirty="0" err="1">
                <a:solidFill>
                  <a:srgbClr val="7030A0"/>
                </a:solidFill>
                <a:latin typeface="Times New Roman" panose="02020603050405020304" pitchFamily="18" charset="0"/>
                <a:ea typeface="+mj-ea"/>
                <a:cs typeface="Times New Roman" panose="02020603050405020304" pitchFamily="18" charset="0"/>
              </a:rPr>
              <a:t>thành</a:t>
            </a:r>
            <a:r>
              <a:rPr lang="vi-VN" sz="4400" dirty="0">
                <a:solidFill>
                  <a:srgbClr val="7030A0"/>
                </a:solidFill>
                <a:latin typeface="Times New Roman" panose="02020603050405020304" pitchFamily="18" charset="0"/>
                <a:ea typeface="+mj-ea"/>
                <a:cs typeface="Times New Roman" panose="02020603050405020304" pitchFamily="18" charset="0"/>
              </a:rPr>
              <a:t> công</a:t>
            </a:r>
            <a:r>
              <a:rPr lang="en-US" sz="4400" dirty="0">
                <a:solidFill>
                  <a:srgbClr val="7030A0"/>
                </a:solidFill>
                <a:latin typeface="Times New Roman" panose="02020603050405020304" pitchFamily="18" charset="0"/>
                <a:ea typeface="+mj-ea"/>
                <a:cs typeface="Times New Roman" panose="02020603050405020304" pitchFamily="18" charset="0"/>
              </a:rPr>
              <a:t>.</a:t>
            </a:r>
            <a:endParaRPr lang="en-US" altLang="en-US" sz="4400" dirty="0">
              <a:solidFill>
                <a:srgbClr val="7030A0"/>
              </a:solidFill>
              <a:latin typeface="Times New Roman" panose="02020603050405020304" pitchFamily="18" charset="0"/>
              <a:cs typeface="Times New Roman" panose="02020603050405020304" pitchFamily="18" charset="0"/>
            </a:endParaRPr>
          </a:p>
          <a:p>
            <a:endParaRPr lang="en-US" sz="4400" dirty="0">
              <a:solidFill>
                <a:srgbClr val="7030A0"/>
              </a:solidFill>
            </a:endParaRPr>
          </a:p>
        </p:txBody>
      </p:sp>
      <p:pic>
        <p:nvPicPr>
          <p:cNvPr id="5" name="Hình ảnh 4">
            <a:extLst>
              <a:ext uri="{FF2B5EF4-FFF2-40B4-BE49-F238E27FC236}">
                <a16:creationId xmlns="" xmlns:a16="http://schemas.microsoft.com/office/drawing/2014/main" id="{B50BE486-9ABB-4F25-8792-3223B2EA4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272" y="2433638"/>
            <a:ext cx="6829443" cy="5112244"/>
          </a:xfrm>
          <a:prstGeom prst="rect">
            <a:avLst/>
          </a:prstGeom>
        </p:spPr>
      </p:pic>
      <p:sp>
        <p:nvSpPr>
          <p:cNvPr id="4" name="Rounded Rectangle 3"/>
          <p:cNvSpPr/>
          <p:nvPr/>
        </p:nvSpPr>
        <p:spPr>
          <a:xfrm>
            <a:off x="252240" y="273398"/>
            <a:ext cx="15985776" cy="13681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Trên</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đường</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thành</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công</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không</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dấu</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chân</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kẻ</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lười</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biếng</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en-US" alt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61562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 xmlns:a16="http://schemas.microsoft.com/office/drawing/2014/main" id="{64702803-E509-49BA-8BA3-1018AE362C9B}"/>
              </a:ext>
            </a:extLst>
          </p:cNvPr>
          <p:cNvSpPr>
            <a:spLocks noGrp="1"/>
          </p:cNvSpPr>
          <p:nvPr>
            <p:ph idx="1"/>
          </p:nvPr>
        </p:nvSpPr>
        <p:spPr>
          <a:xfrm>
            <a:off x="7093000" y="2505646"/>
            <a:ext cx="9234098" cy="6012300"/>
          </a:xfrm>
          <a:solidFill>
            <a:schemeClr val="bg1"/>
          </a:solidFill>
          <a:ln w="76200">
            <a:solidFill>
              <a:srgbClr val="92D050"/>
            </a:solidFill>
          </a:ln>
        </p:spPr>
        <p:txBody>
          <a:bodyPr lIns="126013" tIns="63007" rIns="126013" bIns="63007">
            <a:normAutofit fontScale="92500" lnSpcReduction="20000"/>
          </a:bodyPr>
          <a:lstStyle/>
          <a:p>
            <a:pPr marL="8751" marR="42004" indent="0" algn="just">
              <a:lnSpc>
                <a:spcPct val="150000"/>
              </a:lnSpc>
              <a:spcAft>
                <a:spcPts val="338"/>
              </a:spcAft>
              <a:buNone/>
            </a:pPr>
            <a:r>
              <a:rPr lang="vi-VN" sz="5000" dirty="0">
                <a:latin typeface="Times New Roman" panose="02020603050405020304" pitchFamily="18" charset="0"/>
                <a:ea typeface="+mj-ea"/>
                <a:cs typeface="Times New Roman" panose="02020603050405020304" pitchFamily="18" charset="0"/>
                <a:sym typeface="Wingdings" panose="05000000000000000000" pitchFamily="2" charset="2"/>
              </a:rPr>
              <a:t></a:t>
            </a:r>
            <a:r>
              <a:rPr lang="en-US" sz="5000" dirty="0">
                <a:latin typeface="Times New Roman" panose="02020603050405020304" pitchFamily="18" charset="0"/>
                <a:ea typeface="+mj-ea"/>
                <a:cs typeface="Times New Roman" panose="02020603050405020304" pitchFamily="18" charset="0"/>
                <a:sym typeface="Wingdings" panose="05000000000000000000" pitchFamily="2" charset="2"/>
              </a:rPr>
              <a:t> </a:t>
            </a:r>
            <a:r>
              <a:rPr lang="vi-VN" sz="5000" dirty="0">
                <a:latin typeface="Times New Roman" panose="02020603050405020304" pitchFamily="18" charset="0"/>
                <a:ea typeface="+mj-ea"/>
                <a:cs typeface="Times New Roman" panose="02020603050405020304" pitchFamily="18" charset="0"/>
              </a:rPr>
              <a:t>Câu </a:t>
            </a:r>
            <a:r>
              <a:rPr lang="vi-VN" sz="5000" dirty="0" err="1">
                <a:latin typeface="Times New Roman" panose="02020603050405020304" pitchFamily="18" charset="0"/>
                <a:ea typeface="+mj-ea"/>
                <a:cs typeface="Times New Roman" panose="02020603050405020304" pitchFamily="18" charset="0"/>
              </a:rPr>
              <a:t>nói</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khẳng</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định</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với</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chúng</a:t>
            </a:r>
            <a:r>
              <a:rPr lang="vi-VN" sz="5000" dirty="0">
                <a:latin typeface="Times New Roman" panose="02020603050405020304" pitchFamily="18" charset="0"/>
                <a:ea typeface="+mj-ea"/>
                <a:cs typeface="Times New Roman" panose="02020603050405020304" pitchFamily="18" charset="0"/>
              </a:rPr>
              <a:t> ta </a:t>
            </a:r>
            <a:r>
              <a:rPr lang="vi-VN" sz="5000" dirty="0" err="1">
                <a:latin typeface="Times New Roman" panose="02020603050405020304" pitchFamily="18" charset="0"/>
                <a:ea typeface="+mj-ea"/>
                <a:cs typeface="Times New Roman" panose="02020603050405020304" pitchFamily="18" charset="0"/>
              </a:rPr>
              <a:t>rằng</a:t>
            </a:r>
            <a:r>
              <a:rPr lang="en-US" sz="5000" dirty="0">
                <a:latin typeface="Times New Roman" panose="02020603050405020304" pitchFamily="18" charset="0"/>
                <a:ea typeface="+mj-ea"/>
                <a:cs typeface="Times New Roman" panose="02020603050405020304" pitchFamily="18" charset="0"/>
              </a:rPr>
              <a:t>:</a:t>
            </a:r>
            <a:r>
              <a:rPr lang="vi-VN" sz="5000" dirty="0">
                <a:latin typeface="Times New Roman" panose="02020603050405020304" pitchFamily="18" charset="0"/>
                <a:ea typeface="+mj-ea"/>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trì</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5000" dirty="0">
                <a:latin typeface="Times New Roman" panose="02020603050405020304" pitchFamily="18" charset="0"/>
                <a:ea typeface="Calibri" panose="020F0502020204030204" pitchFamily="34" charset="0"/>
                <a:cs typeface="Times New Roman" panose="02020603050405020304" pitchFamily="18" charset="0"/>
              </a:rPr>
              <a:t> ta </a:t>
            </a:r>
            <a:r>
              <a:rPr lang="en-US" sz="50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thử</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en-US" sz="5000" dirty="0" err="1">
                <a:latin typeface="Times New Roman" panose="02020603050405020304" pitchFamily="18" charset="0"/>
                <a:ea typeface="Calibri" panose="020F0502020204030204" pitchFamily="34" charset="0"/>
                <a:cs typeface="Times New Roman" panose="02020603050405020304" pitchFamily="18" charset="0"/>
              </a:rPr>
              <a:t>thách</a:t>
            </a:r>
            <a:r>
              <a:rPr lang="en-US" sz="5000" dirty="0">
                <a:latin typeface="Times New Roman" panose="02020603050405020304" pitchFamily="18" charset="0"/>
                <a:ea typeface="Calibri" panose="020F0502020204030204" pitchFamily="34" charset="0"/>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Vì</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vậy</a:t>
            </a:r>
            <a:r>
              <a:rPr lang="vi-VN" sz="5000" dirty="0">
                <a:latin typeface="Times New Roman" panose="02020603050405020304" pitchFamily="18" charset="0"/>
                <a:ea typeface="+mj-ea"/>
                <a:cs typeface="Times New Roman" panose="02020603050405020304" pitchFamily="18" charset="0"/>
              </a:rPr>
              <a:t> khi </a:t>
            </a:r>
            <a:r>
              <a:rPr lang="vi-VN" sz="5000" dirty="0" err="1">
                <a:latin typeface="Times New Roman" panose="02020603050405020304" pitchFamily="18" charset="0"/>
                <a:ea typeface="+mj-ea"/>
                <a:cs typeface="Times New Roman" panose="02020603050405020304" pitchFamily="18" charset="0"/>
              </a:rPr>
              <a:t>gặp</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khó</a:t>
            </a:r>
            <a:r>
              <a:rPr lang="vi-VN" sz="5000" dirty="0">
                <a:latin typeface="Times New Roman" panose="02020603050405020304" pitchFamily="18" charset="0"/>
                <a:ea typeface="+mj-ea"/>
                <a:cs typeface="Times New Roman" panose="02020603050405020304" pitchFamily="18" charset="0"/>
              </a:rPr>
              <a:t> khăn, </a:t>
            </a:r>
            <a:r>
              <a:rPr lang="vi-VN" sz="5000" dirty="0" err="1">
                <a:latin typeface="Times New Roman" panose="02020603050405020304" pitchFamily="18" charset="0"/>
                <a:ea typeface="+mj-ea"/>
                <a:cs typeface="Times New Roman" panose="02020603050405020304" pitchFamily="18" charset="0"/>
              </a:rPr>
              <a:t>đừng</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nản</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chí</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hãy</a:t>
            </a:r>
            <a:r>
              <a:rPr lang="vi-VN" sz="5000" dirty="0">
                <a:latin typeface="Times New Roman" panose="02020603050405020304" pitchFamily="18" charset="0"/>
                <a:ea typeface="+mj-ea"/>
                <a:cs typeface="Times New Roman" panose="02020603050405020304" pitchFamily="18" charset="0"/>
              </a:rPr>
              <a:t> kiên </a:t>
            </a:r>
            <a:r>
              <a:rPr lang="vi-VN" sz="5000" dirty="0" err="1">
                <a:latin typeface="Times New Roman" panose="02020603050405020304" pitchFamily="18" charset="0"/>
                <a:ea typeface="+mj-ea"/>
                <a:cs typeface="Times New Roman" panose="02020603050405020304" pitchFamily="18" charset="0"/>
              </a:rPr>
              <a:t>trì</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làm</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đến</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cùng</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thì</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thành</a:t>
            </a:r>
            <a:r>
              <a:rPr lang="vi-VN" sz="5000" dirty="0">
                <a:latin typeface="Times New Roman" panose="02020603050405020304" pitchFamily="18" charset="0"/>
                <a:ea typeface="+mj-ea"/>
                <a:cs typeface="Times New Roman" panose="02020603050405020304" pitchFamily="18" charset="0"/>
              </a:rPr>
              <a:t> công </a:t>
            </a:r>
            <a:r>
              <a:rPr lang="vi-VN" sz="5000" dirty="0" err="1">
                <a:latin typeface="Times New Roman" panose="02020603050405020304" pitchFamily="18" charset="0"/>
                <a:ea typeface="+mj-ea"/>
                <a:cs typeface="Times New Roman" panose="02020603050405020304" pitchFamily="18" charset="0"/>
              </a:rPr>
              <a:t>sẽ</a:t>
            </a:r>
            <a:r>
              <a:rPr lang="vi-VN" sz="5000" dirty="0">
                <a:latin typeface="Times New Roman" panose="02020603050405020304" pitchFamily="18" charset="0"/>
                <a:ea typeface="+mj-ea"/>
                <a:cs typeface="Times New Roman" panose="02020603050405020304" pitchFamily="18" charset="0"/>
              </a:rPr>
              <a:t> </a:t>
            </a:r>
            <a:r>
              <a:rPr lang="vi-VN" sz="5000" dirty="0" err="1">
                <a:latin typeface="Times New Roman" panose="02020603050405020304" pitchFamily="18" charset="0"/>
                <a:ea typeface="+mj-ea"/>
                <a:cs typeface="Times New Roman" panose="02020603050405020304" pitchFamily="18" charset="0"/>
              </a:rPr>
              <a:t>đến</a:t>
            </a:r>
            <a:r>
              <a:rPr lang="vi-VN" sz="5000" dirty="0">
                <a:latin typeface="Times New Roman" panose="02020603050405020304" pitchFamily="18" charset="0"/>
                <a:ea typeface="+mj-ea"/>
                <a:cs typeface="Times New Roman" panose="02020603050405020304" pitchFamily="18" charset="0"/>
              </a:rPr>
              <a:t>.</a:t>
            </a:r>
            <a:endParaRPr lang="en-US" altLang="en-US" sz="5000" dirty="0">
              <a:latin typeface="Times New Roman" panose="02020603050405020304" pitchFamily="18" charset="0"/>
              <a:cs typeface="Times New Roman" panose="02020603050405020304" pitchFamily="18" charset="0"/>
            </a:endParaRPr>
          </a:p>
          <a:p>
            <a:endParaRPr lang="en-US" dirty="0"/>
          </a:p>
        </p:txBody>
      </p:sp>
      <p:pic>
        <p:nvPicPr>
          <p:cNvPr id="5" name="Hình ảnh 4">
            <a:extLst>
              <a:ext uri="{FF2B5EF4-FFF2-40B4-BE49-F238E27FC236}">
                <a16:creationId xmlns="" xmlns:a16="http://schemas.microsoft.com/office/drawing/2014/main" id="{066F53DB-2BCE-421E-93C1-2EB2489BA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04" y="1929582"/>
            <a:ext cx="5660371" cy="6953298"/>
          </a:xfrm>
          <a:prstGeom prst="rect">
            <a:avLst/>
          </a:prstGeom>
        </p:spPr>
      </p:pic>
      <p:sp>
        <p:nvSpPr>
          <p:cNvPr id="6" name="Rounded Rectangle 5"/>
          <p:cNvSpPr/>
          <p:nvPr/>
        </p:nvSpPr>
        <p:spPr>
          <a:xfrm>
            <a:off x="468264" y="0"/>
            <a:ext cx="15985776" cy="1584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Nghị</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lực</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kiên</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trì</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sẽ</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chiến</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thắng</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tất</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cả</a:t>
            </a:r>
            <a:r>
              <a:rPr lang="en-US" altLang="en-US" sz="4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(Benjamin </a:t>
            </a:r>
            <a:r>
              <a:rPr lang="en-US" alt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Franklin)</a:t>
            </a:r>
          </a:p>
        </p:txBody>
      </p:sp>
    </p:spTree>
    <p:extLst>
      <p:ext uri="{BB962C8B-B14F-4D97-AF65-F5344CB8AC3E}">
        <p14:creationId xmlns:p14="http://schemas.microsoft.com/office/powerpoint/2010/main" val="602294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5" name="文本框 4"/>
          <p:cNvSpPr txBox="1"/>
          <p:nvPr/>
        </p:nvSpPr>
        <p:spPr>
          <a:xfrm>
            <a:off x="3654438" y="2793678"/>
            <a:ext cx="6408712" cy="3416320"/>
          </a:xfrm>
          <a:prstGeom prst="rect">
            <a:avLst/>
          </a:prstGeom>
          <a:noFill/>
        </p:spPr>
        <p:txBody>
          <a:bodyPr wrap="square" rtlCol="0">
            <a:spAutoFit/>
          </a:bodyPr>
          <a:lstStyle/>
          <a:p>
            <a:pPr algn="ctr">
              <a:lnSpc>
                <a:spcPct val="150000"/>
              </a:lnSpc>
            </a:pPr>
            <a:r>
              <a:rPr lang="en-US" altLang="zh-CN" sz="4800" b="1" i="1" dirty="0" err="1" smtClean="0">
                <a:solidFill>
                  <a:srgbClr val="FF0000"/>
                </a:solidFill>
                <a:latin typeface="Times New Roman" pitchFamily="18" charset="0"/>
                <a:cs typeface="Times New Roman" pitchFamily="18" charset="0"/>
              </a:rPr>
              <a:t>Vậy</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siêng</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năng</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kiên</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trì</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có</a:t>
            </a:r>
            <a:r>
              <a:rPr lang="en-US" altLang="zh-CN" sz="4800" b="1" i="1" dirty="0" smtClean="0">
                <a:solidFill>
                  <a:srgbClr val="FF0000"/>
                </a:solidFill>
                <a:latin typeface="Times New Roman" pitchFamily="18" charset="0"/>
                <a:cs typeface="Times New Roman" pitchFamily="18" charset="0"/>
              </a:rPr>
              <a:t> ý </a:t>
            </a:r>
            <a:r>
              <a:rPr lang="en-US" altLang="zh-CN" sz="4800" b="1" i="1" dirty="0" err="1" smtClean="0">
                <a:solidFill>
                  <a:srgbClr val="FF0000"/>
                </a:solidFill>
                <a:latin typeface="Times New Roman" pitchFamily="18" charset="0"/>
                <a:cs typeface="Times New Roman" pitchFamily="18" charset="0"/>
              </a:rPr>
              <a:t>nghĩa</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đóng</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vai</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trò</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như</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thế</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nào</a:t>
            </a:r>
            <a:r>
              <a:rPr lang="en-US" altLang="zh-CN" sz="4800" b="1" i="1" dirty="0" smtClean="0">
                <a:solidFill>
                  <a:srgbClr val="FF0000"/>
                </a:solidFill>
                <a:latin typeface="Times New Roman" pitchFamily="18" charset="0"/>
                <a:cs typeface="Times New Roman" pitchFamily="18" charset="0"/>
              </a:rPr>
              <a:t>?</a:t>
            </a:r>
            <a:endParaRPr lang="zh-CN" altLang="en-US" sz="4800" b="1" i="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98" y="1353518"/>
            <a:ext cx="15121680" cy="7776864"/>
          </a:xfrm>
          <a:prstGeom prst="rect">
            <a:avLst/>
          </a:prstGeom>
          <a:ln>
            <a:noFill/>
          </a:ln>
          <a:effectLst>
            <a:softEdge rad="112500"/>
          </a:effec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532" y="118057"/>
            <a:ext cx="9585448" cy="1080120"/>
          </a:xfrm>
          <a:prstGeom prst="rect">
            <a:avLst/>
          </a:prstGeom>
          <a:ln>
            <a:noFill/>
          </a:ln>
          <a:effectLst>
            <a:softEdge rad="112500"/>
          </a:effectLst>
        </p:spPr>
      </p:pic>
      <p:sp>
        <p:nvSpPr>
          <p:cNvPr id="4" name="TextBox 3"/>
          <p:cNvSpPr txBox="1"/>
          <p:nvPr/>
        </p:nvSpPr>
        <p:spPr>
          <a:xfrm>
            <a:off x="3855792" y="273397"/>
            <a:ext cx="8352928" cy="769441"/>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BÀI 3: SIÊNG NĂNG KIÊN TRÌ</a:t>
            </a:r>
            <a:endParaRPr lang="en-US" sz="4400" b="1" dirty="0">
              <a:solidFill>
                <a:srgbClr val="FF0000"/>
              </a:solidFill>
              <a:latin typeface="Times New Roman" pitchFamily="18" charset="0"/>
              <a:cs typeface="Times New Roman" pitchFamily="18" charset="0"/>
            </a:endParaRPr>
          </a:p>
        </p:txBody>
      </p:sp>
      <p:sp>
        <p:nvSpPr>
          <p:cNvPr id="6" name="Rectangle 5"/>
          <p:cNvSpPr/>
          <p:nvPr/>
        </p:nvSpPr>
        <p:spPr>
          <a:xfrm>
            <a:off x="1144458" y="2001590"/>
            <a:ext cx="14041560" cy="5632311"/>
          </a:xfrm>
          <a:prstGeom prst="rect">
            <a:avLst/>
          </a:prstGeom>
        </p:spPr>
        <p:txBody>
          <a:bodyPr wrap="square">
            <a:spAutoFit/>
          </a:bodyPr>
          <a:lstStyle/>
          <a:p>
            <a:pPr>
              <a:lnSpc>
                <a:spcPct val="150000"/>
              </a:lnSpc>
            </a:pPr>
            <a:r>
              <a:rPr lang="en-US" sz="4000" b="1" dirty="0">
                <a:solidFill>
                  <a:srgbClr val="0070C0"/>
                </a:solidFill>
                <a:latin typeface="Times New Roman" pitchFamily="18" charset="0"/>
                <a:cs typeface="Times New Roman" pitchFamily="18" charset="0"/>
              </a:rPr>
              <a:t>I/ </a:t>
            </a:r>
            <a:r>
              <a:rPr lang="en-US" sz="4000" b="1" dirty="0" err="1">
                <a:solidFill>
                  <a:srgbClr val="0070C0"/>
                </a:solidFill>
                <a:latin typeface="Times New Roman" pitchFamily="18" charset="0"/>
                <a:cs typeface="Times New Roman" pitchFamily="18" charset="0"/>
              </a:rPr>
              <a:t>Khởi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động</a:t>
            </a:r>
            <a:r>
              <a:rPr lang="en-US" sz="4000" b="1" dirty="0">
                <a:solidFill>
                  <a:srgbClr val="0070C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Đoán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tục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a:t>
            </a:r>
            <a:r>
              <a:rPr lang="en-US" sz="4000" dirty="0">
                <a:latin typeface="Times New Roman" pitchFamily="18" charset="0"/>
                <a:cs typeface="Times New Roman" pitchFamily="18" charset="0"/>
              </a:rPr>
              <a:t>.</a:t>
            </a:r>
          </a:p>
          <a:p>
            <a:pPr>
              <a:lnSpc>
                <a:spcPct val="150000"/>
              </a:lnSpc>
            </a:pPr>
            <a:r>
              <a:rPr lang="en-US" sz="4000" b="1" dirty="0">
                <a:solidFill>
                  <a:srgbClr val="0070C0"/>
                </a:solidFill>
                <a:latin typeface="Times New Roman" pitchFamily="18" charset="0"/>
                <a:cs typeface="Times New Roman" pitchFamily="18" charset="0"/>
              </a:rPr>
              <a:t>II/ </a:t>
            </a:r>
            <a:r>
              <a:rPr lang="en-US" sz="4000" b="1" dirty="0" err="1">
                <a:solidFill>
                  <a:srgbClr val="0070C0"/>
                </a:solidFill>
                <a:latin typeface="Times New Roman" pitchFamily="18" charset="0"/>
                <a:cs typeface="Times New Roman" pitchFamily="18" charset="0"/>
              </a:rPr>
              <a:t>Khám</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phá</a:t>
            </a:r>
            <a:r>
              <a:rPr lang="en-US" sz="4000" b="1" dirty="0">
                <a:solidFill>
                  <a:srgbClr val="0070C0"/>
                </a:solidFill>
                <a:latin typeface="Times New Roman" pitchFamily="18" charset="0"/>
                <a:cs typeface="Times New Roman" pitchFamily="18" charset="0"/>
              </a:rPr>
              <a:t>:</a:t>
            </a:r>
          </a:p>
          <a:p>
            <a:pPr>
              <a:lnSpc>
                <a:spcPct val="150000"/>
              </a:lnSpc>
            </a:pPr>
            <a:r>
              <a:rPr lang="en-US" sz="4000" b="1" dirty="0">
                <a:solidFill>
                  <a:srgbClr val="7030A0"/>
                </a:solidFill>
                <a:latin typeface="Times New Roman" pitchFamily="18" charset="0"/>
                <a:cs typeface="Times New Roman" pitchFamily="18" charset="0"/>
              </a:rPr>
              <a:t>1/ </a:t>
            </a:r>
            <a:r>
              <a:rPr lang="en-US" sz="4000" b="1" dirty="0" err="1">
                <a:solidFill>
                  <a:srgbClr val="7030A0"/>
                </a:solidFill>
                <a:latin typeface="Times New Roman" pitchFamily="18" charset="0"/>
                <a:cs typeface="Times New Roman" pitchFamily="18" charset="0"/>
              </a:rPr>
              <a:t>Thế</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nào</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là</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siêng</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năng</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kiên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trì</a:t>
            </a:r>
            <a:r>
              <a:rPr lang="en-US" sz="4000" b="1" dirty="0">
                <a:solidFill>
                  <a:srgbClr val="7030A0"/>
                </a:solidFill>
                <a:latin typeface="Times New Roman" pitchFamily="18" charset="0"/>
                <a:cs typeface="Times New Roman" pitchFamily="18" charset="0"/>
              </a:rPr>
              <a:t>? </a:t>
            </a:r>
          </a:p>
          <a:p>
            <a:pPr>
              <a:lnSpc>
                <a:spcPct val="150000"/>
              </a:lnSpc>
            </a:pPr>
            <a:r>
              <a:rPr lang="en-US" sz="4000" b="1" dirty="0">
                <a:solidFill>
                  <a:srgbClr val="7030A0"/>
                </a:solidFill>
                <a:latin typeface="Times New Roman" pitchFamily="18" charset="0"/>
                <a:cs typeface="Times New Roman" pitchFamily="18" charset="0"/>
              </a:rPr>
              <a:t>2/ Ý </a:t>
            </a:r>
            <a:r>
              <a:rPr lang="en-US" sz="4000" b="1" dirty="0" err="1">
                <a:solidFill>
                  <a:srgbClr val="7030A0"/>
                </a:solidFill>
                <a:latin typeface="Times New Roman" pitchFamily="18" charset="0"/>
                <a:cs typeface="Times New Roman" pitchFamily="18" charset="0"/>
              </a:rPr>
              <a:t>nghĩa</a:t>
            </a:r>
            <a:r>
              <a:rPr lang="en-US" sz="4000" b="1" dirty="0">
                <a:solidFill>
                  <a:srgbClr val="7030A0"/>
                </a:solidFill>
                <a:latin typeface="Times New Roman" pitchFamily="18" charset="0"/>
                <a:cs typeface="Times New Roman" pitchFamily="18" charset="0"/>
              </a:rPr>
              <a:t>: </a:t>
            </a:r>
          </a:p>
          <a:p>
            <a:pPr>
              <a:lnSpc>
                <a:spcPct val="150000"/>
              </a:lnSpc>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giúp</a:t>
            </a:r>
            <a:r>
              <a:rPr lang="en-US" sz="4000" dirty="0">
                <a:latin typeface="Times New Roman" pitchFamily="18" charset="0"/>
                <a:cs typeface="Times New Roman" pitchFamily="18" charset="0"/>
              </a:rPr>
              <a:t> con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vượt</a:t>
            </a:r>
            <a:r>
              <a:rPr lang="en-US" sz="4000" dirty="0">
                <a:latin typeface="Times New Roman" pitchFamily="18" charset="0"/>
                <a:cs typeface="Times New Roman" pitchFamily="18" charset="0"/>
              </a:rPr>
              <a:t> qua </a:t>
            </a:r>
            <a:r>
              <a:rPr lang="en-US" sz="4000" dirty="0" err="1">
                <a:latin typeface="Times New Roman" pitchFamily="18" charset="0"/>
                <a:cs typeface="Times New Roman" pitchFamily="18" charset="0"/>
              </a:rPr>
              <a:t>khó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hướng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3542523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ỗ dành sẵn cho Nội dung 5">
            <a:extLst>
              <a:ext uri="{FF2B5EF4-FFF2-40B4-BE49-F238E27FC236}">
                <a16:creationId xmlns="" xmlns:a16="http://schemas.microsoft.com/office/drawing/2014/main" id="{9E8D6C34-0D2B-46BD-BB1E-9A00563199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7773" b="7623"/>
          <a:stretch/>
        </p:blipFill>
        <p:spPr>
          <a:xfrm>
            <a:off x="756296" y="3152215"/>
            <a:ext cx="7776864" cy="4216731"/>
          </a:xfrm>
        </p:spPr>
      </p:pic>
      <p:sp>
        <p:nvSpPr>
          <p:cNvPr id="9" name="Hình chữ nhật: Góc Tròn 8">
            <a:extLst>
              <a:ext uri="{FF2B5EF4-FFF2-40B4-BE49-F238E27FC236}">
                <a16:creationId xmlns="" xmlns:a16="http://schemas.microsoft.com/office/drawing/2014/main" id="{D0DB9EE5-14A4-419E-B656-4736F9ABC82D}"/>
              </a:ext>
            </a:extLst>
          </p:cNvPr>
          <p:cNvSpPr/>
          <p:nvPr/>
        </p:nvSpPr>
        <p:spPr>
          <a:xfrm>
            <a:off x="1" y="7551225"/>
            <a:ext cx="10562695" cy="1924563"/>
          </a:xfrm>
          <a:prstGeom prst="roundRec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lIns="126013" tIns="63007" rIns="126013" bIns="63007" rtlCol="0" anchor="ctr"/>
          <a:lstStyle/>
          <a:p>
            <a:pPr algn="ctr">
              <a:lnSpc>
                <a:spcPct val="150000"/>
              </a:lnSpc>
            </a:pPr>
            <a:r>
              <a:rPr lang="en-US" sz="3900" dirty="0" err="1">
                <a:solidFill>
                  <a:schemeClr val="tx1"/>
                </a:solidFill>
                <a:latin typeface="Times New Roman" panose="02020603050405020304" pitchFamily="18" charset="0"/>
                <a:cs typeface="Times New Roman" panose="02020603050405020304" pitchFamily="18" charset="0"/>
              </a:rPr>
              <a:t>Em</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có</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suy</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nghĩ</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gì</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về</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hành</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động</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và</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lời</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nói</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của</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bạn</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trai</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trong</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bức</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hình</a:t>
            </a:r>
            <a:r>
              <a:rPr lang="en-US" sz="3900" dirty="0">
                <a:solidFill>
                  <a:schemeClr val="tx1"/>
                </a:solidFill>
                <a:latin typeface="Times New Roman" panose="02020603050405020304" pitchFamily="18" charset="0"/>
                <a:cs typeface="Times New Roman" panose="02020603050405020304" pitchFamily="18" charset="0"/>
              </a:rPr>
              <a:t> </a:t>
            </a:r>
            <a:r>
              <a:rPr lang="en-US" sz="3900" dirty="0" err="1">
                <a:solidFill>
                  <a:schemeClr val="tx1"/>
                </a:solidFill>
                <a:latin typeface="Times New Roman" panose="02020603050405020304" pitchFamily="18" charset="0"/>
                <a:cs typeface="Times New Roman" panose="02020603050405020304" pitchFamily="18" charset="0"/>
              </a:rPr>
              <a:t>trên</a:t>
            </a:r>
            <a:r>
              <a:rPr lang="en-US" sz="3900" dirty="0">
                <a:solidFill>
                  <a:schemeClr val="tx1"/>
                </a:solidFill>
                <a:latin typeface="Times New Roman" panose="02020603050405020304" pitchFamily="18" charset="0"/>
                <a:cs typeface="Times New Roman" panose="02020603050405020304" pitchFamily="18" charset="0"/>
              </a:rPr>
              <a:t>?</a:t>
            </a:r>
          </a:p>
        </p:txBody>
      </p:sp>
      <p:sp>
        <p:nvSpPr>
          <p:cNvPr id="2" name="Cloud Callout 1"/>
          <p:cNvSpPr/>
          <p:nvPr/>
        </p:nvSpPr>
        <p:spPr>
          <a:xfrm>
            <a:off x="-251815" y="-230658"/>
            <a:ext cx="6120680" cy="3382873"/>
          </a:xfrm>
          <a:prstGeom prst="cloud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lnSpc>
                <a:spcPct val="150000"/>
              </a:lnSpc>
            </a:pPr>
            <a:r>
              <a:rPr lang="en-US" b="1" dirty="0" err="1">
                <a:solidFill>
                  <a:srgbClr val="7030A0"/>
                </a:solidFill>
                <a:latin typeface="Times New Roman" panose="02020603050405020304" pitchFamily="18" charset="0"/>
                <a:cs typeface="Times New Roman" panose="02020603050405020304" pitchFamily="18" charset="0"/>
              </a:rPr>
              <a:t>Thôi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khó</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quá</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thì</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mình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mượn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tập</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ai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chép</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khỏi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suy</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nghĩ</a:t>
            </a:r>
            <a:r>
              <a:rPr lang="en-US" b="1" dirty="0">
                <a:solidFill>
                  <a:srgbClr val="7030A0"/>
                </a:solidFill>
                <a:latin typeface="Times New Roman" panose="02020603050405020304" pitchFamily="18" charset="0"/>
                <a:cs typeface="Times New Roman" panose="02020603050405020304" pitchFamily="18" charset="0"/>
              </a:rPr>
              <a:t>!</a:t>
            </a:r>
          </a:p>
        </p:txBody>
      </p:sp>
      <p:sp>
        <p:nvSpPr>
          <p:cNvPr id="10" name="Cloud Callout 9"/>
          <p:cNvSpPr/>
          <p:nvPr/>
        </p:nvSpPr>
        <p:spPr>
          <a:xfrm>
            <a:off x="5298201" y="201390"/>
            <a:ext cx="4237050" cy="2833164"/>
          </a:xfrm>
          <a:prstGeom prst="cloud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lnSpc>
                <a:spcPct val="150000"/>
              </a:lnSpc>
            </a:pP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này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làm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thế</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nào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nhỉ</a:t>
            </a:r>
            <a:r>
              <a:rPr lang="en-US" sz="3200" b="1" dirty="0">
                <a:solidFill>
                  <a:srgbClr val="7030A0"/>
                </a:solidFill>
                <a:latin typeface="Times New Roman" panose="02020603050405020304" pitchFamily="18" charset="0"/>
                <a:cs typeface="Times New Roman" panose="02020603050405020304" pitchFamily="18" charset="0"/>
              </a:rPr>
              <a:t>?</a:t>
            </a:r>
          </a:p>
        </p:txBody>
      </p:sp>
      <p:sp>
        <p:nvSpPr>
          <p:cNvPr id="4" name="Vertical Scroll 3"/>
          <p:cNvSpPr/>
          <p:nvPr/>
        </p:nvSpPr>
        <p:spPr>
          <a:xfrm>
            <a:off x="11053440" y="777454"/>
            <a:ext cx="5724847" cy="6984776"/>
          </a:xfrm>
          <a:prstGeom prst="verticalScroll">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Qua </a:t>
            </a:r>
            <a:r>
              <a:rPr lang="en-US" sz="4000" b="1" dirty="0" err="1">
                <a:solidFill>
                  <a:srgbClr val="FF0000"/>
                </a:solidFill>
                <a:latin typeface="Times New Roman" panose="02020603050405020304" pitchFamily="18" charset="0"/>
                <a:cs typeface="Times New Roman" panose="02020603050405020304" pitchFamily="18" charset="0"/>
              </a:rPr>
              <a:t>hình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ảnh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mỗi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sinh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chúng</a:t>
            </a:r>
            <a:r>
              <a:rPr lang="en-US" sz="4000" b="1" dirty="0">
                <a:solidFill>
                  <a:srgbClr val="FF0000"/>
                </a:solidFill>
                <a:latin typeface="Times New Roman" panose="02020603050405020304" pitchFamily="18" charset="0"/>
                <a:cs typeface="Times New Roman" panose="02020603050405020304" pitchFamily="18" charset="0"/>
              </a:rPr>
              <a:t> ta </a:t>
            </a:r>
            <a:r>
              <a:rPr lang="en-US" sz="4000" b="1" dirty="0" err="1">
                <a:solidFill>
                  <a:srgbClr val="FF0000"/>
                </a:solidFill>
                <a:latin typeface="Times New Roman" panose="02020603050405020304" pitchFamily="18" charset="0"/>
                <a:cs typeface="Times New Roman" panose="02020603050405020304" pitchFamily="18" charset="0"/>
              </a:rPr>
              <a:t>cần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rèn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siêng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kiên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trì</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9862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89695" y="6461865"/>
            <a:ext cx="3988593" cy="3013923"/>
            <a:chOff x="6438966" y="3009026"/>
            <a:chExt cx="4482449" cy="3940380"/>
          </a:xfrm>
        </p:grpSpPr>
        <p:pic>
          <p:nvPicPr>
            <p:cNvPr id="17"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p:blipFill>
          <p:spPr>
            <a:xfrm>
              <a:off x="8987410" y="3009026"/>
              <a:ext cx="1934005" cy="2654235"/>
            </a:xfrm>
            <a:prstGeom prst="rect">
              <a:avLst/>
            </a:prstGeom>
          </p:spPr>
        </p:pic>
        <p:pic>
          <p:nvPicPr>
            <p:cNvPr id="18" name="图片 6"/>
            <p:cNvPicPr>
              <a:picLocks noChangeAspect="1"/>
            </p:cNvPicPr>
            <p:nvPr/>
          </p:nvPicPr>
          <p:blipFill rotWithShape="1">
            <a:blip r:embed="rId3">
              <a:extLst>
                <a:ext uri="{28A0092B-C50C-407E-A947-70E740481C1C}">
                  <a14:useLocalDpi xmlns:a14="http://schemas.microsoft.com/office/drawing/2010/main" val="0"/>
                </a:ext>
              </a:extLst>
            </a:blip>
            <a:srcRect l="54800" t="72533" r="8533"/>
            <a:stretch/>
          </p:blipFill>
          <p:spPr>
            <a:xfrm>
              <a:off x="6438966" y="5181373"/>
              <a:ext cx="4470400" cy="1768033"/>
            </a:xfrm>
            <a:prstGeom prst="rect">
              <a:avLst/>
            </a:prstGeom>
          </p:spPr>
        </p:pic>
      </p:grpSp>
      <p:sp>
        <p:nvSpPr>
          <p:cNvPr id="14" name="Chỗ dành sẵn cho Nội dung 2">
            <a:extLst>
              <a:ext uri="{FF2B5EF4-FFF2-40B4-BE49-F238E27FC236}">
                <a16:creationId xmlns:a16="http://schemas.microsoft.com/office/drawing/2014/main" xmlns="" id="{3F15DCE3-892E-4595-9AEF-F82E0745FEF2}"/>
              </a:ext>
            </a:extLst>
          </p:cNvPr>
          <p:cNvSpPr txBox="1">
            <a:spLocks/>
          </p:cNvSpPr>
          <p:nvPr/>
        </p:nvSpPr>
        <p:spPr>
          <a:xfrm>
            <a:off x="5052518" y="3507545"/>
            <a:ext cx="5342200" cy="1135262"/>
          </a:xfrm>
          <a:prstGeom prst="rect">
            <a:avLst/>
          </a:prstGeom>
          <a:solidFill>
            <a:schemeClr val="bg1"/>
          </a:solidFill>
        </p:spPr>
        <p:txBody>
          <a:bodyPr vert="horz" lIns="126013" tIns="63007" rIns="126013" bIns="6300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rèn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endParaRPr lang="en-US" sz="3600" dirty="0">
              <a:latin typeface="Times New Roman" panose="02020603050405020304" pitchFamily="18" charset="0"/>
              <a:cs typeface="Times New Roman" panose="02020603050405020304" pitchFamily="18" charset="0"/>
            </a:endParaRPr>
          </a:p>
        </p:txBody>
      </p:sp>
      <p:pic>
        <p:nvPicPr>
          <p:cNvPr id="12" name="Hình ảnh 11">
            <a:extLst>
              <a:ext uri="{FF2B5EF4-FFF2-40B4-BE49-F238E27FC236}">
                <a16:creationId xmlns:a16="http://schemas.microsoft.com/office/drawing/2014/main" xmlns="" id="{F23724F0-BA1C-4194-965A-5137EF68B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263" y="261639"/>
            <a:ext cx="5404710" cy="2977777"/>
          </a:xfrm>
          <a:prstGeom prst="rect">
            <a:avLst/>
          </a:prstGeom>
          <a:ln>
            <a:noFill/>
          </a:ln>
          <a:effectLst>
            <a:softEdge rad="112500"/>
          </a:effectLst>
        </p:spPr>
      </p:pic>
      <p:pic>
        <p:nvPicPr>
          <p:cNvPr id="10" name="Hình ảnh 9">
            <a:extLst>
              <a:ext uri="{FF2B5EF4-FFF2-40B4-BE49-F238E27FC236}">
                <a16:creationId xmlns:a16="http://schemas.microsoft.com/office/drawing/2014/main" xmlns="" id="{3B78CEAF-A247-4596-84D6-8EB03C81DE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983"/>
          <a:stretch/>
        </p:blipFill>
        <p:spPr>
          <a:xfrm>
            <a:off x="11749643" y="261639"/>
            <a:ext cx="4137892" cy="3820979"/>
          </a:xfrm>
          <a:prstGeom prst="rect">
            <a:avLst/>
          </a:prstGeom>
          <a:ln>
            <a:noFill/>
          </a:ln>
          <a:effectLst>
            <a:softEdge rad="112500"/>
          </a:effectLst>
        </p:spPr>
      </p:pic>
      <p:sp>
        <p:nvSpPr>
          <p:cNvPr id="15" name="Chỗ dành sẵn cho Nội dung 2">
            <a:extLst>
              <a:ext uri="{FF2B5EF4-FFF2-40B4-BE49-F238E27FC236}">
                <a16:creationId xmlns:a16="http://schemas.microsoft.com/office/drawing/2014/main" xmlns="" id="{52EC3701-EC91-446A-8E84-23F920556ED9}"/>
              </a:ext>
            </a:extLst>
          </p:cNvPr>
          <p:cNvSpPr txBox="1">
            <a:spLocks/>
          </p:cNvSpPr>
          <p:nvPr/>
        </p:nvSpPr>
        <p:spPr>
          <a:xfrm>
            <a:off x="11077775" y="4270439"/>
            <a:ext cx="5700513" cy="1353156"/>
          </a:xfrm>
          <a:prstGeom prst="rect">
            <a:avLst/>
          </a:prstGeom>
          <a:solidFill>
            <a:schemeClr val="bg1"/>
          </a:solidFill>
        </p:spPr>
        <p:txBody>
          <a:bodyPr vert="horz" lIns="126013" tIns="63007" rIns="126013" bIns="6300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endParaRPr lang="en-US" sz="4000" dirty="0">
              <a:latin typeface="Times New Roman" panose="02020603050405020304" pitchFamily="18" charset="0"/>
              <a:cs typeface="Times New Roman" panose="02020603050405020304" pitchFamily="18" charset="0"/>
            </a:endParaRPr>
          </a:p>
        </p:txBody>
      </p:sp>
      <p:sp>
        <p:nvSpPr>
          <p:cNvPr id="13" name="Chỗ dành sẵn cho Nội dung 2">
            <a:extLst>
              <a:ext uri="{FF2B5EF4-FFF2-40B4-BE49-F238E27FC236}">
                <a16:creationId xmlns:a16="http://schemas.microsoft.com/office/drawing/2014/main" xmlns="" id="{2C12836D-15A0-4494-9330-D2FCD012199C}"/>
              </a:ext>
            </a:extLst>
          </p:cNvPr>
          <p:cNvSpPr txBox="1">
            <a:spLocks/>
          </p:cNvSpPr>
          <p:nvPr/>
        </p:nvSpPr>
        <p:spPr>
          <a:xfrm>
            <a:off x="258000" y="8120023"/>
            <a:ext cx="4496055" cy="1270835"/>
          </a:xfrm>
          <a:prstGeom prst="rect">
            <a:avLst/>
          </a:prstGeom>
          <a:solidFill>
            <a:schemeClr val="bg1"/>
          </a:solidFill>
        </p:spPr>
        <p:txBody>
          <a:bodyPr vert="horz" lIns="126013" tIns="63007" rIns="126013" bIns="6300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err="1">
                <a:latin typeface="Times New Roman" panose="02020603050405020304" pitchFamily="18" charset="0"/>
                <a:cs typeface="Times New Roman" panose="02020603050405020304" pitchFamily="18" charset="0"/>
              </a:rPr>
              <a:t>Xung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endParaRPr lang="en-US" sz="40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xmlns="" id="{408D9B61-DADE-4B90-98DB-4DE76111E166}"/>
              </a:ext>
            </a:extLst>
          </p:cNvPr>
          <p:cNvPicPr>
            <a:picLocks noChangeAspect="1"/>
          </p:cNvPicPr>
          <p:nvPr/>
        </p:nvPicPr>
        <p:blipFill rotWithShape="1">
          <a:blip r:embed="rId6">
            <a:extLst>
              <a:ext uri="{28A0092B-C50C-407E-A947-70E740481C1C}">
                <a14:useLocalDpi xmlns:a14="http://schemas.microsoft.com/office/drawing/2010/main" val="0"/>
              </a:ext>
            </a:extLst>
          </a:blip>
          <a:srcRect b="5639"/>
          <a:stretch/>
        </p:blipFill>
        <p:spPr>
          <a:xfrm>
            <a:off x="252240" y="4642807"/>
            <a:ext cx="4496057" cy="3477217"/>
          </a:xfrm>
          <a:prstGeom prst="rect">
            <a:avLst/>
          </a:prstGeom>
          <a:ln>
            <a:noFill/>
          </a:ln>
          <a:effectLst>
            <a:softEdge rad="112500"/>
          </a:effectLst>
        </p:spPr>
      </p:pic>
      <p:pic>
        <p:nvPicPr>
          <p:cNvPr id="5" name="Hình ảnh 4">
            <a:extLst>
              <a:ext uri="{FF2B5EF4-FFF2-40B4-BE49-F238E27FC236}">
                <a16:creationId xmlns:a16="http://schemas.microsoft.com/office/drawing/2014/main" xmlns="" id="{9519A763-E368-4589-B17A-C509318CB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928" y="4809902"/>
            <a:ext cx="3200136" cy="4438817"/>
          </a:xfrm>
          <a:prstGeom prst="rect">
            <a:avLst/>
          </a:prstGeom>
          <a:ln>
            <a:noFill/>
          </a:ln>
          <a:effectLst>
            <a:softEdge rad="112500"/>
          </a:effectLst>
        </p:spPr>
      </p:pic>
      <p:sp>
        <p:nvSpPr>
          <p:cNvPr id="6" name="Chỗ dành sẵn cho Nội dung 2">
            <a:extLst>
              <a:ext uri="{FF2B5EF4-FFF2-40B4-BE49-F238E27FC236}">
                <a16:creationId xmlns:a16="http://schemas.microsoft.com/office/drawing/2014/main" xmlns="" id="{A4998971-1B65-4290-9A3A-DD0A2F03540C}"/>
              </a:ext>
            </a:extLst>
          </p:cNvPr>
          <p:cNvSpPr>
            <a:spLocks noGrp="1"/>
          </p:cNvSpPr>
          <p:nvPr>
            <p:ph idx="1"/>
          </p:nvPr>
        </p:nvSpPr>
        <p:spPr>
          <a:xfrm>
            <a:off x="6793051" y="5590945"/>
            <a:ext cx="2503890" cy="1009602"/>
          </a:xfrm>
        </p:spPr>
        <p:txBody>
          <a:bodyPr lIns="126013" tIns="63007" rIns="126013" bIns="63007">
            <a:normAutofit fontScale="70000" lnSpcReduction="20000"/>
          </a:bodyPr>
          <a:lstStyle/>
          <a:p>
            <a:pPr marL="0" indent="0" algn="ctr">
              <a:buNone/>
            </a:pP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endParaRPr lang="en-US" dirty="0">
              <a:latin typeface="Times New Roman" panose="02020603050405020304" pitchFamily="18" charset="0"/>
              <a:cs typeface="Times New Roman" panose="02020603050405020304" pitchFamily="18" charset="0"/>
            </a:endParaRPr>
          </a:p>
        </p:txBody>
      </p:sp>
      <p:pic>
        <p:nvPicPr>
          <p:cNvPr id="20" name="图片 33798" descr="1-23"/>
          <p:cNvPicPr>
            <a:picLocks noChangeAspect="1"/>
          </p:cNvPicPr>
          <p:nvPr/>
        </p:nvPicPr>
        <p:blipFill>
          <a:blip r:embed="rId8"/>
          <a:stretch>
            <a:fillRect/>
          </a:stretch>
        </p:blipFill>
        <p:spPr>
          <a:xfrm>
            <a:off x="-1" y="14564"/>
            <a:ext cx="3476533" cy="3224851"/>
          </a:xfrm>
          <a:prstGeom prst="rect">
            <a:avLst/>
          </a:prstGeom>
          <a:noFill/>
          <a:ln w="9525">
            <a:noFill/>
          </a:ln>
        </p:spPr>
      </p:pic>
    </p:spTree>
    <p:extLst>
      <p:ext uri="{BB962C8B-B14F-4D97-AF65-F5344CB8AC3E}">
        <p14:creationId xmlns:p14="http://schemas.microsoft.com/office/powerpoint/2010/main" val="3859977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98" y="1042838"/>
            <a:ext cx="15121680" cy="8303568"/>
          </a:xfrm>
          <a:prstGeom prst="rect">
            <a:avLst/>
          </a:prstGeom>
          <a:ln>
            <a:noFill/>
          </a:ln>
          <a:effectLst>
            <a:softEdge rad="112500"/>
          </a:effec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532" y="118057"/>
            <a:ext cx="9585448" cy="1080120"/>
          </a:xfrm>
          <a:prstGeom prst="rect">
            <a:avLst/>
          </a:prstGeom>
          <a:ln>
            <a:noFill/>
          </a:ln>
          <a:effectLst>
            <a:softEdge rad="112500"/>
          </a:effectLst>
        </p:spPr>
      </p:pic>
      <p:sp>
        <p:nvSpPr>
          <p:cNvPr id="4" name="TextBox 3"/>
          <p:cNvSpPr txBox="1"/>
          <p:nvPr/>
        </p:nvSpPr>
        <p:spPr>
          <a:xfrm>
            <a:off x="3855792" y="273397"/>
            <a:ext cx="8352928" cy="769441"/>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BÀI 3: SIÊNG NĂNG KIÊN TRÌ</a:t>
            </a:r>
            <a:endParaRPr lang="en-US" sz="4400" b="1" dirty="0">
              <a:solidFill>
                <a:srgbClr val="FF0000"/>
              </a:solidFill>
              <a:latin typeface="Times New Roman" pitchFamily="18" charset="0"/>
              <a:cs typeface="Times New Roman" pitchFamily="18" charset="0"/>
            </a:endParaRPr>
          </a:p>
        </p:txBody>
      </p:sp>
      <p:sp>
        <p:nvSpPr>
          <p:cNvPr id="6" name="Rectangle 5"/>
          <p:cNvSpPr/>
          <p:nvPr/>
        </p:nvSpPr>
        <p:spPr>
          <a:xfrm>
            <a:off x="1046059" y="1198177"/>
            <a:ext cx="14290436" cy="7478970"/>
          </a:xfrm>
          <a:prstGeom prst="rect">
            <a:avLst/>
          </a:prstGeom>
        </p:spPr>
        <p:txBody>
          <a:bodyPr wrap="square">
            <a:spAutoFit/>
          </a:bodyPr>
          <a:lstStyle/>
          <a:p>
            <a:pPr>
              <a:lnSpc>
                <a:spcPct val="150000"/>
              </a:lnSpc>
            </a:pPr>
            <a:r>
              <a:rPr lang="en-US" sz="4000" b="1" dirty="0">
                <a:solidFill>
                  <a:srgbClr val="0070C0"/>
                </a:solidFill>
                <a:latin typeface="Times New Roman" pitchFamily="18" charset="0"/>
                <a:cs typeface="Times New Roman" pitchFamily="18" charset="0"/>
              </a:rPr>
              <a:t>I/ </a:t>
            </a:r>
            <a:r>
              <a:rPr lang="en-US" sz="4000" b="1" dirty="0" err="1">
                <a:solidFill>
                  <a:srgbClr val="0070C0"/>
                </a:solidFill>
                <a:latin typeface="Times New Roman" pitchFamily="18" charset="0"/>
                <a:cs typeface="Times New Roman" pitchFamily="18" charset="0"/>
              </a:rPr>
              <a:t>Khởi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động</a:t>
            </a:r>
            <a:r>
              <a:rPr lang="en-US" sz="4000" b="1" dirty="0">
                <a:solidFill>
                  <a:srgbClr val="0070C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Đoán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tục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a:t>
            </a:r>
            <a:r>
              <a:rPr lang="en-US" sz="4000" dirty="0">
                <a:latin typeface="Times New Roman" pitchFamily="18" charset="0"/>
                <a:cs typeface="Times New Roman" pitchFamily="18" charset="0"/>
              </a:rPr>
              <a:t>.</a:t>
            </a:r>
          </a:p>
          <a:p>
            <a:pPr>
              <a:lnSpc>
                <a:spcPct val="150000"/>
              </a:lnSpc>
            </a:pPr>
            <a:r>
              <a:rPr lang="en-US" sz="4000" b="1" dirty="0">
                <a:solidFill>
                  <a:srgbClr val="0070C0"/>
                </a:solidFill>
                <a:latin typeface="Times New Roman" pitchFamily="18" charset="0"/>
                <a:cs typeface="Times New Roman" pitchFamily="18" charset="0"/>
              </a:rPr>
              <a:t>II/ </a:t>
            </a:r>
            <a:r>
              <a:rPr lang="en-US" sz="4000" b="1" dirty="0" err="1">
                <a:solidFill>
                  <a:srgbClr val="0070C0"/>
                </a:solidFill>
                <a:latin typeface="Times New Roman" pitchFamily="18" charset="0"/>
                <a:cs typeface="Times New Roman" pitchFamily="18" charset="0"/>
              </a:rPr>
              <a:t>Khám</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phá</a:t>
            </a:r>
            <a:r>
              <a:rPr lang="en-US" sz="4000" b="1" dirty="0">
                <a:solidFill>
                  <a:srgbClr val="0070C0"/>
                </a:solidFill>
                <a:latin typeface="Times New Roman" pitchFamily="18" charset="0"/>
                <a:cs typeface="Times New Roman" pitchFamily="18" charset="0"/>
              </a:rPr>
              <a:t>:</a:t>
            </a:r>
          </a:p>
          <a:p>
            <a:pPr>
              <a:lnSpc>
                <a:spcPct val="150000"/>
              </a:lnSpc>
            </a:pPr>
            <a:r>
              <a:rPr lang="en-US" sz="4000" b="1" dirty="0">
                <a:solidFill>
                  <a:srgbClr val="7030A0"/>
                </a:solidFill>
                <a:latin typeface="Times New Roman" pitchFamily="18" charset="0"/>
                <a:cs typeface="Times New Roman" pitchFamily="18" charset="0"/>
              </a:rPr>
              <a:t>1/ </a:t>
            </a:r>
            <a:r>
              <a:rPr lang="en-US" sz="4000" b="1" dirty="0" err="1">
                <a:solidFill>
                  <a:srgbClr val="7030A0"/>
                </a:solidFill>
                <a:latin typeface="Times New Roman" pitchFamily="18" charset="0"/>
                <a:cs typeface="Times New Roman" pitchFamily="18" charset="0"/>
              </a:rPr>
              <a:t>Thế</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nào</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là</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siêng</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năng</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kiên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trì</a:t>
            </a:r>
            <a:r>
              <a:rPr lang="en-US" sz="4000" b="1" dirty="0">
                <a:solidFill>
                  <a:srgbClr val="7030A0"/>
                </a:solidFill>
                <a:latin typeface="Times New Roman" pitchFamily="18" charset="0"/>
                <a:cs typeface="Times New Roman" pitchFamily="18" charset="0"/>
              </a:rPr>
              <a:t>? </a:t>
            </a:r>
          </a:p>
          <a:p>
            <a:pPr>
              <a:lnSpc>
                <a:spcPct val="150000"/>
              </a:lnSpc>
            </a:pPr>
            <a:r>
              <a:rPr lang="en-US" sz="4000" b="1" dirty="0">
                <a:solidFill>
                  <a:srgbClr val="7030A0"/>
                </a:solidFill>
                <a:latin typeface="Times New Roman" pitchFamily="18" charset="0"/>
                <a:cs typeface="Times New Roman" pitchFamily="18" charset="0"/>
              </a:rPr>
              <a:t>2/ Ý </a:t>
            </a:r>
            <a:r>
              <a:rPr lang="en-US" sz="4000" b="1" dirty="0" err="1">
                <a:solidFill>
                  <a:srgbClr val="7030A0"/>
                </a:solidFill>
                <a:latin typeface="Times New Roman" pitchFamily="18" charset="0"/>
                <a:cs typeface="Times New Roman" pitchFamily="18" charset="0"/>
              </a:rPr>
              <a:t>nghĩa</a:t>
            </a:r>
            <a:r>
              <a:rPr lang="en-US" sz="4000" b="1" dirty="0">
                <a:solidFill>
                  <a:srgbClr val="7030A0"/>
                </a:solidFill>
                <a:latin typeface="Times New Roman" pitchFamily="18" charset="0"/>
                <a:cs typeface="Times New Roman" pitchFamily="18" charset="0"/>
              </a:rPr>
              <a:t>: </a:t>
            </a:r>
          </a:p>
          <a:p>
            <a:pPr>
              <a:lnSpc>
                <a:spcPct val="150000"/>
              </a:lnSpc>
            </a:pPr>
            <a:r>
              <a:rPr lang="en-US" sz="4000" b="1" dirty="0" smtClean="0">
                <a:solidFill>
                  <a:srgbClr val="7030A0"/>
                </a:solidFill>
                <a:latin typeface="Times New Roman" pitchFamily="18" charset="0"/>
                <a:cs typeface="Times New Roman" pitchFamily="18" charset="0"/>
              </a:rPr>
              <a:t>3</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Rèn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luyện</a:t>
            </a:r>
            <a:r>
              <a:rPr lang="en-US" sz="4000" b="1" dirty="0">
                <a:solidFill>
                  <a:srgbClr val="7030A0"/>
                </a:solidFill>
                <a:latin typeface="Times New Roman" pitchFamily="18" charset="0"/>
                <a:cs typeface="Times New Roman" pitchFamily="18" charset="0"/>
              </a:rPr>
              <a:t>: </a:t>
            </a:r>
          </a:p>
          <a:p>
            <a:pPr>
              <a:lnSpc>
                <a:spcPct val="150000"/>
              </a:lnSpc>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chăm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rèn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en-US" sz="4000" dirty="0">
                <a:latin typeface="Times New Roman" pitchFamily="18" charset="0"/>
                <a:cs typeface="Times New Roman" pitchFamily="18" charset="0"/>
              </a:rPr>
              <a:t>.</a:t>
            </a:r>
          </a:p>
          <a:p>
            <a:pPr>
              <a:lnSpc>
                <a:spcPct val="150000"/>
              </a:lnSpc>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ngừng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hành</a:t>
            </a:r>
            <a:r>
              <a:rPr lang="en-US" sz="4000" dirty="0">
                <a:latin typeface="Times New Roman" pitchFamily="18" charset="0"/>
                <a:cs typeface="Times New Roman" pitchFamily="18" charset="0"/>
              </a:rPr>
              <a:t> vi, </a:t>
            </a:r>
            <a:r>
              <a:rPr lang="en-US" sz="4000" dirty="0" err="1">
                <a:latin typeface="Times New Roman" pitchFamily="18" charset="0"/>
                <a:cs typeface="Times New Roman" pitchFamily="18" charset="0"/>
              </a:rPr>
              <a:t>thái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ứng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thách</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304701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214098" y="-199606"/>
            <a:ext cx="419457" cy="421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6013" tIns="63007" rIns="126013" bIns="63007" numCol="1" anchor="t" anchorCtr="0" compatLnSpc="1">
            <a:prstTxWarp prst="textNoShape">
              <a:avLst/>
            </a:prstTxWarp>
          </a:bodyPr>
          <a:lstStyle/>
          <a:p>
            <a:endParaRPr lang="en-US">
              <a:solidFill>
                <a:prstClr val="black"/>
              </a:solidFill>
            </a:endParaRPr>
          </a:p>
        </p:txBody>
      </p:sp>
      <p:pic>
        <p:nvPicPr>
          <p:cNvPr id="6" name="Google Shape;154;p8"/>
          <p:cNvPicPr preferRelativeResize="0"/>
          <p:nvPr/>
        </p:nvPicPr>
        <p:blipFill rotWithShape="1">
          <a:blip r:embed="rId2">
            <a:alphaModFix/>
          </a:blip>
          <a:srcRect l="16992" t="-937" r="50159" b="17086"/>
          <a:stretch/>
        </p:blipFill>
        <p:spPr>
          <a:xfrm>
            <a:off x="423826" y="1"/>
            <a:ext cx="14470649" cy="9819634"/>
          </a:xfrm>
          <a:prstGeom prst="rect">
            <a:avLst/>
          </a:prstGeom>
          <a:noFill/>
          <a:ln>
            <a:noFill/>
          </a:ln>
        </p:spPr>
      </p:pic>
      <p:pic>
        <p:nvPicPr>
          <p:cNvPr id="10" name="Picture 9"/>
          <p:cNvPicPr>
            <a:picLocks noChangeAspect="1"/>
          </p:cNvPicPr>
          <p:nvPr/>
        </p:nvPicPr>
        <p:blipFill>
          <a:blip r:embed="rId3"/>
          <a:stretch>
            <a:fillRect/>
          </a:stretch>
        </p:blipFill>
        <p:spPr>
          <a:xfrm>
            <a:off x="13359075" y="3404389"/>
            <a:ext cx="3991932" cy="6022912"/>
          </a:xfrm>
          <a:prstGeom prst="rect">
            <a:avLst/>
          </a:prstGeom>
        </p:spPr>
      </p:pic>
      <p:sp>
        <p:nvSpPr>
          <p:cNvPr id="12" name="Text Box 5"/>
          <p:cNvSpPr txBox="1">
            <a:spLocks noChangeArrowheads="1"/>
          </p:cNvSpPr>
          <p:nvPr/>
        </p:nvSpPr>
        <p:spPr bwMode="auto">
          <a:xfrm>
            <a:off x="1201938" y="3635836"/>
            <a:ext cx="12332365" cy="21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13" tIns="63007" rIns="126013" bIns="6300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US" sz="7400" b="1" dirty="0" err="1">
                <a:solidFill>
                  <a:srgbClr val="FF0000"/>
                </a:solidFill>
                <a:latin typeface="Times New Roman" pitchFamily="18" charset="0"/>
                <a:cs typeface="Times New Roman" pitchFamily="18" charset="0"/>
              </a:rPr>
              <a:t>Một</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số</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tấm</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gương</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về</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siêng</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năng</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kiên</a:t>
            </a:r>
            <a:r>
              <a:rPr lang="en-US" sz="7400" b="1" dirty="0">
                <a:solidFill>
                  <a:srgbClr val="FF0000"/>
                </a:solidFill>
                <a:latin typeface="Times New Roman" pitchFamily="18" charset="0"/>
                <a:cs typeface="Times New Roman" pitchFamily="18" charset="0"/>
              </a:rPr>
              <a:t> </a:t>
            </a:r>
            <a:r>
              <a:rPr lang="en-US" sz="7400" b="1" dirty="0" err="1">
                <a:solidFill>
                  <a:srgbClr val="FF0000"/>
                </a:solidFill>
                <a:latin typeface="Times New Roman" pitchFamily="18" charset="0"/>
                <a:cs typeface="Times New Roman" pitchFamily="18" charset="0"/>
              </a:rPr>
              <a:t>trì</a:t>
            </a:r>
            <a:r>
              <a:rPr lang="en-US" sz="7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527401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768" y="201390"/>
            <a:ext cx="8352928" cy="769441"/>
          </a:xfrm>
          <a:prstGeom prst="rect">
            <a:avLst/>
          </a:prstGeom>
          <a:solidFill>
            <a:schemeClr val="bg1"/>
          </a:solidFill>
          <a:ln w="57150">
            <a:solidFill>
              <a:srgbClr val="0070C0"/>
            </a:solidFill>
          </a:ln>
        </p:spPr>
        <p:txBody>
          <a:bodyPr wrap="square" rtlCol="0">
            <a:spAutoFit/>
          </a:bodyPr>
          <a:lstStyle/>
          <a:p>
            <a:r>
              <a:rPr lang="en-US" sz="4400" b="1" dirty="0" smtClean="0">
                <a:solidFill>
                  <a:srgbClr val="FF0000"/>
                </a:solidFill>
                <a:latin typeface="Times New Roman" pitchFamily="18" charset="0"/>
                <a:cs typeface="Times New Roman" pitchFamily="18" charset="0"/>
              </a:rPr>
              <a:t>BÀI 3: SIÊNG NĂNG KIÊN TRÌ</a:t>
            </a:r>
            <a:endParaRPr lang="en-US" sz="4400" b="1" dirty="0">
              <a:solidFill>
                <a:srgbClr val="FF0000"/>
              </a:solidFill>
              <a:latin typeface="Times New Roman" pitchFamily="18" charset="0"/>
              <a:cs typeface="Times New Roman" pitchFamily="18" charset="0"/>
            </a:endParaRPr>
          </a:p>
        </p:txBody>
      </p:sp>
      <p:sp>
        <p:nvSpPr>
          <p:cNvPr id="5" name="TextBox 4"/>
          <p:cNvSpPr txBox="1"/>
          <p:nvPr/>
        </p:nvSpPr>
        <p:spPr>
          <a:xfrm>
            <a:off x="1620392" y="1641550"/>
            <a:ext cx="14401600" cy="7201972"/>
          </a:xfrm>
          <a:prstGeom prst="rect">
            <a:avLst/>
          </a:prstGeom>
          <a:solidFill>
            <a:schemeClr val="bg1"/>
          </a:solidFill>
          <a:ln w="76200">
            <a:noFill/>
          </a:ln>
        </p:spPr>
        <p:txBody>
          <a:bodyPr wrap="square" rtlCol="0">
            <a:spAutoFit/>
          </a:bodyPr>
          <a:lstStyle/>
          <a:p>
            <a:pPr>
              <a:lnSpc>
                <a:spcPct val="150000"/>
              </a:lnSpc>
            </a:pPr>
            <a:r>
              <a:rPr lang="en-US" sz="4400" b="1" dirty="0" smtClean="0">
                <a:solidFill>
                  <a:srgbClr val="7030A0"/>
                </a:solidFill>
                <a:latin typeface="Times New Roman" pitchFamily="18" charset="0"/>
                <a:cs typeface="Times New Roman" pitchFamily="18" charset="0"/>
              </a:rPr>
              <a:t>	</a:t>
            </a:r>
            <a:r>
              <a:rPr lang="en-US" sz="4400" b="1" dirty="0" smtClean="0">
                <a:solidFill>
                  <a:srgbClr val="0070C0"/>
                </a:solidFill>
                <a:latin typeface="Times New Roman" pitchFamily="18" charset="0"/>
                <a:cs typeface="Times New Roman" pitchFamily="18" charset="0"/>
              </a:rPr>
              <a:t>I/ </a:t>
            </a:r>
            <a:r>
              <a:rPr lang="en-US" sz="4400" b="1" dirty="0" err="1" smtClean="0">
                <a:solidFill>
                  <a:srgbClr val="0070C0"/>
                </a:solidFill>
                <a:latin typeface="Times New Roman" pitchFamily="18" charset="0"/>
                <a:cs typeface="Times New Roman" pitchFamily="18" charset="0"/>
              </a:rPr>
              <a:t>Khởi</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động</a:t>
            </a:r>
            <a:r>
              <a:rPr lang="en-US" sz="4400" b="1" dirty="0" smtClean="0">
                <a:solidFill>
                  <a:srgbClr val="0070C0"/>
                </a:solidFill>
                <a:latin typeface="Times New Roman" pitchFamily="18" charset="0"/>
                <a:cs typeface="Times New Roman" pitchFamily="18" charset="0"/>
              </a:rPr>
              <a:t>:</a:t>
            </a:r>
          </a:p>
          <a:p>
            <a:pPr>
              <a:lnSpc>
                <a:spcPct val="150000"/>
              </a:lnSpc>
            </a:pPr>
            <a:r>
              <a:rPr lang="en-US" sz="4400" dirty="0" smtClean="0">
                <a:latin typeface="Times New Roman" pitchFamily="18" charset="0"/>
                <a:cs typeface="Times New Roman" pitchFamily="18" charset="0"/>
              </a:rPr>
              <a:t>	</a:t>
            </a:r>
            <a:r>
              <a:rPr lang="en-US" sz="4400" b="1" dirty="0" smtClean="0">
                <a:solidFill>
                  <a:srgbClr val="0070C0"/>
                </a:solidFill>
                <a:latin typeface="Times New Roman" pitchFamily="18" charset="0"/>
                <a:cs typeface="Times New Roman" pitchFamily="18" charset="0"/>
              </a:rPr>
              <a:t>II/ </a:t>
            </a:r>
            <a:r>
              <a:rPr lang="en-US" sz="4400" b="1" dirty="0" err="1" smtClean="0">
                <a:solidFill>
                  <a:srgbClr val="0070C0"/>
                </a:solidFill>
                <a:latin typeface="Times New Roman" pitchFamily="18" charset="0"/>
                <a:cs typeface="Times New Roman" pitchFamily="18" charset="0"/>
              </a:rPr>
              <a:t>Khám</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phá</a:t>
            </a:r>
            <a:r>
              <a:rPr lang="en-US" sz="4400" b="1" dirty="0" smtClean="0">
                <a:solidFill>
                  <a:srgbClr val="0070C0"/>
                </a:solidFill>
                <a:latin typeface="Times New Roman" pitchFamily="18" charset="0"/>
                <a:cs typeface="Times New Roman" pitchFamily="18" charset="0"/>
              </a:rPr>
              <a:t>:</a:t>
            </a:r>
          </a:p>
          <a:p>
            <a:pPr>
              <a:lnSpc>
                <a:spcPct val="150000"/>
              </a:lnSpc>
            </a:pPr>
            <a:r>
              <a:rPr lang="en-US" sz="4400" dirty="0" smtClean="0">
                <a:solidFill>
                  <a:srgbClr val="FF0066"/>
                </a:solidFill>
                <a:latin typeface="Times New Roman" pitchFamily="18" charset="0"/>
                <a:cs typeface="Times New Roman" pitchFamily="18" charset="0"/>
              </a:rPr>
              <a:t>	1/ </a:t>
            </a:r>
            <a:r>
              <a:rPr lang="en-US" sz="4400" dirty="0" err="1" smtClean="0">
                <a:solidFill>
                  <a:srgbClr val="FF0066"/>
                </a:solidFill>
                <a:latin typeface="Times New Roman" pitchFamily="18" charset="0"/>
                <a:cs typeface="Times New Roman" pitchFamily="18" charset="0"/>
              </a:rPr>
              <a:t>Thế</a:t>
            </a:r>
            <a:r>
              <a:rPr lang="en-US" sz="4400" dirty="0" smtClean="0">
                <a:solidFill>
                  <a:srgbClr val="FF0066"/>
                </a:solidFill>
                <a:latin typeface="Times New Roman" pitchFamily="18" charset="0"/>
                <a:cs typeface="Times New Roman" pitchFamily="18" charset="0"/>
              </a:rPr>
              <a:t> </a:t>
            </a:r>
            <a:r>
              <a:rPr lang="en-US" sz="4400" dirty="0" err="1" smtClean="0">
                <a:solidFill>
                  <a:srgbClr val="FF0066"/>
                </a:solidFill>
                <a:latin typeface="Times New Roman" pitchFamily="18" charset="0"/>
                <a:cs typeface="Times New Roman" pitchFamily="18" charset="0"/>
              </a:rPr>
              <a:t>nào</a:t>
            </a:r>
            <a:r>
              <a:rPr lang="en-US" sz="4400" dirty="0" smtClean="0">
                <a:solidFill>
                  <a:srgbClr val="FF0066"/>
                </a:solidFill>
                <a:latin typeface="Times New Roman" pitchFamily="18" charset="0"/>
                <a:cs typeface="Times New Roman" pitchFamily="18" charset="0"/>
              </a:rPr>
              <a:t> </a:t>
            </a:r>
            <a:r>
              <a:rPr lang="en-US" sz="4400" dirty="0" err="1" smtClean="0">
                <a:solidFill>
                  <a:srgbClr val="FF0066"/>
                </a:solidFill>
                <a:latin typeface="Times New Roman" pitchFamily="18" charset="0"/>
                <a:cs typeface="Times New Roman" pitchFamily="18" charset="0"/>
              </a:rPr>
              <a:t>là</a:t>
            </a:r>
            <a:r>
              <a:rPr lang="en-US" sz="4400" dirty="0" smtClean="0">
                <a:solidFill>
                  <a:srgbClr val="FF0066"/>
                </a:solidFill>
                <a:latin typeface="Times New Roman" pitchFamily="18" charset="0"/>
                <a:cs typeface="Times New Roman" pitchFamily="18" charset="0"/>
              </a:rPr>
              <a:t> </a:t>
            </a:r>
            <a:r>
              <a:rPr lang="en-US" sz="4400" dirty="0" err="1" smtClean="0">
                <a:solidFill>
                  <a:srgbClr val="FF0066"/>
                </a:solidFill>
                <a:latin typeface="Times New Roman" pitchFamily="18" charset="0"/>
                <a:cs typeface="Times New Roman" pitchFamily="18" charset="0"/>
              </a:rPr>
              <a:t>siêng</a:t>
            </a:r>
            <a:r>
              <a:rPr lang="en-US" sz="4400" dirty="0" smtClean="0">
                <a:solidFill>
                  <a:srgbClr val="FF0066"/>
                </a:solidFill>
                <a:latin typeface="Times New Roman" pitchFamily="18" charset="0"/>
                <a:cs typeface="Times New Roman" pitchFamily="18" charset="0"/>
              </a:rPr>
              <a:t> </a:t>
            </a:r>
            <a:r>
              <a:rPr lang="en-US" sz="4400" dirty="0" err="1" smtClean="0">
                <a:solidFill>
                  <a:srgbClr val="FF0066"/>
                </a:solidFill>
                <a:latin typeface="Times New Roman" pitchFamily="18" charset="0"/>
                <a:cs typeface="Times New Roman" pitchFamily="18" charset="0"/>
              </a:rPr>
              <a:t>năng</a:t>
            </a:r>
            <a:r>
              <a:rPr lang="en-US" sz="4400" dirty="0" smtClean="0">
                <a:solidFill>
                  <a:srgbClr val="FF0066"/>
                </a:solidFill>
                <a:latin typeface="Times New Roman" pitchFamily="18" charset="0"/>
                <a:cs typeface="Times New Roman" pitchFamily="18" charset="0"/>
              </a:rPr>
              <a:t>, </a:t>
            </a:r>
            <a:r>
              <a:rPr lang="en-US" sz="4400" dirty="0" err="1" smtClean="0">
                <a:solidFill>
                  <a:srgbClr val="FF0066"/>
                </a:solidFill>
                <a:latin typeface="Times New Roman" pitchFamily="18" charset="0"/>
                <a:cs typeface="Times New Roman" pitchFamily="18" charset="0"/>
              </a:rPr>
              <a:t>kiên</a:t>
            </a:r>
            <a:r>
              <a:rPr lang="en-US" sz="4400" dirty="0" smtClean="0">
                <a:solidFill>
                  <a:srgbClr val="FF0066"/>
                </a:solidFill>
                <a:latin typeface="Times New Roman" pitchFamily="18" charset="0"/>
                <a:cs typeface="Times New Roman" pitchFamily="18" charset="0"/>
              </a:rPr>
              <a:t> </a:t>
            </a:r>
            <a:r>
              <a:rPr lang="en-US" sz="4400" dirty="0" err="1" smtClean="0">
                <a:solidFill>
                  <a:srgbClr val="FF0066"/>
                </a:solidFill>
                <a:latin typeface="Times New Roman" pitchFamily="18" charset="0"/>
                <a:cs typeface="Times New Roman" pitchFamily="18" charset="0"/>
              </a:rPr>
              <a:t>trì</a:t>
            </a:r>
            <a:r>
              <a:rPr lang="en-US" sz="4400" dirty="0" smtClean="0">
                <a:solidFill>
                  <a:srgbClr val="FF0066"/>
                </a:solidFill>
                <a:latin typeface="Times New Roman" pitchFamily="18" charset="0"/>
                <a:cs typeface="Times New Roman" pitchFamily="18" charset="0"/>
              </a:rPr>
              <a:t>?</a:t>
            </a:r>
          </a:p>
          <a:p>
            <a:pPr>
              <a:lnSpc>
                <a:spcPct val="150000"/>
              </a:lnSpc>
            </a:pPr>
            <a:r>
              <a:rPr lang="en-US" sz="4400" dirty="0" smtClean="0">
                <a:solidFill>
                  <a:srgbClr val="FF0066"/>
                </a:solidFill>
                <a:latin typeface="Times New Roman" pitchFamily="18" charset="0"/>
                <a:cs typeface="Times New Roman" pitchFamily="18" charset="0"/>
              </a:rPr>
              <a:t>	2/ Ý </a:t>
            </a:r>
            <a:r>
              <a:rPr lang="en-US" sz="4400" dirty="0" err="1" smtClean="0">
                <a:solidFill>
                  <a:srgbClr val="FF0066"/>
                </a:solidFill>
                <a:latin typeface="Times New Roman" pitchFamily="18" charset="0"/>
                <a:cs typeface="Times New Roman" pitchFamily="18" charset="0"/>
              </a:rPr>
              <a:t>nghĩa</a:t>
            </a:r>
            <a:r>
              <a:rPr lang="en-US" sz="4400" dirty="0" smtClean="0">
                <a:solidFill>
                  <a:srgbClr val="FF0066"/>
                </a:solidFill>
                <a:latin typeface="Times New Roman" pitchFamily="18" charset="0"/>
                <a:cs typeface="Times New Roman" pitchFamily="18" charset="0"/>
              </a:rPr>
              <a:t>:</a:t>
            </a:r>
          </a:p>
          <a:p>
            <a:pPr>
              <a:lnSpc>
                <a:spcPct val="150000"/>
              </a:lnSpc>
            </a:pPr>
            <a:r>
              <a:rPr lang="en-US" sz="4400" dirty="0" smtClean="0">
                <a:solidFill>
                  <a:srgbClr val="FF0066"/>
                </a:solidFill>
                <a:latin typeface="Times New Roman" pitchFamily="18" charset="0"/>
                <a:cs typeface="Times New Roman" pitchFamily="18" charset="0"/>
              </a:rPr>
              <a:t>	3/ </a:t>
            </a:r>
            <a:r>
              <a:rPr lang="en-US" sz="4400" dirty="0" err="1" smtClean="0">
                <a:solidFill>
                  <a:srgbClr val="FF0066"/>
                </a:solidFill>
                <a:latin typeface="Times New Roman" pitchFamily="18" charset="0"/>
                <a:cs typeface="Times New Roman" pitchFamily="18" charset="0"/>
              </a:rPr>
              <a:t>Rèn</a:t>
            </a:r>
            <a:r>
              <a:rPr lang="en-US" sz="4400" dirty="0" smtClean="0">
                <a:solidFill>
                  <a:srgbClr val="FF0066"/>
                </a:solidFill>
                <a:latin typeface="Times New Roman" pitchFamily="18" charset="0"/>
                <a:cs typeface="Times New Roman" pitchFamily="18" charset="0"/>
              </a:rPr>
              <a:t> </a:t>
            </a:r>
            <a:r>
              <a:rPr lang="en-US" sz="4400" dirty="0" err="1" smtClean="0">
                <a:solidFill>
                  <a:srgbClr val="FF0066"/>
                </a:solidFill>
                <a:latin typeface="Times New Roman" pitchFamily="18" charset="0"/>
                <a:cs typeface="Times New Roman" pitchFamily="18" charset="0"/>
              </a:rPr>
              <a:t>luyện</a:t>
            </a:r>
            <a:r>
              <a:rPr lang="en-US" sz="4400" dirty="0" smtClean="0">
                <a:solidFill>
                  <a:srgbClr val="FF0066"/>
                </a:solidFill>
                <a:latin typeface="Times New Roman" pitchFamily="18" charset="0"/>
                <a:cs typeface="Times New Roman" pitchFamily="18" charset="0"/>
              </a:rPr>
              <a:t>:</a:t>
            </a:r>
          </a:p>
          <a:p>
            <a:pPr>
              <a:lnSpc>
                <a:spcPct val="150000"/>
              </a:lnSpc>
            </a:pPr>
            <a:r>
              <a:rPr lang="en-US" sz="4400" dirty="0" smtClean="0">
                <a:solidFill>
                  <a:srgbClr val="0070C0"/>
                </a:solidFill>
                <a:latin typeface="Times New Roman" pitchFamily="18" charset="0"/>
                <a:cs typeface="Times New Roman" pitchFamily="18" charset="0"/>
              </a:rPr>
              <a:t>	</a:t>
            </a:r>
            <a:r>
              <a:rPr lang="en-US" sz="4400" b="1" dirty="0" smtClean="0">
                <a:solidFill>
                  <a:srgbClr val="0070C0"/>
                </a:solidFill>
                <a:latin typeface="Times New Roman" pitchFamily="18" charset="0"/>
                <a:cs typeface="Times New Roman" pitchFamily="18" charset="0"/>
              </a:rPr>
              <a:t>III/ </a:t>
            </a:r>
            <a:r>
              <a:rPr lang="en-US" sz="4400" b="1" dirty="0" err="1" smtClean="0">
                <a:solidFill>
                  <a:srgbClr val="0070C0"/>
                </a:solidFill>
                <a:latin typeface="Times New Roman" pitchFamily="18" charset="0"/>
                <a:cs typeface="Times New Roman" pitchFamily="18" charset="0"/>
              </a:rPr>
              <a:t>Luyện</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tập</a:t>
            </a:r>
            <a:r>
              <a:rPr lang="en-US" sz="4400" b="1" dirty="0" smtClean="0">
                <a:solidFill>
                  <a:srgbClr val="0070C0"/>
                </a:solidFill>
                <a:latin typeface="Times New Roman" pitchFamily="18" charset="0"/>
                <a:cs typeface="Times New Roman" pitchFamily="18" charset="0"/>
              </a:rPr>
              <a:t>:</a:t>
            </a:r>
          </a:p>
          <a:p>
            <a:pPr>
              <a:lnSpc>
                <a:spcPct val="150000"/>
              </a:lnSpc>
            </a:pPr>
            <a:r>
              <a:rPr lang="en-US" sz="4400" dirty="0" smtClean="0">
                <a:solidFill>
                  <a:srgbClr val="0070C0"/>
                </a:solidFill>
                <a:latin typeface="Times New Roman" pitchFamily="18" charset="0"/>
                <a:cs typeface="Times New Roman" pitchFamily="18" charset="0"/>
              </a:rPr>
              <a:t>	</a:t>
            </a:r>
            <a:r>
              <a:rPr lang="en-US" sz="4400" b="1" dirty="0" smtClean="0">
                <a:solidFill>
                  <a:srgbClr val="0070C0"/>
                </a:solidFill>
                <a:latin typeface="Times New Roman" pitchFamily="18" charset="0"/>
                <a:cs typeface="Times New Roman" pitchFamily="18" charset="0"/>
              </a:rPr>
              <a:t>IV/ </a:t>
            </a:r>
            <a:r>
              <a:rPr lang="en-US" sz="4400" b="1" dirty="0" err="1" smtClean="0">
                <a:solidFill>
                  <a:srgbClr val="0070C0"/>
                </a:solidFill>
                <a:latin typeface="Times New Roman" pitchFamily="18" charset="0"/>
                <a:cs typeface="Times New Roman" pitchFamily="18" charset="0"/>
              </a:rPr>
              <a:t>Vận</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dụng</a:t>
            </a:r>
            <a:r>
              <a:rPr lang="en-US" sz="4400" b="1" dirty="0" smtClean="0">
                <a:solidFill>
                  <a:srgbClr val="0070C0"/>
                </a:solidFill>
                <a:latin typeface="Times New Roman" pitchFamily="18" charset="0"/>
                <a:cs typeface="Times New Roman" pitchFamily="18" charset="0"/>
              </a:rPr>
              <a:t>:</a:t>
            </a:r>
            <a:endParaRPr lang="en-US"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87751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24248" y="6898134"/>
            <a:ext cx="16206300" cy="2160240"/>
          </a:xfrm>
          <a:prstGeom prst="rect">
            <a:avLst/>
          </a:prstGeom>
          <a:solidFill>
            <a:schemeClr val="bg1"/>
          </a:solidFill>
          <a:ln w="76200">
            <a:solidFill>
              <a:srgbClr val="00B0F0"/>
            </a:solidFill>
          </a:ln>
        </p:spPr>
        <p:txBody>
          <a:bodyPr lIns="126013" tIns="63007" rIns="126013" bIns="63007"/>
          <a:lstStyle/>
          <a:p>
            <a:pPr algn="just"/>
            <a:r>
              <a:rPr lang="en-US" sz="3900" dirty="0">
                <a:latin typeface="Times New Roman" panose="02020603050405020304" pitchFamily="18" charset="0"/>
                <a:cs typeface="Times New Roman" panose="02020603050405020304" pitchFamily="18" charset="0"/>
              </a:rPr>
              <a:t>	</a:t>
            </a:r>
            <a:r>
              <a:rPr lang="en-US" sz="3900" b="1" dirty="0" err="1">
                <a:solidFill>
                  <a:srgbClr val="FF0000"/>
                </a:solidFill>
                <a:latin typeface="Times New Roman" panose="02020603050405020304" pitchFamily="18" charset="0"/>
                <a:cs typeface="Times New Roman" panose="02020603050405020304" pitchFamily="18" charset="0"/>
              </a:rPr>
              <a:t>Bác</a:t>
            </a:r>
            <a:r>
              <a:rPr lang="en-US" sz="3900" b="1" dirty="0">
                <a:solidFill>
                  <a:srgbClr val="FF0000"/>
                </a:solidFill>
                <a:latin typeface="Times New Roman" panose="02020603050405020304" pitchFamily="18" charset="0"/>
                <a:cs typeface="Times New Roman" panose="02020603050405020304" pitchFamily="18" charset="0"/>
              </a:rPr>
              <a:t> </a:t>
            </a:r>
            <a:r>
              <a:rPr lang="en-US" sz="3900" b="1" dirty="0" err="1">
                <a:solidFill>
                  <a:srgbClr val="FF0000"/>
                </a:solidFill>
                <a:latin typeface="Times New Roman" panose="02020603050405020304" pitchFamily="18" charset="0"/>
                <a:cs typeface="Times New Roman" panose="02020603050405020304" pitchFamily="18" charset="0"/>
              </a:rPr>
              <a:t>Hồ</a:t>
            </a:r>
            <a:r>
              <a:rPr lang="vi-VN" sz="3900" b="1" dirty="0">
                <a:solidFill>
                  <a:srgbClr val="FF0000"/>
                </a:solidFill>
                <a:latin typeface="Times New Roman" panose="02020603050405020304" pitchFamily="18" charset="0"/>
                <a:cs typeface="Times New Roman" panose="02020603050405020304" pitchFamily="18" charset="0"/>
              </a:rPr>
              <a:t> </a:t>
            </a:r>
            <a:r>
              <a:rPr lang="vi-VN" sz="3900" dirty="0">
                <a:latin typeface="Times New Roman" panose="02020603050405020304" pitchFamily="18" charset="0"/>
                <a:cs typeface="Times New Roman" panose="02020603050405020304" pitchFamily="18" charset="0"/>
              </a:rPr>
              <a:t>có thể nói được rất nhiều thứ tiếng chính là nhờ vào sự rèn luyện không ngừng bằng việc tự học với một tinh thần cầu tiến, cộng với sự khắc khổ và phương pháp </a:t>
            </a:r>
            <a:r>
              <a:rPr lang="vi-VN" sz="3900" dirty="0" smtClean="0">
                <a:latin typeface="Times New Roman" panose="02020603050405020304" pitchFamily="18" charset="0"/>
                <a:cs typeface="Times New Roman" panose="02020603050405020304" pitchFamily="18" charset="0"/>
              </a:rPr>
              <a:t>đúng</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và</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Bác</a:t>
            </a:r>
            <a:r>
              <a:rPr lang="vi-VN" sz="3900" dirty="0" smtClean="0">
                <a:latin typeface="Times New Roman" panose="02020603050405020304" pitchFamily="18" charset="0"/>
                <a:cs typeface="Times New Roman" panose="02020603050405020304" pitchFamily="18" charset="0"/>
              </a:rPr>
              <a:t> </a:t>
            </a:r>
            <a:r>
              <a:rPr lang="vi-VN" sz="3900" dirty="0">
                <a:latin typeface="Times New Roman" panose="02020603050405020304" pitchFamily="18" charset="0"/>
                <a:cs typeface="Times New Roman" panose="02020603050405020304" pitchFamily="18" charset="0"/>
              </a:rPr>
              <a:t>đã thành công!</a:t>
            </a:r>
            <a:endParaRPr lang="en-US" sz="39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98" y="129382"/>
            <a:ext cx="15121680" cy="6624736"/>
          </a:xfrm>
          <a:prstGeom prst="rect">
            <a:avLst/>
          </a:prstGeom>
          <a:ln>
            <a:noFill/>
          </a:ln>
          <a:effectLst>
            <a:softEdge rad="112500"/>
          </a:effec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0742" y="271974"/>
            <a:ext cx="8928992" cy="6339551"/>
          </a:xfrm>
          <a:prstGeom prst="rect">
            <a:avLst/>
          </a:prstGeom>
          <a:ln>
            <a:noFill/>
          </a:ln>
          <a:effectLst>
            <a:softEdge rad="112500"/>
          </a:effectLst>
        </p:spPr>
      </p:pic>
    </p:spTree>
    <p:extLst>
      <p:ext uri="{BB962C8B-B14F-4D97-AF65-F5344CB8AC3E}">
        <p14:creationId xmlns:p14="http://schemas.microsoft.com/office/powerpoint/2010/main" val="1649967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8850" y="504498"/>
            <a:ext cx="9514052" cy="6012300"/>
          </a:xfrm>
          <a:prstGeom prst="rect">
            <a:avLst/>
          </a:prstGeom>
          <a:ln>
            <a:noFill/>
          </a:ln>
          <a:effectLst>
            <a:softEdge rad="112500"/>
          </a:effectLst>
        </p:spPr>
      </p:pic>
      <p:sp>
        <p:nvSpPr>
          <p:cNvPr id="9" name="Rectangle 8"/>
          <p:cNvSpPr/>
          <p:nvPr/>
        </p:nvSpPr>
        <p:spPr>
          <a:xfrm>
            <a:off x="1172572" y="6783083"/>
            <a:ext cx="14633395" cy="1927737"/>
          </a:xfrm>
          <a:prstGeom prst="rect">
            <a:avLst/>
          </a:prstGeom>
          <a:solidFill>
            <a:schemeClr val="bg1"/>
          </a:solidFill>
          <a:ln w="76200">
            <a:solidFill>
              <a:srgbClr val="00B050"/>
            </a:solidFill>
          </a:ln>
        </p:spPr>
        <p:txBody>
          <a:bodyPr wrap="square" lIns="126013" tIns="63007" rIns="126013" bIns="63007">
            <a:spAutoFit/>
          </a:bodyPr>
          <a:lstStyle/>
          <a:p>
            <a:pPr algn="just"/>
            <a:r>
              <a:rPr lang="en-US" dirty="0">
                <a:solidFill>
                  <a:srgbClr val="C00000"/>
                </a:solidFill>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Thầy</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giáo</a:t>
            </a:r>
            <a:r>
              <a:rPr lang="en-US" sz="3900" dirty="0">
                <a:latin typeface="Times New Roman" panose="02020603050405020304" pitchFamily="18" charset="0"/>
                <a:cs typeface="Times New Roman" panose="02020603050405020304" pitchFamily="18" charset="0"/>
              </a:rPr>
              <a:t> </a:t>
            </a:r>
            <a:r>
              <a:rPr lang="vi-VN" sz="3900" b="1" dirty="0">
                <a:solidFill>
                  <a:srgbClr val="FF0000"/>
                </a:solidFill>
                <a:latin typeface="Times New Roman" panose="02020603050405020304" pitchFamily="18" charset="0"/>
                <a:cs typeface="Times New Roman" panose="02020603050405020304" pitchFamily="18" charset="0"/>
              </a:rPr>
              <a:t>Nguyễn Ngọc Ký </a:t>
            </a:r>
            <a:r>
              <a:rPr lang="vi-VN" sz="3900" dirty="0">
                <a:latin typeface="Times New Roman" panose="02020603050405020304" pitchFamily="18" charset="0"/>
                <a:cs typeface="Times New Roman" panose="02020603050405020304" pitchFamily="18" charset="0"/>
              </a:rPr>
              <a:t>là một tấm gương sáng ngời về nghị lực vượt lên số phận. Ông đã chứng minh cho mọi người thấy một người tật nguyền như ông vẫn có thể trở thành người có ích cho xã hội</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545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9273" y="198210"/>
            <a:ext cx="10910813" cy="6731558"/>
          </a:xfrm>
          <a:prstGeom prst="rect">
            <a:avLst/>
          </a:prstGeom>
          <a:ln>
            <a:noFill/>
          </a:ln>
          <a:effectLst>
            <a:softEdge rad="112500"/>
          </a:effectLst>
        </p:spPr>
      </p:pic>
      <p:sp>
        <p:nvSpPr>
          <p:cNvPr id="6" name="Rectangle 5"/>
          <p:cNvSpPr/>
          <p:nvPr/>
        </p:nvSpPr>
        <p:spPr>
          <a:xfrm>
            <a:off x="1029576" y="7146674"/>
            <a:ext cx="14704383" cy="1789238"/>
          </a:xfrm>
          <a:prstGeom prst="rect">
            <a:avLst/>
          </a:prstGeom>
          <a:solidFill>
            <a:schemeClr val="bg1"/>
          </a:solidFill>
          <a:ln w="57150">
            <a:solidFill>
              <a:srgbClr val="FF0000"/>
            </a:solidFill>
          </a:ln>
        </p:spPr>
        <p:txBody>
          <a:bodyPr wrap="square" lIns="126013" tIns="63007" rIns="126013" bIns="63007">
            <a:spAutoFit/>
          </a:bodyPr>
          <a:lstStyle/>
          <a:p>
            <a:pPr algn="ctr"/>
            <a:r>
              <a:rPr lang="en-US" sz="3600" dirty="0">
                <a:latin typeface="Times New Roman" panose="02020603050405020304" pitchFamily="18" charset="0"/>
              </a:rPr>
              <a:t>    </a:t>
            </a:r>
            <a:r>
              <a:rPr lang="vi-VN" sz="3600" dirty="0">
                <a:latin typeface="Times New Roman" panose="02020603050405020304" pitchFamily="18" charset="0"/>
              </a:rPr>
              <a:t>Nếu như ngày đó </a:t>
            </a:r>
            <a:r>
              <a:rPr lang="vi-VN" sz="3600" b="1" dirty="0">
                <a:solidFill>
                  <a:srgbClr val="FF0000"/>
                </a:solidFill>
                <a:latin typeface="Times New Roman" panose="02020603050405020304" pitchFamily="18" charset="0"/>
              </a:rPr>
              <a:t>anh Quảng </a:t>
            </a:r>
            <a:r>
              <a:rPr lang="vi-VN" sz="3600" dirty="0">
                <a:latin typeface="Times New Roman" panose="02020603050405020304" pitchFamily="18" charset="0"/>
              </a:rPr>
              <a:t>nản lòng và dừng lại, thì liệu bây giờ có xuất hiện Bphone - chiếc điện thoại thông minh đầu tiên của người Việt, thu hút được rất nhiều sự quan tâm của dư luận trong suốt thời gian qua không?</a:t>
            </a:r>
            <a:endParaRPr lang="en-US" sz="3600" dirty="0"/>
          </a:p>
        </p:txBody>
      </p:sp>
    </p:spTree>
    <p:extLst>
      <p:ext uri="{BB962C8B-B14F-4D97-AF65-F5344CB8AC3E}">
        <p14:creationId xmlns:p14="http://schemas.microsoft.com/office/powerpoint/2010/main" val="3268491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8624" y="345406"/>
            <a:ext cx="8762914" cy="6171456"/>
          </a:xfrm>
          <a:prstGeom prst="rect">
            <a:avLst/>
          </a:prstGeom>
          <a:ln>
            <a:noFill/>
          </a:ln>
          <a:effectLst>
            <a:softEdge rad="112500"/>
          </a:effectLst>
        </p:spPr>
      </p:pic>
      <p:sp>
        <p:nvSpPr>
          <p:cNvPr id="6" name="Rectangle 5"/>
          <p:cNvSpPr/>
          <p:nvPr/>
        </p:nvSpPr>
        <p:spPr>
          <a:xfrm>
            <a:off x="1" y="6796657"/>
            <a:ext cx="16778287" cy="2343236"/>
          </a:xfrm>
          <a:prstGeom prst="rect">
            <a:avLst/>
          </a:prstGeom>
          <a:solidFill>
            <a:schemeClr val="bg1"/>
          </a:solidFill>
          <a:ln w="76200">
            <a:solidFill>
              <a:srgbClr val="FFFF00"/>
            </a:solidFill>
          </a:ln>
        </p:spPr>
        <p:txBody>
          <a:bodyPr wrap="square" lIns="126013" tIns="63007" rIns="126013" bIns="63007">
            <a:spAutoFit/>
          </a:bodyPr>
          <a:lstStyle/>
          <a:p>
            <a:pPr algn="ctr"/>
            <a:r>
              <a:rPr lang="en-US" sz="3500" dirty="0" smtClean="0">
                <a:latin typeface="Times New Roman" panose="02020603050405020304" pitchFamily="18" charset="0"/>
                <a:cs typeface="Times New Roman" panose="02020603050405020304" pitchFamily="18" charset="0"/>
              </a:rPr>
              <a:t>C</a:t>
            </a:r>
            <a:r>
              <a:rPr lang="vi-VN" sz="3500" dirty="0">
                <a:latin typeface="Times New Roman" panose="02020603050405020304" pitchFamily="18" charset="0"/>
                <a:cs typeface="Times New Roman" panose="02020603050405020304" pitchFamily="18" charset="0"/>
              </a:rPr>
              <a:t>ô bé viết chữ đẹp bằng chân tên là </a:t>
            </a:r>
            <a:r>
              <a:rPr lang="vi-VN" sz="3500" b="1" dirty="0">
                <a:solidFill>
                  <a:srgbClr val="FF0000"/>
                </a:solidFill>
                <a:latin typeface="Times New Roman" panose="02020603050405020304" pitchFamily="18" charset="0"/>
                <a:cs typeface="Times New Roman" panose="02020603050405020304" pitchFamily="18" charset="0"/>
              </a:rPr>
              <a:t>Linh Thị Hồng</a:t>
            </a:r>
            <a:r>
              <a:rPr lang="vi-VN" sz="3500" dirty="0">
                <a:latin typeface="Times New Roman" panose="02020603050405020304" pitchFamily="18" charset="0"/>
                <a:cs typeface="Times New Roman" panose="02020603050405020304" pitchFamily="18" charset="0"/>
              </a:rPr>
              <a:t>, học sinh Trường Tiểu học Ngọc Thanh </a:t>
            </a:r>
            <a:r>
              <a:rPr lang="vi-VN" sz="3500" dirty="0" smtClean="0">
                <a:latin typeface="Times New Roman" panose="02020603050405020304" pitchFamily="18" charset="0"/>
                <a:cs typeface="Times New Roman" panose="02020603050405020304" pitchFamily="18" charset="0"/>
              </a:rPr>
              <a:t>(</a:t>
            </a:r>
            <a:r>
              <a:rPr lang="vi-VN" sz="3500" dirty="0">
                <a:latin typeface="Times New Roman" panose="02020603050405020304" pitchFamily="18" charset="0"/>
                <a:cs typeface="Times New Roman" panose="02020603050405020304" pitchFamily="18" charset="0"/>
              </a:rPr>
              <a:t>Phúc Yên, Vĩnh Phúc). </a:t>
            </a:r>
            <a:r>
              <a:rPr lang="vi-VN" sz="3500" b="1" dirty="0">
                <a:latin typeface="Times New Roman" panose="02020603050405020304" pitchFamily="18" charset="0"/>
                <a:cs typeface="Times New Roman" panose="02020603050405020304" pitchFamily="18" charset="0"/>
              </a:rPr>
              <a:t>Em là người dân tộc Sán Dìu</a:t>
            </a:r>
            <a:r>
              <a:rPr lang="vi-VN" sz="3500" dirty="0">
                <a:latin typeface="Times New Roman" panose="02020603050405020304" pitchFamily="18" charset="0"/>
                <a:cs typeface="Times New Roman" panose="02020603050405020304" pitchFamily="18" charset="0"/>
              </a:rPr>
              <a:t>. Từ lúc sinh ra, em đã bị dị tật 2 cánh tay</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do điều kiện sức khỏe không cho phép nên đến nay em chỉ mới học </a:t>
            </a:r>
            <a:r>
              <a:rPr lang="vi-VN" sz="3500" b="1" dirty="0">
                <a:latin typeface="Times New Roman" panose="02020603050405020304" pitchFamily="18" charset="0"/>
                <a:cs typeface="Times New Roman" panose="02020603050405020304" pitchFamily="18" charset="0"/>
              </a:rPr>
              <a:t>lớp 3</a:t>
            </a:r>
            <a:r>
              <a:rPr lang="vi-VN" sz="3500" dirty="0">
                <a:latin typeface="Times New Roman" panose="02020603050405020304" pitchFamily="18" charset="0"/>
                <a:cs typeface="Times New Roman" panose="02020603050405020304" pitchFamily="18" charset="0"/>
              </a:rPr>
              <a:t>. Tuy nhiên, bạn bè và thầy cô luôn khâm phục nghị lực và tinh thần hiếu học của Hồng. </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532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2" name="TextBox 1"/>
          <p:cNvSpPr txBox="1"/>
          <p:nvPr/>
        </p:nvSpPr>
        <p:spPr>
          <a:xfrm>
            <a:off x="756296" y="2649662"/>
            <a:ext cx="5616624" cy="2696444"/>
          </a:xfrm>
          <a:prstGeom prst="rect">
            <a:avLst/>
          </a:prstGeom>
          <a:noFill/>
        </p:spPr>
        <p:txBody>
          <a:bodyPr wrap="square" rtlCol="0">
            <a:spAutoFit/>
          </a:bodyPr>
          <a:lstStyle/>
          <a:p>
            <a:pPr algn="ctr">
              <a:lnSpc>
                <a:spcPct val="150000"/>
              </a:lnSpc>
            </a:pPr>
            <a:r>
              <a:rPr lang="en-US" sz="6000" b="1" dirty="0" smtClean="0">
                <a:solidFill>
                  <a:srgbClr val="FF0000"/>
                </a:solidFill>
                <a:latin typeface="Times New Roman" pitchFamily="18" charset="0"/>
                <a:cs typeface="Times New Roman" pitchFamily="18" charset="0"/>
              </a:rPr>
              <a:t>LUYỆN </a:t>
            </a:r>
          </a:p>
          <a:p>
            <a:pPr algn="ctr">
              <a:lnSpc>
                <a:spcPct val="150000"/>
              </a:lnSpc>
            </a:pPr>
            <a:r>
              <a:rPr lang="en-US" sz="6000" b="1" dirty="0" smtClean="0">
                <a:solidFill>
                  <a:srgbClr val="FF0000"/>
                </a:solidFill>
                <a:latin typeface="Times New Roman" pitchFamily="18" charset="0"/>
                <a:cs typeface="Times New Roman" pitchFamily="18" charset="0"/>
              </a:rPr>
              <a:t>TẬP</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522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13095"/>
            <a:ext cx="1074141" cy="825068"/>
          </a:xfrm>
          <a:prstGeom prst="rect">
            <a:avLst/>
          </a:prstGeom>
        </p:spPr>
      </p:pic>
      <p:grpSp>
        <p:nvGrpSpPr>
          <p:cNvPr id="9" name="组合 8"/>
          <p:cNvGrpSpPr/>
          <p:nvPr/>
        </p:nvGrpSpPr>
        <p:grpSpPr>
          <a:xfrm>
            <a:off x="14725848" y="-223499"/>
            <a:ext cx="2052440" cy="2657138"/>
            <a:chOff x="1773008" y="1581313"/>
            <a:chExt cx="2062279" cy="2327283"/>
          </a:xfrm>
        </p:grpSpPr>
        <p:sp>
          <p:nvSpPr>
            <p:cNvPr id="54" name="椭圆 53"/>
            <p:cNvSpPr/>
            <p:nvPr/>
          </p:nvSpPr>
          <p:spPr>
            <a:xfrm>
              <a:off x="1773008" y="1846318"/>
              <a:ext cx="2062279" cy="2062278"/>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9907" y="1581313"/>
              <a:ext cx="1588479" cy="2203595"/>
            </a:xfrm>
            <a:custGeom>
              <a:avLst/>
              <a:gdLst>
                <a:gd name="connsiteX0" fmla="*/ 753947 w 1507894"/>
                <a:gd name="connsiteY0" fmla="*/ 0 h 1507894"/>
                <a:gd name="connsiteX1" fmla="*/ 1507894 w 1507894"/>
                <a:gd name="connsiteY1" fmla="*/ 753947 h 1507894"/>
                <a:gd name="connsiteX2" fmla="*/ 753947 w 1507894"/>
                <a:gd name="connsiteY2" fmla="*/ 1507894 h 1507894"/>
                <a:gd name="connsiteX3" fmla="*/ 0 w 1507894"/>
                <a:gd name="connsiteY3" fmla="*/ 753947 h 1507894"/>
                <a:gd name="connsiteX4" fmla="*/ 753947 w 1507894"/>
                <a:gd name="connsiteY4" fmla="*/ 0 h 150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94" h="1507894">
                  <a:moveTo>
                    <a:pt x="753947" y="0"/>
                  </a:moveTo>
                  <a:cubicBezTo>
                    <a:pt x="1170340" y="0"/>
                    <a:pt x="1507894" y="337554"/>
                    <a:pt x="1507894" y="753947"/>
                  </a:cubicBezTo>
                  <a:cubicBezTo>
                    <a:pt x="1507894" y="1170340"/>
                    <a:pt x="1170340" y="1507894"/>
                    <a:pt x="753947" y="1507894"/>
                  </a:cubicBezTo>
                  <a:cubicBezTo>
                    <a:pt x="337554" y="1507894"/>
                    <a:pt x="0" y="1170340"/>
                    <a:pt x="0" y="753947"/>
                  </a:cubicBezTo>
                  <a:cubicBezTo>
                    <a:pt x="0" y="337554"/>
                    <a:pt x="337554" y="0"/>
                    <a:pt x="753947" y="0"/>
                  </a:cubicBezTo>
                  <a:close/>
                </a:path>
              </a:pathLst>
            </a:custGeom>
          </p:spPr>
        </p:pic>
      </p:grpSp>
      <p:pic>
        <p:nvPicPr>
          <p:cNvPr id="18"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976" t="41347" r="6223" b="34955"/>
          <a:stretch>
            <a:fillRect/>
          </a:stretch>
        </p:blipFill>
        <p:spPr bwMode="auto">
          <a:xfrm>
            <a:off x="180232" y="804946"/>
            <a:ext cx="4629244" cy="4303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997609" y="1034460"/>
            <a:ext cx="9584224" cy="4557017"/>
          </a:xfrm>
          <a:prstGeom prst="rect">
            <a:avLst/>
          </a:prstGeom>
          <a:solidFill>
            <a:schemeClr val="bg1"/>
          </a:solidFill>
          <a:ln w="38100">
            <a:solidFill>
              <a:srgbClr val="002060"/>
            </a:solidFill>
          </a:ln>
        </p:spPr>
        <p:txBody>
          <a:bodyPr wrap="square">
            <a:spAutoFit/>
          </a:bodyPr>
          <a:lstStyle/>
          <a:p>
            <a:pPr algn="just">
              <a:lnSpc>
                <a:spcPct val="132000"/>
              </a:lnSpc>
              <a:spcAft>
                <a:spcPts val="200"/>
              </a:spcAft>
            </a:pP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huống</a:t>
            </a:r>
            <a:r>
              <a:rPr lang="en-US" sz="3600" b="1" dirty="0" smtClean="0">
                <a:latin typeface="Times New Roman" pitchFamily="18" charset="0"/>
                <a:cs typeface="Times New Roman" pitchFamily="18" charset="0"/>
              </a:rPr>
              <a:t> 1</a:t>
            </a:r>
            <a:r>
              <a:rPr lang="en-US" sz="3600" b="1" dirty="0">
                <a:latin typeface="Times New Roman" pitchFamily="18" charset="0"/>
                <a:cs typeface="Times New Roman"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Hôm nay trời mưa to, em lưỡng lự có nên đi học võ hay không.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Em chọn cách ứng xử nào? Vì sao?</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32000"/>
              </a:lnSpc>
              <a:spcAft>
                <a:spcPts val="200"/>
              </a:spcAft>
            </a:pP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Xin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phép</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nghỉ</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buổi</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vì</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mưa</a:t>
            </a:r>
            <a:r>
              <a:rPr lang="en-US" sz="3600" dirty="0">
                <a:latin typeface="Times New Roman" panose="02020603050405020304" pitchFamily="18" charset="0"/>
                <a:ea typeface="Cambria" panose="02040503050406030204" pitchFamily="18" charset="0"/>
                <a:cs typeface="Times New Roman" panose="02020603050405020304" pitchFamily="18" charset="0"/>
              </a:rPr>
              <a:t>.</a:t>
            </a:r>
          </a:p>
          <a:p>
            <a:pPr algn="just">
              <a:lnSpc>
                <a:spcPct val="132000"/>
              </a:lnSpc>
              <a:spcAft>
                <a:spcPts val="20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võ</a:t>
            </a:r>
            <a:r>
              <a:rPr lang="en-US" sz="3600" dirty="0">
                <a:latin typeface="Times New Roman" pitchFamily="18" charset="0"/>
                <a:cs typeface="Times New Roman" pitchFamily="18" charset="0"/>
              </a:rPr>
              <a:t>.</a:t>
            </a:r>
          </a:p>
          <a:p>
            <a:pPr algn="just">
              <a:lnSpc>
                <a:spcPct val="132000"/>
              </a:lnSpc>
              <a:spcAft>
                <a:spcPts val="20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a:t>
            </a:r>
          </a:p>
        </p:txBody>
      </p:sp>
      <p:sp>
        <p:nvSpPr>
          <p:cNvPr id="7" name="Vertical Scroll 6"/>
          <p:cNvSpPr/>
          <p:nvPr/>
        </p:nvSpPr>
        <p:spPr>
          <a:xfrm>
            <a:off x="828304" y="5746006"/>
            <a:ext cx="12817424" cy="3168351"/>
          </a:xfrm>
          <a:prstGeom prst="verticalScroll">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600" b="1" dirty="0" err="1" smtClean="0">
                <a:solidFill>
                  <a:srgbClr val="FF0000"/>
                </a:solidFill>
                <a:latin typeface="Times New Roman" pitchFamily="18" charset="0"/>
                <a:cs typeface="Times New Roman" pitchFamily="18" charset="0"/>
              </a:rPr>
              <a:t>Mặc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áo</a:t>
            </a:r>
            <a:r>
              <a:rPr lang="vi-VN" sz="3600" b="1" dirty="0">
                <a:solidFill>
                  <a:srgbClr val="FF0000"/>
                </a:solidFill>
                <a:latin typeface="Times New Roman" pitchFamily="18" charset="0"/>
                <a:cs typeface="Times New Roman" pitchFamily="18" charset="0"/>
              </a:rPr>
              <a:t> mưa đến phòng tập võ </a:t>
            </a:r>
            <a:r>
              <a:rPr lang="vi-VN" sz="3600" dirty="0">
                <a:solidFill>
                  <a:schemeClr val="tx1"/>
                </a:solidFill>
                <a:latin typeface="Times New Roman" pitchFamily="18" charset="0"/>
                <a:cs typeface="Times New Roman" pitchFamily="18" charset="0"/>
              </a:rPr>
              <a:t>bởi vì trời mưa vẫn có thể đi học an toàn, chỉ cần chúng ta che chắn cẩn thận, mất một buổi học là mất một tri thức mới</a:t>
            </a:r>
            <a:r>
              <a:rPr lang="en-US" sz="3600" dirty="0">
                <a:solidFill>
                  <a:schemeClr val="tx1"/>
                </a:solidFill>
                <a:latin typeface="Times New Roman" pitchFamily="18" charset="0"/>
                <a:ea typeface="Calibri" panose="020F0502020204030204" pitchFamily="34" charset="0"/>
                <a:cs typeface="Times New Roman" pitchFamily="18" charset="0"/>
              </a:rPr>
              <a:t> .</a:t>
            </a:r>
          </a:p>
        </p:txBody>
      </p:sp>
    </p:spTree>
    <p:extLst>
      <p:ext uri="{BB962C8B-B14F-4D97-AF65-F5344CB8AC3E}">
        <p14:creationId xmlns:p14="http://schemas.microsoft.com/office/powerpoint/2010/main" val="792735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13095"/>
            <a:ext cx="1074141" cy="825068"/>
          </a:xfrm>
          <a:prstGeom prst="rect">
            <a:avLst/>
          </a:prstGeom>
        </p:spPr>
      </p:pic>
      <p:sp>
        <p:nvSpPr>
          <p:cNvPr id="4" name="Rectangle 3"/>
          <p:cNvSpPr/>
          <p:nvPr/>
        </p:nvSpPr>
        <p:spPr>
          <a:xfrm>
            <a:off x="4997608" y="489422"/>
            <a:ext cx="11600448" cy="5313955"/>
          </a:xfrm>
          <a:prstGeom prst="rect">
            <a:avLst/>
          </a:prstGeom>
          <a:solidFill>
            <a:schemeClr val="bg1"/>
          </a:solidFill>
          <a:ln w="38100">
            <a:solidFill>
              <a:srgbClr val="7030A0"/>
            </a:solidFill>
          </a:ln>
        </p:spPr>
        <p:txBody>
          <a:bodyPr wrap="square">
            <a:spAutoFit/>
          </a:bodyPr>
          <a:lstStyle/>
          <a:p>
            <a:pPr algn="just">
              <a:lnSpc>
                <a:spcPct val="132000"/>
              </a:lnSpc>
              <a:spcAft>
                <a:spcPts val="200"/>
              </a:spcAft>
            </a:pP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huống</a:t>
            </a:r>
            <a:r>
              <a:rPr lang="en-US" sz="3600" b="1" dirty="0">
                <a:solidFill>
                  <a:srgbClr val="FF0000"/>
                </a:solidFill>
                <a:latin typeface="Times New Roman" pitchFamily="18" charset="0"/>
                <a:cs typeface="Times New Roman" pitchFamily="18" charset="0"/>
              </a:rPr>
              <a:t> 2: </a:t>
            </a:r>
            <a:r>
              <a:rPr lang="vi-VN" sz="3600" dirty="0">
                <a:latin typeface="Times New Roman" panose="02020603050405020304" pitchFamily="18" charset="0"/>
                <a:ea typeface="Cambria" panose="02040503050406030204" pitchFamily="18" charset="0"/>
                <a:cs typeface="Times New Roman" panose="02020603050405020304" pitchFamily="18" charset="0"/>
              </a:rPr>
              <a:t>Đêm khuya và bên ngoài trời rất lạnh, em còn bài tập chưa làm xong. Em phân vân không biết nên đi ngủ hay là tiếp tục làm cho xong các bài tập.</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32000"/>
              </a:lnSpc>
              <a:spcAft>
                <a:spcPts val="200"/>
              </a:spcAft>
            </a:pPr>
            <a:r>
              <a:rPr lang="vi-VN" sz="3600" i="1" dirty="0">
                <a:latin typeface="Times New Roman" panose="02020603050405020304" pitchFamily="18" charset="0"/>
                <a:ea typeface="Cambria" panose="02040503050406030204" pitchFamily="18" charset="0"/>
                <a:cs typeface="Times New Roman" panose="02020603050405020304" pitchFamily="18" charset="0"/>
              </a:rPr>
              <a:t>Em chọn cách ứng xử nào? Vì sao?</a:t>
            </a:r>
            <a:endParaRPr lang="en-US" sz="3600" i="1"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32000"/>
              </a:lnSpc>
              <a:spcAft>
                <a:spcPts val="20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a:t>
            </a:r>
          </a:p>
          <a:p>
            <a:pPr algn="just">
              <a:lnSpc>
                <a:spcPct val="132000"/>
              </a:lnSpc>
              <a:spcAft>
                <a:spcPts val="20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bè</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a:t>
            </a:r>
            <a:r>
              <a:rPr lang="en-US" sz="3600" dirty="0">
                <a:latin typeface="Times New Roman" pitchFamily="18" charset="0"/>
                <a:cs typeface="Times New Roman" pitchFamily="18" charset="0"/>
              </a:rPr>
              <a:t>.</a:t>
            </a:r>
          </a:p>
          <a:p>
            <a:pPr algn="just">
              <a:lnSpc>
                <a:spcPct val="132000"/>
              </a:lnSpc>
              <a:spcAft>
                <a:spcPts val="20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khỏe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sớm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r>
              <a:rPr lang="en-US" sz="3600" dirty="0">
                <a:latin typeface="Times New Roman" pitchFamily="18" charset="0"/>
                <a:cs typeface="Times New Roman" pitchFamily="18" charset="0"/>
              </a:rPr>
              <a:t>.</a:t>
            </a:r>
          </a:p>
        </p:txBody>
      </p:sp>
      <p:pic>
        <p:nvPicPr>
          <p:cNvPr id="10" name="Shape 126"/>
          <p:cNvPicPr/>
          <p:nvPr/>
        </p:nvPicPr>
        <p:blipFill>
          <a:blip r:embed="rId5"/>
          <a:stretch/>
        </p:blipFill>
        <p:spPr>
          <a:xfrm>
            <a:off x="482944" y="835974"/>
            <a:ext cx="4230957" cy="3966672"/>
          </a:xfrm>
          <a:prstGeom prst="rect">
            <a:avLst/>
          </a:prstGeom>
        </p:spPr>
      </p:pic>
      <p:sp>
        <p:nvSpPr>
          <p:cNvPr id="5" name="Rounded Rectangle 4"/>
          <p:cNvSpPr/>
          <p:nvPr/>
        </p:nvSpPr>
        <p:spPr>
          <a:xfrm>
            <a:off x="324248" y="6178054"/>
            <a:ext cx="12787888" cy="24482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3600" dirty="0">
                <a:solidFill>
                  <a:schemeClr val="tx1"/>
                </a:solidFill>
                <a:latin typeface="Times New Roman" panose="02020603050405020304" pitchFamily="18" charset="0"/>
                <a:cs typeface="Times New Roman" panose="02020603050405020304" pitchFamily="18" charset="0"/>
              </a:rPr>
              <a:t>Trường hợp </a:t>
            </a:r>
            <a:r>
              <a:rPr lang="vi-VN" sz="3600" dirty="0" smtClean="0">
                <a:solidFill>
                  <a:schemeClr val="tx1"/>
                </a:solidFill>
                <a:latin typeface="Times New Roman" panose="02020603050405020304" pitchFamily="18" charset="0"/>
                <a:cs typeface="Times New Roman" panose="02020603050405020304" pitchFamily="18" charset="0"/>
              </a:rPr>
              <a:t>n</a:t>
            </a:r>
            <a:r>
              <a:rPr lang="en-US" sz="3600" dirty="0" err="1" smtClean="0">
                <a:solidFill>
                  <a:schemeClr val="tx1"/>
                </a:solidFill>
                <a:latin typeface="Times New Roman" panose="02020603050405020304" pitchFamily="18" charset="0"/>
                <a:cs typeface="Times New Roman" panose="02020603050405020304" pitchFamily="18" charset="0"/>
              </a:rPr>
              <a:t>ày</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n</a:t>
            </a:r>
            <a:r>
              <a:rPr lang="vi-VN" sz="3600" b="1" dirty="0" smtClean="0">
                <a:solidFill>
                  <a:srgbClr val="FF0000"/>
                </a:solidFill>
                <a:latin typeface="Times New Roman" panose="02020603050405020304" pitchFamily="18" charset="0"/>
                <a:cs typeface="Times New Roman" panose="02020603050405020304" pitchFamily="18" charset="0"/>
              </a:rPr>
              <a:t>ỗ </a:t>
            </a:r>
            <a:r>
              <a:rPr lang="vi-VN" sz="3600" b="1" dirty="0">
                <a:solidFill>
                  <a:srgbClr val="FF0000"/>
                </a:solidFill>
                <a:latin typeface="Times New Roman" panose="02020603050405020304" pitchFamily="18" charset="0"/>
                <a:cs typeface="Times New Roman" panose="02020603050405020304" pitchFamily="18" charset="0"/>
              </a:rPr>
              <a:t>lực suy nghĩ để hoàn thành bài tập </a:t>
            </a:r>
            <a:r>
              <a:rPr lang="vi-VN" sz="3600" dirty="0">
                <a:solidFill>
                  <a:schemeClr val="tx1"/>
                </a:solidFill>
                <a:latin typeface="Times New Roman" panose="02020603050405020304" pitchFamily="18" charset="0"/>
                <a:cs typeface="Times New Roman" panose="02020603050405020304" pitchFamily="18" charset="0"/>
              </a:rPr>
              <a:t>bởi vì tự mình suy nghĩ để hoàn thành bài tập sẽ cung cấp một tri thức mới, đồng thời rèn luyện cho chúng ta sự kiên trì.</a:t>
            </a:r>
            <a:endPar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22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13095"/>
            <a:ext cx="1074141" cy="825068"/>
          </a:xfrm>
          <a:prstGeom prst="rect">
            <a:avLst/>
          </a:prstGeom>
        </p:spPr>
      </p:pic>
      <p:sp>
        <p:nvSpPr>
          <p:cNvPr id="4" name="Rectangle 3"/>
          <p:cNvSpPr/>
          <p:nvPr/>
        </p:nvSpPr>
        <p:spPr>
          <a:xfrm>
            <a:off x="5508824" y="489422"/>
            <a:ext cx="11089232" cy="3699795"/>
          </a:xfrm>
          <a:prstGeom prst="rect">
            <a:avLst/>
          </a:prstGeom>
          <a:solidFill>
            <a:schemeClr val="bg1"/>
          </a:solidFill>
          <a:ln w="38100">
            <a:solidFill>
              <a:srgbClr val="FFFFFF"/>
            </a:solidFill>
          </a:ln>
        </p:spPr>
        <p:txBody>
          <a:bodyPr wrap="square">
            <a:spAutoFit/>
          </a:bodyPr>
          <a:lstStyle/>
          <a:p>
            <a:pPr algn="just">
              <a:lnSpc>
                <a:spcPct val="132000"/>
              </a:lnSpc>
              <a:spcAft>
                <a:spcPts val="200"/>
              </a:spcAft>
            </a:pP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huống</a:t>
            </a:r>
            <a:r>
              <a:rPr lang="en-US" sz="3600" b="1" dirty="0">
                <a:solidFill>
                  <a:srgbClr val="FF0000"/>
                </a:solidFill>
                <a:latin typeface="Times New Roman" pitchFamily="18" charset="0"/>
                <a:cs typeface="Times New Roman" pitchFamily="18" charset="0"/>
              </a:rPr>
              <a:t> 3: </a:t>
            </a:r>
            <a:r>
              <a:rPr lang="en-US" sz="3600" dirty="0" err="1">
                <a:latin typeface="Times New Roman" pitchFamily="18" charset="0"/>
                <a:cs typeface="Times New Roman" pitchFamily="18" charset="0"/>
              </a:rPr>
              <a:t>Hùng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dẹp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Tuấn</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sang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thoải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sang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cậu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algn="just">
              <a:lnSpc>
                <a:spcPct val="132000"/>
              </a:lnSpc>
              <a:spcAft>
                <a:spcPts val="200"/>
              </a:spcAft>
            </a:pPr>
            <a:r>
              <a:rPr lang="en-US" sz="3600" b="1" dirty="0" err="1" smtClean="0">
                <a:latin typeface="Times New Roman" pitchFamily="18" charset="0"/>
                <a:cs typeface="Times New Roman" pitchFamily="18" charset="0"/>
              </a:rPr>
              <a:t>Nếu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Hùng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sẽ</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ounded Rectangle 4"/>
          <p:cNvSpPr/>
          <p:nvPr/>
        </p:nvSpPr>
        <p:spPr>
          <a:xfrm>
            <a:off x="250460" y="5313958"/>
            <a:ext cx="14691412" cy="24482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lnSpc>
                <a:spcPct val="150000"/>
              </a:lnSpc>
            </a:pPr>
            <a:r>
              <a:rPr lang="vi-VN" sz="3600" dirty="0">
                <a:solidFill>
                  <a:schemeClr val="tx1"/>
                </a:solidFill>
                <a:latin typeface="Open Sans"/>
                <a:sym typeface="Wingdings" panose="05000000000000000000" pitchFamily="2" charset="2"/>
              </a:rPr>
              <a:t></a:t>
            </a:r>
            <a:r>
              <a:rPr lang="en-US" sz="3600" dirty="0">
                <a:solidFill>
                  <a:schemeClr val="tx1"/>
                </a:solidFill>
                <a:latin typeface="Open Sans"/>
                <a:sym typeface="Wingdings" panose="05000000000000000000" pitchFamily="2" charset="2"/>
              </a:rPr>
              <a:t> </a:t>
            </a:r>
            <a:r>
              <a:rPr lang="vi-VN" sz="3600" dirty="0">
                <a:solidFill>
                  <a:schemeClr val="tx1"/>
                </a:solidFill>
                <a:latin typeface="Times New Roman" panose="02020603050405020304" pitchFamily="18" charset="0"/>
                <a:cs typeface="Times New Roman" panose="02020603050405020304" pitchFamily="18" charset="0"/>
              </a:rPr>
              <a:t>Nếu em là Hùng em sẽ nói Tuấn </a:t>
            </a:r>
            <a:r>
              <a:rPr lang="vi-VN" sz="3600" b="1" dirty="0">
                <a:solidFill>
                  <a:srgbClr val="FF0000"/>
                </a:solidFill>
                <a:latin typeface="Times New Roman" panose="02020603050405020304" pitchFamily="18" charset="0"/>
                <a:cs typeface="Times New Roman" panose="02020603050405020304" pitchFamily="18" charset="0"/>
              </a:rPr>
              <a:t>khi nào mình dọn dẹp nhà cửa phụ bố mẹ xong sẽ đi đá bóng cùng</a:t>
            </a:r>
            <a:r>
              <a:rPr lang="vi-VN" sz="3600" dirty="0">
                <a:solidFill>
                  <a:schemeClr val="tx1"/>
                </a:solidFill>
                <a:latin typeface="Times New Roman" panose="02020603050405020304" pitchFamily="18" charset="0"/>
                <a:cs typeface="Times New Roman" panose="02020603050405020304" pitchFamily="18" charset="0"/>
              </a:rPr>
              <a:t>. Vì đi học cả tuần chỉ có chủ nhật mới được nghỉ </a:t>
            </a:r>
            <a:r>
              <a:rPr lang="vi-VN" sz="3600" b="1" dirty="0">
                <a:solidFill>
                  <a:srgbClr val="FF0000"/>
                </a:solidFill>
                <a:latin typeface="Times New Roman" panose="02020603050405020304" pitchFamily="18" charset="0"/>
                <a:cs typeface="Times New Roman" panose="02020603050405020304" pitchFamily="18" charset="0"/>
              </a:rPr>
              <a:t>nên sẽ tranh thủ chút thời gian </a:t>
            </a:r>
            <a:r>
              <a:rPr lang="vi-VN" sz="3600" dirty="0">
                <a:solidFill>
                  <a:schemeClr val="tx1"/>
                </a:solidFill>
                <a:latin typeface="Times New Roman" panose="02020603050405020304" pitchFamily="18" charset="0"/>
                <a:cs typeface="Times New Roman" panose="02020603050405020304" pitchFamily="18" charset="0"/>
              </a:rPr>
              <a:t>rảnh để phụ </a:t>
            </a:r>
            <a:r>
              <a:rPr lang="en-US" sz="3600" dirty="0" err="1">
                <a:solidFill>
                  <a:schemeClr val="tx1"/>
                </a:solidFill>
                <a:latin typeface="Times New Roman" panose="02020603050405020304" pitchFamily="18" charset="0"/>
                <a:cs typeface="Times New Roman" panose="02020603050405020304" pitchFamily="18" charset="0"/>
              </a:rPr>
              <a:t>giúp</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bố mẹ.</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262316" y="1065486"/>
            <a:ext cx="4153984" cy="3312368"/>
          </a:xfrm>
          <a:prstGeom prst="rect">
            <a:avLst/>
          </a:prstGeom>
          <a:ln>
            <a:noFill/>
          </a:ln>
          <a:effectLst>
            <a:softEdge rad="112500"/>
          </a:effectLst>
        </p:spPr>
      </p:pic>
    </p:spTree>
    <p:extLst>
      <p:ext uri="{BB962C8B-B14F-4D97-AF65-F5344CB8AC3E}">
        <p14:creationId xmlns:p14="http://schemas.microsoft.com/office/powerpoint/2010/main" val="471557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13095"/>
            <a:ext cx="1074141" cy="825068"/>
          </a:xfrm>
          <a:prstGeom prst="rect">
            <a:avLst/>
          </a:prstGeom>
        </p:spPr>
      </p:pic>
      <p:sp>
        <p:nvSpPr>
          <p:cNvPr id="4" name="Rectangle 3"/>
          <p:cNvSpPr/>
          <p:nvPr/>
        </p:nvSpPr>
        <p:spPr>
          <a:xfrm>
            <a:off x="5508824" y="489422"/>
            <a:ext cx="11089232" cy="3699795"/>
          </a:xfrm>
          <a:prstGeom prst="rect">
            <a:avLst/>
          </a:prstGeom>
          <a:solidFill>
            <a:schemeClr val="bg1"/>
          </a:solidFill>
          <a:ln w="38100">
            <a:solidFill>
              <a:srgbClr val="FFFFFF"/>
            </a:solidFill>
          </a:ln>
        </p:spPr>
        <p:txBody>
          <a:bodyPr wrap="square">
            <a:spAutoFit/>
          </a:bodyPr>
          <a:lstStyle/>
          <a:p>
            <a:pPr algn="just">
              <a:lnSpc>
                <a:spcPct val="132000"/>
              </a:lnSpc>
              <a:spcAft>
                <a:spcPts val="200"/>
              </a:spcAft>
            </a:pPr>
            <a:r>
              <a:rPr lang="en-US" alt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khỏe</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Đổng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thử</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cự</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li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1000m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nam</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khuyên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lắm</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2000"/>
              </a:lnSpc>
              <a:spcAft>
                <a:spcPts val="200"/>
              </a:spcAft>
            </a:pP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khuyên</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Rounded Rectangle 4"/>
          <p:cNvSpPr/>
          <p:nvPr/>
        </p:nvSpPr>
        <p:spPr>
          <a:xfrm>
            <a:off x="250460" y="5313958"/>
            <a:ext cx="14691412" cy="24482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nSpc>
                <a:spcPct val="150000"/>
              </a:lnSpc>
            </a:pPr>
            <a:r>
              <a:rPr lang="vi-VN"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dirty="0">
                <a:solidFill>
                  <a:schemeClr val="tx1"/>
                </a:solidFill>
                <a:latin typeface="Times New Roman" panose="02020603050405020304" pitchFamily="18" charset="0"/>
                <a:cs typeface="Times New Roman" panose="02020603050405020304" pitchFamily="18" charset="0"/>
              </a:rPr>
              <a:t>Em sẽ nói với Hoàng mặc dù có nhiều người chạy nhanh nhưng </a:t>
            </a:r>
            <a:r>
              <a:rPr lang="vi-VN" sz="3600" b="1" dirty="0">
                <a:solidFill>
                  <a:srgbClr val="FF0000"/>
                </a:solidFill>
                <a:latin typeface="Times New Roman" panose="02020603050405020304" pitchFamily="18" charset="0"/>
                <a:cs typeface="Times New Roman" panose="02020603050405020304" pitchFamily="18" charset="0"/>
              </a:rPr>
              <a:t>nếu chúng ta không </a:t>
            </a:r>
            <a:r>
              <a:rPr lang="en-US" sz="3600" b="1" dirty="0" err="1">
                <a:solidFill>
                  <a:srgbClr val="FF0000"/>
                </a:solidFill>
                <a:latin typeface="Times New Roman" panose="02020603050405020304" pitchFamily="18" charset="0"/>
                <a:cs typeface="Times New Roman" panose="02020603050405020304" pitchFamily="18" charset="0"/>
              </a:rPr>
              <a:t>nỗ</a:t>
            </a:r>
            <a:r>
              <a:rPr lang="vi-VN" sz="3600" b="1" dirty="0">
                <a:solidFill>
                  <a:srgbClr val="FF0000"/>
                </a:solidFill>
                <a:latin typeface="Times New Roman" panose="02020603050405020304" pitchFamily="18" charset="0"/>
                <a:cs typeface="Times New Roman" panose="02020603050405020304" pitchFamily="18" charset="0"/>
              </a:rPr>
              <a:t> lực, không cố gắng tham gia </a:t>
            </a:r>
            <a:r>
              <a:rPr lang="vi-VN" sz="3600" dirty="0">
                <a:solidFill>
                  <a:schemeClr val="tx1"/>
                </a:solidFill>
                <a:latin typeface="Times New Roman" panose="02020603050405020304" pitchFamily="18" charset="0"/>
                <a:cs typeface="Times New Roman" panose="02020603050405020304" pitchFamily="18" charset="0"/>
              </a:rPr>
              <a:t>thì làm sao biết được năng lực bản thân ta ở đâu.</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258530" y="1353518"/>
            <a:ext cx="4065471" cy="2967143"/>
          </a:xfrm>
          <a:prstGeom prst="rect">
            <a:avLst/>
          </a:prstGeom>
          <a:ln>
            <a:noFill/>
          </a:ln>
          <a:effectLst>
            <a:softEdge rad="112500"/>
          </a:effectLst>
        </p:spPr>
      </p:pic>
    </p:spTree>
    <p:extLst>
      <p:ext uri="{BB962C8B-B14F-4D97-AF65-F5344CB8AC3E}">
        <p14:creationId xmlns:p14="http://schemas.microsoft.com/office/powerpoint/2010/main" val="1528397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13095"/>
            <a:ext cx="1074141" cy="825068"/>
          </a:xfrm>
          <a:prstGeom prst="rect">
            <a:avLst/>
          </a:prstGeom>
        </p:spPr>
      </p:pic>
      <p:sp>
        <p:nvSpPr>
          <p:cNvPr id="4" name="Rectangle 3"/>
          <p:cNvSpPr/>
          <p:nvPr/>
        </p:nvSpPr>
        <p:spPr>
          <a:xfrm>
            <a:off x="5508824" y="377873"/>
            <a:ext cx="11089232" cy="5162375"/>
          </a:xfrm>
          <a:prstGeom prst="rect">
            <a:avLst/>
          </a:prstGeom>
          <a:solidFill>
            <a:schemeClr val="bg1"/>
          </a:solidFill>
          <a:ln w="38100">
            <a:solidFill>
              <a:srgbClr val="FFFFFF"/>
            </a:solidFill>
          </a:ln>
        </p:spPr>
        <p:txBody>
          <a:bodyPr wrap="square">
            <a:spAutoFit/>
          </a:bodyPr>
          <a:lstStyle/>
          <a:p>
            <a:pPr>
              <a:lnSpc>
                <a:spcPct val="132000"/>
              </a:lnSpc>
              <a:spcAft>
                <a:spcPts val="200"/>
              </a:spcAft>
            </a:pP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huống</a:t>
            </a:r>
            <a:r>
              <a:rPr lang="en-US" sz="3600" b="1" dirty="0">
                <a:solidFill>
                  <a:srgbClr val="FF0000"/>
                </a:solidFill>
                <a:latin typeface="Times New Roman" pitchFamily="18" charset="0"/>
                <a:cs typeface="Times New Roman" pitchFamily="18" charset="0"/>
              </a:rPr>
              <a:t> 5:</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Vào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giỏi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gắng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loay</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hoay</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Mai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6</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chép</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ea typeface="Times New Roman" panose="02020603050405020304" pitchFamily="18" charset="0"/>
                <a:cs typeface="Times New Roman" panose="02020603050405020304" pitchFamily="18" charset="0"/>
              </a:rPr>
              <a:t>việc</a:t>
            </a:r>
            <a:r>
              <a:rPr lang="en-US" alt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tốn</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altLang="en-US" sz="3600" i="1"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32000"/>
              </a:lnSpc>
              <a:spcAft>
                <a:spcPts val="200"/>
              </a:spcAft>
            </a:pP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Mai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altLang="en-US" sz="3600" b="1" i="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Rounded Rectangle 4"/>
          <p:cNvSpPr/>
          <p:nvPr/>
        </p:nvSpPr>
        <p:spPr>
          <a:xfrm>
            <a:off x="250460" y="6106046"/>
            <a:ext cx="14691412" cy="24482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lnSpc>
                <a:spcPct val="150000"/>
              </a:lnSpc>
            </a:pPr>
            <a:r>
              <a:rPr lang="vi-VN" sz="3600" dirty="0">
                <a:solidFill>
                  <a:schemeClr val="tx1"/>
                </a:solidFill>
                <a:latin typeface="Times New Roman" panose="02020603050405020304" pitchFamily="18" charset="0"/>
                <a:ea typeface="Nirmala UI" panose="020B0502040204020203" pitchFamily="34" charset="0"/>
                <a:cs typeface="Times New Roman" panose="02020603050405020304" pitchFamily="18" charset="0"/>
                <a:sym typeface="Wingdings" panose="05000000000000000000" pitchFamily="2" charset="2"/>
              </a:rPr>
              <a:t></a:t>
            </a:r>
            <a:r>
              <a:rPr lang="en-US" sz="3600" dirty="0">
                <a:solidFill>
                  <a:schemeClr val="tx1"/>
                </a:solidFill>
                <a:latin typeface="Times New Roman" panose="02020603050405020304" pitchFamily="18" charset="0"/>
                <a:ea typeface="Nirmala UI" panose="020B0502040204020203" pitchFamily="34" charset="0"/>
                <a:cs typeface="Times New Roman" panose="02020603050405020304" pitchFamily="18" charset="0"/>
                <a:sym typeface="Wingdings" panose="05000000000000000000" pitchFamily="2" charset="2"/>
              </a:rPr>
              <a:t> </a:t>
            </a:r>
            <a:r>
              <a:rPr lang="vi-VN" sz="3600" b="1" dirty="0">
                <a:solidFill>
                  <a:srgbClr val="FF0000"/>
                </a:solidFill>
                <a:latin typeface="Times New Roman" panose="02020603050405020304" pitchFamily="18" charset="0"/>
                <a:ea typeface="Nirmala UI" panose="020B0502040204020203" pitchFamily="34" charset="0"/>
                <a:cs typeface="Times New Roman" panose="02020603050405020304" pitchFamily="18" charset="0"/>
              </a:rPr>
              <a:t>Em không đồng ý với ý kiến của Mai</a:t>
            </a:r>
            <a:r>
              <a:rPr lang="vi-VN" sz="3600" dirty="0">
                <a:solidFill>
                  <a:schemeClr val="tx1"/>
                </a:solidFill>
                <a:latin typeface="Times New Roman" panose="02020603050405020304" pitchFamily="18" charset="0"/>
                <a:ea typeface="Nirmala UI" panose="020B0502040204020203" pitchFamily="34" charset="0"/>
                <a:cs typeface="Times New Roman" panose="02020603050405020304" pitchFamily="18" charset="0"/>
              </a:rPr>
              <a:t>. Vì dù bài tập khó </a:t>
            </a:r>
            <a:r>
              <a:rPr lang="en-US" sz="3600" dirty="0" err="1">
                <a:solidFill>
                  <a:schemeClr val="tx1"/>
                </a:solidFill>
                <a:latin typeface="Times New Roman" panose="02020603050405020304" pitchFamily="18" charset="0"/>
                <a:ea typeface="Nirmala UI" panose="020B0502040204020203" pitchFamily="34" charset="0"/>
                <a:cs typeface="Times New Roman" panose="02020603050405020304" pitchFamily="18" charset="0"/>
              </a:rPr>
              <a:t>nhưng</a:t>
            </a:r>
            <a:r>
              <a:rPr lang="vi-VN" sz="3600" dirty="0">
                <a:solidFill>
                  <a:schemeClr val="tx1"/>
                </a:solidFill>
                <a:latin typeface="Times New Roman" panose="02020603050405020304" pitchFamily="18" charset="0"/>
                <a:ea typeface="Nirmala UI" panose="020B0502040204020203" pitchFamily="34" charset="0"/>
                <a:cs typeface="Times New Roman" panose="02020603050405020304" pitchFamily="18" charset="0"/>
              </a:rPr>
              <a:t> chúng ta cũng phải cố gắng</a:t>
            </a:r>
            <a:r>
              <a:rPr lang="en-US" sz="3600" dirty="0">
                <a:solidFill>
                  <a:schemeClr val="tx1"/>
                </a:solidFill>
                <a:latin typeface="Times New Roman" panose="02020603050405020304" pitchFamily="18" charset="0"/>
                <a:ea typeface="Nirmala UI" panose="020B0502040204020203"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Nirmala UI" panose="020B0502040204020203" pitchFamily="34" charset="0"/>
                <a:cs typeface="Times New Roman" panose="02020603050405020304" pitchFamily="18" charset="0"/>
              </a:rPr>
              <a:t>nỗ</a:t>
            </a:r>
            <a:r>
              <a:rPr lang="vi-VN" sz="3600" dirty="0">
                <a:solidFill>
                  <a:schemeClr val="tx1"/>
                </a:solidFill>
                <a:latin typeface="Times New Roman" panose="02020603050405020304" pitchFamily="18" charset="0"/>
                <a:ea typeface="Nirmala UI" panose="020B0502040204020203" pitchFamily="34" charset="0"/>
                <a:cs typeface="Times New Roman" panose="02020603050405020304" pitchFamily="18" charset="0"/>
              </a:rPr>
              <a:t> lực tìm cách giải để nâng cao thêm kiến thức chứ không được chép như vậy</a:t>
            </a:r>
            <a:r>
              <a:rPr lang="vi-VN" sz="3600"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5"/>
          <a:stretch>
            <a:fillRect/>
          </a:stretch>
        </p:blipFill>
        <p:spPr>
          <a:xfrm>
            <a:off x="280298" y="725053"/>
            <a:ext cx="4845021" cy="3742171"/>
          </a:xfrm>
          <a:prstGeom prst="rect">
            <a:avLst/>
          </a:prstGeom>
          <a:ln>
            <a:noFill/>
          </a:ln>
          <a:effectLst>
            <a:softEdge rad="112500"/>
          </a:effectLst>
        </p:spPr>
      </p:pic>
    </p:spTree>
    <p:extLst>
      <p:ext uri="{BB962C8B-B14F-4D97-AF65-F5344CB8AC3E}">
        <p14:creationId xmlns:p14="http://schemas.microsoft.com/office/powerpoint/2010/main" val="45793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78288" cy="9475788"/>
          </a:xfrm>
          <a:prstGeom prst="rect">
            <a:avLst/>
          </a:prstGeom>
        </p:spPr>
      </p:pic>
      <p:sp>
        <p:nvSpPr>
          <p:cNvPr id="4" name="TextBox 3"/>
          <p:cNvSpPr txBox="1"/>
          <p:nvPr/>
        </p:nvSpPr>
        <p:spPr>
          <a:xfrm>
            <a:off x="3825958" y="1988"/>
            <a:ext cx="9418720" cy="1281407"/>
          </a:xfrm>
          <a:prstGeom prst="rect">
            <a:avLst/>
          </a:prstGeom>
          <a:noFill/>
        </p:spPr>
        <p:txBody>
          <a:bodyPr wrap="square" lIns="126013" tIns="63007" rIns="126013" bIns="63007" rtlCol="0">
            <a:spAutoFit/>
          </a:bodyPr>
          <a:lstStyle/>
          <a:p>
            <a:pPr>
              <a:lnSpc>
                <a:spcPct val="150000"/>
              </a:lnSpc>
            </a:pPr>
            <a:r>
              <a:rPr lang="en-US" sz="5000" b="1" dirty="0">
                <a:solidFill>
                  <a:srgbClr val="FF0000"/>
                </a:solidFill>
                <a:latin typeface="Times New Roman" pitchFamily="18" charset="0"/>
                <a:cs typeface="Times New Roman" pitchFamily="18" charset="0"/>
              </a:rPr>
              <a:t>BÀI 3: SIÊNG NĂNG KIÊN TRÌ</a:t>
            </a:r>
          </a:p>
        </p:txBody>
      </p:sp>
      <p:sp>
        <p:nvSpPr>
          <p:cNvPr id="5" name="TextBox 4"/>
          <p:cNvSpPr txBox="1"/>
          <p:nvPr/>
        </p:nvSpPr>
        <p:spPr>
          <a:xfrm>
            <a:off x="0" y="2122470"/>
            <a:ext cx="16778288" cy="1084410"/>
          </a:xfrm>
          <a:prstGeom prst="rect">
            <a:avLst/>
          </a:prstGeom>
          <a:noFill/>
        </p:spPr>
        <p:txBody>
          <a:bodyPr wrap="square" lIns="126013" tIns="63007" rIns="126013" bIns="63007" rtlCol="0">
            <a:spAutoFit/>
          </a:bodyPr>
          <a:lstStyle/>
          <a:p>
            <a:pPr>
              <a:lnSpc>
                <a:spcPct val="150000"/>
              </a:lnSpc>
            </a:pPr>
            <a:r>
              <a:rPr lang="en-US" sz="4100" b="1" dirty="0">
                <a:solidFill>
                  <a:srgbClr val="FF0000"/>
                </a:solidFill>
                <a:latin typeface="Times New Roman" pitchFamily="18" charset="0"/>
                <a:cs typeface="Times New Roman" pitchFamily="18" charset="0"/>
              </a:rPr>
              <a:t>I/ </a:t>
            </a:r>
            <a:r>
              <a:rPr lang="en-US" sz="4100" b="1" dirty="0" err="1">
                <a:solidFill>
                  <a:srgbClr val="FF0000"/>
                </a:solidFill>
                <a:latin typeface="Times New Roman" pitchFamily="18" charset="0"/>
                <a:cs typeface="Times New Roman" pitchFamily="18" charset="0"/>
              </a:rPr>
              <a:t>Khởi</a:t>
            </a:r>
            <a:r>
              <a:rPr lang="en-US" sz="4100" b="1" dirty="0">
                <a:solidFill>
                  <a:srgbClr val="FF0000"/>
                </a:solidFill>
                <a:latin typeface="Times New Roman" pitchFamily="18" charset="0"/>
                <a:cs typeface="Times New Roman" pitchFamily="18" charset="0"/>
              </a:rPr>
              <a:t> </a:t>
            </a:r>
            <a:r>
              <a:rPr lang="en-US" sz="4100" b="1" dirty="0" err="1">
                <a:solidFill>
                  <a:srgbClr val="FF0000"/>
                </a:solidFill>
                <a:latin typeface="Times New Roman" pitchFamily="18" charset="0"/>
                <a:cs typeface="Times New Roman" pitchFamily="18" charset="0"/>
              </a:rPr>
              <a:t>động</a:t>
            </a:r>
            <a:r>
              <a:rPr lang="en-US" sz="4100" b="1" dirty="0">
                <a:solidFill>
                  <a:srgbClr val="FF0000"/>
                </a:solidFill>
                <a:latin typeface="Times New Roman" pitchFamily="18" charset="0"/>
                <a:cs typeface="Times New Roman" pitchFamily="18" charset="0"/>
              </a:rPr>
              <a:t>: </a:t>
            </a:r>
            <a:r>
              <a:rPr lang="en-US" sz="4100" dirty="0" err="1">
                <a:latin typeface="Times New Roman" panose="02020603050405020304" pitchFamily="18" charset="0"/>
                <a:cs typeface="Times New Roman" panose="02020603050405020304" pitchFamily="18" charset="0"/>
              </a:rPr>
              <a:t>Sắp</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xếp</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các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từ</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sau</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thành</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tục</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ngữ</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sao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cho</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hợp</a:t>
            </a:r>
            <a:r>
              <a:rPr lang="en-US" sz="4100" dirty="0">
                <a:latin typeface="Times New Roman" panose="02020603050405020304" pitchFamily="18" charset="0"/>
                <a:cs typeface="Times New Roman" panose="02020603050405020304" pitchFamily="18" charset="0"/>
              </a:rPr>
              <a:t> </a:t>
            </a:r>
            <a:r>
              <a:rPr lang="en-US" sz="4100" dirty="0" err="1">
                <a:latin typeface="Times New Roman" panose="02020603050405020304" pitchFamily="18" charset="0"/>
                <a:cs typeface="Times New Roman" panose="02020603050405020304" pitchFamily="18" charset="0"/>
              </a:rPr>
              <a:t>lý</a:t>
            </a:r>
            <a:endParaRPr lang="en-US" sz="4100" dirty="0">
              <a:latin typeface="Times New Roman" pitchFamily="18" charset="0"/>
              <a:cs typeface="Times New Roman" pitchFamily="18" charset="0"/>
            </a:endParaRPr>
          </a:p>
        </p:txBody>
      </p:sp>
      <p:sp>
        <p:nvSpPr>
          <p:cNvPr id="6" name="Hình chữ nhật: Góc Chéo Tròn 4">
            <a:extLst>
              <a:ext uri="{FF2B5EF4-FFF2-40B4-BE49-F238E27FC236}">
                <a16:creationId xmlns:a16="http://schemas.microsoft.com/office/drawing/2014/main" xmlns="" id="{DD2AC495-D7AB-40B3-8CA5-E483076469AC}"/>
              </a:ext>
            </a:extLst>
          </p:cNvPr>
          <p:cNvSpPr/>
          <p:nvPr/>
        </p:nvSpPr>
        <p:spPr>
          <a:xfrm>
            <a:off x="233801" y="3900889"/>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MÀI</a:t>
            </a:r>
          </a:p>
        </p:txBody>
      </p:sp>
      <p:sp>
        <p:nvSpPr>
          <p:cNvPr id="7" name="Hình chữ nhật: Góc Chéo Tròn 5">
            <a:extLst>
              <a:ext uri="{FF2B5EF4-FFF2-40B4-BE49-F238E27FC236}">
                <a16:creationId xmlns:a16="http://schemas.microsoft.com/office/drawing/2014/main" xmlns="" id="{7F806A26-B546-4C1C-B533-FF34711B58A3}"/>
              </a:ext>
            </a:extLst>
          </p:cNvPr>
          <p:cNvSpPr/>
          <p:nvPr/>
        </p:nvSpPr>
        <p:spPr>
          <a:xfrm>
            <a:off x="2331085" y="4735449"/>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KIM</a:t>
            </a:r>
          </a:p>
        </p:txBody>
      </p:sp>
      <p:sp>
        <p:nvSpPr>
          <p:cNvPr id="8" name="Hình chữ nhật: Góc Chéo Tròn 6">
            <a:extLst>
              <a:ext uri="{FF2B5EF4-FFF2-40B4-BE49-F238E27FC236}">
                <a16:creationId xmlns:a16="http://schemas.microsoft.com/office/drawing/2014/main" xmlns="" id="{6111A375-F9FF-49E7-926A-AECBBD43CC8C}"/>
              </a:ext>
            </a:extLst>
          </p:cNvPr>
          <p:cNvSpPr/>
          <p:nvPr/>
        </p:nvSpPr>
        <p:spPr>
          <a:xfrm>
            <a:off x="12963383" y="3606182"/>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CÓ</a:t>
            </a:r>
          </a:p>
        </p:txBody>
      </p:sp>
      <p:sp>
        <p:nvSpPr>
          <p:cNvPr id="9" name="Hình chữ nhật: Góc Chéo Tròn 7">
            <a:extLst>
              <a:ext uri="{FF2B5EF4-FFF2-40B4-BE49-F238E27FC236}">
                <a16:creationId xmlns:a16="http://schemas.microsoft.com/office/drawing/2014/main" xmlns="" id="{42D8DC8E-28B8-4E71-9D42-1208B8B0C996}"/>
              </a:ext>
            </a:extLst>
          </p:cNvPr>
          <p:cNvSpPr/>
          <p:nvPr/>
        </p:nvSpPr>
        <p:spPr>
          <a:xfrm>
            <a:off x="14513543" y="4835451"/>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NÊN</a:t>
            </a:r>
          </a:p>
        </p:txBody>
      </p:sp>
      <p:sp>
        <p:nvSpPr>
          <p:cNvPr id="10" name="Hình chữ nhật: Góc Chéo Tròn 8">
            <a:extLst>
              <a:ext uri="{FF2B5EF4-FFF2-40B4-BE49-F238E27FC236}">
                <a16:creationId xmlns:a16="http://schemas.microsoft.com/office/drawing/2014/main" xmlns="" id="{04BF6E2B-53CC-4673-8E09-3C98BB171A01}"/>
              </a:ext>
            </a:extLst>
          </p:cNvPr>
          <p:cNvSpPr/>
          <p:nvPr/>
        </p:nvSpPr>
        <p:spPr>
          <a:xfrm>
            <a:off x="4483067" y="3900888"/>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SẮT</a:t>
            </a:r>
          </a:p>
        </p:txBody>
      </p:sp>
      <p:sp>
        <p:nvSpPr>
          <p:cNvPr id="11" name="Hình chữ nhật: Góc Chéo Tròn 9">
            <a:extLst>
              <a:ext uri="{FF2B5EF4-FFF2-40B4-BE49-F238E27FC236}">
                <a16:creationId xmlns:a16="http://schemas.microsoft.com/office/drawing/2014/main" xmlns="" id="{995CBDD8-A495-4922-830A-1B795C8E372C}"/>
              </a:ext>
            </a:extLst>
          </p:cNvPr>
          <p:cNvSpPr/>
          <p:nvPr/>
        </p:nvSpPr>
        <p:spPr>
          <a:xfrm>
            <a:off x="6635049" y="4735448"/>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CÔNG</a:t>
            </a:r>
          </a:p>
        </p:txBody>
      </p:sp>
      <p:sp>
        <p:nvSpPr>
          <p:cNvPr id="12" name="Hình chữ nhật: Góc Chéo Tròn 10">
            <a:extLst>
              <a:ext uri="{FF2B5EF4-FFF2-40B4-BE49-F238E27FC236}">
                <a16:creationId xmlns:a16="http://schemas.microsoft.com/office/drawing/2014/main" xmlns="" id="{142F2454-1DC4-4004-99DC-53CC41E435C0}"/>
              </a:ext>
            </a:extLst>
          </p:cNvPr>
          <p:cNvSpPr/>
          <p:nvPr/>
        </p:nvSpPr>
        <p:spPr>
          <a:xfrm>
            <a:off x="8714116" y="3645255"/>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CÓ</a:t>
            </a:r>
          </a:p>
        </p:txBody>
      </p:sp>
      <p:sp>
        <p:nvSpPr>
          <p:cNvPr id="13" name="Hình chữ nhật: Góc Chéo Tròn 11">
            <a:extLst>
              <a:ext uri="{FF2B5EF4-FFF2-40B4-BE49-F238E27FC236}">
                <a16:creationId xmlns:a16="http://schemas.microsoft.com/office/drawing/2014/main" xmlns="" id="{77292C4C-1CA0-4BC5-AA85-CB53A1494CC7}"/>
              </a:ext>
            </a:extLst>
          </p:cNvPr>
          <p:cNvSpPr/>
          <p:nvPr/>
        </p:nvSpPr>
        <p:spPr>
          <a:xfrm>
            <a:off x="10939013" y="4795668"/>
            <a:ext cx="1969624" cy="11901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b="1" dirty="0">
                <a:solidFill>
                  <a:schemeClr val="tx1"/>
                </a:solidFill>
                <a:latin typeface="Times New Roman" panose="02020603050405020304" pitchFamily="18" charset="0"/>
                <a:cs typeface="Times New Roman" panose="02020603050405020304" pitchFamily="18" charset="0"/>
              </a:rPr>
              <a:t>NGÀY</a:t>
            </a:r>
          </a:p>
        </p:txBody>
      </p:sp>
      <p:sp>
        <p:nvSpPr>
          <p:cNvPr id="14" name="TextBox 13"/>
          <p:cNvSpPr txBox="1"/>
          <p:nvPr/>
        </p:nvSpPr>
        <p:spPr>
          <a:xfrm>
            <a:off x="-48055" y="6483353"/>
            <a:ext cx="11716593" cy="2041243"/>
          </a:xfrm>
          <a:prstGeom prst="rect">
            <a:avLst/>
          </a:prstGeom>
          <a:noFill/>
        </p:spPr>
        <p:txBody>
          <a:bodyPr wrap="square" lIns="126013" tIns="63007" rIns="126013" bIns="63007" rtlCol="0">
            <a:spAutoFit/>
          </a:bodyPr>
          <a:lstStyle/>
          <a:p>
            <a:pPr algn="ctr">
              <a:lnSpc>
                <a:spcPct val="150000"/>
              </a:lnSpc>
            </a:pPr>
            <a:r>
              <a:rPr lang="en-US" sz="4100" b="1" i="1" dirty="0">
                <a:latin typeface="Times New Roman" pitchFamily="18" charset="0"/>
                <a:cs typeface="Times New Roman" pitchFamily="18" charset="0"/>
              </a:rPr>
              <a:t>=&gt; </a:t>
            </a:r>
            <a:r>
              <a:rPr lang="en-US" sz="4100" b="1" i="1" dirty="0" err="1">
                <a:latin typeface="Times New Roman" pitchFamily="18" charset="0"/>
                <a:cs typeface="Times New Roman" pitchFamily="18" charset="0"/>
              </a:rPr>
              <a:t>Em</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hãy</a:t>
            </a:r>
            <a:r>
              <a:rPr lang="en-US" sz="4100" b="1" i="1" dirty="0">
                <a:latin typeface="Times New Roman" pitchFamily="18" charset="0"/>
                <a:cs typeface="Times New Roman" pitchFamily="18" charset="0"/>
              </a:rPr>
              <a:t> chia </a:t>
            </a:r>
            <a:r>
              <a:rPr lang="en-US" sz="4100" b="1" i="1" dirty="0" err="1">
                <a:latin typeface="Times New Roman" pitchFamily="18" charset="0"/>
                <a:cs typeface="Times New Roman" pitchFamily="18" charset="0"/>
              </a:rPr>
              <a:t>sẻ</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sự</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hiểu</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biết</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của</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em</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về</a:t>
            </a:r>
            <a:r>
              <a:rPr lang="en-US" sz="4100" b="1" i="1" dirty="0">
                <a:latin typeface="Times New Roman" pitchFamily="18" charset="0"/>
                <a:cs typeface="Times New Roman" pitchFamily="18" charset="0"/>
              </a:rPr>
              <a:t> ý </a:t>
            </a:r>
            <a:r>
              <a:rPr lang="en-US" sz="4100" b="1" i="1" dirty="0" err="1">
                <a:latin typeface="Times New Roman" pitchFamily="18" charset="0"/>
                <a:cs typeface="Times New Roman" pitchFamily="18" charset="0"/>
              </a:rPr>
              <a:t>nghĩa</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câu</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tục</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ngữ</a:t>
            </a:r>
            <a:r>
              <a:rPr lang="en-US" sz="4100" b="1" i="1" dirty="0">
                <a:latin typeface="Times New Roman" pitchFamily="18" charset="0"/>
                <a:cs typeface="Times New Roman" pitchFamily="18" charset="0"/>
              </a:rPr>
              <a:t> </a:t>
            </a:r>
            <a:r>
              <a:rPr lang="en-US" sz="4100" b="1" i="1" dirty="0" err="1">
                <a:latin typeface="Times New Roman" pitchFamily="18" charset="0"/>
                <a:cs typeface="Times New Roman" pitchFamily="18" charset="0"/>
              </a:rPr>
              <a:t>này</a:t>
            </a:r>
            <a:r>
              <a:rPr lang="en-US" sz="4100" b="1" i="1" dirty="0">
                <a:latin typeface="Times New Roman" pitchFamily="18" charset="0"/>
                <a:cs typeface="Times New Roman" pitchFamily="18" charset="0"/>
              </a:rPr>
              <a:t>. </a:t>
            </a:r>
          </a:p>
        </p:txBody>
      </p:sp>
    </p:spTree>
    <p:extLst>
      <p:ext uri="{BB962C8B-B14F-4D97-AF65-F5344CB8AC3E}">
        <p14:creationId xmlns:p14="http://schemas.microsoft.com/office/powerpoint/2010/main" val="2902506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91694C2-BADF-4594-9DE2-931CE01AB43C}"/>
              </a:ext>
            </a:extLst>
          </p:cNvPr>
          <p:cNvSpPr>
            <a:spLocks noGrp="1"/>
          </p:cNvSpPr>
          <p:nvPr>
            <p:ph type="title"/>
          </p:nvPr>
        </p:nvSpPr>
        <p:spPr>
          <a:xfrm>
            <a:off x="687349" y="201390"/>
            <a:ext cx="15405934" cy="1096495"/>
          </a:xfrm>
          <a:solidFill>
            <a:schemeClr val="bg1"/>
          </a:solidFill>
          <a:ln>
            <a:noFill/>
          </a:ln>
        </p:spPr>
        <p:txBody>
          <a:bodyPr lIns="126013" tIns="63007" rIns="126013" bIns="63007">
            <a:norm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Sắp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xếp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hình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những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cặp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hình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đối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lập</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A4533AF6-4772-4530-B732-E6EE14D99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25" y="1697994"/>
            <a:ext cx="4286328" cy="3175091"/>
          </a:xfrm>
          <a:prstGeom prst="rect">
            <a:avLst/>
          </a:prstGeom>
          <a:ln>
            <a:noFill/>
          </a:ln>
          <a:effectLst>
            <a:softEdge rad="112500"/>
          </a:effectLst>
        </p:spPr>
      </p:pic>
      <p:pic>
        <p:nvPicPr>
          <p:cNvPr id="7" name="Hình ảnh 6">
            <a:extLst>
              <a:ext uri="{FF2B5EF4-FFF2-40B4-BE49-F238E27FC236}">
                <a16:creationId xmlns="" xmlns:a16="http://schemas.microsoft.com/office/drawing/2014/main" id="{37E3D8B2-1B2B-4488-8DF3-E6414D162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4689" y="1608101"/>
            <a:ext cx="2774462" cy="3518246"/>
          </a:xfrm>
          <a:prstGeom prst="rect">
            <a:avLst/>
          </a:prstGeom>
          <a:ln>
            <a:noFill/>
          </a:ln>
          <a:effectLst>
            <a:softEdge rad="112500"/>
          </a:effectLst>
        </p:spPr>
      </p:pic>
      <p:pic>
        <p:nvPicPr>
          <p:cNvPr id="9" name="Hình ảnh 8">
            <a:extLst>
              <a:ext uri="{FF2B5EF4-FFF2-40B4-BE49-F238E27FC236}">
                <a16:creationId xmlns="" xmlns:a16="http://schemas.microsoft.com/office/drawing/2014/main" id="{9DD80F63-8A29-46D4-9ABB-82683BB47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22" y="5108704"/>
            <a:ext cx="3154193" cy="3941873"/>
          </a:xfrm>
          <a:prstGeom prst="rect">
            <a:avLst/>
          </a:prstGeom>
          <a:ln>
            <a:noFill/>
          </a:ln>
          <a:effectLst>
            <a:softEdge rad="112500"/>
          </a:effectLst>
        </p:spPr>
      </p:pic>
      <p:pic>
        <p:nvPicPr>
          <p:cNvPr id="11" name="Hình ảnh 10">
            <a:extLst>
              <a:ext uri="{FF2B5EF4-FFF2-40B4-BE49-F238E27FC236}">
                <a16:creationId xmlns="" xmlns:a16="http://schemas.microsoft.com/office/drawing/2014/main" id="{6E0FACD2-912C-486E-BA23-28DFF8BC3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2637" y="5340086"/>
            <a:ext cx="4286328" cy="3479111"/>
          </a:xfrm>
          <a:prstGeom prst="rect">
            <a:avLst/>
          </a:prstGeom>
          <a:ln>
            <a:noFill/>
          </a:ln>
          <a:effectLst>
            <a:softEdge rad="112500"/>
          </a:effectLst>
        </p:spPr>
      </p:pic>
      <p:pic>
        <p:nvPicPr>
          <p:cNvPr id="13" name="Hình ảnh 12">
            <a:extLst>
              <a:ext uri="{FF2B5EF4-FFF2-40B4-BE49-F238E27FC236}">
                <a16:creationId xmlns="" xmlns:a16="http://schemas.microsoft.com/office/drawing/2014/main" id="{9DE343EC-8C70-4B67-BEF2-031379E36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4237" y="1739520"/>
            <a:ext cx="4052159" cy="3092040"/>
          </a:xfrm>
          <a:prstGeom prst="rect">
            <a:avLst/>
          </a:prstGeom>
          <a:ln>
            <a:noFill/>
          </a:ln>
          <a:effectLst>
            <a:softEdge rad="112500"/>
          </a:effectLst>
        </p:spPr>
      </p:pic>
      <p:pic>
        <p:nvPicPr>
          <p:cNvPr id="15" name="Hình ảnh 14">
            <a:extLst>
              <a:ext uri="{FF2B5EF4-FFF2-40B4-BE49-F238E27FC236}">
                <a16:creationId xmlns="" xmlns:a16="http://schemas.microsoft.com/office/drawing/2014/main" id="{F39C7659-B10A-4507-9A37-DF1077AC656A}"/>
              </a:ext>
            </a:extLst>
          </p:cNvPr>
          <p:cNvPicPr>
            <a:picLocks noChangeAspect="1"/>
          </p:cNvPicPr>
          <p:nvPr/>
        </p:nvPicPr>
        <p:blipFill rotWithShape="1">
          <a:blip r:embed="rId7">
            <a:extLst>
              <a:ext uri="{28A0092B-C50C-407E-A947-70E740481C1C}">
                <a14:useLocalDpi xmlns:a14="http://schemas.microsoft.com/office/drawing/2010/main" val="0"/>
              </a:ext>
            </a:extLst>
          </a:blip>
          <a:srcRect b="13686"/>
          <a:stretch/>
        </p:blipFill>
        <p:spPr>
          <a:xfrm>
            <a:off x="12170014" y="5339008"/>
            <a:ext cx="3728951" cy="3480189"/>
          </a:xfrm>
          <a:prstGeom prst="rect">
            <a:avLst/>
          </a:prstGeom>
          <a:ln>
            <a:noFill/>
          </a:ln>
          <a:effectLst>
            <a:softEdge rad="112500"/>
          </a:effectLst>
        </p:spPr>
      </p:pic>
      <p:sp>
        <p:nvSpPr>
          <p:cNvPr id="3" name="Oval 2"/>
          <p:cNvSpPr/>
          <p:nvPr/>
        </p:nvSpPr>
        <p:spPr>
          <a:xfrm>
            <a:off x="5004768" y="2937694"/>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1</a:t>
            </a:r>
            <a:endParaRPr lang="en-US" sz="5400" b="1" dirty="0">
              <a:solidFill>
                <a:srgbClr val="FF0000"/>
              </a:solidFill>
              <a:latin typeface="Times New Roman" pitchFamily="18" charset="0"/>
              <a:cs typeface="Times New Roman" pitchFamily="18" charset="0"/>
            </a:endParaRPr>
          </a:p>
        </p:txBody>
      </p:sp>
      <p:sp>
        <p:nvSpPr>
          <p:cNvPr id="10" name="Oval 9"/>
          <p:cNvSpPr/>
          <p:nvPr/>
        </p:nvSpPr>
        <p:spPr>
          <a:xfrm>
            <a:off x="10549384" y="2937694"/>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2</a:t>
            </a:r>
            <a:endParaRPr lang="en-US" sz="5400" b="1" dirty="0">
              <a:solidFill>
                <a:srgbClr val="FF0000"/>
              </a:solidFill>
              <a:latin typeface="Times New Roman" pitchFamily="18" charset="0"/>
              <a:cs typeface="Times New Roman" pitchFamily="18" charset="0"/>
            </a:endParaRPr>
          </a:p>
        </p:txBody>
      </p:sp>
      <p:sp>
        <p:nvSpPr>
          <p:cNvPr id="12" name="Oval 11"/>
          <p:cNvSpPr/>
          <p:nvPr/>
        </p:nvSpPr>
        <p:spPr>
          <a:xfrm>
            <a:off x="15418199" y="2755156"/>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3</a:t>
            </a:r>
            <a:endParaRPr lang="en-US" sz="5400" b="1" dirty="0">
              <a:solidFill>
                <a:srgbClr val="FF0000"/>
              </a:solidFill>
              <a:latin typeface="Times New Roman" pitchFamily="18" charset="0"/>
              <a:cs typeface="Times New Roman" pitchFamily="18" charset="0"/>
            </a:endParaRPr>
          </a:p>
        </p:txBody>
      </p:sp>
      <p:sp>
        <p:nvSpPr>
          <p:cNvPr id="14" name="Oval 13"/>
          <p:cNvSpPr/>
          <p:nvPr/>
        </p:nvSpPr>
        <p:spPr>
          <a:xfrm>
            <a:off x="4140672" y="6682110"/>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4</a:t>
            </a:r>
            <a:endParaRPr lang="en-US" sz="5400" b="1" dirty="0">
              <a:solidFill>
                <a:srgbClr val="FF0000"/>
              </a:solidFill>
              <a:latin typeface="Times New Roman" pitchFamily="18" charset="0"/>
              <a:cs typeface="Times New Roman" pitchFamily="18" charset="0"/>
            </a:endParaRPr>
          </a:p>
        </p:txBody>
      </p:sp>
      <p:sp>
        <p:nvSpPr>
          <p:cNvPr id="16" name="Oval 15"/>
          <p:cNvSpPr/>
          <p:nvPr/>
        </p:nvSpPr>
        <p:spPr>
          <a:xfrm>
            <a:off x="15770176" y="6178054"/>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6</a:t>
            </a:r>
            <a:endParaRPr lang="en-US" sz="5400" b="1" dirty="0">
              <a:solidFill>
                <a:srgbClr val="FF0000"/>
              </a:solidFill>
              <a:latin typeface="Times New Roman" pitchFamily="18" charset="0"/>
              <a:cs typeface="Times New Roman" pitchFamily="18" charset="0"/>
            </a:endParaRPr>
          </a:p>
        </p:txBody>
      </p:sp>
      <p:sp>
        <p:nvSpPr>
          <p:cNvPr id="17" name="Oval 16"/>
          <p:cNvSpPr/>
          <p:nvPr/>
        </p:nvSpPr>
        <p:spPr>
          <a:xfrm>
            <a:off x="10765408" y="6467573"/>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5</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1007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91694C2-BADF-4594-9DE2-931CE01AB43C}"/>
              </a:ext>
            </a:extLst>
          </p:cNvPr>
          <p:cNvSpPr>
            <a:spLocks noGrp="1"/>
          </p:cNvSpPr>
          <p:nvPr>
            <p:ph type="title"/>
          </p:nvPr>
        </p:nvSpPr>
        <p:spPr>
          <a:xfrm>
            <a:off x="2196456" y="129382"/>
            <a:ext cx="11161240" cy="1204771"/>
          </a:xfrm>
          <a:solidFill>
            <a:schemeClr val="bg1"/>
          </a:solidFill>
        </p:spPr>
        <p:txBody>
          <a:bodyPr lIns="126013" tIns="63007" rIns="126013" bIns="63007">
            <a:norm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Chúng</a:t>
            </a:r>
            <a:r>
              <a:rPr lang="en-US" sz="4400" b="1" dirty="0">
                <a:solidFill>
                  <a:srgbClr val="FF0000"/>
                </a:solidFill>
                <a:latin typeface="Times New Roman" panose="02020603050405020304" pitchFamily="18" charset="0"/>
                <a:cs typeface="Times New Roman" panose="02020603050405020304" pitchFamily="18" charset="0"/>
              </a:rPr>
              <a:t> ta </a:t>
            </a:r>
            <a:r>
              <a:rPr lang="en-US" sz="4400" b="1" dirty="0" err="1">
                <a:solidFill>
                  <a:srgbClr val="FF0000"/>
                </a:solidFill>
                <a:latin typeface="Times New Roman" panose="02020603050405020304" pitchFamily="18" charset="0"/>
                <a:cs typeface="Times New Roman" panose="02020603050405020304" pitchFamily="18" charset="0"/>
              </a:rPr>
              <a:t>sẽ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những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cặp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hình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a:t>
            </a:r>
          </a:p>
        </p:txBody>
      </p:sp>
      <p:pic>
        <p:nvPicPr>
          <p:cNvPr id="5" name="Hình ảnh 4">
            <a:extLst>
              <a:ext uri="{FF2B5EF4-FFF2-40B4-BE49-F238E27FC236}">
                <a16:creationId xmlns="" xmlns:a16="http://schemas.microsoft.com/office/drawing/2014/main" id="{A4533AF6-4772-4530-B732-E6EE14D99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370" y="1497533"/>
            <a:ext cx="3955906" cy="3408859"/>
          </a:xfrm>
          <a:prstGeom prst="rect">
            <a:avLst/>
          </a:prstGeom>
          <a:ln>
            <a:noFill/>
          </a:ln>
          <a:effectLst>
            <a:softEdge rad="112500"/>
          </a:effectLst>
        </p:spPr>
      </p:pic>
      <p:pic>
        <p:nvPicPr>
          <p:cNvPr id="7" name="Hình ảnh 6">
            <a:extLst>
              <a:ext uri="{FF2B5EF4-FFF2-40B4-BE49-F238E27FC236}">
                <a16:creationId xmlns="" xmlns:a16="http://schemas.microsoft.com/office/drawing/2014/main" id="{37E3D8B2-1B2B-4488-8DF3-E6414D162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736" y="2266586"/>
            <a:ext cx="2774462" cy="3941873"/>
          </a:xfrm>
          <a:prstGeom prst="rect">
            <a:avLst/>
          </a:prstGeom>
          <a:ln>
            <a:noFill/>
          </a:ln>
          <a:effectLst>
            <a:softEdge rad="112500"/>
          </a:effectLst>
        </p:spPr>
      </p:pic>
      <p:pic>
        <p:nvPicPr>
          <p:cNvPr id="9" name="Hình ảnh 8">
            <a:extLst>
              <a:ext uri="{FF2B5EF4-FFF2-40B4-BE49-F238E27FC236}">
                <a16:creationId xmlns="" xmlns:a16="http://schemas.microsoft.com/office/drawing/2014/main" id="{9DD80F63-8A29-46D4-9ABB-82683BB47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544" y="2266586"/>
            <a:ext cx="3154193" cy="3941873"/>
          </a:xfrm>
          <a:prstGeom prst="rect">
            <a:avLst/>
          </a:prstGeom>
          <a:ln>
            <a:noFill/>
          </a:ln>
          <a:effectLst>
            <a:softEdge rad="112500"/>
          </a:effectLst>
        </p:spPr>
      </p:pic>
      <p:pic>
        <p:nvPicPr>
          <p:cNvPr id="11" name="Hình ảnh 10">
            <a:extLst>
              <a:ext uri="{FF2B5EF4-FFF2-40B4-BE49-F238E27FC236}">
                <a16:creationId xmlns="" xmlns:a16="http://schemas.microsoft.com/office/drawing/2014/main" id="{6E0FACD2-912C-486E-BA23-28DFF8BC3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904" y="1497534"/>
            <a:ext cx="3926288" cy="3409950"/>
          </a:xfrm>
          <a:prstGeom prst="rect">
            <a:avLst/>
          </a:prstGeom>
          <a:ln>
            <a:noFill/>
          </a:ln>
          <a:effectLst>
            <a:softEdge rad="112500"/>
          </a:effectLst>
        </p:spPr>
      </p:pic>
      <p:pic>
        <p:nvPicPr>
          <p:cNvPr id="13" name="Hình ảnh 12">
            <a:extLst>
              <a:ext uri="{FF2B5EF4-FFF2-40B4-BE49-F238E27FC236}">
                <a16:creationId xmlns="" xmlns:a16="http://schemas.microsoft.com/office/drawing/2014/main" id="{9DE343EC-8C70-4B67-BEF2-031379E36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8370" y="5818015"/>
            <a:ext cx="4052159" cy="3092040"/>
          </a:xfrm>
          <a:prstGeom prst="rect">
            <a:avLst/>
          </a:prstGeom>
          <a:ln>
            <a:noFill/>
          </a:ln>
          <a:effectLst>
            <a:softEdge rad="112500"/>
          </a:effectLst>
        </p:spPr>
      </p:pic>
      <p:pic>
        <p:nvPicPr>
          <p:cNvPr id="15" name="Hình ảnh 14">
            <a:extLst>
              <a:ext uri="{FF2B5EF4-FFF2-40B4-BE49-F238E27FC236}">
                <a16:creationId xmlns="" xmlns:a16="http://schemas.microsoft.com/office/drawing/2014/main" id="{F39C7659-B10A-4507-9A37-DF1077AC656A}"/>
              </a:ext>
            </a:extLst>
          </p:cNvPr>
          <p:cNvPicPr>
            <a:picLocks noChangeAspect="1"/>
          </p:cNvPicPr>
          <p:nvPr/>
        </p:nvPicPr>
        <p:blipFill rotWithShape="1">
          <a:blip r:embed="rId7">
            <a:extLst>
              <a:ext uri="{28A0092B-C50C-407E-A947-70E740481C1C}">
                <a14:useLocalDpi xmlns:a14="http://schemas.microsoft.com/office/drawing/2010/main" val="0"/>
              </a:ext>
            </a:extLst>
          </a:blip>
          <a:srcRect b="5391"/>
          <a:stretch/>
        </p:blipFill>
        <p:spPr>
          <a:xfrm>
            <a:off x="5613148" y="5818014"/>
            <a:ext cx="3645631" cy="3092041"/>
          </a:xfrm>
          <a:prstGeom prst="rect">
            <a:avLst/>
          </a:prstGeom>
          <a:ln>
            <a:noFill/>
          </a:ln>
          <a:effectLst>
            <a:softEdge rad="112500"/>
          </a:effectLst>
        </p:spPr>
      </p:pic>
      <p:sp>
        <p:nvSpPr>
          <p:cNvPr id="10" name="Oval 9"/>
          <p:cNvSpPr/>
          <p:nvPr/>
        </p:nvSpPr>
        <p:spPr>
          <a:xfrm>
            <a:off x="170258" y="2584971"/>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1</a:t>
            </a:r>
            <a:endParaRPr lang="en-US" sz="5400" b="1" dirty="0">
              <a:solidFill>
                <a:srgbClr val="FF0000"/>
              </a:solidFill>
              <a:latin typeface="Times New Roman" pitchFamily="18" charset="0"/>
              <a:cs typeface="Times New Roman" pitchFamily="18" charset="0"/>
            </a:endParaRPr>
          </a:p>
        </p:txBody>
      </p:sp>
      <p:sp>
        <p:nvSpPr>
          <p:cNvPr id="12" name="Oval 11"/>
          <p:cNvSpPr/>
          <p:nvPr/>
        </p:nvSpPr>
        <p:spPr>
          <a:xfrm>
            <a:off x="5162344" y="2590441"/>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5</a:t>
            </a:r>
            <a:endParaRPr lang="en-US" sz="5400" b="1" dirty="0">
              <a:solidFill>
                <a:srgbClr val="FF0000"/>
              </a:solidFill>
              <a:latin typeface="Times New Roman" pitchFamily="18" charset="0"/>
              <a:cs typeface="Times New Roman" pitchFamily="18" charset="0"/>
            </a:endParaRPr>
          </a:p>
        </p:txBody>
      </p:sp>
      <p:sp>
        <p:nvSpPr>
          <p:cNvPr id="14" name="Oval 13"/>
          <p:cNvSpPr/>
          <p:nvPr/>
        </p:nvSpPr>
        <p:spPr>
          <a:xfrm>
            <a:off x="144193" y="6822834"/>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2</a:t>
            </a:r>
            <a:endParaRPr lang="en-US" sz="5400" b="1" dirty="0">
              <a:solidFill>
                <a:srgbClr val="FF0000"/>
              </a:solidFill>
              <a:latin typeface="Times New Roman" pitchFamily="18" charset="0"/>
              <a:cs typeface="Times New Roman" pitchFamily="18" charset="0"/>
            </a:endParaRPr>
          </a:p>
        </p:txBody>
      </p:sp>
      <p:sp>
        <p:nvSpPr>
          <p:cNvPr id="16" name="Oval 15"/>
          <p:cNvSpPr/>
          <p:nvPr/>
        </p:nvSpPr>
        <p:spPr>
          <a:xfrm>
            <a:off x="5004768" y="6751967"/>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6</a:t>
            </a:r>
            <a:endParaRPr lang="en-US" sz="5400" b="1" dirty="0">
              <a:solidFill>
                <a:srgbClr val="FF0000"/>
              </a:solidFill>
              <a:latin typeface="Times New Roman" pitchFamily="18" charset="0"/>
              <a:cs typeface="Times New Roman" pitchFamily="18" charset="0"/>
            </a:endParaRPr>
          </a:p>
        </p:txBody>
      </p:sp>
      <p:sp>
        <p:nvSpPr>
          <p:cNvPr id="17" name="Oval 16"/>
          <p:cNvSpPr/>
          <p:nvPr/>
        </p:nvSpPr>
        <p:spPr>
          <a:xfrm>
            <a:off x="14914143" y="6143974"/>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3</a:t>
            </a:r>
            <a:endParaRPr lang="en-US" sz="5400" b="1" dirty="0">
              <a:solidFill>
                <a:srgbClr val="FF0000"/>
              </a:solidFill>
              <a:latin typeface="Times New Roman" pitchFamily="18" charset="0"/>
              <a:cs typeface="Times New Roman" pitchFamily="18" charset="0"/>
            </a:endParaRPr>
          </a:p>
        </p:txBody>
      </p:sp>
      <p:sp>
        <p:nvSpPr>
          <p:cNvPr id="18" name="Oval 17"/>
          <p:cNvSpPr/>
          <p:nvPr/>
        </p:nvSpPr>
        <p:spPr>
          <a:xfrm>
            <a:off x="11167183" y="6220104"/>
            <a:ext cx="100811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Times New Roman" pitchFamily="18" charset="0"/>
                <a:cs typeface="Times New Roman" pitchFamily="18" charset="0"/>
              </a:rPr>
              <a:t>4</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2652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0" y="136525"/>
            <a:ext cx="13322300" cy="9353550"/>
          </a:xfrm>
          <a:prstGeom prst="rect">
            <a:avLst/>
          </a:prstGeom>
          <a:noFill/>
          <a:ln w="9525">
            <a:noFill/>
          </a:ln>
        </p:spPr>
      </p:pic>
      <p:sp>
        <p:nvSpPr>
          <p:cNvPr id="2" name="TextBox 1"/>
          <p:cNvSpPr txBox="1"/>
          <p:nvPr/>
        </p:nvSpPr>
        <p:spPr>
          <a:xfrm>
            <a:off x="5580832" y="2289622"/>
            <a:ext cx="2664296" cy="2696444"/>
          </a:xfrm>
          <a:prstGeom prst="rect">
            <a:avLst/>
          </a:prstGeom>
          <a:noFill/>
        </p:spPr>
        <p:txBody>
          <a:bodyPr wrap="square" rtlCol="0">
            <a:spAutoFit/>
          </a:bodyPr>
          <a:lstStyle/>
          <a:p>
            <a:pPr algn="ctr">
              <a:lnSpc>
                <a:spcPct val="150000"/>
              </a:lnSpc>
            </a:pPr>
            <a:r>
              <a:rPr lang="en-US" sz="6000" b="1" dirty="0" smtClean="0">
                <a:solidFill>
                  <a:srgbClr val="FF0000"/>
                </a:solidFill>
                <a:latin typeface="Times New Roman" pitchFamily="18" charset="0"/>
                <a:cs typeface="Times New Roman" pitchFamily="18" charset="0"/>
              </a:rPr>
              <a:t>VẬN DỤNG</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3980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538193" y="5704706"/>
            <a:ext cx="3148757" cy="316143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endParaRPr lang="zh-CN" altLang="en-US"/>
          </a:p>
        </p:txBody>
      </p:sp>
      <p:sp>
        <p:nvSpPr>
          <p:cNvPr id="5" name="椭圆 4"/>
          <p:cNvSpPr/>
          <p:nvPr/>
        </p:nvSpPr>
        <p:spPr>
          <a:xfrm>
            <a:off x="91813" y="5958175"/>
            <a:ext cx="2896304" cy="290796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endParaRPr lang="zh-CN" altLang="en-US"/>
          </a:p>
        </p:txBody>
      </p:sp>
      <p:sp>
        <p:nvSpPr>
          <p:cNvPr id="6" name="椭圆 5"/>
          <p:cNvSpPr/>
          <p:nvPr/>
        </p:nvSpPr>
        <p:spPr>
          <a:xfrm>
            <a:off x="14369272" y="3726053"/>
            <a:ext cx="2223170" cy="22321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endParaRPr lang="zh-CN" altLang="en-US"/>
          </a:p>
        </p:txBody>
      </p:sp>
      <p:sp>
        <p:nvSpPr>
          <p:cNvPr id="10" name="椭圆 9"/>
          <p:cNvSpPr/>
          <p:nvPr/>
        </p:nvSpPr>
        <p:spPr>
          <a:xfrm>
            <a:off x="13790170" y="4425269"/>
            <a:ext cx="2274091" cy="22832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endParaRPr lang="zh-CN" altLang="en-US"/>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12961027" y="-85497"/>
            <a:ext cx="3229409" cy="1353025"/>
          </a:xfrm>
          <a:prstGeom prst="rect">
            <a:avLst/>
          </a:prstGeom>
        </p:spPr>
      </p:pic>
      <p:sp>
        <p:nvSpPr>
          <p:cNvPr id="22" name="椭圆 21"/>
          <p:cNvSpPr/>
          <p:nvPr/>
        </p:nvSpPr>
        <p:spPr>
          <a:xfrm>
            <a:off x="-564030" y="-477412"/>
            <a:ext cx="1628741" cy="1635299"/>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endParaRPr lang="zh-CN" altLang="en-US"/>
          </a:p>
        </p:txBody>
      </p:sp>
      <p:sp>
        <p:nvSpPr>
          <p:cNvPr id="23" name="椭圆 22"/>
          <p:cNvSpPr/>
          <p:nvPr/>
        </p:nvSpPr>
        <p:spPr>
          <a:xfrm>
            <a:off x="250341" y="662181"/>
            <a:ext cx="987436" cy="991412"/>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endParaRPr lang="zh-CN" alt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36" y="273485"/>
            <a:ext cx="15121680" cy="7560753"/>
          </a:xfrm>
          <a:prstGeom prst="rect">
            <a:avLst/>
          </a:prstGeom>
          <a:ln>
            <a:noFill/>
          </a:ln>
          <a:effectLst>
            <a:softEdge rad="112500"/>
          </a:effectLst>
        </p:spPr>
      </p:pic>
      <p:sp>
        <p:nvSpPr>
          <p:cNvPr id="2" name="Rectangle 1"/>
          <p:cNvSpPr/>
          <p:nvPr/>
        </p:nvSpPr>
        <p:spPr>
          <a:xfrm>
            <a:off x="1601281" y="1267528"/>
            <a:ext cx="12767991" cy="4708981"/>
          </a:xfrm>
          <a:prstGeom prst="rect">
            <a:avLst/>
          </a:prstGeom>
          <a:solidFill>
            <a:schemeClr val="bg1"/>
          </a:solidFill>
          <a:ln w="76200">
            <a:noFill/>
          </a:ln>
        </p:spPr>
        <p:txBody>
          <a:bodyPr wrap="square">
            <a:spAutoFit/>
          </a:bodyPr>
          <a:lstStyle/>
          <a:p>
            <a:pPr marL="342900" indent="-342900" algn="just">
              <a:lnSpc>
                <a:spcPct val="150000"/>
              </a:lnSpc>
              <a:buFont typeface="Wingdings" panose="05000000000000000000" pitchFamily="2" charset="2"/>
              <a:buChar char="v"/>
            </a:pP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Thiết</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khẩu</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Em</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hãy</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thiết</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kế</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một</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khẩu</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hiệu</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về</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siêng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năng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kiên</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trì</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trong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học</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tập</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lao</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động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các</a:t>
            </a:r>
            <a:r>
              <a:rPr lang="en-US" sz="40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hoạt</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động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khác</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em</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bạn</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bè</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4000" dirty="0">
                <a:solidFill>
                  <a:prstClr val="black"/>
                </a:solidFill>
                <a:latin typeface="Times New Roman" panose="02020603050405020304" pitchFamily="18" charset="0"/>
                <a:ea typeface="Wingdings 3" panose="05040102010807070707" pitchFamily="18" charset="2"/>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Em</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hãy</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ghi</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nhớ</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khẩu</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hiệu</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này</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thực</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hành</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nó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trong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tình</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huống</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hay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hoàn</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cảnh</a:t>
            </a:r>
            <a:r>
              <a:rPr lang="en-US" sz="40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khác</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nhau</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mà</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bản</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thân</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gặp</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phải</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1972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5508625" y="-3175"/>
            <a:ext cx="10729913" cy="8826500"/>
          </a:xfrm>
          <a:prstGeom prst="rect">
            <a:avLst/>
          </a:prstGeom>
          <a:noFill/>
          <a:ln w="9525">
            <a:noFill/>
          </a:ln>
        </p:spPr>
      </p:pic>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900113" y="5529263"/>
            <a:ext cx="4895850" cy="3322637"/>
          </a:xfrm>
          <a:prstGeom prst="rect">
            <a:avLst/>
          </a:prstGeom>
          <a:noFill/>
          <a:ln w="9525">
            <a:noFill/>
          </a:ln>
        </p:spPr>
      </p:pic>
      <p:sp>
        <p:nvSpPr>
          <p:cNvPr id="3" name="TextBox 2"/>
          <p:cNvSpPr txBox="1"/>
          <p:nvPr/>
        </p:nvSpPr>
        <p:spPr>
          <a:xfrm>
            <a:off x="6372920" y="3779571"/>
            <a:ext cx="7416824" cy="3785652"/>
          </a:xfrm>
          <a:prstGeom prst="rect">
            <a:avLst/>
          </a:prstGeom>
          <a:noFill/>
        </p:spPr>
        <p:txBody>
          <a:bodyPr wrap="square" rtlCol="0">
            <a:spAutoFit/>
          </a:bodyPr>
          <a:lstStyle/>
          <a:p>
            <a:pPr algn="ctr">
              <a:lnSpc>
                <a:spcPct val="150000"/>
              </a:lnSpc>
            </a:pPr>
            <a:r>
              <a:rPr lang="en-US" sz="4000" b="1" dirty="0" smtClean="0">
                <a:solidFill>
                  <a:srgbClr val="FF0000"/>
                </a:solidFill>
                <a:latin typeface="Times New Roman" pitchFamily="18" charset="0"/>
                <a:cs typeface="Times New Roman" pitchFamily="18" charset="0"/>
              </a:rPr>
              <a:t>HƯỚNG DẪN VỀ NHÀ</a:t>
            </a:r>
          </a:p>
          <a:p>
            <a:pPr>
              <a:lnSpc>
                <a:spcPct val="150000"/>
              </a:lnSpc>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thành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tập</a:t>
            </a:r>
            <a:endParaRPr lang="en-US" sz="4000" dirty="0" smtClean="0">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1,2,3 ( </a:t>
            </a:r>
            <a:r>
              <a:rPr lang="en-US" sz="4000" dirty="0" err="1" smtClean="0">
                <a:latin typeface="Times New Roman" pitchFamily="18" charset="0"/>
                <a:cs typeface="Times New Roman" pitchFamily="18" charset="0"/>
              </a:rPr>
              <a:t>chuẩn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kiểm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giữa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tuần</a:t>
            </a:r>
            <a:r>
              <a:rPr lang="en-US" sz="4000" dirty="0" smtClean="0">
                <a:latin typeface="Times New Roman" pitchFamily="18" charset="0"/>
                <a:cs typeface="Times New Roman" pitchFamily="18" charset="0"/>
              </a:rPr>
              <a:t> 9)</a:t>
            </a:r>
            <a:endParaRPr lang="en-US" sz="4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744" t="19778" r="47772" b="64220"/>
          <a:stretch/>
        </p:blipFill>
        <p:spPr bwMode="auto">
          <a:xfrm>
            <a:off x="453395" y="2001590"/>
            <a:ext cx="5586408" cy="35511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095" t="19778" r="10760" b="64018"/>
          <a:stretch/>
        </p:blipFill>
        <p:spPr bwMode="auto">
          <a:xfrm>
            <a:off x="453395" y="5808928"/>
            <a:ext cx="5745293" cy="3532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88945" y="129382"/>
            <a:ext cx="10017670" cy="9233297"/>
          </a:xfrm>
          <a:prstGeom prst="rect">
            <a:avLst/>
          </a:prstGeom>
          <a:solidFill>
            <a:schemeClr val="bg1"/>
          </a:solidFill>
          <a:ln w="76200">
            <a:solidFill>
              <a:srgbClr val="92D050"/>
            </a:solidFill>
          </a:ln>
        </p:spPr>
        <p:txBody>
          <a:bodyPr wrap="square">
            <a:spAutoFit/>
          </a:bodyPr>
          <a:lstStyle/>
          <a:p>
            <a:pPr algn="ctr">
              <a:lnSpc>
                <a:spcPct val="150000"/>
              </a:lnSpc>
            </a:pPr>
            <a:r>
              <a:rPr lang="en-US" sz="3600"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Thương</a:t>
            </a:r>
            <a:endParaRPr lang="en-US" sz="3600" dirty="0">
              <a:latin typeface="Times New Roman" pitchFamily="18" charset="0"/>
              <a:cs typeface="Times New Roman" pitchFamily="18" charset="0"/>
            </a:endParaRPr>
          </a:p>
          <a:p>
            <a:pPr>
              <a:lnSpc>
                <a:spcPct val="150000"/>
              </a:lnSpc>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Nguyễn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Hoài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tay</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do </a:t>
            </a:r>
            <a:r>
              <a:rPr lang="en-US" sz="3600" dirty="0">
                <a:latin typeface="Times New Roman" pitchFamily="18" charset="0"/>
                <a:cs typeface="Times New Roman" pitchFamily="18" charset="0"/>
              </a:rPr>
              <a:t>di </a:t>
            </a:r>
            <a:r>
              <a:rPr lang="en-US" sz="3600" dirty="0" err="1" smtClean="0">
                <a:latin typeface="Times New Roman" pitchFamily="18" charset="0"/>
                <a:cs typeface="Times New Roman" pitchFamily="18" charset="0"/>
              </a:rPr>
              <a:t>chứng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màu</a:t>
            </a:r>
            <a:r>
              <a:rPr lang="en-US" sz="3600" dirty="0">
                <a:latin typeface="Times New Roman" pitchFamily="18" charset="0"/>
                <a:cs typeface="Times New Roman" pitchFamily="18" charset="0"/>
              </a:rPr>
              <a:t> da cam. </a:t>
            </a:r>
            <a:r>
              <a:rPr lang="en-US" sz="3600" dirty="0" err="1">
                <a:latin typeface="Times New Roman" pitchFamily="18" charset="0"/>
                <a:cs typeface="Times New Roman" pitchFamily="18" charset="0"/>
              </a:rPr>
              <a:t>Dù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tuần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tâm</a:t>
            </a:r>
            <a:r>
              <a:rPr lang="en-US" sz="3600" dirty="0">
                <a:latin typeface="Times New Roman" pitchFamily="18" charset="0"/>
                <a:cs typeface="Times New Roman" pitchFamily="18" charset="0"/>
              </a:rPr>
              <a:t> y </a:t>
            </a:r>
            <a:r>
              <a:rPr lang="en-US" sz="3600"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chục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cây</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liệu</a:t>
            </a:r>
            <a:r>
              <a:rPr lang="en-US" sz="3600" dirty="0">
                <a:latin typeface="Times New Roman" pitchFamily="18" charset="0"/>
                <a:cs typeface="Times New Roman" pitchFamily="18" charset="0"/>
              </a:rPr>
              <a:t>. Ban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chịu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lắm</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bỏ</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dặn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hết</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uống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p>
        </p:txBody>
      </p:sp>
      <p:sp>
        <p:nvSpPr>
          <p:cNvPr id="7" name="Rounded Rectangle 6"/>
          <p:cNvSpPr/>
          <p:nvPr/>
        </p:nvSpPr>
        <p:spPr>
          <a:xfrm>
            <a:off x="229697" y="201390"/>
            <a:ext cx="6192688" cy="1008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66"/>
                </a:solidFill>
                <a:latin typeface="Times New Roman" pitchFamily="18" charset="0"/>
                <a:cs typeface="Times New Roman" pitchFamily="18" charset="0"/>
              </a:rPr>
              <a:t>II/ </a:t>
            </a:r>
            <a:r>
              <a:rPr lang="en-US" sz="4800" b="1" dirty="0" err="1" smtClean="0">
                <a:solidFill>
                  <a:srgbClr val="FF0066"/>
                </a:solidFill>
                <a:latin typeface="Times New Roman" pitchFamily="18" charset="0"/>
                <a:cs typeface="Times New Roman" pitchFamily="18" charset="0"/>
              </a:rPr>
              <a:t>Khám</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phá</a:t>
            </a:r>
            <a:r>
              <a:rPr lang="en-US" sz="4800" b="1" dirty="0" smtClean="0">
                <a:solidFill>
                  <a:srgbClr val="FF0066"/>
                </a:solidFill>
                <a:latin typeface="Times New Roman" pitchFamily="18" charset="0"/>
                <a:cs typeface="Times New Roman" pitchFamily="18" charset="0"/>
              </a:rPr>
              <a:t>:</a:t>
            </a:r>
            <a:endParaRPr lang="en-US" sz="4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532761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744" t="19778" r="47772" b="64220"/>
          <a:stretch/>
        </p:blipFill>
        <p:spPr bwMode="auto">
          <a:xfrm>
            <a:off x="453395" y="2001590"/>
            <a:ext cx="5586408" cy="35511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095" t="19778" r="10760" b="64018"/>
          <a:stretch/>
        </p:blipFill>
        <p:spPr bwMode="auto">
          <a:xfrm>
            <a:off x="453395" y="5808928"/>
            <a:ext cx="5745293" cy="3532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22385" y="1641550"/>
            <a:ext cx="10017670" cy="6640729"/>
          </a:xfrm>
          <a:prstGeom prst="rect">
            <a:avLst/>
          </a:prstGeom>
          <a:solidFill>
            <a:schemeClr val="bg1"/>
          </a:solidFill>
          <a:ln w="76200">
            <a:solidFill>
              <a:srgbClr val="7030A0"/>
            </a:solidFill>
          </a:ln>
        </p:spPr>
        <p:txBody>
          <a:bodyPr wrap="square">
            <a:spAutoFit/>
          </a:bodyPr>
          <a:lstStyle/>
          <a:p>
            <a:pPr>
              <a:lnSpc>
                <a:spcPct val="150000"/>
              </a:lnSpc>
            </a:pPr>
            <a:r>
              <a:rPr lang="en-US" sz="3600" dirty="0" err="1">
                <a:latin typeface="Times New Roman" pitchFamily="18" charset="0"/>
                <a:cs typeface="Times New Roman" pitchFamily="18" charset="0"/>
              </a:rPr>
              <a:t>Rồi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toán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muốn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trách</a:t>
            </a:r>
            <a:r>
              <a:rPr lang="en-US" sz="3600" dirty="0">
                <a:latin typeface="Times New Roman" pitchFamily="18" charset="0"/>
                <a:cs typeface="Times New Roman" pitchFamily="18" charset="0"/>
              </a:rPr>
              <a:t>. (Theo </a:t>
            </a:r>
            <a:r>
              <a:rPr lang="en-US" sz="3600" dirty="0" err="1">
                <a:latin typeface="Times New Roman" pitchFamily="18" charset="0"/>
                <a:cs typeface="Times New Roman" pitchFamily="18" charset="0"/>
              </a:rPr>
              <a:t>báo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23/08/2015)</a:t>
            </a:r>
          </a:p>
        </p:txBody>
      </p:sp>
      <p:sp>
        <p:nvSpPr>
          <p:cNvPr id="7" name="Rounded Rectangle 6"/>
          <p:cNvSpPr/>
          <p:nvPr/>
        </p:nvSpPr>
        <p:spPr>
          <a:xfrm>
            <a:off x="229697" y="201390"/>
            <a:ext cx="6192688" cy="1008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66"/>
                </a:solidFill>
                <a:latin typeface="Times New Roman" pitchFamily="18" charset="0"/>
                <a:cs typeface="Times New Roman" pitchFamily="18" charset="0"/>
              </a:rPr>
              <a:t>II/ </a:t>
            </a:r>
            <a:r>
              <a:rPr lang="en-US" sz="4800" b="1" dirty="0" err="1" smtClean="0">
                <a:solidFill>
                  <a:srgbClr val="FF0066"/>
                </a:solidFill>
                <a:latin typeface="Times New Roman" pitchFamily="18" charset="0"/>
                <a:cs typeface="Times New Roman" pitchFamily="18" charset="0"/>
              </a:rPr>
              <a:t>Khám</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phá</a:t>
            </a:r>
            <a:r>
              <a:rPr lang="en-US" sz="4800" b="1" dirty="0" smtClean="0">
                <a:solidFill>
                  <a:srgbClr val="FF0066"/>
                </a:solidFill>
                <a:latin typeface="Times New Roman" pitchFamily="18" charset="0"/>
                <a:cs typeface="Times New Roman" pitchFamily="18" charset="0"/>
              </a:rPr>
              <a:t>:</a:t>
            </a:r>
            <a:endParaRPr lang="en-US" sz="4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710771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12" y="489422"/>
            <a:ext cx="15121680" cy="8096946"/>
          </a:xfrm>
          <a:prstGeom prst="rect">
            <a:avLst/>
          </a:prstGeom>
          <a:ln>
            <a:noFill/>
          </a:ln>
          <a:effectLst>
            <a:softEdge rad="112500"/>
          </a:effectLst>
        </p:spPr>
      </p:pic>
      <p:sp>
        <p:nvSpPr>
          <p:cNvPr id="7" name="Rectangle 6"/>
          <p:cNvSpPr/>
          <p:nvPr/>
        </p:nvSpPr>
        <p:spPr>
          <a:xfrm>
            <a:off x="1224348" y="1353518"/>
            <a:ext cx="14473608" cy="4708981"/>
          </a:xfrm>
          <a:prstGeom prst="rect">
            <a:avLst/>
          </a:prstGeom>
        </p:spPr>
        <p:txBody>
          <a:bodyPr wrap="square">
            <a:spAutoFit/>
          </a:bodyPr>
          <a:lstStyle/>
          <a:p>
            <a:pPr algn="ctr">
              <a:lnSpc>
                <a:spcPct val="150000"/>
              </a:lnSpc>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1: </a:t>
            </a:r>
            <a:r>
              <a:rPr lang="en-US" sz="4000" b="1" dirty="0" err="1">
                <a:solidFill>
                  <a:srgbClr val="FF0000"/>
                </a:solidFill>
                <a:latin typeface="Times New Roman" pitchFamily="18" charset="0"/>
                <a:cs typeface="Times New Roman" pitchFamily="18" charset="0"/>
              </a:rPr>
              <a:t>Vì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Hoài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tự</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uống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áo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giúp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học</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 Ban </a:t>
            </a:r>
            <a:r>
              <a:rPr lang="en-US" sz="4000" dirty="0" err="1" smtClean="0">
                <a:latin typeface="Times New Roman" pitchFamily="18" charset="0"/>
                <a:cs typeface="Times New Roman" pitchFamily="18" charset="0"/>
              </a:rPr>
              <a:t>đầu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chịu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lắm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tính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bỏ</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cuộc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nhưng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dặn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lòng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nỗ</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mình</a:t>
            </a:r>
            <a:r>
              <a:rPr lang="en-US" sz="4000" dirty="0" smtClean="0">
                <a:latin typeface="Times New Roman" pitchFamily="18" charset="0"/>
                <a:cs typeface="Times New Roman" pitchFamily="18" charset="0"/>
              </a:rPr>
              <a:t>.</a:t>
            </a:r>
          </a:p>
          <a:p>
            <a:pPr>
              <a:lnSpc>
                <a:spcPct val="150000"/>
              </a:lnSpc>
            </a:pPr>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Sau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năm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được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việc</a:t>
            </a:r>
            <a:r>
              <a:rPr lang="en-US" sz="4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915310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12" y="489422"/>
            <a:ext cx="15121680" cy="8096946"/>
          </a:xfrm>
          <a:prstGeom prst="rect">
            <a:avLst/>
          </a:prstGeom>
          <a:ln>
            <a:noFill/>
          </a:ln>
          <a:effectLst>
            <a:softEdge rad="112500"/>
          </a:effectLst>
        </p:spPr>
      </p:pic>
      <p:sp>
        <p:nvSpPr>
          <p:cNvPr id="7" name="Rectangle 6"/>
          <p:cNvSpPr/>
          <p:nvPr/>
        </p:nvSpPr>
        <p:spPr>
          <a:xfrm>
            <a:off x="1224348" y="777454"/>
            <a:ext cx="7524836" cy="4708981"/>
          </a:xfrm>
          <a:prstGeom prst="rect">
            <a:avLst/>
          </a:prstGeom>
        </p:spPr>
        <p:txBody>
          <a:bodyPr wrap="square">
            <a:spAutoFit/>
          </a:bodyPr>
          <a:lstStyle/>
          <a:p>
            <a:pPr>
              <a:lnSpc>
                <a:spcPct val="150000"/>
              </a:lnSpc>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2: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Hoài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rút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bản</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thân</a:t>
            </a:r>
            <a:r>
              <a:rPr lang="en-US" sz="4000" b="1" dirty="0" smtClean="0">
                <a:solidFill>
                  <a:srgbClr val="FF0000"/>
                </a:solidFill>
                <a:latin typeface="Times New Roman" pitchFamily="18" charset="0"/>
                <a:cs typeface="Times New Roman" pitchFamily="18" charset="0"/>
              </a:rPr>
              <a:t>?</a:t>
            </a:r>
          </a:p>
          <a:p>
            <a:pPr>
              <a:lnSpc>
                <a:spcPct val="150000"/>
              </a:lnSpc>
            </a:pPr>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Cần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nỗ</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bất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p>
        </p:txBody>
      </p:sp>
      <p:sp>
        <p:nvSpPr>
          <p:cNvPr id="2" name="Vertical Scroll 1"/>
          <p:cNvSpPr/>
          <p:nvPr/>
        </p:nvSpPr>
        <p:spPr>
          <a:xfrm>
            <a:off x="9325248" y="993478"/>
            <a:ext cx="5400600" cy="5976664"/>
          </a:xfrm>
          <a:prstGeom prst="verticalScroll">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FF0000"/>
                </a:solidFill>
                <a:latin typeface="Times New Roman" pitchFamily="18" charset="0"/>
                <a:cs typeface="Times New Roman" pitchFamily="18" charset="0"/>
              </a:rPr>
              <a:t>Qua </a:t>
            </a:r>
            <a:r>
              <a:rPr lang="en-US" sz="4000" b="1" dirty="0" err="1">
                <a:solidFill>
                  <a:srgbClr val="FF0000"/>
                </a:solidFill>
                <a:latin typeface="Times New Roman" pitchFamily="18" charset="0"/>
                <a:cs typeface="Times New Roman" pitchFamily="18" charset="0"/>
              </a:rPr>
              <a:t>phần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siêng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năng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trì</a:t>
            </a:r>
            <a:r>
              <a:rPr lang="en-US" sz="4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20646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98" y="1353518"/>
            <a:ext cx="15121680" cy="7776864"/>
          </a:xfrm>
          <a:prstGeom prst="rect">
            <a:avLst/>
          </a:prstGeom>
          <a:ln>
            <a:noFill/>
          </a:ln>
          <a:effectLst>
            <a:softEdge rad="112500"/>
          </a:effec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532" y="118057"/>
            <a:ext cx="9585448" cy="1080120"/>
          </a:xfrm>
          <a:prstGeom prst="rect">
            <a:avLst/>
          </a:prstGeom>
          <a:ln>
            <a:noFill/>
          </a:ln>
          <a:effectLst>
            <a:softEdge rad="112500"/>
          </a:effectLst>
        </p:spPr>
      </p:pic>
      <p:sp>
        <p:nvSpPr>
          <p:cNvPr id="4" name="TextBox 3"/>
          <p:cNvSpPr txBox="1"/>
          <p:nvPr/>
        </p:nvSpPr>
        <p:spPr>
          <a:xfrm>
            <a:off x="3855792" y="273397"/>
            <a:ext cx="8352928" cy="769441"/>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BÀI 3: SIÊNG NĂNG KIÊN TRÌ</a:t>
            </a:r>
            <a:endParaRPr lang="en-US" sz="4400" b="1" dirty="0">
              <a:solidFill>
                <a:srgbClr val="FF0000"/>
              </a:solidFill>
              <a:latin typeface="Times New Roman" pitchFamily="18" charset="0"/>
              <a:cs typeface="Times New Roman" pitchFamily="18" charset="0"/>
            </a:endParaRPr>
          </a:p>
        </p:txBody>
      </p:sp>
      <p:sp>
        <p:nvSpPr>
          <p:cNvPr id="6" name="Rectangle 5"/>
          <p:cNvSpPr/>
          <p:nvPr/>
        </p:nvSpPr>
        <p:spPr>
          <a:xfrm>
            <a:off x="1144458" y="1713558"/>
            <a:ext cx="14041560" cy="6445034"/>
          </a:xfrm>
          <a:prstGeom prst="rect">
            <a:avLst/>
          </a:prstGeom>
        </p:spPr>
        <p:txBody>
          <a:bodyPr wrap="square">
            <a:spAutoFit/>
          </a:bodyPr>
          <a:lstStyle/>
          <a:p>
            <a:pPr>
              <a:lnSpc>
                <a:spcPct val="150000"/>
              </a:lnSpc>
            </a:pPr>
            <a:r>
              <a:rPr lang="en-US" sz="4000" b="1" dirty="0">
                <a:solidFill>
                  <a:srgbClr val="0070C0"/>
                </a:solidFill>
                <a:latin typeface="Times New Roman" pitchFamily="18" charset="0"/>
                <a:cs typeface="Times New Roman" pitchFamily="18" charset="0"/>
              </a:rPr>
              <a:t>I/ </a:t>
            </a:r>
            <a:r>
              <a:rPr lang="en-US" sz="4000" b="1" dirty="0" err="1">
                <a:solidFill>
                  <a:srgbClr val="0070C0"/>
                </a:solidFill>
                <a:latin typeface="Times New Roman" pitchFamily="18" charset="0"/>
                <a:cs typeface="Times New Roman" pitchFamily="18" charset="0"/>
              </a:rPr>
              <a:t>Khởi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động</a:t>
            </a:r>
            <a:r>
              <a:rPr lang="en-US" sz="4000" b="1" dirty="0">
                <a:solidFill>
                  <a:srgbClr val="0070C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Đoán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tục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a:t>
            </a:r>
            <a:r>
              <a:rPr lang="en-US" sz="4000" dirty="0">
                <a:latin typeface="Times New Roman" pitchFamily="18" charset="0"/>
                <a:cs typeface="Times New Roman" pitchFamily="18" charset="0"/>
              </a:rPr>
              <a:t>.</a:t>
            </a:r>
          </a:p>
          <a:p>
            <a:pPr>
              <a:lnSpc>
                <a:spcPct val="150000"/>
              </a:lnSpc>
            </a:pPr>
            <a:r>
              <a:rPr lang="en-US" sz="4000" b="1" dirty="0">
                <a:solidFill>
                  <a:srgbClr val="0070C0"/>
                </a:solidFill>
                <a:latin typeface="Times New Roman" pitchFamily="18" charset="0"/>
                <a:cs typeface="Times New Roman" pitchFamily="18" charset="0"/>
              </a:rPr>
              <a:t>II/ </a:t>
            </a:r>
            <a:r>
              <a:rPr lang="en-US" sz="4000" b="1" dirty="0" err="1">
                <a:solidFill>
                  <a:srgbClr val="0070C0"/>
                </a:solidFill>
                <a:latin typeface="Times New Roman" pitchFamily="18" charset="0"/>
                <a:cs typeface="Times New Roman" pitchFamily="18" charset="0"/>
              </a:rPr>
              <a:t>Khám</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phá</a:t>
            </a:r>
            <a:r>
              <a:rPr lang="en-US" sz="4000" b="1" dirty="0">
                <a:solidFill>
                  <a:srgbClr val="0070C0"/>
                </a:solidFill>
                <a:latin typeface="Times New Roman" pitchFamily="18" charset="0"/>
                <a:cs typeface="Times New Roman" pitchFamily="18" charset="0"/>
              </a:rPr>
              <a:t>:</a:t>
            </a:r>
          </a:p>
          <a:p>
            <a:pPr>
              <a:lnSpc>
                <a:spcPct val="150000"/>
              </a:lnSpc>
            </a:pPr>
            <a:r>
              <a:rPr lang="en-US" sz="4000" b="1" dirty="0">
                <a:solidFill>
                  <a:srgbClr val="7030A0"/>
                </a:solidFill>
                <a:latin typeface="Times New Roman" pitchFamily="18" charset="0"/>
                <a:cs typeface="Times New Roman" pitchFamily="18" charset="0"/>
              </a:rPr>
              <a:t>1/ </a:t>
            </a:r>
            <a:r>
              <a:rPr lang="en-US" sz="4000" b="1" dirty="0" err="1">
                <a:solidFill>
                  <a:srgbClr val="7030A0"/>
                </a:solidFill>
                <a:latin typeface="Times New Roman" pitchFamily="18" charset="0"/>
                <a:cs typeface="Times New Roman" pitchFamily="18" charset="0"/>
              </a:rPr>
              <a:t>Thế</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nào</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là</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siêng</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năng</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kiên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trì</a:t>
            </a:r>
            <a:r>
              <a:rPr lang="en-US" sz="4000" b="1" dirty="0">
                <a:solidFill>
                  <a:srgbClr val="7030A0"/>
                </a:solidFill>
                <a:latin typeface="Times New Roman" pitchFamily="18" charset="0"/>
                <a:cs typeface="Times New Roman" pitchFamily="18" charset="0"/>
              </a:rPr>
              <a:t>? </a:t>
            </a:r>
          </a:p>
          <a:p>
            <a:pPr>
              <a:lnSpc>
                <a:spcPct val="150000"/>
              </a:lnSpc>
            </a:pPr>
            <a:r>
              <a:rPr lang="en-US" sz="4000" dirty="0">
                <a:latin typeface="Times New Roman" pitchFamily="18" charset="0"/>
                <a:cs typeface="Times New Roman" pitchFamily="18" charset="0"/>
              </a:rPr>
              <a:t>- </a:t>
            </a:r>
            <a:r>
              <a:rPr lang="en-US" sz="4000" i="1" dirty="0" err="1">
                <a:latin typeface="Times New Roman" pitchFamily="18" charset="0"/>
                <a:cs typeface="Times New Roman" pitchFamily="18" charset="0"/>
              </a:rPr>
              <a:t>Siêng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năng</a:t>
            </a:r>
            <a:r>
              <a:rPr lang="en-US" sz="4000" i="1"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cù</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chịu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xuyên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con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a:t>
            </a:r>
          </a:p>
          <a:p>
            <a:pPr>
              <a:lnSpc>
                <a:spcPct val="150000"/>
              </a:lnSpc>
            </a:pPr>
            <a:r>
              <a:rPr lang="en-US" sz="4000" dirty="0">
                <a:latin typeface="Times New Roman" pitchFamily="18" charset="0"/>
                <a:cs typeface="Times New Roman" pitchFamily="18" charset="0"/>
              </a:rPr>
              <a:t>- </a:t>
            </a:r>
            <a:r>
              <a:rPr lang="en-US" sz="4000" i="1" dirty="0" err="1">
                <a:latin typeface="Times New Roman" pitchFamily="18" charset="0"/>
                <a:cs typeface="Times New Roman" pitchFamily="18" charset="0"/>
              </a:rPr>
              <a:t>Kiên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trì</a:t>
            </a:r>
            <a:r>
              <a:rPr lang="en-US" sz="4000" i="1"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quyết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vững</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chí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cùng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dù</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gặp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ngại</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833986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69" y="1378839"/>
            <a:ext cx="15121680" cy="8096946"/>
          </a:xfrm>
          <a:prstGeom prst="rect">
            <a:avLst/>
          </a:prstGeom>
          <a:ln>
            <a:noFill/>
          </a:ln>
          <a:effectLst>
            <a:softEdge rad="112500"/>
          </a:effectLst>
        </p:spPr>
      </p:pic>
      <p:pic>
        <p:nvPicPr>
          <p:cNvPr id="1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397" t="39642" r="6220" b="37612"/>
          <a:stretch/>
        </p:blipFill>
        <p:spPr bwMode="auto">
          <a:xfrm>
            <a:off x="1817648" y="5490054"/>
            <a:ext cx="3587891" cy="398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45" t="64925" r="45538" b="11997"/>
          <a:stretch/>
        </p:blipFill>
        <p:spPr bwMode="auto">
          <a:xfrm>
            <a:off x="6212776" y="5490054"/>
            <a:ext cx="4151267" cy="39857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403" t="64925" r="6264" b="13556"/>
          <a:stretch/>
        </p:blipFill>
        <p:spPr bwMode="auto">
          <a:xfrm>
            <a:off x="10890358" y="5490055"/>
            <a:ext cx="4494628" cy="4000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403" t="13991" r="45164" b="62404"/>
          <a:stretch/>
        </p:blipFill>
        <p:spPr bwMode="auto">
          <a:xfrm>
            <a:off x="1677829" y="1585759"/>
            <a:ext cx="4127386" cy="40476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448" t="13990" r="6342" b="63107"/>
          <a:stretch/>
        </p:blipFill>
        <p:spPr bwMode="auto">
          <a:xfrm>
            <a:off x="6342703" y="1585758"/>
            <a:ext cx="3940132" cy="38689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403" t="39642" r="45539" b="37247"/>
          <a:stretch/>
        </p:blipFill>
        <p:spPr bwMode="auto">
          <a:xfrm>
            <a:off x="11393632" y="1621092"/>
            <a:ext cx="3488077" cy="3868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
            <a:ext cx="16778288" cy="1607478"/>
          </a:xfrm>
          <a:prstGeom prst="rect">
            <a:avLst/>
          </a:prstGeom>
          <a:solidFill>
            <a:schemeClr val="bg1"/>
          </a:solidFill>
          <a:ln w="76200">
            <a:solidFill>
              <a:srgbClr val="92D050"/>
            </a:solidFill>
          </a:ln>
        </p:spPr>
        <p:txBody>
          <a:bodyPr wrap="square" lIns="126013" tIns="63007" rIns="126013" bIns="6300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2550" marR="192521" indent="-472550" algn="ctr">
              <a:lnSpc>
                <a:spcPct val="116000"/>
              </a:lnSpc>
              <a:buFont typeface="Wingdings" panose="05000000000000000000" pitchFamily="2" charset="2"/>
              <a:buChar char="v"/>
              <a:tabLst>
                <a:tab pos="168893" algn="l"/>
              </a:tabLst>
            </a:pPr>
            <a:r>
              <a:rPr lang="en-US" sz="4100" b="1" dirty="0">
                <a:latin typeface="Times New Roman" panose="02020603050405020304" pitchFamily="18" charset="0"/>
                <a:ea typeface="Arial" panose="020B0604020202020204" pitchFamily="34" charset="0"/>
                <a:cs typeface="Times New Roman" panose="02020603050405020304" pitchFamily="18" charset="0"/>
              </a:rPr>
              <a:t>    Em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hãy</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quan</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sát</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các</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hình</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ảnh</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dưới</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đây</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để</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xác</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định</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biểu</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hiện</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của</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siêng</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năng</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kiên</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trì</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chưa</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siêng</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năng</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kiên</a:t>
            </a:r>
            <a:r>
              <a:rPr lang="en-US" sz="4100" b="1" dirty="0">
                <a:latin typeface="Times New Roman" panose="02020603050405020304" pitchFamily="18" charset="0"/>
                <a:ea typeface="Arial" panose="020B0604020202020204" pitchFamily="34" charset="0"/>
                <a:cs typeface="Times New Roman" panose="02020603050405020304" pitchFamily="18" charset="0"/>
              </a:rPr>
              <a:t> </a:t>
            </a:r>
            <a:r>
              <a:rPr lang="en-US" sz="4100" b="1" dirty="0" err="1">
                <a:latin typeface="Times New Roman" panose="02020603050405020304" pitchFamily="18" charset="0"/>
                <a:ea typeface="Arial" panose="020B0604020202020204" pitchFamily="34" charset="0"/>
                <a:cs typeface="Times New Roman" panose="02020603050405020304" pitchFamily="18" charset="0"/>
              </a:rPr>
              <a:t>trì</a:t>
            </a:r>
            <a:endParaRPr lang="en-US" sz="4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53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1742</Words>
  <Application>Microsoft Office PowerPoint</Application>
  <PresentationFormat>Custom</PresentationFormat>
  <Paragraphs>146</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Sắp xếp các hình sau thành những cặp hình đối lập</vt:lpstr>
      <vt:lpstr>Chúng ta sẽ có những cặp hình sau:</vt:lpstr>
      <vt:lpstr>PowerPoint Presentation</vt:lpstr>
      <vt:lpstr>PowerPoint Presentation</vt:lpstr>
      <vt:lpstr>PowerPoint Presentation</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ANHTHU</cp:lastModifiedBy>
  <cp:revision>56</cp:revision>
  <dcterms:created xsi:type="dcterms:W3CDTF">2015-09-14T06:10:00Z</dcterms:created>
  <dcterms:modified xsi:type="dcterms:W3CDTF">2021-10-26T03:16:32Z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