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83" r:id="rId7"/>
    <p:sldId id="284" r:id="rId8"/>
    <p:sldId id="285" r:id="rId9"/>
    <p:sldId id="286" r:id="rId10"/>
    <p:sldId id="288" r:id="rId11"/>
    <p:sldId id="287" r:id="rId12"/>
    <p:sldId id="293" r:id="rId13"/>
    <p:sldId id="289" r:id="rId14"/>
    <p:sldId id="292" r:id="rId15"/>
    <p:sldId id="290" r:id="rId16"/>
    <p:sldId id="291" r:id="rId17"/>
    <p:sldId id="294" r:id="rId18"/>
    <p:sldId id="295" r:id="rId19"/>
    <p:sldId id="296" r:id="rId20"/>
    <p:sldId id="346" r:id="rId21"/>
    <p:sldId id="347" r:id="rId22"/>
    <p:sldId id="297" r:id="rId23"/>
    <p:sldId id="298" r:id="rId24"/>
    <p:sldId id="299" r:id="rId25"/>
    <p:sldId id="309" r:id="rId26"/>
    <p:sldId id="333" r:id="rId27"/>
    <p:sldId id="334" r:id="rId28"/>
    <p:sldId id="336" r:id="rId29"/>
    <p:sldId id="3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E58-31BA-4CD9-9DA3-289996FF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A466A-4998-400D-AEAF-F7ADF2C9A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D1FE7-5812-4513-AC30-33D80D601634}"/>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DED55D04-4828-483F-B7D1-C9C9DD11A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A122-65A5-43EB-A1C0-E9F50203D0E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9294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C3C-E6AB-4B97-A520-537920C8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9DBFE-3762-48B7-9637-0CD2E6EC3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F995D-2B94-49FE-9B52-7B5360A1649E}"/>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4DE012CF-FBB0-4905-B69E-5DB18224D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F26F1-375A-49BA-A182-FC66B1D50C49}"/>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4059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A2D6-99BB-4FD5-9FA0-D2F20E083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EFF35-40B7-4984-A9B4-912FAC5B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C963-8496-4960-AEDC-92A031B43EDC}"/>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AC2BFED5-29F5-4CC4-A6B1-240DF2ADB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40ECF-0192-4288-8967-DA2F4E7132F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95314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04CA-48D7-4A5F-A36E-997D528BB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9E079-76C7-4F52-A0F1-5D879496F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ABDAF-12EF-4589-AF81-52E034BF82FA}"/>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F99C86B5-FD17-40DB-BFA3-8A5A8B19B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06E-A160-4177-AC17-CCC22A28713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3078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9999-47F0-4FBC-A775-EC1E987F3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D58F-6827-4400-A2B6-152EF3C96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92C12-0D05-4556-B33A-0A2F689EB7B1}"/>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A6A4A003-3041-437E-B508-C47689DD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9554-E7FA-4949-A954-0D2756B0C262}"/>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3691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8BEE-9060-4789-8D99-840D6498C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FE8B9-4764-4F86-A077-99F867987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2C35E-8507-4213-90BF-983F3AD7D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F394-E603-498B-B8E2-1F56614582BA}"/>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6" name="Footer Placeholder 5">
            <a:extLst>
              <a:ext uri="{FF2B5EF4-FFF2-40B4-BE49-F238E27FC236}">
                <a16:creationId xmlns:a16="http://schemas.microsoft.com/office/drawing/2014/main" id="{72BD2308-A9F6-4186-94DE-32E76F5C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38A2D-02F7-4F86-B147-D1097D78F3AB}"/>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7487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054-EEB4-4C2B-9A77-4F341D462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A306D-2366-49C9-AFD8-357CED230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239E3-AE2D-4FFC-912B-2488661D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8F328-C677-4509-B35D-CFC86F926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AD4D-28DE-4936-B2CA-A62A183DA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55941-BF8D-4259-842D-1007BDCDA800}"/>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8" name="Footer Placeholder 7">
            <a:extLst>
              <a:ext uri="{FF2B5EF4-FFF2-40B4-BE49-F238E27FC236}">
                <a16:creationId xmlns:a16="http://schemas.microsoft.com/office/drawing/2014/main" id="{2B826F1C-3850-4A83-A4F2-225E054A8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6B102-5D34-43DE-ADE4-2D9A8DC2B931}"/>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899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62AD-7AD6-4314-9700-7AC692D07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79035-01D7-45BD-B3CC-47E7FA760474}"/>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4" name="Footer Placeholder 3">
            <a:extLst>
              <a:ext uri="{FF2B5EF4-FFF2-40B4-BE49-F238E27FC236}">
                <a16:creationId xmlns:a16="http://schemas.microsoft.com/office/drawing/2014/main" id="{28DB7CE8-E66A-4A28-BF86-EAC40AEEB1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A1FAD-4EFF-4C68-AAFC-A2AD072A8E8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5615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B5187-CB0C-494E-970B-16956041D738}"/>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3" name="Footer Placeholder 2">
            <a:extLst>
              <a:ext uri="{FF2B5EF4-FFF2-40B4-BE49-F238E27FC236}">
                <a16:creationId xmlns:a16="http://schemas.microsoft.com/office/drawing/2014/main" id="{19DAD106-7578-42AC-BEE5-FF3E99F91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48D80-2662-4446-B580-E859CBFFF5A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6064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F009-2E43-4B58-AC92-A8E02667F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9ABC6-96A8-4997-BF7B-E6CFC2A41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B4365-AFEF-4C46-A911-1FC787E7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D6145-8870-4DBD-B6E6-C1CF80CA7E53}"/>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6" name="Footer Placeholder 5">
            <a:extLst>
              <a:ext uri="{FF2B5EF4-FFF2-40B4-BE49-F238E27FC236}">
                <a16:creationId xmlns:a16="http://schemas.microsoft.com/office/drawing/2014/main" id="{495ECC5C-4B4A-4107-8F5B-D5811E37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53B9-6AE9-4F23-BB5A-AFADC4248EF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43333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510-2CA7-4798-9A32-9A71B739F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CB31D-19F3-4EAB-B592-CCD37B24B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40092-33E0-4829-9190-FBCA55C7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1504B-47FC-449B-B189-DDF0486E328A}"/>
              </a:ext>
            </a:extLst>
          </p:cNvPr>
          <p:cNvSpPr>
            <a:spLocks noGrp="1"/>
          </p:cNvSpPr>
          <p:nvPr>
            <p:ph type="dt" sz="half" idx="10"/>
          </p:nvPr>
        </p:nvSpPr>
        <p:spPr/>
        <p:txBody>
          <a:bodyPr/>
          <a:lstStyle/>
          <a:p>
            <a:fld id="{4AF62BC3-43E5-46FA-A715-B300675DA347}" type="datetimeFigureOut">
              <a:rPr lang="en-US" smtClean="0"/>
              <a:t>19/9/2021</a:t>
            </a:fld>
            <a:endParaRPr lang="en-US"/>
          </a:p>
        </p:txBody>
      </p:sp>
      <p:sp>
        <p:nvSpPr>
          <p:cNvPr id="6" name="Footer Placeholder 5">
            <a:extLst>
              <a:ext uri="{FF2B5EF4-FFF2-40B4-BE49-F238E27FC236}">
                <a16:creationId xmlns:a16="http://schemas.microsoft.com/office/drawing/2014/main" id="{C33EE381-30F5-4159-AB94-2560E3981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E9B7-F2FE-42C5-9417-AAA7C325DDEC}"/>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00467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68A52-FA5A-428D-9809-309BE4470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CF9E3-108A-4C5E-9458-C1AE5A614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B770F-F625-45CE-8594-515216D76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2BC3-43E5-46FA-A715-B300675DA347}" type="datetimeFigureOut">
              <a:rPr lang="en-US" smtClean="0"/>
              <a:t>19/9/2021</a:t>
            </a:fld>
            <a:endParaRPr lang="en-US"/>
          </a:p>
        </p:txBody>
      </p:sp>
      <p:sp>
        <p:nvSpPr>
          <p:cNvPr id="5" name="Footer Placeholder 4">
            <a:extLst>
              <a:ext uri="{FF2B5EF4-FFF2-40B4-BE49-F238E27FC236}">
                <a16:creationId xmlns:a16="http://schemas.microsoft.com/office/drawing/2014/main" id="{D834B874-33B8-489A-B4C9-C91A92CCB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8D2F7-BA89-4D26-85FE-83800CA95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E462-5CA2-46A0-929A-B4A07D52F0C6}" type="slidenum">
              <a:rPr lang="en-US" smtClean="0"/>
              <a:t>‹#›</a:t>
            </a:fld>
            <a:endParaRPr lang="en-US"/>
          </a:p>
        </p:txBody>
      </p:sp>
    </p:spTree>
    <p:extLst>
      <p:ext uri="{BB962C8B-B14F-4D97-AF65-F5344CB8AC3E}">
        <p14:creationId xmlns:p14="http://schemas.microsoft.com/office/powerpoint/2010/main" val="18179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6DA25-B20A-42D2-ACE0-0C3B83F5062F}"/>
              </a:ext>
            </a:extLst>
          </p:cNvPr>
          <p:cNvPicPr>
            <a:picLocks noChangeAspect="1"/>
          </p:cNvPicPr>
          <p:nvPr/>
        </p:nvPicPr>
        <p:blipFill>
          <a:blip r:embed="rId2"/>
          <a:stretch>
            <a:fillRect/>
          </a:stretch>
        </p:blipFill>
        <p:spPr>
          <a:xfrm>
            <a:off x="0" y="7925"/>
            <a:ext cx="12191999" cy="6858000"/>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2014875" y="1674623"/>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TRƯỜNG THCS HUỲNH VĂN NGHỆ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483971" y="3582939"/>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5AE54-6F9F-4618-AD48-85ED3E6B157A}"/>
              </a:ext>
            </a:extLst>
          </p:cNvPr>
          <p:cNvPicPr>
            <a:picLocks noChangeAspect="1"/>
          </p:cNvPicPr>
          <p:nvPr/>
        </p:nvPicPr>
        <p:blipFill>
          <a:blip r:embed="rId2"/>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00992096-E9FA-4DDE-9B48-9AC7E7EC7553}"/>
              </a:ext>
            </a:extLst>
          </p:cNvPr>
          <p:cNvSpPr txBox="1">
            <a:spLocks/>
          </p:cNvSpPr>
          <p:nvPr/>
        </p:nvSpPr>
        <p:spPr>
          <a:xfrm>
            <a:off x="671671" y="1998048"/>
            <a:ext cx="10808902" cy="3736547"/>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Trong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những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hành</a:t>
            </a:r>
            <a:r>
              <a:rPr lang="en-GB" sz="3600" dirty="0">
                <a:solidFill>
                  <a:srgbClr val="0070C0"/>
                </a:solidFill>
                <a:latin typeface="Times New Roman" panose="02020603050405020304" pitchFamily="18" charset="0"/>
                <a:cs typeface="Times New Roman" panose="02020603050405020304" pitchFamily="18" charset="0"/>
              </a:rPr>
              <a:t> vi </a:t>
            </a:r>
            <a:r>
              <a:rPr lang="en-GB" sz="3600" dirty="0" err="1">
                <a:solidFill>
                  <a:srgbClr val="0070C0"/>
                </a:solidFill>
                <a:latin typeface="Times New Roman" panose="02020603050405020304" pitchFamily="18" charset="0"/>
                <a:cs typeface="Times New Roman" panose="02020603050405020304" pitchFamily="18" charset="0"/>
              </a:rPr>
              <a:t>đó</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hành</a:t>
            </a:r>
            <a:r>
              <a:rPr lang="en-GB" sz="3600" dirty="0">
                <a:solidFill>
                  <a:srgbClr val="0070C0"/>
                </a:solidFill>
                <a:latin typeface="Times New Roman" panose="02020603050405020304" pitchFamily="18" charset="0"/>
                <a:cs typeface="Times New Roman" panose="02020603050405020304" pitchFamily="18" charset="0"/>
              </a:rPr>
              <a:t> vi </a:t>
            </a:r>
            <a:r>
              <a:rPr lang="en-GB" sz="3600" dirty="0" err="1">
                <a:solidFill>
                  <a:srgbClr val="0070C0"/>
                </a:solidFill>
                <a:latin typeface="Times New Roman" panose="02020603050405020304" pitchFamily="18" charset="0"/>
                <a:cs typeface="Times New Roman" panose="02020603050405020304" pitchFamily="18" charset="0"/>
              </a:rPr>
              <a:t>của</a:t>
            </a:r>
            <a:r>
              <a:rPr lang="en-GB" sz="3600" dirty="0">
                <a:solidFill>
                  <a:srgbClr val="0070C0"/>
                </a:solidFill>
                <a:latin typeface="Times New Roman" panose="02020603050405020304" pitchFamily="18" charset="0"/>
                <a:cs typeface="Times New Roman" panose="02020603050405020304" pitchFamily="18" charset="0"/>
              </a:rPr>
              <a:t> Mai, </a:t>
            </a:r>
            <a:r>
              <a:rPr lang="en-GB" sz="3600" dirty="0" err="1">
                <a:solidFill>
                  <a:srgbClr val="0070C0"/>
                </a:solidFill>
                <a:latin typeface="Times New Roman" panose="02020603050405020304" pitchFamily="18" charset="0"/>
                <a:cs typeface="Times New Roman" panose="02020603050405020304" pitchFamily="18" charset="0"/>
              </a:rPr>
              <a:t>của</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Hải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đáng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để</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chúng</a:t>
            </a:r>
            <a:r>
              <a:rPr lang="en-GB" sz="3600" dirty="0">
                <a:solidFill>
                  <a:srgbClr val="0070C0"/>
                </a:solidFill>
                <a:latin typeface="Times New Roman" panose="02020603050405020304" pitchFamily="18" charset="0"/>
                <a:cs typeface="Times New Roman" panose="02020603050405020304" pitchFamily="18" charset="0"/>
              </a:rPr>
              <a:t> ta </a:t>
            </a:r>
            <a:r>
              <a:rPr lang="en-GB" sz="3600" dirty="0" err="1">
                <a:solidFill>
                  <a:srgbClr val="0070C0"/>
                </a:solidFill>
                <a:latin typeface="Times New Roman" panose="02020603050405020304" pitchFamily="18" charset="0"/>
                <a:cs typeface="Times New Roman" panose="02020603050405020304" pitchFamily="18" charset="0"/>
              </a:rPr>
              <a:t>học</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tập</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Bởi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vì</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hành</a:t>
            </a:r>
            <a:r>
              <a:rPr lang="en-GB" sz="3600" dirty="0">
                <a:solidFill>
                  <a:srgbClr val="0070C0"/>
                </a:solidFill>
                <a:latin typeface="Times New Roman" panose="02020603050405020304" pitchFamily="18" charset="0"/>
                <a:cs typeface="Times New Roman" panose="02020603050405020304" pitchFamily="18" charset="0"/>
              </a:rPr>
              <a:t> vi </a:t>
            </a:r>
            <a:r>
              <a:rPr lang="en-GB" sz="3600" dirty="0" err="1">
                <a:solidFill>
                  <a:srgbClr val="0070C0"/>
                </a:solidFill>
                <a:latin typeface="Times New Roman" panose="02020603050405020304" pitchFamily="18" charset="0"/>
                <a:cs typeface="Times New Roman" panose="02020603050405020304" pitchFamily="18" charset="0"/>
              </a:rPr>
              <a:t>của</a:t>
            </a:r>
            <a:r>
              <a:rPr lang="en-GB" sz="3600" dirty="0">
                <a:solidFill>
                  <a:srgbClr val="0070C0"/>
                </a:solidFill>
                <a:latin typeface="Times New Roman" panose="02020603050405020304" pitchFamily="18" charset="0"/>
                <a:cs typeface="Times New Roman" panose="02020603050405020304" pitchFamily="18" charset="0"/>
              </a:rPr>
              <a:t> Mai </a:t>
            </a:r>
            <a:r>
              <a:rPr lang="en-GB" sz="3600" dirty="0" err="1">
                <a:solidFill>
                  <a:srgbClr val="0070C0"/>
                </a:solidFill>
                <a:latin typeface="Times New Roman" panose="02020603050405020304" pitchFamily="18" charset="0"/>
                <a:cs typeface="Times New Roman" panose="02020603050405020304" pitchFamily="18" charset="0"/>
              </a:rPr>
              <a:t>và</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Hải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thể</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hiện</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họ</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là</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những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người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sống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có</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văn</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hóa</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biết</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tôn</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trọng</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người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khác</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vì</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thế</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được</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mọi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người</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quý</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mến</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và</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học</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err="1">
                <a:solidFill>
                  <a:srgbClr val="0070C0"/>
                </a:solidFill>
                <a:latin typeface="Times New Roman" panose="02020603050405020304" pitchFamily="18" charset="0"/>
                <a:cs typeface="Times New Roman" panose="02020603050405020304" pitchFamily="18" charset="0"/>
              </a:rPr>
              <a:t>tập</a:t>
            </a:r>
            <a:endParaRPr lang="en-GB" sz="3600" dirty="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Hành</a:t>
            </a:r>
            <a:r>
              <a:rPr lang="en-GB" sz="3600" dirty="0">
                <a:latin typeface="Times New Roman" panose="02020603050405020304" pitchFamily="18" charset="0"/>
                <a:cs typeface="Times New Roman" panose="02020603050405020304" pitchFamily="18" charset="0"/>
              </a:rPr>
              <a:t> vi </a:t>
            </a:r>
            <a:r>
              <a:rPr lang="en-GB" sz="3600" dirty="0" err="1">
                <a:latin typeface="Times New Roman" panose="02020603050405020304" pitchFamily="18" charset="0"/>
                <a:cs typeface="Times New Roman" panose="02020603050405020304" pitchFamily="18" charset="0"/>
              </a:rPr>
              <a:t>của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Hùng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cần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phê</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Hành</a:t>
            </a:r>
            <a:r>
              <a:rPr lang="en-GB" sz="3600" dirty="0">
                <a:latin typeface="Times New Roman" panose="02020603050405020304" pitchFamily="18" charset="0"/>
                <a:cs typeface="Times New Roman" panose="02020603050405020304" pitchFamily="18" charset="0"/>
              </a:rPr>
              <a:t> vi </a:t>
            </a:r>
            <a:r>
              <a:rPr lang="en-GB" sz="3600" dirty="0" err="1">
                <a:latin typeface="Times New Roman" panose="02020603050405020304" pitchFamily="18" charset="0"/>
                <a:cs typeface="Times New Roman" panose="02020603050405020304" pitchFamily="18" charset="0"/>
              </a:rPr>
              <a:t>của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Hùng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cư</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xử</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thiếu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nhị</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không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tôn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trọng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thầy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giáo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đáng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phê</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phán</a:t>
            </a:r>
            <a:r>
              <a:rPr lang="en-GB" sz="3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9A2FE432-8DE0-4182-9345-E71F66DC6E89}"/>
              </a:ext>
            </a:extLst>
          </p:cNvPr>
          <p:cNvSpPr txBox="1"/>
          <p:nvPr/>
        </p:nvSpPr>
        <p:spPr>
          <a:xfrm>
            <a:off x="457200" y="523240"/>
            <a:ext cx="11277600" cy="1200329"/>
          </a:xfrm>
          <a:prstGeom prst="rect">
            <a:avLst/>
          </a:prstGeom>
          <a:noFill/>
        </p:spPr>
        <p:txBody>
          <a:bodyPr wrap="square">
            <a:spAutoFit/>
          </a:bodyPr>
          <a:lstStyle/>
          <a:p>
            <a:pPr marL="0" indent="0" algn="just">
              <a:buFont typeface="Arial" panose="020B0604020202020204" pitchFamily="34" charset="0"/>
              <a:buNone/>
            </a:pPr>
            <a:r>
              <a:rPr lang="en-GB" sz="3600" b="1" dirty="0">
                <a:solidFill>
                  <a:srgbClr val="FF0000"/>
                </a:solidFill>
                <a:latin typeface="Times New Roman" panose="02020603050405020304" pitchFamily="18" charset="0"/>
                <a:cs typeface="Times New Roman" panose="02020603050405020304" pitchFamily="18" charset="0"/>
              </a:rPr>
              <a:t>b. </a:t>
            </a: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những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hành</a:t>
            </a:r>
            <a:r>
              <a:rPr lang="en-GB" sz="3600" b="1" dirty="0">
                <a:solidFill>
                  <a:srgbClr val="FF0000"/>
                </a:solidFill>
                <a:latin typeface="Times New Roman" panose="02020603050405020304" pitchFamily="18" charset="0"/>
                <a:cs typeface="Times New Roman" panose="02020603050405020304" pitchFamily="18" charset="0"/>
              </a:rPr>
              <a:t> vi </a:t>
            </a:r>
            <a:r>
              <a:rPr lang="en-GB" sz="3600" b="1" dirty="0" err="1">
                <a:solidFill>
                  <a:srgbClr val="FF0000"/>
                </a:solidFill>
                <a:latin typeface="Times New Roman" panose="02020603050405020304" pitchFamily="18" charset="0"/>
                <a:cs typeface="Times New Roman" panose="02020603050405020304" pitchFamily="18" charset="0"/>
              </a:rPr>
              <a:t>đó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hành</a:t>
            </a:r>
            <a:r>
              <a:rPr lang="en-GB" sz="3600" b="1" dirty="0">
                <a:solidFill>
                  <a:srgbClr val="FF0000"/>
                </a:solidFill>
                <a:latin typeface="Times New Roman" panose="02020603050405020304" pitchFamily="18" charset="0"/>
                <a:cs typeface="Times New Roman" panose="02020603050405020304" pitchFamily="18" charset="0"/>
              </a:rPr>
              <a:t> vi </a:t>
            </a:r>
            <a:r>
              <a:rPr lang="en-GB" sz="3600" b="1" dirty="0" err="1">
                <a:solidFill>
                  <a:srgbClr val="FF0000"/>
                </a:solidFill>
                <a:latin typeface="Times New Roman" panose="02020603050405020304" pitchFamily="18" charset="0"/>
                <a:cs typeface="Times New Roman" panose="02020603050405020304" pitchFamily="18" charset="0"/>
              </a:rPr>
              <a:t>đáng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để</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chúng</a:t>
            </a:r>
            <a:r>
              <a:rPr lang="en-GB" sz="3600" b="1" dirty="0">
                <a:solidFill>
                  <a:srgbClr val="FF0000"/>
                </a:solidFill>
                <a:latin typeface="Times New Roman" panose="02020603050405020304" pitchFamily="18" charset="0"/>
                <a:cs typeface="Times New Roman" panose="02020603050405020304" pitchFamily="18" charset="0"/>
              </a:rPr>
              <a:t> ta </a:t>
            </a:r>
            <a:r>
              <a:rPr lang="en-GB" sz="3600" b="1" dirty="0" err="1">
                <a:solidFill>
                  <a:srgbClr val="FF0000"/>
                </a:solidFill>
                <a:latin typeface="Times New Roman" panose="02020603050405020304" pitchFamily="18" charset="0"/>
                <a:cs typeface="Times New Roman" panose="02020603050405020304" pitchFamily="18" charset="0"/>
              </a:rPr>
              <a:t>học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tập</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hành</a:t>
            </a:r>
            <a:r>
              <a:rPr lang="en-GB" sz="3600" b="1" dirty="0">
                <a:solidFill>
                  <a:srgbClr val="FF0000"/>
                </a:solidFill>
                <a:latin typeface="Times New Roman" panose="02020603050405020304" pitchFamily="18" charset="0"/>
                <a:cs typeface="Times New Roman" panose="02020603050405020304" pitchFamily="18" charset="0"/>
              </a:rPr>
              <a:t> vi </a:t>
            </a:r>
            <a:r>
              <a:rPr lang="en-GB" sz="3600" b="1" dirty="0" err="1">
                <a:solidFill>
                  <a:srgbClr val="FF0000"/>
                </a:solidFill>
                <a:latin typeface="Times New Roman" panose="02020603050405020304" pitchFamily="18" charset="0"/>
                <a:cs typeface="Times New Roman" panose="02020603050405020304" pitchFamily="18" charset="0"/>
              </a:rPr>
              <a:t>cần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phải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phê</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phán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là</a:t>
            </a:r>
            <a:r>
              <a:rPr lang="en-GB"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369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ADA6C4-AE95-4F60-BE32-47EAB9E82F5A}"/>
              </a:ext>
            </a:extLst>
          </p:cNvPr>
          <p:cNvPicPr>
            <a:picLocks noChangeAspect="1"/>
          </p:cNvPicPr>
          <p:nvPr/>
        </p:nvPicPr>
        <p:blipFill>
          <a:blip r:embed="rId2"/>
          <a:stretch>
            <a:fillRect/>
          </a:stretch>
        </p:blipFill>
        <p:spPr>
          <a:xfrm>
            <a:off x="0" y="0"/>
            <a:ext cx="12192000"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1577009" y="381707"/>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NỘI DUNG BÀI HỌC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imes New Roman" panose="02020603050405020304" pitchFamily="18" charset="0"/>
                <a:cs typeface="Times New Roman" panose="02020603050405020304" pitchFamily="18" charset="0"/>
              </a:rPr>
              <a:t>1. </a:t>
            </a:r>
            <a:r>
              <a:rPr lang="en-US" sz="4000" b="1" dirty="0" err="1">
                <a:solidFill>
                  <a:srgbClr val="0070C0"/>
                </a:solidFill>
                <a:latin typeface="Times New Roman" panose="02020603050405020304" pitchFamily="18" charset="0"/>
                <a:cs typeface="Times New Roman" panose="02020603050405020304" pitchFamily="18" charset="0"/>
              </a:rPr>
              <a:t>Thê</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nào</a:t>
            </a:r>
            <a:r>
              <a:rPr lang="en-US" sz="4000" b="1" dirty="0">
                <a:solidFill>
                  <a:srgbClr val="0070C0"/>
                </a:solidFill>
                <a:latin typeface="Times New Roman" panose="02020603050405020304" pitchFamily="18" charset="0"/>
                <a:cs typeface="Times New Roman" panose="02020603050405020304" pitchFamily="18" charset="0"/>
              </a:rPr>
              <a:t> là </a:t>
            </a:r>
            <a:r>
              <a:rPr lang="en-US" sz="4000" b="1" dirty="0" err="1">
                <a:solidFill>
                  <a:srgbClr val="0070C0"/>
                </a:solidFill>
                <a:latin typeface="Times New Roman" panose="02020603050405020304" pitchFamily="18" charset="0"/>
                <a:cs typeface="Times New Roman" panose="02020603050405020304" pitchFamily="18" charset="0"/>
              </a:rPr>
              <a:t>tôn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trọng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người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khác</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45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B348F-0E8E-4E24-B923-D6AB9CAB3CC2}"/>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98B13815-82B7-4816-BAE9-68473FB09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2" y="3524179"/>
            <a:ext cx="3114261" cy="3074537"/>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DB97F2F2-7A6C-4CC5-BC0E-D33B93FDA871}"/>
              </a:ext>
            </a:extLst>
          </p:cNvPr>
          <p:cNvSpPr/>
          <p:nvPr/>
        </p:nvSpPr>
        <p:spPr>
          <a:xfrm>
            <a:off x="4108173" y="449642"/>
            <a:ext cx="7169427" cy="3074537"/>
          </a:xfrm>
          <a:prstGeom prst="wedgeEllipseCallout">
            <a:avLst>
              <a:gd name="adj1" fmla="val -51300"/>
              <a:gd name="adj2" fmla="val 105172"/>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nào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khác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496607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2070744" y="357912"/>
            <a:ext cx="7765774" cy="1692771"/>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3 – BÀI 3</a:t>
            </a:r>
          </a:p>
          <a:p>
            <a:pPr algn="ctr"/>
            <a:r>
              <a:rPr lang="en-US" sz="3600" b="1" dirty="0">
                <a:solidFill>
                  <a:srgbClr val="FF0000"/>
                </a:solidFill>
                <a:latin typeface="Times New Roman" panose="02020603050405020304" pitchFamily="18" charset="0"/>
                <a:cs typeface="Times New Roman" panose="02020603050405020304" pitchFamily="18" charset="0"/>
              </a:rPr>
              <a:t>TÔN TRỌNG NGƯỜI KHÁC</a:t>
            </a:r>
          </a:p>
          <a:p>
            <a:pPr algn="ct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tiết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dạy</a:t>
            </a:r>
            <a:r>
              <a:rPr lang="en-US" sz="3200" b="1" dirty="0">
                <a:solidFill>
                  <a:srgbClr val="FF0000"/>
                </a:solidFill>
                <a:latin typeface="Times New Roman" panose="02020603050405020304" pitchFamily="18" charset="0"/>
                <a:cs typeface="Times New Roman" panose="02020603050405020304" pitchFamily="18" charset="0"/>
              </a:rPr>
              <a:t> 1)</a:t>
            </a:r>
          </a:p>
        </p:txBody>
      </p:sp>
      <p:sp>
        <p:nvSpPr>
          <p:cNvPr id="5" name="TextBox 4">
            <a:extLst>
              <a:ext uri="{FF2B5EF4-FFF2-40B4-BE49-F238E27FC236}">
                <a16:creationId xmlns:a16="http://schemas.microsoft.com/office/drawing/2014/main" id="{434195D7-8F51-4A68-B89D-C2FC5FED34C9}"/>
              </a:ext>
            </a:extLst>
          </p:cNvPr>
          <p:cNvSpPr txBox="1"/>
          <p:nvPr/>
        </p:nvSpPr>
        <p:spPr>
          <a:xfrm>
            <a:off x="424070" y="1963437"/>
            <a:ext cx="11343860" cy="4462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sô</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huống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vê</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khác</a:t>
            </a:r>
            <a:r>
              <a:rPr lang="en-US" sz="3200" b="1" dirty="0">
                <a:solidFill>
                  <a:srgbClr val="0000FF"/>
                </a:solidFill>
                <a:latin typeface="Times New Roman" panose="02020603050405020304" pitchFamily="18" charset="0"/>
                <a:cs typeface="Times New Roman" panose="02020603050405020304" pitchFamily="18" charset="0"/>
              </a:rPr>
              <a:t>.</a:t>
            </a:r>
          </a:p>
          <a:p>
            <a:pPr algn="just"/>
            <a:r>
              <a:rPr lang="en-US" sz="36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600" b="1" dirty="0">
                <a:solidFill>
                  <a:srgbClr val="0070C0"/>
                </a:solidFill>
                <a:latin typeface="Times New Roman" panose="02020603050405020304" pitchFamily="18" charset="0"/>
                <a:cs typeface="Times New Roman" panose="02020603050405020304" pitchFamily="18" charset="0"/>
              </a:rPr>
              <a:t>1. </a:t>
            </a:r>
            <a:r>
              <a:rPr lang="en-US" sz="3600" b="1" dirty="0" err="1">
                <a:solidFill>
                  <a:srgbClr val="0070C0"/>
                </a:solidFill>
                <a:latin typeface="Times New Roman" panose="02020603050405020304" pitchFamily="18" charset="0"/>
                <a:cs typeface="Times New Roman" panose="02020603050405020304" pitchFamily="18" charset="0"/>
              </a:rPr>
              <a:t>Thê</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nào</a:t>
            </a:r>
            <a:r>
              <a:rPr lang="en-US" sz="3600" b="1" dirty="0">
                <a:solidFill>
                  <a:srgbClr val="0070C0"/>
                </a:solidFill>
                <a:latin typeface="Times New Roman" panose="02020603050405020304" pitchFamily="18" charset="0"/>
                <a:cs typeface="Times New Roman" panose="02020603050405020304" pitchFamily="18" charset="0"/>
              </a:rPr>
              <a:t> là </a:t>
            </a:r>
            <a:r>
              <a:rPr lang="en-US" sz="3600" b="1" dirty="0" err="1">
                <a:solidFill>
                  <a:srgbClr val="0070C0"/>
                </a:solidFill>
                <a:latin typeface="Times New Roman" panose="02020603050405020304" pitchFamily="18" charset="0"/>
                <a:cs typeface="Times New Roman" panose="02020603050405020304" pitchFamily="18" charset="0"/>
              </a:rPr>
              <a:t>tôn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người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khác</a:t>
            </a:r>
            <a:r>
              <a:rPr lang="en-US" sz="3600" b="1" dirty="0">
                <a:solidFill>
                  <a:srgbClr val="0070C0"/>
                </a:solidFill>
                <a:latin typeface="Times New Roman" panose="02020603050405020304" pitchFamily="18" charset="0"/>
                <a:cs typeface="Times New Roman" panose="02020603050405020304" pitchFamily="18" charset="0"/>
              </a:rPr>
              <a:t>?</a:t>
            </a:r>
          </a:p>
          <a:p>
            <a:pPr algn="just"/>
            <a:r>
              <a:rPr lang="vi-VN" sz="3600" dirty="0">
                <a:solidFill>
                  <a:schemeClr val="tx1"/>
                </a:solidFill>
                <a:latin typeface="Times New Roman" panose="02020603050405020304" pitchFamily="18" charset="0"/>
                <a:cs typeface="Times New Roman" panose="02020603050405020304" pitchFamily="18" charset="0"/>
              </a:rPr>
              <a:t>Tôn trọng người khác là :</a:t>
            </a:r>
          </a:p>
          <a:p>
            <a:pPr algn="just"/>
            <a:r>
              <a:rPr lang="vi-VN" sz="3600" dirty="0">
                <a:solidFill>
                  <a:schemeClr val="tx1"/>
                </a:solidFill>
                <a:latin typeface="Times New Roman" panose="02020603050405020304" pitchFamily="18" charset="0"/>
                <a:cs typeface="Times New Roman" panose="02020603050405020304" pitchFamily="18" charset="0"/>
              </a:rPr>
              <a:t> - Đánh giá đúng mức, coi trọng danh dự, phẩm giá và lợi ích của người khác; </a:t>
            </a:r>
          </a:p>
          <a:p>
            <a:pPr algn="just"/>
            <a:r>
              <a:rPr lang="vi-VN" sz="3600" dirty="0">
                <a:solidFill>
                  <a:schemeClr val="tx1"/>
                </a:solidFill>
                <a:latin typeface="Times New Roman" panose="02020603050405020304" pitchFamily="18" charset="0"/>
                <a:cs typeface="Times New Roman" panose="02020603050405020304" pitchFamily="18" charset="0"/>
              </a:rPr>
              <a:t> - Thể hiện lối sống có văn hóa của mỗi người.</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982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6EE9F-4D7F-4188-B68D-F7E603D0427A}"/>
              </a:ext>
            </a:extLst>
          </p:cNvPr>
          <p:cNvPicPr>
            <a:picLocks noChangeAspect="1"/>
          </p:cNvPicPr>
          <p:nvPr/>
        </p:nvPicPr>
        <p:blipFill>
          <a:blip r:embed="rId2"/>
          <a:stretch>
            <a:fillRect/>
          </a:stretch>
        </p:blipFill>
        <p:spPr>
          <a:xfrm>
            <a:off x="0" y="0"/>
            <a:ext cx="12192000" cy="6857999"/>
          </a:xfrm>
          <a:prstGeom prst="rect">
            <a:avLst/>
          </a:prstGeom>
        </p:spPr>
      </p:pic>
      <p:pic>
        <p:nvPicPr>
          <p:cNvPr id="9"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98B13815-82B7-4816-BAE9-68473FB09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2" y="3524179"/>
            <a:ext cx="3114261" cy="3074537"/>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DB97F2F2-7A6C-4CC5-BC0E-D33B93FDA871}"/>
              </a:ext>
            </a:extLst>
          </p:cNvPr>
          <p:cNvSpPr/>
          <p:nvPr/>
        </p:nvSpPr>
        <p:spPr>
          <a:xfrm>
            <a:off x="3909393" y="566498"/>
            <a:ext cx="6864625" cy="3074537"/>
          </a:xfrm>
          <a:prstGeom prst="wedgeEllipseCallout">
            <a:avLst>
              <a:gd name="adj1" fmla="val -51300"/>
              <a:gd name="adj2" fmla="val 105172"/>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ở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khác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155545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D293D21-C102-4BC6-84A3-DD5129F21933}"/>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6C7A231-1F78-427D-BAEB-42111F5FE8FE}"/>
              </a:ext>
            </a:extLst>
          </p:cNvPr>
          <p:cNvSpPr/>
          <p:nvPr/>
        </p:nvSpPr>
        <p:spPr>
          <a:xfrm>
            <a:off x="3160643" y="331304"/>
            <a:ext cx="5870713" cy="662609"/>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TÔN TRỌNG NGƯỜI KHÁC</a:t>
            </a:r>
          </a:p>
        </p:txBody>
      </p:sp>
      <p:sp>
        <p:nvSpPr>
          <p:cNvPr id="3" name="Rectangle 2">
            <a:extLst>
              <a:ext uri="{FF2B5EF4-FFF2-40B4-BE49-F238E27FC236}">
                <a16:creationId xmlns:a16="http://schemas.microsoft.com/office/drawing/2014/main" id="{21667A07-A216-45C0-9C6D-07657075715E}"/>
              </a:ext>
            </a:extLst>
          </p:cNvPr>
          <p:cNvSpPr/>
          <p:nvPr/>
        </p:nvSpPr>
        <p:spPr>
          <a:xfrm>
            <a:off x="218658"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Ngoại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hình</a:t>
            </a:r>
            <a:endParaRPr lang="en-US" sz="3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2F551B4-F5B9-44C5-AEE5-90E9D0F274EB}"/>
              </a:ext>
            </a:extLst>
          </p:cNvPr>
          <p:cNvSpPr/>
          <p:nvPr/>
        </p:nvSpPr>
        <p:spPr>
          <a:xfrm>
            <a:off x="2085557"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Giới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F0C91A-1A5B-46CD-8F09-1E6583D090DC}"/>
              </a:ext>
            </a:extLst>
          </p:cNvPr>
          <p:cNvSpPr/>
          <p:nvPr/>
        </p:nvSpPr>
        <p:spPr>
          <a:xfrm>
            <a:off x="6462082"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việc</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267C807-F768-4FED-8248-36FB7C37203F}"/>
              </a:ext>
            </a:extLst>
          </p:cNvPr>
          <p:cNvSpPr/>
          <p:nvPr/>
        </p:nvSpPr>
        <p:spPr>
          <a:xfrm>
            <a:off x="4018713"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Hoàn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đình</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D63CE99-A2AE-4F84-8FB5-9EFB92E9AB7C}"/>
              </a:ext>
            </a:extLst>
          </p:cNvPr>
          <p:cNvSpPr/>
          <p:nvPr/>
        </p:nvSpPr>
        <p:spPr>
          <a:xfrm>
            <a:off x="8376199"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Danh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phẩm</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BF9D895-0AAC-4FB5-AC98-A7B7046232B3}"/>
              </a:ext>
            </a:extLst>
          </p:cNvPr>
          <p:cNvSpPr/>
          <p:nvPr/>
        </p:nvSpPr>
        <p:spPr>
          <a:xfrm>
            <a:off x="10290316" y="1815543"/>
            <a:ext cx="1683026" cy="23456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Quyền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lợi</a:t>
            </a:r>
            <a:endParaRPr lang="en-US" sz="3600" b="1"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4323BDE-3037-4DC3-AF4C-8CBEB73BDBE8}"/>
              </a:ext>
            </a:extLst>
          </p:cNvPr>
          <p:cNvCxnSpPr>
            <a:stCxn id="2" idx="2"/>
          </p:cNvCxnSpPr>
          <p:nvPr/>
        </p:nvCxnSpPr>
        <p:spPr>
          <a:xfrm flipH="1">
            <a:off x="993913" y="993913"/>
            <a:ext cx="5102087" cy="702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247B99-FBFE-4F2F-B5D4-EA2C89A1CF9A}"/>
              </a:ext>
            </a:extLst>
          </p:cNvPr>
          <p:cNvCxnSpPr>
            <a:stCxn id="2" idx="2"/>
            <a:endCxn id="4" idx="0"/>
          </p:cNvCxnSpPr>
          <p:nvPr/>
        </p:nvCxnSpPr>
        <p:spPr>
          <a:xfrm flipH="1">
            <a:off x="2927070" y="993913"/>
            <a:ext cx="3168930" cy="821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04FDF9-2AF9-4544-9F7E-42C8E8D4C4D1}"/>
              </a:ext>
            </a:extLst>
          </p:cNvPr>
          <p:cNvCxnSpPr>
            <a:stCxn id="2" idx="2"/>
            <a:endCxn id="6" idx="0"/>
          </p:cNvCxnSpPr>
          <p:nvPr/>
        </p:nvCxnSpPr>
        <p:spPr>
          <a:xfrm flipH="1">
            <a:off x="4860226" y="993913"/>
            <a:ext cx="1235774" cy="821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F0D956-20FF-42B1-B93F-85097E2D8685}"/>
              </a:ext>
            </a:extLst>
          </p:cNvPr>
          <p:cNvCxnSpPr>
            <a:stCxn id="2" idx="2"/>
            <a:endCxn id="5" idx="0"/>
          </p:cNvCxnSpPr>
          <p:nvPr/>
        </p:nvCxnSpPr>
        <p:spPr>
          <a:xfrm>
            <a:off x="6096000" y="993913"/>
            <a:ext cx="1207595" cy="821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F056FC-9403-4F12-8685-06D2778FD28B}"/>
              </a:ext>
            </a:extLst>
          </p:cNvPr>
          <p:cNvCxnSpPr>
            <a:stCxn id="2" idx="2"/>
            <a:endCxn id="7" idx="0"/>
          </p:cNvCxnSpPr>
          <p:nvPr/>
        </p:nvCxnSpPr>
        <p:spPr>
          <a:xfrm>
            <a:off x="6096000" y="993913"/>
            <a:ext cx="3121712" cy="821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E6BFFB-7A0C-4A3F-9A7D-B3ABCA49E433}"/>
              </a:ext>
            </a:extLst>
          </p:cNvPr>
          <p:cNvCxnSpPr>
            <a:stCxn id="2" idx="2"/>
            <a:endCxn id="8" idx="0"/>
          </p:cNvCxnSpPr>
          <p:nvPr/>
        </p:nvCxnSpPr>
        <p:spPr>
          <a:xfrm>
            <a:off x="6096000" y="993913"/>
            <a:ext cx="5035829" cy="821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E56C4D8-0881-461B-B4FB-13DD20D39A02}"/>
              </a:ext>
            </a:extLst>
          </p:cNvPr>
          <p:cNvSpPr/>
          <p:nvPr/>
        </p:nvSpPr>
        <p:spPr>
          <a:xfrm>
            <a:off x="1447797" y="4518996"/>
            <a:ext cx="9296403" cy="675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Thê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người</a:t>
            </a:r>
            <a:endParaRPr lang="en-US" sz="36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65BF79E-C40B-4A78-BFAC-889004F176B0}"/>
              </a:ext>
            </a:extLst>
          </p:cNvPr>
          <p:cNvSpPr/>
          <p:nvPr/>
        </p:nvSpPr>
        <p:spPr>
          <a:xfrm>
            <a:off x="2869079" y="5917101"/>
            <a:ext cx="6791740" cy="6758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Được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bộc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lô</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thông</a:t>
            </a:r>
            <a:r>
              <a:rPr lang="en-US" sz="3600" b="1" dirty="0">
                <a:solidFill>
                  <a:srgbClr val="002060"/>
                </a:solidFill>
                <a:latin typeface="Times New Roman" panose="02020603050405020304" pitchFamily="18" charset="0"/>
                <a:cs typeface="Times New Roman" panose="02020603050405020304" pitchFamily="18" charset="0"/>
              </a:rPr>
              <a:t> qua </a:t>
            </a:r>
            <a:r>
              <a:rPr lang="en-US" sz="3600" b="1" dirty="0" err="1">
                <a:solidFill>
                  <a:srgbClr val="002060"/>
                </a:solidFill>
                <a:latin typeface="Times New Roman" panose="02020603050405020304" pitchFamily="18" charset="0"/>
                <a:cs typeface="Times New Roman" panose="02020603050405020304" pitchFamily="18" charset="0"/>
              </a:rPr>
              <a:t>giao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tiếp</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27" name="Arrow: Down 26">
            <a:extLst>
              <a:ext uri="{FF2B5EF4-FFF2-40B4-BE49-F238E27FC236}">
                <a16:creationId xmlns:a16="http://schemas.microsoft.com/office/drawing/2014/main" id="{E43C4AE6-45C1-4B3F-9E27-1CFE589D77BE}"/>
              </a:ext>
            </a:extLst>
          </p:cNvPr>
          <p:cNvSpPr/>
          <p:nvPr/>
        </p:nvSpPr>
        <p:spPr>
          <a:xfrm>
            <a:off x="5927047" y="993913"/>
            <a:ext cx="337902" cy="341906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B9675EE7-8AE0-4393-AE62-3FBDB54A874C}"/>
              </a:ext>
            </a:extLst>
          </p:cNvPr>
          <p:cNvSpPr/>
          <p:nvPr/>
        </p:nvSpPr>
        <p:spPr>
          <a:xfrm>
            <a:off x="3670852" y="5234604"/>
            <a:ext cx="596348" cy="5300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36EAB409-4EE0-4941-A7F1-B369FAB27290}"/>
              </a:ext>
            </a:extLst>
          </p:cNvPr>
          <p:cNvSpPr/>
          <p:nvPr/>
        </p:nvSpPr>
        <p:spPr>
          <a:xfrm>
            <a:off x="5966775" y="5257800"/>
            <a:ext cx="596348" cy="5300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04DC34B3-43E4-4822-8C7C-6F53104EF76A}"/>
              </a:ext>
            </a:extLst>
          </p:cNvPr>
          <p:cNvSpPr/>
          <p:nvPr/>
        </p:nvSpPr>
        <p:spPr>
          <a:xfrm>
            <a:off x="8368745" y="5280996"/>
            <a:ext cx="596348" cy="5300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83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2BAAC-D623-4941-8843-CF9ABDC4264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EFF999-CDE5-4B5C-9A3A-21F58B261F19}"/>
              </a:ext>
            </a:extLst>
          </p:cNvPr>
          <p:cNvSpPr txBox="1"/>
          <p:nvPr/>
        </p:nvSpPr>
        <p:spPr>
          <a:xfrm>
            <a:off x="185533" y="1244243"/>
            <a:ext cx="5512902" cy="529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nhặn</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Lắng nghe người khác nói.</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Đừng phân biệt đối xử.</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Tôn trọng sự khác biệt</a:t>
            </a:r>
          </a:p>
          <a:p>
            <a:pPr marL="285750" indent="-285750" algn="just">
              <a:buFontTx/>
              <a:buChar char="-"/>
            </a:pPr>
            <a:r>
              <a:rPr lang="vi-VN" sz="3200" dirty="0">
                <a:latin typeface="Times New Roman" panose="02020603050405020304" pitchFamily="18" charset="0"/>
                <a:cs typeface="Times New Roman" panose="02020603050405020304" pitchFamily="18" charset="0"/>
              </a:rPr>
              <a:t>Suy nghĩ trước khi nói.</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a:t>
            </a:r>
          </a:p>
          <a:p>
            <a:pPr algn="just"/>
            <a:endParaRPr lang="en-US" dirty="0"/>
          </a:p>
        </p:txBody>
      </p:sp>
      <p:sp>
        <p:nvSpPr>
          <p:cNvPr id="6" name="TextBox 5">
            <a:extLst>
              <a:ext uri="{FF2B5EF4-FFF2-40B4-BE49-F238E27FC236}">
                <a16:creationId xmlns:a16="http://schemas.microsoft.com/office/drawing/2014/main" id="{10C66AFE-68A3-4EF2-AF31-6BAD79D766AC}"/>
              </a:ext>
            </a:extLst>
          </p:cNvPr>
          <p:cNvSpPr txBox="1"/>
          <p:nvPr/>
        </p:nvSpPr>
        <p:spPr>
          <a:xfrm>
            <a:off x="6042992" y="1244243"/>
            <a:ext cx="5910468" cy="51706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Tập kiên nhẫn và luôn nghĩ theo hướng tích cực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Đừng suy nghĩ áp đặt về người khác.</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Đừng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ngồi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mách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Xin lỗi nếu bạn làm tổn thương ai đó.</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trắc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ẩn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Tôn trọng người khác kể cả khi họ không tôn trọng bạn.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AAE5CA72-4D5A-4596-A447-7885B99F192F}"/>
              </a:ext>
            </a:extLst>
          </p:cNvPr>
          <p:cNvSpPr txBox="1"/>
          <p:nvPr/>
        </p:nvSpPr>
        <p:spPr>
          <a:xfrm>
            <a:off x="437322" y="146533"/>
            <a:ext cx="11264348" cy="97872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cần</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làm</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đê</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sư</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tôn</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khác</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giao</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tiếp</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74480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298AC-A506-4E45-ACB9-03A8724AA9EA}"/>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98B13815-82B7-4816-BAE9-68473FB09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2" y="3524179"/>
            <a:ext cx="3114261" cy="3074537"/>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DB97F2F2-7A6C-4CC5-BC0E-D33B93FDA871}"/>
              </a:ext>
            </a:extLst>
          </p:cNvPr>
          <p:cNvSpPr/>
          <p:nvPr/>
        </p:nvSpPr>
        <p:spPr>
          <a:xfrm>
            <a:off x="3909393" y="566498"/>
            <a:ext cx="7686259" cy="3074537"/>
          </a:xfrm>
          <a:prstGeom prst="wedgeEllipseCallout">
            <a:avLst>
              <a:gd name="adj1" fmla="val -51300"/>
              <a:gd name="adj2" fmla="val 105172"/>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ví</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trọng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55833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C93CF-0D5C-4169-8714-0692FB3CDED1}"/>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213691" y="97262"/>
            <a:ext cx="3959087"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đình</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2226364" y="5388601"/>
            <a:ext cx="780553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dirty="0" err="1">
                <a:solidFill>
                  <a:srgbClr val="002060"/>
                </a:solidFill>
                <a:latin typeface="Times New Roman" panose="02020603050405020304" pitchFamily="18" charset="0"/>
                <a:cs typeface="Times New Roman" panose="02020603050405020304" pitchFamily="18" charset="0"/>
              </a:rPr>
              <a:t>Kính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vâng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ba</a:t>
            </a:r>
            <a:r>
              <a:rPr lang="en-US" sz="3600" b="1" dirty="0">
                <a:solidFill>
                  <a:srgbClr val="002060"/>
                </a:solidFill>
                <a:latin typeface="Times New Roman" panose="02020603050405020304" pitchFamily="18" charset="0"/>
                <a:cs typeface="Times New Roman" panose="02020603050405020304" pitchFamily="18" charset="0"/>
              </a:rPr>
              <a:t>̀, cha mẹ. </a:t>
            </a:r>
            <a:endParaRPr lang="vi-VN" sz="3600"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471BFB-23B9-4EE6-B6F8-3D38D20D0CEF}"/>
              </a:ext>
            </a:extLst>
          </p:cNvPr>
          <p:cNvPicPr>
            <a:picLocks noChangeAspect="1"/>
          </p:cNvPicPr>
          <p:nvPr/>
        </p:nvPicPr>
        <p:blipFill>
          <a:blip r:embed="rId3"/>
          <a:stretch>
            <a:fillRect/>
          </a:stretch>
        </p:blipFill>
        <p:spPr>
          <a:xfrm>
            <a:off x="2193234" y="959210"/>
            <a:ext cx="7710449" cy="4195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9089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D21C2-B27A-477F-A461-1E042B846E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19269" y="58993"/>
            <a:ext cx="3856383"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đình</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1268895" y="5507095"/>
            <a:ext cx="965420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dirty="0" err="1">
                <a:solidFill>
                  <a:srgbClr val="002060"/>
                </a:solidFill>
                <a:latin typeface="Times New Roman" panose="02020603050405020304" pitchFamily="18" charset="0"/>
                <a:cs typeface="Times New Roman" panose="02020603050405020304" pitchFamily="18" charset="0"/>
              </a:rPr>
              <a:t>Yêu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giúp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anh</a:t>
            </a:r>
            <a:r>
              <a:rPr lang="en-US" sz="3600" b="1" dirty="0">
                <a:solidFill>
                  <a:srgbClr val="002060"/>
                </a:solidFill>
                <a:latin typeface="Times New Roman" panose="02020603050405020304" pitchFamily="18" charset="0"/>
                <a:cs typeface="Times New Roman" panose="02020603050405020304" pitchFamily="18" charset="0"/>
              </a:rPr>
              <a:t> chị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3B9B1A-2E24-45E9-B8CC-4D865B07C066}"/>
              </a:ext>
            </a:extLst>
          </p:cNvPr>
          <p:cNvPicPr>
            <a:picLocks noChangeAspect="1"/>
          </p:cNvPicPr>
          <p:nvPr/>
        </p:nvPicPr>
        <p:blipFill>
          <a:blip r:embed="rId3"/>
          <a:stretch>
            <a:fillRect/>
          </a:stretch>
        </p:blipFill>
        <p:spPr>
          <a:xfrm>
            <a:off x="2240858" y="827400"/>
            <a:ext cx="7710284" cy="4539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5477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D70DE-EEB3-47CE-BD1E-0AFF159C7B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2213113" y="278683"/>
            <a:ext cx="7765774" cy="1815882"/>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TIẾT 3 – BÀI 3</a:t>
            </a:r>
          </a:p>
          <a:p>
            <a:pPr algn="ctr"/>
            <a:r>
              <a:rPr lang="en-US" sz="4400" b="1" dirty="0">
                <a:solidFill>
                  <a:srgbClr val="FF0000"/>
                </a:solidFill>
                <a:latin typeface="Times New Roman" panose="02020603050405020304" pitchFamily="18" charset="0"/>
                <a:cs typeface="Times New Roman" panose="02020603050405020304" pitchFamily="18" charset="0"/>
              </a:rPr>
              <a:t>TÔN TRỌNG NGƯỜI KHÁC</a:t>
            </a:r>
          </a:p>
          <a:p>
            <a:pPr algn="ct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tiết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dạy</a:t>
            </a:r>
            <a:r>
              <a:rPr lang="en-US" sz="3200" b="1" dirty="0">
                <a:solidFill>
                  <a:srgbClr val="FF0000"/>
                </a:solidFill>
                <a:latin typeface="Times New Roman" panose="02020603050405020304" pitchFamily="18" charset="0"/>
                <a:cs typeface="Times New Roman" panose="02020603050405020304" pitchFamily="18" charset="0"/>
              </a:rPr>
              <a:t> 1)</a:t>
            </a:r>
          </a:p>
        </p:txBody>
      </p:sp>
      <p:sp>
        <p:nvSpPr>
          <p:cNvPr id="5" name="TextBox 4">
            <a:extLst>
              <a:ext uri="{FF2B5EF4-FFF2-40B4-BE49-F238E27FC236}">
                <a16:creationId xmlns:a16="http://schemas.microsoft.com/office/drawing/2014/main" id="{434195D7-8F51-4A68-B89D-C2FC5FED34C9}"/>
              </a:ext>
            </a:extLst>
          </p:cNvPr>
          <p:cNvSpPr txBox="1"/>
          <p:nvPr/>
        </p:nvSpPr>
        <p:spPr>
          <a:xfrm>
            <a:off x="1179441" y="2339008"/>
            <a:ext cx="9833115"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000" b="1" dirty="0">
                <a:solidFill>
                  <a:srgbClr val="0000FF"/>
                </a:solidFill>
                <a:latin typeface="Times New Roman" panose="02020603050405020304" pitchFamily="18" charset="0"/>
                <a:cs typeface="Times New Roman" panose="02020603050405020304" pitchFamily="18" charset="0"/>
              </a:rPr>
              <a:t>I./ ĐẶT VẤN ĐỀ</a:t>
            </a:r>
          </a:p>
          <a:p>
            <a:pPr algn="just"/>
            <a:r>
              <a:rPr lang="en-US" sz="4000" b="1" dirty="0">
                <a:solidFill>
                  <a:srgbClr val="0000FF"/>
                </a:solidFill>
                <a:latin typeface="Times New Roman" panose="02020603050405020304" pitchFamily="18" charset="0"/>
                <a:cs typeface="Times New Roman" panose="02020603050405020304" pitchFamily="18" charset="0"/>
              </a:rPr>
              <a:t>II./ NỘI DUNG BÀI HỌC</a:t>
            </a:r>
          </a:p>
          <a:p>
            <a:pPr algn="just"/>
            <a:r>
              <a:rPr lang="en-US" sz="4000" b="1" dirty="0">
                <a:solidFill>
                  <a:srgbClr val="00B050"/>
                </a:solidFill>
                <a:latin typeface="Times New Roman" panose="02020603050405020304" pitchFamily="18" charset="0"/>
                <a:cs typeface="Times New Roman" panose="02020603050405020304" pitchFamily="18" charset="0"/>
              </a:rPr>
              <a:t>1. </a:t>
            </a:r>
            <a:r>
              <a:rPr lang="en-US" sz="4000" b="1" dirty="0" err="1">
                <a:solidFill>
                  <a:srgbClr val="00B050"/>
                </a:solidFill>
                <a:latin typeface="Times New Roman" panose="02020603050405020304" pitchFamily="18" charset="0"/>
                <a:cs typeface="Times New Roman" panose="02020603050405020304" pitchFamily="18" charset="0"/>
              </a:rPr>
              <a:t>Thê</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nào</a:t>
            </a:r>
            <a:r>
              <a:rPr lang="en-US" sz="4000" b="1" dirty="0">
                <a:solidFill>
                  <a:srgbClr val="00B050"/>
                </a:solidFill>
                <a:latin typeface="Times New Roman" panose="02020603050405020304" pitchFamily="18" charset="0"/>
                <a:cs typeface="Times New Roman" panose="02020603050405020304" pitchFamily="18" charset="0"/>
              </a:rPr>
              <a:t> là </a:t>
            </a:r>
            <a:r>
              <a:rPr lang="en-US" sz="4000" b="1" dirty="0" err="1">
                <a:solidFill>
                  <a:srgbClr val="00B050"/>
                </a:solidFill>
                <a:latin typeface="Times New Roman" panose="02020603050405020304" pitchFamily="18" charset="0"/>
                <a:cs typeface="Times New Roman" panose="02020603050405020304" pitchFamily="18" charset="0"/>
              </a:rPr>
              <a:t>tôn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trọng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người</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khác</a:t>
            </a:r>
            <a:r>
              <a:rPr lang="en-US" sz="4000" b="1" dirty="0">
                <a:solidFill>
                  <a:srgbClr val="00B050"/>
                </a:solidFill>
                <a:latin typeface="Times New Roman" panose="02020603050405020304" pitchFamily="18" charset="0"/>
                <a:cs typeface="Times New Roman" panose="02020603050405020304" pitchFamily="18" charset="0"/>
              </a:rPr>
              <a:t>?</a:t>
            </a:r>
          </a:p>
          <a:p>
            <a:pPr algn="just"/>
            <a:r>
              <a:rPr lang="en-US" sz="4000" b="1" dirty="0">
                <a:solidFill>
                  <a:srgbClr val="00B050"/>
                </a:solidFill>
                <a:latin typeface="Times New Roman" panose="02020603050405020304" pitchFamily="18" charset="0"/>
                <a:cs typeface="Times New Roman" panose="02020603050405020304" pitchFamily="18" charset="0"/>
              </a:rPr>
              <a:t>2. Ý </a:t>
            </a:r>
            <a:r>
              <a:rPr lang="en-US" sz="4000" b="1" dirty="0" err="1">
                <a:solidFill>
                  <a:srgbClr val="00B050"/>
                </a:solidFill>
                <a:latin typeface="Times New Roman" panose="02020603050405020304" pitchFamily="18" charset="0"/>
                <a:cs typeface="Times New Roman" panose="02020603050405020304" pitchFamily="18" charset="0"/>
              </a:rPr>
              <a:t>nghĩa</a:t>
            </a:r>
            <a:endParaRPr lang="en-US" sz="4000" b="1" dirty="0">
              <a:solidFill>
                <a:srgbClr val="00B050"/>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III./ LUYỆN TẬP</a:t>
            </a:r>
          </a:p>
        </p:txBody>
      </p:sp>
      <p:sp>
        <p:nvSpPr>
          <p:cNvPr id="6" name="Right Brace 5">
            <a:extLst>
              <a:ext uri="{FF2B5EF4-FFF2-40B4-BE49-F238E27FC236}">
                <a16:creationId xmlns:a16="http://schemas.microsoft.com/office/drawing/2014/main" id="{956887E8-6561-423D-A541-12A7874763FD}"/>
              </a:ext>
            </a:extLst>
          </p:cNvPr>
          <p:cNvSpPr/>
          <p:nvPr/>
        </p:nvSpPr>
        <p:spPr>
          <a:xfrm>
            <a:off x="8971722" y="2481469"/>
            <a:ext cx="357809" cy="160351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e 6">
            <a:extLst>
              <a:ext uri="{FF2B5EF4-FFF2-40B4-BE49-F238E27FC236}">
                <a16:creationId xmlns:a16="http://schemas.microsoft.com/office/drawing/2014/main" id="{342A0795-5CC3-4677-8FC7-730B6EC495BD}"/>
              </a:ext>
            </a:extLst>
          </p:cNvPr>
          <p:cNvSpPr/>
          <p:nvPr/>
        </p:nvSpPr>
        <p:spPr>
          <a:xfrm>
            <a:off x="5834267" y="4382537"/>
            <a:ext cx="523461" cy="103074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2C81F52-D038-4C41-A16F-AAF70A1BC116}"/>
              </a:ext>
            </a:extLst>
          </p:cNvPr>
          <p:cNvSpPr txBox="1"/>
          <p:nvPr/>
        </p:nvSpPr>
        <p:spPr>
          <a:xfrm>
            <a:off x="9554817" y="3021615"/>
            <a:ext cx="1232453" cy="52322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TIẾT 1</a:t>
            </a:r>
          </a:p>
        </p:txBody>
      </p:sp>
      <p:sp>
        <p:nvSpPr>
          <p:cNvPr id="9" name="TextBox 8">
            <a:extLst>
              <a:ext uri="{FF2B5EF4-FFF2-40B4-BE49-F238E27FC236}">
                <a16:creationId xmlns:a16="http://schemas.microsoft.com/office/drawing/2014/main" id="{E2D4028F-F36E-49F5-B9D5-8E84FEB80FFF}"/>
              </a:ext>
            </a:extLst>
          </p:cNvPr>
          <p:cNvSpPr txBox="1"/>
          <p:nvPr/>
        </p:nvSpPr>
        <p:spPr>
          <a:xfrm>
            <a:off x="6506817" y="4636300"/>
            <a:ext cx="1232453" cy="52322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TIẾT 2</a:t>
            </a:r>
          </a:p>
        </p:txBody>
      </p:sp>
    </p:spTree>
    <p:extLst>
      <p:ext uri="{BB962C8B-B14F-4D97-AF65-F5344CB8AC3E}">
        <p14:creationId xmlns:p14="http://schemas.microsoft.com/office/powerpoint/2010/main" val="2862177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7443B-5D97-4105-9970-216EA04AB5E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62340" y="72355"/>
            <a:ext cx="3959087"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đình</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2047461" y="5547626"/>
            <a:ext cx="80970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3600" b="1" dirty="0">
                <a:solidFill>
                  <a:srgbClr val="002060"/>
                </a:solidFill>
                <a:latin typeface="Times New Roman" panose="02020603050405020304" pitchFamily="18" charset="0"/>
                <a:cs typeface="Times New Roman" panose="02020603050405020304" pitchFamily="18" charset="0"/>
              </a:rPr>
              <a:t>Quan </a:t>
            </a:r>
            <a:r>
              <a:rPr lang="en-GB" sz="3600" b="1" dirty="0" err="1">
                <a:solidFill>
                  <a:srgbClr val="002060"/>
                </a:solidFill>
                <a:latin typeface="Times New Roman" panose="02020603050405020304" pitchFamily="18" charset="0"/>
                <a:cs typeface="Times New Roman" panose="02020603050405020304" pitchFamily="18" charset="0"/>
              </a:rPr>
              <a:t>tâm</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chăm</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sóc</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khi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ông</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bà</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già</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yếu</a:t>
            </a:r>
            <a:r>
              <a:rPr lang="en-GB" sz="3600" b="1" dirty="0">
                <a:solidFill>
                  <a:srgbClr val="00206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0C8BE073-FBA5-4402-A376-DE7C447A42AC}"/>
              </a:ext>
            </a:extLst>
          </p:cNvPr>
          <p:cNvPicPr>
            <a:picLocks noChangeAspect="1"/>
          </p:cNvPicPr>
          <p:nvPr/>
        </p:nvPicPr>
        <p:blipFill>
          <a:blip r:embed="rId3"/>
          <a:stretch>
            <a:fillRect/>
          </a:stretch>
        </p:blipFill>
        <p:spPr>
          <a:xfrm>
            <a:off x="2365513" y="1128887"/>
            <a:ext cx="7460974"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147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2AA10-7596-46ED-8AF3-9A880BD744BA}"/>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62339" y="190173"/>
            <a:ext cx="3959087"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đình</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1537251" y="5211127"/>
            <a:ext cx="911749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3600" b="1" dirty="0" err="1">
                <a:solidFill>
                  <a:srgbClr val="002060"/>
                </a:solidFill>
                <a:latin typeface="Times New Roman" panose="02020603050405020304" pitchFamily="18" charset="0"/>
                <a:cs typeface="Times New Roman" panose="02020603050405020304" pitchFamily="18" charset="0"/>
              </a:rPr>
              <a:t>Biết</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chào</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hỏi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lễ</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phép</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khi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khách</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đến</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chơi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nhà</a:t>
            </a:r>
            <a:r>
              <a:rPr lang="en-GB" sz="3600" b="1" dirty="0">
                <a:solidFill>
                  <a:srgbClr val="00206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29696F1D-B0E1-42F4-9823-124B840283FD}"/>
              </a:ext>
            </a:extLst>
          </p:cNvPr>
          <p:cNvPicPr>
            <a:picLocks noChangeAspect="1"/>
          </p:cNvPicPr>
          <p:nvPr/>
        </p:nvPicPr>
        <p:blipFill rotWithShape="1">
          <a:blip r:embed="rId3"/>
          <a:srcRect b="12587"/>
          <a:stretch/>
        </p:blipFill>
        <p:spPr>
          <a:xfrm>
            <a:off x="2743096" y="1020419"/>
            <a:ext cx="6705807" cy="3988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769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E3651-4EF9-4AB0-BA48-23E379FEECE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22582" y="117718"/>
            <a:ext cx="4793974"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trường</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695739" y="5348843"/>
            <a:ext cx="1080052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Kính</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lễ</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phép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vâng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thầy</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viên</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D635D214-1B78-4567-8485-A3A81C14485B}"/>
              </a:ext>
            </a:extLst>
          </p:cNvPr>
          <p:cNvPicPr>
            <a:picLocks noChangeAspect="1"/>
          </p:cNvPicPr>
          <p:nvPr/>
        </p:nvPicPr>
        <p:blipFill>
          <a:blip r:embed="rId3"/>
          <a:stretch>
            <a:fillRect/>
          </a:stretch>
        </p:blipFill>
        <p:spPr>
          <a:xfrm>
            <a:off x="2519569" y="1019919"/>
            <a:ext cx="7341704" cy="4055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7449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FC3FA-F938-4AC6-A720-9611F7FDBB0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35835" y="140185"/>
            <a:ext cx="4793974"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trường</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556591" y="5428356"/>
            <a:ext cx="1080052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3200" b="1" baseline="0"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yêu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chia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giúp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23BA6580-28B9-4640-B8BD-A29CD3EE8EF6}"/>
              </a:ext>
            </a:extLst>
          </p:cNvPr>
          <p:cNvPicPr>
            <a:picLocks noChangeAspect="1"/>
          </p:cNvPicPr>
          <p:nvPr/>
        </p:nvPicPr>
        <p:blipFill>
          <a:blip r:embed="rId3"/>
          <a:stretch>
            <a:fillRect/>
          </a:stretch>
        </p:blipFill>
        <p:spPr>
          <a:xfrm>
            <a:off x="2254837" y="979179"/>
            <a:ext cx="7404030" cy="423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733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F95F4D-D608-4CAB-BD37-C9C3ADA2D31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149087" y="110410"/>
            <a:ext cx="4793974"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trường</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2829339" y="5484741"/>
            <a:ext cx="6533322"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tốt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1026" name="Picture 2" descr="Năm dấu hiệu đổi mới dạy học phát triển toàn diện phẩm chất, năng lực - Báo  Nhân Dân">
            <a:extLst>
              <a:ext uri="{FF2B5EF4-FFF2-40B4-BE49-F238E27FC236}">
                <a16:creationId xmlns:a16="http://schemas.microsoft.com/office/drawing/2014/main" id="{2F46803C-8639-4ACC-BC14-5F95D598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756" y="874642"/>
            <a:ext cx="7540487" cy="447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64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B482A-0E98-4694-BACE-5262D14274B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33697" y="5129471"/>
            <a:ext cx="10515600" cy="1325563"/>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Nhường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chỗ</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ngồi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nư</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mang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khuyết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tật</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5BBA264F-F2AF-41AF-9534-5C1B75C4328F}"/>
              </a:ext>
            </a:extLst>
          </p:cNvPr>
          <p:cNvSpPr txBox="1">
            <a:spLocks/>
          </p:cNvSpPr>
          <p:nvPr/>
        </p:nvSpPr>
        <p:spPr>
          <a:xfrm>
            <a:off x="453887" y="110410"/>
            <a:ext cx="3296478"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hội</a:t>
            </a:r>
            <a:endParaRPr lang="en-GB" sz="36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1528D5B-A43C-43B8-A65B-5DBFAFA20FE8}"/>
              </a:ext>
            </a:extLst>
          </p:cNvPr>
          <p:cNvPicPr>
            <a:picLocks noChangeAspect="1"/>
          </p:cNvPicPr>
          <p:nvPr/>
        </p:nvPicPr>
        <p:blipFill>
          <a:blip r:embed="rId3"/>
          <a:stretch>
            <a:fillRect/>
          </a:stretch>
        </p:blipFill>
        <p:spPr>
          <a:xfrm>
            <a:off x="2952750" y="838661"/>
            <a:ext cx="62865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932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B345AF-9D7F-4AD0-88D4-BA5056FF705D}"/>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C5B964F5-B013-4EA3-9B2C-A71D75B9B44F}"/>
              </a:ext>
            </a:extLst>
          </p:cNvPr>
          <p:cNvSpPr txBox="1">
            <a:spLocks/>
          </p:cNvSpPr>
          <p:nvPr/>
        </p:nvSpPr>
        <p:spPr>
          <a:xfrm>
            <a:off x="453887" y="110410"/>
            <a:ext cx="3296478"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hội</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23956FB-22CC-4E3F-9C6D-0CA6F3EABDC9}"/>
              </a:ext>
            </a:extLst>
          </p:cNvPr>
          <p:cNvSpPr>
            <a:spLocks noGrp="1"/>
          </p:cNvSpPr>
          <p:nvPr>
            <p:ph type="title"/>
          </p:nvPr>
        </p:nvSpPr>
        <p:spPr>
          <a:xfrm>
            <a:off x="3114307" y="5433218"/>
            <a:ext cx="5963383" cy="53025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Không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chen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hàng</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A69BF48-F6B1-4D26-A609-D663C8FE1AB0}"/>
              </a:ext>
            </a:extLst>
          </p:cNvPr>
          <p:cNvPicPr>
            <a:picLocks noChangeAspect="1"/>
          </p:cNvPicPr>
          <p:nvPr/>
        </p:nvPicPr>
        <p:blipFill>
          <a:blip r:embed="rId3"/>
          <a:stretch>
            <a:fillRect/>
          </a:stretch>
        </p:blipFill>
        <p:spPr>
          <a:xfrm>
            <a:off x="2395330" y="949672"/>
            <a:ext cx="7401339" cy="4272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7199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012A48-8BFE-4E30-A52F-FC8B4F5ABD0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8AB82D-DC8B-4CD1-80A3-1F3478801862}"/>
              </a:ext>
            </a:extLst>
          </p:cNvPr>
          <p:cNvSpPr txBox="1"/>
          <p:nvPr/>
        </p:nvSpPr>
        <p:spPr>
          <a:xfrm>
            <a:off x="2470064" y="5582434"/>
            <a:ext cx="725187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dirty="0" err="1">
                <a:solidFill>
                  <a:srgbClr val="002060"/>
                </a:solidFill>
                <a:latin typeface="Times New Roman" panose="02020603050405020304" pitchFamily="18" charset="0"/>
                <a:cs typeface="Times New Roman" panose="02020603050405020304" pitchFamily="18" charset="0"/>
              </a:rPr>
              <a:t>Đi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nhẹ</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nói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khẽ</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khi</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vào</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bệnh</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err="1">
                <a:solidFill>
                  <a:srgbClr val="002060"/>
                </a:solidFill>
                <a:latin typeface="Times New Roman" panose="02020603050405020304" pitchFamily="18" charset="0"/>
                <a:cs typeface="Times New Roman" panose="02020603050405020304" pitchFamily="18" charset="0"/>
              </a:rPr>
              <a:t>viện</a:t>
            </a:r>
            <a:r>
              <a:rPr lang="en-GB" sz="3600" b="1" dirty="0">
                <a:solidFill>
                  <a:srgbClr val="002060"/>
                </a:solidFill>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710081E8-393D-412D-BF86-71E9F78FAED8}"/>
              </a:ext>
            </a:extLst>
          </p:cNvPr>
          <p:cNvSpPr txBox="1">
            <a:spLocks/>
          </p:cNvSpPr>
          <p:nvPr/>
        </p:nvSpPr>
        <p:spPr>
          <a:xfrm>
            <a:off x="453887" y="110410"/>
            <a:ext cx="3296478"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hội</a:t>
            </a:r>
            <a:endParaRPr lang="en-GB"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3A800B6-933C-44DA-B424-C248EDA3C6E4}"/>
              </a:ext>
            </a:extLst>
          </p:cNvPr>
          <p:cNvPicPr>
            <a:picLocks noChangeAspect="1"/>
          </p:cNvPicPr>
          <p:nvPr/>
        </p:nvPicPr>
        <p:blipFill>
          <a:blip r:embed="rId3"/>
          <a:stretch>
            <a:fillRect/>
          </a:stretch>
        </p:blipFill>
        <p:spPr>
          <a:xfrm>
            <a:off x="2076139" y="967408"/>
            <a:ext cx="8039721" cy="4386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5142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94B2F-C23B-4A1C-B539-D50AE7E3A0D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054087" y="5743337"/>
            <a:ext cx="7628093" cy="672886"/>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Chào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cư</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xư</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lịch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sự</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mọi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D455DB28-2A92-4E22-AF5C-6ECF9A200CF8}"/>
              </a:ext>
            </a:extLst>
          </p:cNvPr>
          <p:cNvSpPr txBox="1">
            <a:spLocks/>
          </p:cNvSpPr>
          <p:nvPr/>
        </p:nvSpPr>
        <p:spPr>
          <a:xfrm>
            <a:off x="453887" y="110410"/>
            <a:ext cx="3296478"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hội</a:t>
            </a:r>
            <a:endParaRPr lang="en-GB"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3059A4A-5315-4472-BFCD-C2EF030E09EF}"/>
              </a:ext>
            </a:extLst>
          </p:cNvPr>
          <p:cNvPicPr>
            <a:picLocks noChangeAspect="1"/>
          </p:cNvPicPr>
          <p:nvPr/>
        </p:nvPicPr>
        <p:blipFill>
          <a:blip r:embed="rId3"/>
          <a:stretch>
            <a:fillRect/>
          </a:stretch>
        </p:blipFill>
        <p:spPr>
          <a:xfrm>
            <a:off x="2745685" y="889376"/>
            <a:ext cx="6700630" cy="4597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91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813173"/>
            <a:ext cx="10289554" cy="3293209"/>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nào</a:t>
            </a:r>
            <a:r>
              <a:rPr lang="en-US" sz="3200" b="1" dirty="0">
                <a:latin typeface="Times New Roman" panose="02020603050405020304" pitchFamily="18" charset="0"/>
                <a:cs typeface="Times New Roman" panose="02020603050405020304" pitchFamily="18" charset="0"/>
              </a:rPr>
              <a:t> là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khác</a:t>
            </a:r>
            <a:r>
              <a:rPr lang="en-US" sz="32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3 –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Đọc</a:t>
            </a:r>
            <a:r>
              <a:rPr lang="en-US" sz="3200" b="1" dirty="0">
                <a:latin typeface="Times New Roman" panose="02020603050405020304" pitchFamily="18" charset="0"/>
                <a:cs typeface="Times New Roman" panose="02020603050405020304" pitchFamily="18" charset="0"/>
              </a:rPr>
              <a:t> File </a:t>
            </a:r>
            <a:r>
              <a:rPr lang="en-US" sz="3200" b="1" dirty="0" err="1">
                <a:latin typeface="Times New Roman" panose="02020603050405020304" pitchFamily="18" charset="0"/>
                <a:cs typeface="Times New Roman" panose="02020603050405020304" pitchFamily="18" charset="0"/>
              </a:rPr>
              <a:t>chuẩn</a:t>
            </a:r>
            <a:r>
              <a:rPr lang="en-US" sz="3200" b="1" dirty="0">
                <a:latin typeface="Times New Roman" panose="02020603050405020304" pitchFamily="18" charset="0"/>
                <a:cs typeface="Times New Roman" panose="02020603050405020304" pitchFamily="18" charset="0"/>
              </a:rPr>
              <a:t> bị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K12online.</a:t>
            </a: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Xem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SGK.</a:t>
            </a:r>
            <a:endParaRPr lang="vi-VN"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2CD36BD-9408-4226-90C5-503494B7B01B}"/>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F9E8E-085B-4E0B-BFA6-077FA54323C6}"/>
              </a:ext>
            </a:extLst>
          </p:cNvPr>
          <p:cNvPicPr>
            <a:picLocks noChangeAspect="1"/>
          </p:cNvPicPr>
          <p:nvPr/>
        </p:nvPicPr>
        <p:blipFill>
          <a:blip r:embed="rId2"/>
          <a:stretch>
            <a:fillRect/>
          </a:stretch>
        </p:blipFill>
        <p:spPr>
          <a:xfrm>
            <a:off x="0" y="0"/>
            <a:ext cx="12192000"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1561475" y="381707"/>
            <a:ext cx="9069049"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Times New Roman" panose="02020603050405020304" pitchFamily="18" charset="0"/>
                <a:cs typeface="Times New Roman" panose="02020603050405020304" pitchFamily="18" charset="0"/>
              </a:rPr>
              <a:t>Tìm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hiểu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một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sô</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huống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vê</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việc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tôn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trọng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người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khác</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8681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AC9DD-FC9A-4B5F-AC3B-82A199A14A6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437321" y="113681"/>
            <a:ext cx="11357113"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00FF"/>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hãy</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tình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huống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sau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lời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câu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hỏi</a:t>
            </a:r>
            <a:r>
              <a:rPr lang="en-GB" sz="3600" b="1" dirty="0">
                <a:solidFill>
                  <a:srgbClr val="FF0000"/>
                </a:solidFill>
                <a:latin typeface="Times New Roman" panose="02020603050405020304" pitchFamily="18" charset="0"/>
                <a:cs typeface="Times New Roman" panose="02020603050405020304" pitchFamily="18" charset="0"/>
              </a:rPr>
              <a:t>.</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238539" y="922065"/>
            <a:ext cx="7447722"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1. </a:t>
            </a:r>
            <a:r>
              <a:rPr lang="vi-VN" sz="3200" dirty="0">
                <a:solidFill>
                  <a:srgbClr val="0070C0"/>
                </a:solidFill>
                <a:latin typeface="Times New Roman" panose="02020603050405020304" pitchFamily="18" charset="0"/>
                <a:cs typeface="Times New Roman" panose="02020603050405020304" pitchFamily="18" charset="0"/>
              </a:rPr>
              <a:t>Ở lớp 8C, Mai là một học sinh được các thầy cô giáo và bạn bè quý mến. Là học sinh giỏi suốt 7 năm liền, lại sống trong gia đình khá giả, nhưng không bao giờ Mai có thái độ kiêu căng, coi thường người khác. Mai luôn lễ phép với thầy cô giáo và những người trên; sống chan hòa, cởi mở với bạn bè và giúp đỡ mọi người một cách nhiệt tình, vô tư. Mai luôn gương mẫu chấp hành tốt nội quy ở trường và lớp đề ra, không để ai phải nhắc nhở, chê trách.</a:t>
            </a:r>
          </a:p>
        </p:txBody>
      </p:sp>
      <p:pic>
        <p:nvPicPr>
          <p:cNvPr id="6" name="Picture 5">
            <a:extLst>
              <a:ext uri="{FF2B5EF4-FFF2-40B4-BE49-F238E27FC236}">
                <a16:creationId xmlns:a16="http://schemas.microsoft.com/office/drawing/2014/main" id="{C4EF7D4A-E26E-4121-855C-00624BDA5C3E}"/>
              </a:ext>
            </a:extLst>
          </p:cNvPr>
          <p:cNvPicPr>
            <a:picLocks noChangeAspect="1"/>
          </p:cNvPicPr>
          <p:nvPr/>
        </p:nvPicPr>
        <p:blipFill>
          <a:blip r:embed="rId3"/>
          <a:stretch>
            <a:fillRect/>
          </a:stretch>
        </p:blipFill>
        <p:spPr>
          <a:xfrm>
            <a:off x="7845287" y="1351722"/>
            <a:ext cx="3949148" cy="4518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498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86F4EE-D513-4DF4-95BF-E28EEA5FB714}"/>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F27ED2-C50F-4950-BC17-FC69A2B2B6D8}"/>
              </a:ext>
            </a:extLst>
          </p:cNvPr>
          <p:cNvSpPr/>
          <p:nvPr/>
        </p:nvSpPr>
        <p:spPr>
          <a:xfrm>
            <a:off x="1722779" y="5322747"/>
            <a:ext cx="8746435" cy="66060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mực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biết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mọi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người</a:t>
            </a:r>
            <a:endParaRPr lang="en-US" sz="3600" b="1"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7BADBEFC-865E-4377-8BE0-5D7E21B72E6B}"/>
              </a:ext>
            </a:extLst>
          </p:cNvPr>
          <p:cNvSpPr/>
          <p:nvPr/>
        </p:nvSpPr>
        <p:spPr>
          <a:xfrm>
            <a:off x="5691804" y="4289111"/>
            <a:ext cx="808383" cy="9529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7BFB3E-043C-4516-A8D6-5EA7CD0A4227}"/>
              </a:ext>
            </a:extLst>
          </p:cNvPr>
          <p:cNvSpPr txBox="1"/>
          <p:nvPr/>
        </p:nvSpPr>
        <p:spPr>
          <a:xfrm>
            <a:off x="808384" y="544098"/>
            <a:ext cx="10760764" cy="978729"/>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nhận</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xét</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xử</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thái</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bạn</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Mai?</a:t>
            </a:r>
          </a:p>
        </p:txBody>
      </p:sp>
      <p:sp>
        <p:nvSpPr>
          <p:cNvPr id="13" name="Rectangle 12">
            <a:extLst>
              <a:ext uri="{FF2B5EF4-FFF2-40B4-BE49-F238E27FC236}">
                <a16:creationId xmlns:a16="http://schemas.microsoft.com/office/drawing/2014/main" id="{5EB7F076-0562-47E0-A559-4EA7B8DC8CF6}"/>
              </a:ext>
            </a:extLst>
          </p:cNvPr>
          <p:cNvSpPr/>
          <p:nvPr/>
        </p:nvSpPr>
        <p:spPr>
          <a:xfrm>
            <a:off x="986459" y="1704078"/>
            <a:ext cx="10113065" cy="25576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GB" sz="3200" b="1" dirty="0">
                <a:solidFill>
                  <a:srgbClr val="0070C0"/>
                </a:solidFill>
                <a:latin typeface="Times New Roman" panose="02020603050405020304" pitchFamily="18" charset="0"/>
                <a:cs typeface="Times New Roman" panose="02020603050405020304" pitchFamily="18" charset="0"/>
              </a:rPr>
              <a:t>Mai </a:t>
            </a:r>
            <a:r>
              <a:rPr lang="en-GB" sz="3200" b="1" dirty="0" err="1">
                <a:solidFill>
                  <a:srgbClr val="0070C0"/>
                </a:solidFill>
                <a:latin typeface="Times New Roman" panose="02020603050405020304" pitchFamily="18" charset="0"/>
                <a:cs typeface="Times New Roman" panose="02020603050405020304" pitchFamily="18" charset="0"/>
              </a:rPr>
              <a:t>là</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học</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sinh</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giỏi</a:t>
            </a:r>
            <a:r>
              <a:rPr lang="en-GB" sz="3200" b="1" dirty="0">
                <a:solidFill>
                  <a:srgbClr val="0070C0"/>
                </a:solidFill>
                <a:latin typeface="Times New Roman" panose="02020603050405020304" pitchFamily="18" charset="0"/>
                <a:cs typeface="Times New Roman" panose="02020603050405020304" pitchFamily="18" charset="0"/>
              </a:rPr>
              <a:t> 7 </a:t>
            </a:r>
            <a:r>
              <a:rPr lang="en-GB" sz="3200" b="1" dirty="0" err="1">
                <a:solidFill>
                  <a:srgbClr val="0070C0"/>
                </a:solidFill>
                <a:latin typeface="Times New Roman" panose="02020603050405020304" pitchFamily="18" charset="0"/>
                <a:cs typeface="Times New Roman" panose="02020603050405020304" pitchFamily="18" charset="0"/>
              </a:rPr>
              <a:t>năm</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liền</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gia</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đình</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khá</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giả</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nhưng</a:t>
            </a:r>
            <a:r>
              <a:rPr lang="en-GB" sz="3200" b="1" dirty="0">
                <a:solidFill>
                  <a:srgbClr val="0070C0"/>
                </a:solidFill>
                <a:latin typeface="Times New Roman" panose="02020603050405020304" pitchFamily="18" charset="0"/>
                <a:cs typeface="Times New Roman" panose="02020603050405020304" pitchFamily="18" charset="0"/>
              </a:rPr>
              <a:t> Mai </a:t>
            </a:r>
            <a:r>
              <a:rPr lang="en-GB" sz="3200" b="1" dirty="0" err="1">
                <a:solidFill>
                  <a:srgbClr val="0070C0"/>
                </a:solidFill>
                <a:latin typeface="Times New Roman" panose="02020603050405020304" pitchFamily="18" charset="0"/>
                <a:cs typeface="Times New Roman" panose="02020603050405020304" pitchFamily="18" charset="0"/>
              </a:rPr>
              <a:t>không</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kiêu</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căng</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coi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thường</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người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khác</a:t>
            </a:r>
            <a:r>
              <a:rPr lang="en-GB" sz="3200" b="1" dirty="0">
                <a:solidFill>
                  <a:srgbClr val="0070C0"/>
                </a:solidFill>
                <a:latin typeface="Times New Roman" panose="02020603050405020304" pitchFamily="18" charset="0"/>
                <a:cs typeface="Times New Roman" panose="02020603050405020304" pitchFamily="18" charset="0"/>
              </a:rPr>
              <a:t>.</a:t>
            </a:r>
          </a:p>
          <a:p>
            <a:pPr algn="just">
              <a:buFontTx/>
              <a:buChar char="-"/>
            </a:pPr>
            <a:r>
              <a:rPr lang="en-GB" sz="3200" b="1" dirty="0">
                <a:solidFill>
                  <a:srgbClr val="0070C0"/>
                </a:solidFill>
                <a:latin typeface="Times New Roman" panose="02020603050405020304" pitchFamily="18" charset="0"/>
                <a:cs typeface="Times New Roman" panose="02020603050405020304" pitchFamily="18" charset="0"/>
              </a:rPr>
              <a:t>Mai </a:t>
            </a:r>
            <a:r>
              <a:rPr lang="en-GB" sz="3200" b="1" dirty="0" err="1">
                <a:solidFill>
                  <a:srgbClr val="0070C0"/>
                </a:solidFill>
                <a:latin typeface="Times New Roman" panose="02020603050405020304" pitchFamily="18" charset="0"/>
                <a:cs typeface="Times New Roman" panose="02020603050405020304" pitchFamily="18" charset="0"/>
              </a:rPr>
              <a:t>lễ</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phép</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chan</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hòa</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cởi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mở</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giúp</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đỡ</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mọi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người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nhiệt</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tình</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vô</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tư</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va</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gương</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mẫu</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chấp</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hành</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nội</a:t>
            </a:r>
            <a:r>
              <a:rPr lang="en-GB" sz="3200" b="1" dirty="0">
                <a:solidFill>
                  <a:srgbClr val="0070C0"/>
                </a:solidFill>
                <a:latin typeface="Times New Roman" panose="02020603050405020304" pitchFamily="18" charset="0"/>
                <a:cs typeface="Times New Roman" panose="02020603050405020304" pitchFamily="18" charset="0"/>
              </a:rPr>
              <a:t> </a:t>
            </a:r>
            <a:r>
              <a:rPr lang="en-GB" sz="3200" b="1" dirty="0" err="1">
                <a:solidFill>
                  <a:srgbClr val="0070C0"/>
                </a:solidFill>
                <a:latin typeface="Times New Roman" panose="02020603050405020304" pitchFamily="18" charset="0"/>
                <a:cs typeface="Times New Roman" panose="02020603050405020304" pitchFamily="18" charset="0"/>
              </a:rPr>
              <a:t>quy</a:t>
            </a:r>
            <a:r>
              <a:rPr lang="en-GB" sz="3200" b="1" dirty="0">
                <a:solidFill>
                  <a:srgbClr val="0070C0"/>
                </a:solidFill>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326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03653-75F4-41EB-8929-A43CBFF686A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732182" y="394771"/>
            <a:ext cx="10664688" cy="1251293"/>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Em</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hãy</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đọc</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tình</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huống</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sau</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va</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tra</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lời</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câu</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hỏi</a:t>
            </a:r>
            <a:r>
              <a:rPr lang="en-GB" b="1" dirty="0">
                <a:solidFill>
                  <a:srgbClr val="FF0000"/>
                </a:solidFill>
                <a:latin typeface="Times New Roman" panose="02020603050405020304" pitchFamily="18" charset="0"/>
                <a:cs typeface="Times New Roman" panose="02020603050405020304" pitchFamily="18" charset="0"/>
              </a:rPr>
              <a:t>.</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4597415" y="1714310"/>
            <a:ext cx="7275442"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2. </a:t>
            </a:r>
            <a:r>
              <a:rPr lang="vi-VN" sz="3200" dirty="0">
                <a:solidFill>
                  <a:srgbClr val="0070C0"/>
                </a:solidFill>
                <a:latin typeface="Times New Roman" panose="02020603050405020304" pitchFamily="18" charset="0"/>
                <a:cs typeface="Times New Roman" panose="02020603050405020304" pitchFamily="18" charset="0"/>
              </a:rPr>
              <a:t>Hải là một cậu bé lai da đen, học giỏi và tốt bụng. Song, vì màu da của mình mà em thường bị một số bạn trong lớp chế giễu, châm chọc. Điều đó làm Hải cảm thấy rất buồn tủi và giận các bạn vì đã đối xử bất công với em. Hải nghĩ: “Mình có làm gì nên tội đâu? Lẽ nào “da đen” là xấu? Không! Không thể như thế được, mình đã được hưởng màu da này từ cha. Mình yêu nó và mình thấy tự hào vì nó”.</a:t>
            </a:r>
          </a:p>
        </p:txBody>
      </p:sp>
      <p:pic>
        <p:nvPicPr>
          <p:cNvPr id="3" name="Picture 2">
            <a:extLst>
              <a:ext uri="{FF2B5EF4-FFF2-40B4-BE49-F238E27FC236}">
                <a16:creationId xmlns:a16="http://schemas.microsoft.com/office/drawing/2014/main" id="{FECCB489-24BC-4211-9413-09820C8BD783}"/>
              </a:ext>
            </a:extLst>
          </p:cNvPr>
          <p:cNvPicPr>
            <a:picLocks noChangeAspect="1"/>
          </p:cNvPicPr>
          <p:nvPr/>
        </p:nvPicPr>
        <p:blipFill>
          <a:blip r:embed="rId3"/>
          <a:stretch>
            <a:fillRect/>
          </a:stretch>
        </p:blipFill>
        <p:spPr>
          <a:xfrm>
            <a:off x="437322" y="2040835"/>
            <a:ext cx="3840951" cy="3901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4820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C1914-9E1D-4AF3-87AC-A9A77CCEC830}"/>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F27ED2-C50F-4950-BC17-FC69A2B2B6D8}"/>
              </a:ext>
            </a:extLst>
          </p:cNvPr>
          <p:cNvSpPr/>
          <p:nvPr/>
        </p:nvSpPr>
        <p:spPr>
          <a:xfrm>
            <a:off x="556592" y="5332825"/>
            <a:ext cx="10866782" cy="108952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Suy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biết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vê</a:t>
            </a:r>
            <a:r>
              <a:rPr lang="en-US" sz="3600" b="1" dirty="0">
                <a:latin typeface="Times New Roman" panose="02020603050405020304" pitchFamily="18" charset="0"/>
                <a:cs typeface="Times New Roman" panose="02020603050405020304" pitchFamily="18" charset="0"/>
              </a:rPr>
              <a:t>̀ cha </a:t>
            </a:r>
            <a:r>
              <a:rPr lang="en-US" sz="3600" b="1" dirty="0" err="1">
                <a:latin typeface="Times New Roman" panose="02020603050405020304" pitchFamily="18" charset="0"/>
                <a:cs typeface="Times New Roman" panose="02020603050405020304" pitchFamily="18" charset="0"/>
              </a:rPr>
              <a:t>mình</a:t>
            </a:r>
            <a:r>
              <a:rPr lang="en-US" sz="3600" b="1" dirty="0">
                <a:latin typeface="Times New Roman" panose="02020603050405020304" pitchFamily="18" charset="0"/>
                <a:cs typeface="Times New Roman" panose="02020603050405020304" pitchFamily="18" charset="0"/>
              </a:rPr>
              <a:t>.</a:t>
            </a:r>
          </a:p>
        </p:txBody>
      </p:sp>
      <p:sp>
        <p:nvSpPr>
          <p:cNvPr id="8" name="Arrow: Down 7">
            <a:extLst>
              <a:ext uri="{FF2B5EF4-FFF2-40B4-BE49-F238E27FC236}">
                <a16:creationId xmlns:a16="http://schemas.microsoft.com/office/drawing/2014/main" id="{7BADBEFC-865E-4377-8BE0-5D7E21B72E6B}"/>
              </a:ext>
            </a:extLst>
          </p:cNvPr>
          <p:cNvSpPr/>
          <p:nvPr/>
        </p:nvSpPr>
        <p:spPr>
          <a:xfrm>
            <a:off x="5691802" y="4357238"/>
            <a:ext cx="808383" cy="9529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7BFB3E-043C-4516-A8D6-5EA7CD0A4227}"/>
              </a:ext>
            </a:extLst>
          </p:cNvPr>
          <p:cNvSpPr txBox="1"/>
          <p:nvPr/>
        </p:nvSpPr>
        <p:spPr>
          <a:xfrm>
            <a:off x="715611" y="458250"/>
            <a:ext cx="10760764" cy="1089529"/>
          </a:xfrm>
          <a:prstGeom prst="rect">
            <a:avLst/>
          </a:prstGeom>
          <a:noFill/>
        </p:spPr>
        <p:txBody>
          <a:bodyPr wrap="square">
            <a:spAutoFit/>
          </a:bodyPr>
          <a:lstStyle/>
          <a:p>
            <a:pPr algn="just">
              <a:lnSpc>
                <a:spcPct val="90000"/>
              </a:lnSpc>
              <a:spcBef>
                <a:spcPts val="1000"/>
              </a:spcBef>
              <a:defRPr/>
            </a:pPr>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nhận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xét</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về</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cách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xử</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sự</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thái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độ</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và</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việc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làm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của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Hải</a:t>
            </a:r>
            <a:r>
              <a:rPr lang="en-GB" sz="3600" b="1" dirty="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5EB7F076-0562-47E0-A559-4EA7B8DC8CF6}"/>
              </a:ext>
            </a:extLst>
          </p:cNvPr>
          <p:cNvSpPr/>
          <p:nvPr/>
        </p:nvSpPr>
        <p:spPr>
          <a:xfrm>
            <a:off x="1039462" y="1776966"/>
            <a:ext cx="10113065" cy="25576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vi-VN" sz="4000" dirty="0">
                <a:solidFill>
                  <a:srgbClr val="0070C0"/>
                </a:solidFill>
                <a:latin typeface="Times New Roman" panose="02020603050405020304" pitchFamily="18" charset="0"/>
                <a:cs typeface="Times New Roman" panose="02020603050405020304" pitchFamily="18" charset="0"/>
              </a:rPr>
              <a:t>Hải bị các bạn chế giễu, châm chọc vì màu da của Hải đen. Hải không cho là xấu mà còn tự hào, yêu màu da vì được hưởng màu da của cha.</a:t>
            </a:r>
          </a:p>
        </p:txBody>
      </p:sp>
    </p:spTree>
    <p:extLst>
      <p:ext uri="{BB962C8B-B14F-4D97-AF65-F5344CB8AC3E}">
        <p14:creationId xmlns:p14="http://schemas.microsoft.com/office/powerpoint/2010/main" val="1263858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E1BC4-3E20-49C8-80CB-4E22D59BE404}"/>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EFE7985-2F35-448C-9261-02E1B2CA2382}"/>
              </a:ext>
            </a:extLst>
          </p:cNvPr>
          <p:cNvSpPr txBox="1">
            <a:spLocks/>
          </p:cNvSpPr>
          <p:nvPr/>
        </p:nvSpPr>
        <p:spPr>
          <a:xfrm>
            <a:off x="675861" y="358977"/>
            <a:ext cx="10810459" cy="62844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00FF"/>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hãy</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các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tình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huống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sau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lời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câu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hỏi</a:t>
            </a:r>
            <a:r>
              <a:rPr lang="en-GB" sz="3600" b="1" dirty="0">
                <a:solidFill>
                  <a:srgbClr val="FF0000"/>
                </a:solidFill>
                <a:latin typeface="Times New Roman" panose="02020603050405020304" pitchFamily="18" charset="0"/>
                <a:cs typeface="Times New Roman" panose="02020603050405020304" pitchFamily="18" charset="0"/>
              </a:rPr>
              <a:t>.</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23A105-E6E4-498A-AFFD-9D6A07F0A392}"/>
              </a:ext>
            </a:extLst>
          </p:cNvPr>
          <p:cNvSpPr txBox="1"/>
          <p:nvPr/>
        </p:nvSpPr>
        <p:spPr>
          <a:xfrm>
            <a:off x="569843" y="1346396"/>
            <a:ext cx="5618922"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600" dirty="0">
                <a:solidFill>
                  <a:srgbClr val="0070C0"/>
                </a:solidFill>
                <a:latin typeface="Times New Roman" panose="02020603050405020304" pitchFamily="18" charset="0"/>
                <a:cs typeface="Times New Roman" panose="02020603050405020304" pitchFamily="18" charset="0"/>
              </a:rPr>
              <a:t>Trong giờ học môn Ngữ văn, cả lớp đang yên lặng lắng nghe thầy giáo giảng bài, bỗng phía cuối lớp có tiếng cười rúc rích của Quân và Hùng. Thì ra hai bạn mang truyện đến lớp và mải mê ngồi đọc trong giờ học.</a:t>
            </a:r>
          </a:p>
        </p:txBody>
      </p:sp>
      <p:pic>
        <p:nvPicPr>
          <p:cNvPr id="3" name="Picture 2">
            <a:extLst>
              <a:ext uri="{FF2B5EF4-FFF2-40B4-BE49-F238E27FC236}">
                <a16:creationId xmlns:a16="http://schemas.microsoft.com/office/drawing/2014/main" id="{932BAFE2-1874-4293-B194-F88658E3D2B4}"/>
              </a:ext>
            </a:extLst>
          </p:cNvPr>
          <p:cNvPicPr>
            <a:picLocks noChangeAspect="1"/>
          </p:cNvPicPr>
          <p:nvPr/>
        </p:nvPicPr>
        <p:blipFill>
          <a:blip r:embed="rId3"/>
          <a:stretch>
            <a:fillRect/>
          </a:stretch>
        </p:blipFill>
        <p:spPr>
          <a:xfrm>
            <a:off x="6573077" y="1481581"/>
            <a:ext cx="4913243" cy="42539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44465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A1EFE6-8D4C-458B-B43B-30D5C886F110}"/>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5F27ED2-C50F-4950-BC17-FC69A2B2B6D8}"/>
              </a:ext>
            </a:extLst>
          </p:cNvPr>
          <p:cNvSpPr/>
          <p:nvPr/>
        </p:nvSpPr>
        <p:spPr>
          <a:xfrm>
            <a:off x="1921565" y="5311772"/>
            <a:ext cx="8242852" cy="776928"/>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biết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bạn</a:t>
            </a:r>
            <a:endParaRPr lang="en-US" sz="3600" b="1"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7BADBEFC-865E-4377-8BE0-5D7E21B72E6B}"/>
              </a:ext>
            </a:extLst>
          </p:cNvPr>
          <p:cNvSpPr/>
          <p:nvPr/>
        </p:nvSpPr>
        <p:spPr>
          <a:xfrm>
            <a:off x="5691804" y="4358789"/>
            <a:ext cx="808383" cy="9529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7BFB3E-043C-4516-A8D6-5EA7CD0A4227}"/>
              </a:ext>
            </a:extLst>
          </p:cNvPr>
          <p:cNvSpPr txBox="1"/>
          <p:nvPr/>
        </p:nvSpPr>
        <p:spPr>
          <a:xfrm>
            <a:off x="715612" y="397526"/>
            <a:ext cx="10760764" cy="1089529"/>
          </a:xfrm>
          <a:prstGeom prst="rect">
            <a:avLst/>
          </a:prstGeom>
          <a:noFill/>
        </p:spPr>
        <p:txBody>
          <a:bodyPr wrap="square">
            <a:spAutoFit/>
          </a:bodyPr>
          <a:lstStyle/>
          <a:p>
            <a:pPr algn="just">
              <a:lnSpc>
                <a:spcPct val="90000"/>
              </a:lnSpc>
              <a:spcBef>
                <a:spcPts val="1000"/>
              </a:spcBef>
              <a:defRPr/>
            </a:pPr>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nhận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xét</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về</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thái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độ</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việc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làm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của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Quân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va</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Hùng</a:t>
            </a:r>
            <a:r>
              <a:rPr lang="en-GB" sz="3600" b="1" dirty="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5EB7F076-0562-47E0-A559-4EA7B8DC8CF6}"/>
              </a:ext>
            </a:extLst>
          </p:cNvPr>
          <p:cNvSpPr/>
          <p:nvPr/>
        </p:nvSpPr>
        <p:spPr>
          <a:xfrm>
            <a:off x="1039462" y="1546228"/>
            <a:ext cx="10113065" cy="25576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vi-VN" sz="4000" dirty="0">
                <a:solidFill>
                  <a:srgbClr val="0070C0"/>
                </a:solidFill>
                <a:latin typeface="Times New Roman" panose="02020603050405020304" pitchFamily="18" charset="0"/>
                <a:cs typeface="Times New Roman" panose="02020603050405020304" pitchFamily="18" charset="0"/>
              </a:rPr>
              <a:t>Quân và Hùng đọc truyện, cười rúc rích trong giờ học ngữ văn lúc thầy giáo giảng bài.</a:t>
            </a:r>
          </a:p>
          <a:p>
            <a:pPr algn="just"/>
            <a:r>
              <a:rPr lang="vi-VN" sz="4000" dirty="0">
                <a:solidFill>
                  <a:srgbClr val="0070C0"/>
                </a:solidFill>
                <a:latin typeface="Times New Roman" panose="02020603050405020304" pitchFamily="18" charset="0"/>
                <a:cs typeface="Times New Roman" panose="02020603050405020304" pitchFamily="18" charset="0"/>
              </a:rPr>
              <a:t> Việc làm đó </a:t>
            </a:r>
            <a:r>
              <a:rPr lang="en-US" sz="4000" dirty="0" err="1">
                <a:solidFill>
                  <a:srgbClr val="0070C0"/>
                </a:solidFill>
                <a:latin typeface="Times New Roman" panose="02020603050405020304" pitchFamily="18" charset="0"/>
                <a:cs typeface="Times New Roman" panose="02020603050405020304" pitchFamily="18" charset="0"/>
              </a:rPr>
              <a:t>khiến</a:t>
            </a:r>
            <a:r>
              <a:rPr lang="en-US" sz="4000" dirty="0">
                <a:solidFill>
                  <a:srgbClr val="0070C0"/>
                </a:solidFill>
                <a:latin typeface="Times New Roman" panose="02020603050405020304" pitchFamily="18" charset="0"/>
                <a:cs typeface="Times New Roman" panose="02020603050405020304" pitchFamily="18" charset="0"/>
              </a:rPr>
              <a:t> 2 </a:t>
            </a:r>
            <a:r>
              <a:rPr lang="en-US" sz="4000" dirty="0" err="1">
                <a:solidFill>
                  <a:srgbClr val="0070C0"/>
                </a:solidFill>
                <a:latin typeface="Times New Roman" panose="02020603050405020304" pitchFamily="18" charset="0"/>
                <a:cs typeface="Times New Roman" panose="02020603050405020304" pitchFamily="18" charset="0"/>
              </a:rPr>
              <a:t>bạn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không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hiểu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bài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ảnh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đến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việc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học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tập</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của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lớp</a:t>
            </a:r>
            <a:r>
              <a:rPr lang="vi-VN" sz="4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675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1281</Words>
  <Application>Microsoft Office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Nhường chỗ ngồi cho người già, phụ nữ mang thai và người khuyết tật.</vt:lpstr>
      <vt:lpstr>Không chen hàng</vt:lpstr>
      <vt:lpstr>PowerPoint Presentation</vt:lpstr>
      <vt:lpstr>Chào hỏi, cư xử lịch sự với mọi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Trọng Tâm</dc:creator>
  <cp:lastModifiedBy>Lê  Trọng Tâm</cp:lastModifiedBy>
  <cp:revision>6</cp:revision>
  <dcterms:created xsi:type="dcterms:W3CDTF">2021-09-17T14:53:01Z</dcterms:created>
  <dcterms:modified xsi:type="dcterms:W3CDTF">2021-09-19T02:38:19Z</dcterms:modified>
</cp:coreProperties>
</file>