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87" r:id="rId4"/>
    <p:sldId id="282" r:id="rId5"/>
    <p:sldId id="523" r:id="rId6"/>
    <p:sldId id="524" r:id="rId7"/>
    <p:sldId id="525" r:id="rId8"/>
    <p:sldId id="293" r:id="rId9"/>
    <p:sldId id="289" r:id="rId10"/>
    <p:sldId id="526" r:id="rId11"/>
    <p:sldId id="283" r:id="rId12"/>
    <p:sldId id="527" r:id="rId13"/>
    <p:sldId id="342" r:id="rId14"/>
    <p:sldId id="528" r:id="rId15"/>
    <p:sldId id="529" r:id="rId16"/>
    <p:sldId id="530" r:id="rId17"/>
    <p:sldId id="314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017E58-31BA-4CD9-9DA3-289996FFF8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4FA466A-4998-400D-AEAF-F7ADF2C9A6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AD1FE7-5812-4513-AC30-33D80D6016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62BC3-43E5-46FA-A715-B300675DA347}" type="datetimeFigureOut">
              <a:rPr lang="en-US" smtClean="0"/>
              <a:t>28/9/2021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D55D04-4828-483F-B7D1-C9C9DD11A5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DAA122-65A5-43EB-A1C0-E9F50203D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8E462-5CA2-46A0-929A-B4A07D52F0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4757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981C3C-E6AB-4B97-A520-537920C85D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5C9DBFE-3762-48B7-9637-0CD2E6EC3B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7F995D-2B94-49FE-9B52-7B5360A164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62BC3-43E5-46FA-A715-B300675DA347}" type="datetimeFigureOut">
              <a:rPr lang="en-US" smtClean="0"/>
              <a:t>28/9/2021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E012CF-FBB0-4905-B69E-5DB18224D7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2F26F1-375A-49BA-A182-FC66B1D50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8E462-5CA2-46A0-929A-B4A07D52F0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936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3A6A2D6-99BB-4FD5-9FA0-D2F20E08338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E5EFF35-40B7-4984-A9B4-912FAC5B6F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A3C963-8496-4960-AEDC-92A031B43E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62BC3-43E5-46FA-A715-B300675DA347}" type="datetimeFigureOut">
              <a:rPr lang="en-US" smtClean="0"/>
              <a:t>28/9/2021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2BFED5-29F5-4CC4-A6B1-240DF2ADBF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940ECF-0192-4288-8967-DA2F4E7132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8E462-5CA2-46A0-929A-B4A07D52F0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1403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C604CA-48D7-4A5F-A36E-997D528BBF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F9E079-76C7-4F52-A0F1-5D879496F4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0ABDAF-12EF-4589-AF81-52E034BF82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62BC3-43E5-46FA-A715-B300675DA347}" type="datetimeFigureOut">
              <a:rPr lang="en-US" smtClean="0"/>
              <a:t>28/9/2021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9C86B5-FD17-40DB-BFA3-8A5A8B19B3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66306E-A160-4177-AC17-CCC22A2871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8E462-5CA2-46A0-929A-B4A07D52F0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7868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8B9999-47F0-4FBC-A775-EC1E987F30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39D58F-6827-4400-A2B6-152EF3C965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F92C12-0D05-4556-B33A-0A2F689EB7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62BC3-43E5-46FA-A715-B300675DA347}" type="datetimeFigureOut">
              <a:rPr lang="en-US" smtClean="0"/>
              <a:t>28/9/2021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A4A003-3041-437E-B508-C47689DD73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EC9554-E7FA-4949-A954-0D2756B0C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8E462-5CA2-46A0-929A-B4A07D52F0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1276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688BEE-9060-4789-8D99-840D6498C3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1FE8B9-4764-4F86-A077-99F8679876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92C35E-8507-4213-90BF-983F3AD7DA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33F394-E603-498B-B8E2-1F56614582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62BC3-43E5-46FA-A715-B300675DA347}" type="datetimeFigureOut">
              <a:rPr lang="en-US" smtClean="0"/>
              <a:t>28/9/2021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BD2308-A9F6-4186-94DE-32E76F5CB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138A2D-02F7-4F86-B147-D1097D78F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8E462-5CA2-46A0-929A-B4A07D52F0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7603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25A054-EEB4-4C2B-9A77-4F341D462A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8A306D-2366-49C9-AFD8-357CED2300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4239E3-AE2D-4FFC-912B-2488661DCD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538F328-C677-4509-B35D-CFC86F9267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B46AD4D-28DE-4936-B2CA-A62A183DA5B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DD55941-BF8D-4259-842D-1007BDCDA8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62BC3-43E5-46FA-A715-B300675DA347}" type="datetimeFigureOut">
              <a:rPr lang="en-US" smtClean="0"/>
              <a:t>28/9/2021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B826F1C-3850-4A83-A4F2-225E054A8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D46B102-5D34-43DE-ADE4-2D9A8DC2B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8E462-5CA2-46A0-929A-B4A07D52F0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963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A462AD-7AD6-4314-9700-7AC692D07B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DE79035-01D7-45BD-B3CC-47E7FA7604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62BC3-43E5-46FA-A715-B300675DA347}" type="datetimeFigureOut">
              <a:rPr lang="en-US" smtClean="0"/>
              <a:t>28/9/2021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8DB7CE8-E66A-4A28-BF86-EAC40AEEB1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3A1FAD-4EFF-4C68-AAFC-A2AD072A8E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8E462-5CA2-46A0-929A-B4A07D52F0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5852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6CB5187-CB0C-494E-970B-16956041D7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62BC3-43E5-46FA-A715-B300675DA347}" type="datetimeFigureOut">
              <a:rPr lang="en-US" smtClean="0"/>
              <a:t>28/9/2021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9DAD106-7578-42AC-BEE5-FF3E99F910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548D80-2662-4446-B580-E859CBFFF5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8E462-5CA2-46A0-929A-B4A07D52F0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4149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7EF009-2E43-4B58-AC92-A8E02667F4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19ABC6-96A8-4997-BF7B-E6CFC2A419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EB4365-AFEF-4C46-A911-1FC787E752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AD6145-8870-4DBD-B6E6-C1CF80CA7E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62BC3-43E5-46FA-A715-B300675DA347}" type="datetimeFigureOut">
              <a:rPr lang="en-US" smtClean="0"/>
              <a:t>28/9/2021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5ECC5C-4B4A-4107-8F5B-D5811E37CB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9A53B9-6AE9-4F23-BB5A-AFADC4248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8E462-5CA2-46A0-929A-B4A07D52F0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3324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B01510-2CA7-4798-9A32-9A71B739F3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15CB31D-19F3-4EAB-B592-CCD37B24B7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240092-33E0-4829-9190-FBCA55C727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91504B-47FC-449B-B189-DDF0486E32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62BC3-43E5-46FA-A715-B300675DA347}" type="datetimeFigureOut">
              <a:rPr lang="en-US" smtClean="0"/>
              <a:t>28/9/2021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3EE381-30F5-4159-AB94-2560E39814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5FE9B7-F2FE-42C5-9417-AAA7C325D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8E462-5CA2-46A0-929A-B4A07D52F0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6753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4768A52-FA5A-428D-9809-309BE44700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ECF9E3-108A-4C5E-9458-C1AE5A614C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2B770F-F625-45CE-8594-515216D760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F62BC3-43E5-46FA-A715-B300675DA347}" type="datetimeFigureOut">
              <a:rPr lang="en-US" smtClean="0"/>
              <a:t>28/9/2021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34B874-33B8-489A-B4C9-C91A92CCB6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38D2F7-BA89-4D26-85FE-83800CA95B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68E462-5CA2-46A0-929A-B4A07D52F0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98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12.pn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4C6DA25-B20A-42D2-ACE0-0C3B83F506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925"/>
            <a:ext cx="12191999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519645E-554E-49BD-8D4D-4568C9D75C2E}"/>
              </a:ext>
            </a:extLst>
          </p:cNvPr>
          <p:cNvSpPr txBox="1"/>
          <p:nvPr/>
        </p:nvSpPr>
        <p:spPr>
          <a:xfrm>
            <a:off x="2014875" y="1674623"/>
            <a:ext cx="7718846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TRƯỜNG THCS HUỲNH VĂN NGHỆ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BÀI DẠY ONLINE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NĂM HỌC 2021 - 2022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448AC81-ACEE-4856-BBC0-63291B508AB8}"/>
              </a:ext>
            </a:extLst>
          </p:cNvPr>
          <p:cNvSpPr txBox="1"/>
          <p:nvPr/>
        </p:nvSpPr>
        <p:spPr>
          <a:xfrm>
            <a:off x="1483971" y="3582939"/>
            <a:ext cx="9224056" cy="160043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MÔN GIÁO DỤC CÔNG DÂN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LỚP: 8</a:t>
            </a:r>
          </a:p>
        </p:txBody>
      </p:sp>
    </p:spTree>
    <p:extLst>
      <p:ext uri="{BB962C8B-B14F-4D97-AF65-F5344CB8AC3E}">
        <p14:creationId xmlns:p14="http://schemas.microsoft.com/office/powerpoint/2010/main" val="4120121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3ADA6C4-AE95-4F60-BE32-47EAB9E82F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Cloud 1">
            <a:extLst>
              <a:ext uri="{FF2B5EF4-FFF2-40B4-BE49-F238E27FC236}">
                <a16:creationId xmlns:a16="http://schemas.microsoft.com/office/drawing/2014/main" id="{62341013-4664-4B66-89A0-2A7E5A447A8B}"/>
              </a:ext>
            </a:extLst>
          </p:cNvPr>
          <p:cNvSpPr/>
          <p:nvPr/>
        </p:nvSpPr>
        <p:spPr>
          <a:xfrm>
            <a:off x="1577009" y="381707"/>
            <a:ext cx="9053515" cy="5216576"/>
          </a:xfrm>
          <a:prstGeom prst="clou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III./ LUYỆN TẬP</a:t>
            </a:r>
          </a:p>
        </p:txBody>
      </p:sp>
    </p:spTree>
    <p:extLst>
      <p:ext uri="{BB962C8B-B14F-4D97-AF65-F5344CB8AC3E}">
        <p14:creationId xmlns:p14="http://schemas.microsoft.com/office/powerpoint/2010/main" val="1030345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857E4582-E739-4A38-AC2A-231BA04A19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DF7B13-9FFF-4775-8167-BB235A9588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4157" y="455901"/>
            <a:ext cx="10283686" cy="5719514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indent="0" algn="just">
              <a:buNone/>
            </a:pPr>
            <a:r>
              <a:rPr lang="en-GB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âu 1: Trong những hành vi sau đây, theo em, hành vi nào thể hiện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sư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̣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trọng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người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khác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Vì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b="1" dirty="0"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vi-VN" sz="36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nhe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̣,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nói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khe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̃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vào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bệnh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viện</a:t>
            </a:r>
            <a:r>
              <a:rPr lang="vi-VN" sz="36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vi-VN" sz="36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36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Cười</a:t>
            </a:r>
            <a:r>
              <a:rPr lang="en-US" sz="36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đùa</a:t>
            </a:r>
            <a:r>
              <a:rPr lang="en-US" sz="36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ầm</a:t>
            </a:r>
            <a:r>
              <a:rPr lang="en-US" sz="36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̃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̣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đám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tang.</a:t>
            </a:r>
            <a:endParaRPr lang="vi-VN" sz="3600" b="1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vi-VN" sz="36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sz="36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Cảm</a:t>
            </a:r>
            <a:r>
              <a:rPr lang="en-US" sz="36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chia sẻ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người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khác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gặp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́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bất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hạnh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600" b="1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vi-VN" sz="36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d)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Châm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chọc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chê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́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giễu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người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khuyết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tật</a:t>
            </a:r>
            <a:r>
              <a: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GB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e) </a:t>
            </a:r>
            <a:r>
              <a:rPr lang="en-US" sz="36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Lắng</a:t>
            </a:r>
            <a:r>
              <a:rPr lang="en-US" sz="36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36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36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̀ </a:t>
            </a:r>
            <a:r>
              <a:rPr lang="en-US" sz="36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tiếp</a:t>
            </a:r>
            <a:r>
              <a:rPr lang="en-US" sz="36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36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có </a:t>
            </a:r>
            <a:r>
              <a:rPr lang="en-US" sz="36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chọn</a:t>
            </a:r>
            <a:r>
              <a:rPr lang="en-US" sz="36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lọc</a:t>
            </a:r>
            <a:r>
              <a:rPr lang="en-US" sz="36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ý </a:t>
            </a:r>
            <a:r>
              <a:rPr lang="en-US" sz="36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kiến</a:t>
            </a:r>
            <a:r>
              <a:rPr lang="en-US" sz="36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của</a:t>
            </a:r>
            <a:r>
              <a:rPr lang="en-US" sz="36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mọi</a:t>
            </a:r>
            <a:r>
              <a:rPr lang="en-US" sz="36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người</a:t>
            </a:r>
            <a:r>
              <a:rPr lang="vi-VN" sz="36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EACD32E6-4922-454C-B193-06BFE8B442B9}"/>
              </a:ext>
            </a:extLst>
          </p:cNvPr>
          <p:cNvSpPr/>
          <p:nvPr/>
        </p:nvSpPr>
        <p:spPr>
          <a:xfrm>
            <a:off x="1046922" y="2173356"/>
            <a:ext cx="397565" cy="39756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3FBE92ED-F29B-4C14-9C3A-80C119B44DA3}"/>
              </a:ext>
            </a:extLst>
          </p:cNvPr>
          <p:cNvSpPr/>
          <p:nvPr/>
        </p:nvSpPr>
        <p:spPr>
          <a:xfrm>
            <a:off x="1020418" y="3429000"/>
            <a:ext cx="397565" cy="39756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A5616D96-444E-48FC-82ED-D7A3FFB989FC}"/>
              </a:ext>
            </a:extLst>
          </p:cNvPr>
          <p:cNvSpPr/>
          <p:nvPr/>
        </p:nvSpPr>
        <p:spPr>
          <a:xfrm>
            <a:off x="1046921" y="5146455"/>
            <a:ext cx="397565" cy="39756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842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FCC74FD-EA32-43B8-8CA7-C7F1AA79D3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DF7B13-9FFF-4775-8167-BB235A9588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0661" y="773954"/>
            <a:ext cx="10164417" cy="409548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indent="0" algn="just">
              <a:buNone/>
            </a:pPr>
            <a:r>
              <a:rPr lang="en-GB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âu </a:t>
            </a:r>
            <a:r>
              <a:rPr lang="en-US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tán</a:t>
            </a:r>
            <a:r>
              <a:rPr lang="en-US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thành</a:t>
            </a:r>
            <a:r>
              <a:rPr lang="en-US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tán</a:t>
            </a:r>
            <a:r>
              <a:rPr lang="en-US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thành</a:t>
            </a:r>
            <a:r>
              <a:rPr lang="en-US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các</a:t>
            </a:r>
            <a:r>
              <a:rPr lang="en-US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ý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kiến</a:t>
            </a:r>
            <a:r>
              <a:rPr lang="en-US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Vì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indent="0" algn="just">
              <a:buNone/>
            </a:pPr>
            <a:endParaRPr lang="en-US" sz="3600" b="1" dirty="0"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vi-VN" sz="36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trọng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người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khác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là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̣ hạ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thấp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mình</a:t>
            </a:r>
            <a:r>
              <a:rPr lang="vi-VN" sz="36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vi-VN" sz="36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36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Muốn</a:t>
            </a:r>
            <a:r>
              <a:rPr lang="en-US" sz="36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người</a:t>
            </a:r>
            <a:r>
              <a:rPr lang="en-US" sz="36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khác</a:t>
            </a:r>
            <a:r>
              <a:rPr lang="en-US" sz="36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tôn</a:t>
            </a:r>
            <a:r>
              <a:rPr lang="en-US" sz="36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trọng</a:t>
            </a:r>
            <a:r>
              <a:rPr lang="en-US" sz="36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mình</a:t>
            </a:r>
            <a:r>
              <a:rPr lang="en-US" sz="36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36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̀ </a:t>
            </a:r>
            <a:r>
              <a:rPr lang="en-US" sz="36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mình</a:t>
            </a:r>
            <a:r>
              <a:rPr lang="en-US" sz="36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phải</a:t>
            </a:r>
            <a:r>
              <a:rPr lang="en-US" sz="36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biết</a:t>
            </a:r>
            <a:r>
              <a:rPr lang="en-US" sz="36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tôn</a:t>
            </a:r>
            <a:r>
              <a:rPr lang="en-US" sz="36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trọng</a:t>
            </a:r>
            <a:r>
              <a:rPr lang="en-US" sz="36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người</a:t>
            </a:r>
            <a:r>
              <a:rPr lang="en-US" sz="36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khác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600" b="1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vi-VN" sz="36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sz="36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Tôn</a:t>
            </a:r>
            <a:r>
              <a:rPr lang="en-US" sz="36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trọng</a:t>
            </a:r>
            <a:r>
              <a:rPr lang="en-US" sz="36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người</a:t>
            </a:r>
            <a:r>
              <a:rPr lang="en-US" sz="36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khác</a:t>
            </a:r>
            <a:r>
              <a:rPr lang="en-US" sz="36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là </a:t>
            </a:r>
            <a:r>
              <a:rPr lang="en-US" sz="36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36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̣ </a:t>
            </a:r>
            <a:r>
              <a:rPr lang="en-US" sz="36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tôn</a:t>
            </a:r>
            <a:r>
              <a:rPr lang="en-US" sz="36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trọng</a:t>
            </a:r>
            <a:r>
              <a:rPr lang="en-US" sz="36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mình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600" b="1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F14C4EEB-5054-41A9-85DB-3EDE4B2B5FFC}"/>
              </a:ext>
            </a:extLst>
          </p:cNvPr>
          <p:cNvSpPr/>
          <p:nvPr/>
        </p:nvSpPr>
        <p:spPr>
          <a:xfrm>
            <a:off x="980661" y="3190461"/>
            <a:ext cx="503584" cy="47707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9FFE02BF-8696-4F93-BB24-3578F3CCF9F9}"/>
              </a:ext>
            </a:extLst>
          </p:cNvPr>
          <p:cNvSpPr/>
          <p:nvPr/>
        </p:nvSpPr>
        <p:spPr>
          <a:xfrm>
            <a:off x="914401" y="4290392"/>
            <a:ext cx="503584" cy="47707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755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F39B59D-1A3B-4420-97AC-0B6670DB1F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22713" y="6175513"/>
            <a:ext cx="6973767" cy="50424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endParaRPr lang="en-US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Sống đẹp VTV - Của cho không bằng cách cho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75263" y="777557"/>
            <a:ext cx="10241469" cy="5302885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5012ADD-5E8E-4A7F-87F5-7D9443D903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04161" y="91555"/>
            <a:ext cx="6983675" cy="590931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indent="0" algn="just">
              <a:buNone/>
            </a:pPr>
            <a:r>
              <a:rPr lang="en-GB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âu </a:t>
            </a:r>
            <a:r>
              <a:rPr lang="en-US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vi-VN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Giải</a:t>
            </a:r>
            <a:r>
              <a:rPr lang="en-US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quyết</a:t>
            </a:r>
            <a:r>
              <a:rPr lang="en-US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tình</a:t>
            </a:r>
            <a:r>
              <a:rPr lang="en-US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huống</a:t>
            </a:r>
            <a:r>
              <a:rPr lang="en-US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6101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BCD0E70-954E-4251-919A-65DC16EA9E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DF7B13-9FFF-4775-8167-BB235A9588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2255" y="164354"/>
            <a:ext cx="11767489" cy="5702074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indent="0" algn="just">
              <a:buNone/>
            </a:pPr>
            <a:r>
              <a:rPr lang="en-GB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âu </a:t>
            </a:r>
            <a:r>
              <a:rPr lang="en-US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vi-VN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Giải</a:t>
            </a:r>
            <a:r>
              <a:rPr lang="en-US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quyết</a:t>
            </a:r>
            <a:r>
              <a:rPr lang="en-US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tình</a:t>
            </a:r>
            <a:r>
              <a:rPr lang="en-US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huống</a:t>
            </a:r>
            <a:r>
              <a:rPr lang="en-US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 algn="just">
              <a:buNone/>
            </a:pP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Tóm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tắt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tình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huống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</a:t>
            </a:r>
            <a:r>
              <a:rPr lang="en-US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̉ </a:t>
            </a:r>
            <a:r>
              <a:rPr lang="en-US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phô</a:t>
            </a:r>
            <a:r>
              <a:rPr lang="en-US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́ </a:t>
            </a:r>
            <a:r>
              <a:rPr lang="en-US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phát</a:t>
            </a:r>
            <a:r>
              <a:rPr lang="en-US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động</a:t>
            </a:r>
            <a:r>
              <a:rPr lang="en-US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quyên</a:t>
            </a:r>
            <a:r>
              <a:rPr lang="en-US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góp</a:t>
            </a:r>
            <a:r>
              <a:rPr lang="en-US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giúp</a:t>
            </a:r>
            <a:r>
              <a:rPr lang="en-US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</a:t>
            </a:r>
            <a:r>
              <a:rPr lang="en-US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̃ </a:t>
            </a:r>
            <a:r>
              <a:rPr lang="en-US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người</a:t>
            </a:r>
            <a:r>
              <a:rPr lang="en-US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nghèo</a:t>
            </a:r>
            <a:r>
              <a:rPr lang="en-US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Người</a:t>
            </a:r>
            <a:r>
              <a:rPr lang="en-US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mẹ </a:t>
            </a:r>
            <a:r>
              <a:rPr lang="en-US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cầu</a:t>
            </a:r>
            <a:r>
              <a:rPr lang="en-US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mình</a:t>
            </a:r>
            <a:r>
              <a:rPr lang="en-US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gom</a:t>
            </a:r>
            <a:r>
              <a:rPr lang="en-US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quần</a:t>
            </a:r>
            <a:r>
              <a:rPr lang="en-US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áo</a:t>
            </a:r>
            <a:r>
              <a:rPr lang="en-US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cũ </a:t>
            </a:r>
            <a:r>
              <a:rPr lang="en-US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còn</a:t>
            </a:r>
            <a:r>
              <a:rPr lang="en-US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dùng</a:t>
            </a:r>
            <a:r>
              <a:rPr lang="en-US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được</a:t>
            </a:r>
            <a:r>
              <a:rPr lang="en-US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</a:t>
            </a:r>
            <a:r>
              <a:rPr lang="en-US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̉ </a:t>
            </a:r>
            <a:r>
              <a:rPr lang="en-US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quyên</a:t>
            </a:r>
            <a:r>
              <a:rPr lang="en-US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góp</a:t>
            </a:r>
            <a:r>
              <a:rPr lang="en-US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người</a:t>
            </a:r>
            <a:r>
              <a:rPr lang="en-US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hài</a:t>
            </a:r>
            <a:r>
              <a:rPr lang="en-US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lòng</a:t>
            </a:r>
            <a:r>
              <a:rPr lang="en-US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</a:t>
            </a:r>
            <a:r>
              <a:rPr lang="en-US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̀ </a:t>
            </a:r>
            <a:r>
              <a:rPr lang="en-US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quần</a:t>
            </a:r>
            <a:r>
              <a:rPr lang="en-US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áo</a:t>
            </a:r>
            <a:r>
              <a:rPr lang="en-US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thành</a:t>
            </a:r>
            <a:r>
              <a:rPr lang="en-US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đống</a:t>
            </a:r>
            <a:r>
              <a:rPr lang="en-US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rồi</a:t>
            </a:r>
            <a:r>
              <a:rPr lang="en-US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tiện</a:t>
            </a:r>
            <a:r>
              <a:rPr lang="en-US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vứt</a:t>
            </a:r>
            <a:r>
              <a:rPr lang="en-US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vào</a:t>
            </a:r>
            <a:r>
              <a:rPr lang="en-US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thùng</a:t>
            </a:r>
            <a:r>
              <a:rPr lang="en-US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xốp</a:t>
            </a:r>
            <a:r>
              <a:rPr lang="en-US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người</a:t>
            </a:r>
            <a:r>
              <a:rPr lang="en-US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mẹ </a:t>
            </a:r>
            <a:r>
              <a:rPr lang="en-US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cẩn</a:t>
            </a:r>
            <a:r>
              <a:rPr lang="en-US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thận</a:t>
            </a:r>
            <a:r>
              <a:rPr lang="en-US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xếp</a:t>
            </a:r>
            <a:r>
              <a:rPr lang="en-US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từng</a:t>
            </a:r>
            <a:r>
              <a:rPr lang="en-US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chiếc</a:t>
            </a:r>
            <a:r>
              <a:rPr lang="en-US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quần</a:t>
            </a:r>
            <a:r>
              <a:rPr lang="en-US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áo</a:t>
            </a:r>
            <a:r>
              <a:rPr lang="en-US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một</a:t>
            </a:r>
            <a:r>
              <a:rPr lang="en-US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Người</a:t>
            </a:r>
            <a:r>
              <a:rPr lang="en-US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nói</a:t>
            </a:r>
            <a:r>
              <a:rPr lang="en-US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Người</a:t>
            </a:r>
            <a:r>
              <a:rPr lang="en-US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nghèo</a:t>
            </a:r>
            <a:r>
              <a:rPr lang="en-US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có </a:t>
            </a:r>
            <a:r>
              <a:rPr lang="en-US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là </a:t>
            </a:r>
            <a:r>
              <a:rPr lang="en-US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tốt</a:t>
            </a:r>
            <a:r>
              <a:rPr lang="en-US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rồi</a:t>
            </a:r>
            <a:r>
              <a:rPr lang="en-US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en-US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Hơi</a:t>
            </a:r>
            <a:r>
              <a:rPr lang="en-US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mà </a:t>
            </a:r>
            <a:r>
              <a:rPr lang="en-US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phải</a:t>
            </a:r>
            <a:r>
              <a:rPr lang="en-US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xếp</a:t>
            </a:r>
            <a:r>
              <a:rPr lang="en-US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gọn</a:t>
            </a:r>
            <a:r>
              <a:rPr lang="en-US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gàng</a:t>
            </a:r>
            <a:r>
              <a:rPr lang="en-US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US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nắp</a:t>
            </a:r>
            <a:r>
              <a:rPr lang="en-US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marL="0" indent="0" algn="just">
              <a:buNone/>
            </a:pPr>
            <a:r>
              <a:rPr lang="en-US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hỏi</a:t>
            </a:r>
            <a:r>
              <a:rPr 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 algn="just">
              <a:buNone/>
            </a:pP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có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đồng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ý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với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thái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̣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̀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hành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của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người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Vì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indent="0" algn="just">
              <a:buNone/>
            </a:pP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Nếu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là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người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mẹ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trường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hợp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sẽ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xư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̉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́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nào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̉ con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hiểu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của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bằng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cách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</a:p>
        </p:txBody>
      </p:sp>
    </p:spTree>
    <p:extLst>
      <p:ext uri="{BB962C8B-B14F-4D97-AF65-F5344CB8AC3E}">
        <p14:creationId xmlns:p14="http://schemas.microsoft.com/office/powerpoint/2010/main" val="1270018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0BB380A-3464-4E7F-B215-C058B88392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DF7B13-9FFF-4775-8167-BB235A9588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2255" y="181444"/>
            <a:ext cx="11767489" cy="6495111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indent="0" algn="just">
              <a:buNone/>
            </a:pPr>
            <a:r>
              <a:rPr lang="en-GB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âu </a:t>
            </a:r>
            <a:r>
              <a:rPr lang="en-US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vi-VN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Giải</a:t>
            </a:r>
            <a:r>
              <a:rPr lang="en-US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quyết</a:t>
            </a:r>
            <a:r>
              <a:rPr lang="en-US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tình</a:t>
            </a:r>
            <a:r>
              <a:rPr lang="en-US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huống</a:t>
            </a:r>
            <a:endParaRPr lang="en-US" sz="3600" b="1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có </a:t>
            </a:r>
            <a:r>
              <a:rPr lang="en-US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đồng</a:t>
            </a:r>
            <a:r>
              <a:rPr 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ý </a:t>
            </a:r>
            <a:r>
              <a:rPr lang="en-US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với</a:t>
            </a:r>
            <a:r>
              <a:rPr 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thái</a:t>
            </a:r>
            <a:r>
              <a:rPr 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</a:t>
            </a:r>
            <a:r>
              <a:rPr 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̣ </a:t>
            </a:r>
            <a:r>
              <a:rPr lang="en-US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̀ </a:t>
            </a:r>
            <a:r>
              <a:rPr lang="en-US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hành</a:t>
            </a:r>
            <a:r>
              <a:rPr 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của</a:t>
            </a:r>
            <a:r>
              <a:rPr 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người</a:t>
            </a:r>
            <a:r>
              <a:rPr 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Vì </a:t>
            </a:r>
            <a:r>
              <a:rPr lang="en-US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indent="0" algn="just">
              <a:buNone/>
            </a:pP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đồng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ý vì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là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hành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tôn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trọng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người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khác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họ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gặp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́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hoạn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nạn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Hành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̉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hiện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ý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thức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kém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thiếu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sư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̣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cảm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chia sẻ;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làm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mẹ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mình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̀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người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cần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giúp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̃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buồn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lòng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Nếu</a:t>
            </a:r>
            <a:r>
              <a:rPr 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là </a:t>
            </a:r>
            <a:r>
              <a:rPr lang="en-US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người</a:t>
            </a:r>
            <a:r>
              <a:rPr 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mẹ </a:t>
            </a:r>
            <a:r>
              <a:rPr lang="en-US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trường</a:t>
            </a:r>
            <a:r>
              <a:rPr 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hợp</a:t>
            </a:r>
            <a:r>
              <a:rPr 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sẽ </a:t>
            </a:r>
            <a:r>
              <a:rPr lang="en-US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</a:t>
            </a:r>
            <a:r>
              <a:rPr 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xư</a:t>
            </a:r>
            <a:r>
              <a:rPr 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̉ </a:t>
            </a:r>
            <a:r>
              <a:rPr lang="en-US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</a:t>
            </a:r>
            <a:r>
              <a:rPr 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́ </a:t>
            </a:r>
            <a:r>
              <a:rPr lang="en-US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nào</a:t>
            </a:r>
            <a:r>
              <a:rPr 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</a:t>
            </a:r>
            <a:r>
              <a:rPr 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̉ con </a:t>
            </a:r>
            <a:r>
              <a:rPr lang="en-US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hiểu</a:t>
            </a:r>
            <a:r>
              <a:rPr 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Của</a:t>
            </a:r>
            <a:r>
              <a:rPr 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bằng</a:t>
            </a:r>
            <a:r>
              <a:rPr 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cách</a:t>
            </a:r>
            <a:r>
              <a:rPr 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</a:p>
          <a:p>
            <a:pPr marL="0" indent="0" algn="just">
              <a:buNone/>
            </a:pP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Khuyên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phải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biết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tôn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trọng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người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khác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biết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sẻ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cảm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người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khác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gặp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́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bất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hạnh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Giúp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người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khác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là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việc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cần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làm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̀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phải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biết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cách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thực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hiện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Khi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giúp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̃ ai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́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cần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phải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có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sư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̣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tôn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trọng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vì </a:t>
            </a:r>
            <a:r>
              <a:rPr lang="vi-VN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“Của cho không bằng cách cho”.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Giúp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̃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người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khác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phải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̀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tấm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lòng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̉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người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khác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nhận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được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sư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̣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giúp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̃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cảm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thấy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̀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ấm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áp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50038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885715B-6D63-4C0D-A375-B61D3B6906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DF7B13-9FFF-4775-8167-BB235A9588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442651"/>
            <a:ext cx="10363200" cy="5521512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indent="0" algn="just">
              <a:buNone/>
            </a:pPr>
            <a:r>
              <a:rPr lang="en-GB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âu </a:t>
            </a:r>
            <a:r>
              <a:rPr lang="en-US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vi-VN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 Nêu một số câu ca dao, tục ngữ nói về sự tôn trọng người khác</a:t>
            </a:r>
            <a:r>
              <a:rPr lang="en-US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600" b="1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 </a:t>
            </a:r>
            <a:r>
              <a:rPr lang="en-US" sz="36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dao</a:t>
            </a:r>
            <a:r>
              <a:rPr lang="en-US" sz="36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kumimoji="0" lang="en-US" sz="3600" i="0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-      </a:t>
            </a:r>
            <a:r>
              <a:rPr kumimoji="0" lang="en-US" sz="3600" i="0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kumimoji="0" lang="en-US" sz="3600" i="0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i="0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kumimoji="0" lang="en-US" sz="3600" i="0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i="0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kumimoji="0" lang="en-US" sz="3600" i="0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i="0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kumimoji="0" lang="en-US" sz="3600" i="0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i="0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kumimoji="0" lang="en-US" sz="3600" i="0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i="0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mua</a:t>
            </a:r>
            <a:endParaRPr kumimoji="0" lang="en-US" sz="3600" i="0" strike="noStrike" kern="1200" cap="none" spc="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i="0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-</a:t>
            </a:r>
            <a:r>
              <a:rPr kumimoji="0" lang="en-US" sz="3600" i="0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kumimoji="0" lang="en-US" sz="3600" i="0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kumimoji="0" lang="en-US" sz="3600" i="0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i="0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kumimoji="0" lang="en-US" sz="3600" i="0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i="0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chớ</a:t>
            </a:r>
            <a:r>
              <a:rPr kumimoji="0" lang="en-US" sz="3600" i="0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i="0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vội</a:t>
            </a:r>
            <a:r>
              <a:rPr kumimoji="0" lang="en-US" sz="3600" i="0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i="0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kumimoji="0" lang="en-US" sz="3600" i="0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i="0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lâu</a:t>
            </a:r>
            <a:endParaRPr kumimoji="0" lang="en-US" sz="3600" i="0" strike="noStrike" kern="1200" cap="none" spc="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sng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kumimoji="0" lang="en-US" sz="3600" b="1" i="0" u="sng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sng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kumimoji="0" lang="en-US" sz="3600" b="1" i="0" u="sng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già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i="0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 - </a:t>
            </a:r>
            <a:r>
              <a:rPr kumimoji="0" lang="en-US" sz="3600" i="0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kumimoji="0" lang="en-US" sz="3600" i="0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i="0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kính</a:t>
            </a:r>
            <a:r>
              <a:rPr kumimoji="0" lang="en-US" sz="3600" i="0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3600" i="0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dưới</a:t>
            </a:r>
            <a:r>
              <a:rPr kumimoji="0" lang="en-US" sz="3600" i="0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i="0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nhường</a:t>
            </a:r>
            <a:r>
              <a:rPr kumimoji="0" lang="en-US" sz="3600" i="0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3600" i="0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0059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E797BF1-48E8-4EE6-B893-B86CD9F62C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123C47A-232E-45A7-AB57-F356E668BF57}"/>
              </a:ext>
            </a:extLst>
          </p:cNvPr>
          <p:cNvSpPr txBox="1"/>
          <p:nvPr/>
        </p:nvSpPr>
        <p:spPr>
          <a:xfrm>
            <a:off x="848139" y="627320"/>
            <a:ext cx="104957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Hướng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dẫn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vê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̀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̀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D6DBF06-ED71-4045-AA4E-BF107E4A4B07}"/>
              </a:ext>
            </a:extLst>
          </p:cNvPr>
          <p:cNvSpPr txBox="1"/>
          <p:nvPr/>
        </p:nvSpPr>
        <p:spPr>
          <a:xfrm>
            <a:off x="848139" y="1813173"/>
            <a:ext cx="10289554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buFontTx/>
              <a:buChar char="-"/>
            </a:pP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Học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nội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bài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học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Thê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́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nào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là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trọng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người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khác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+ Ý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nghĩa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 algn="just">
              <a:buFontTx/>
              <a:buChar char="-"/>
            </a:pP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Chuẩn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bị :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Bài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Giư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̃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̃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tín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+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Đọc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File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chuẩn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bị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bài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K12online.</a:t>
            </a:r>
          </a:p>
          <a:p>
            <a:pPr algn="just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+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Tìm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các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ví dụ,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việc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làm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biết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giư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̃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̃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tín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2CD36BD-9408-4226-90C5-503494B7B0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93" y="135333"/>
            <a:ext cx="1070019" cy="107715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88576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45D70DE-EEB3-47CE-BD1E-0AFF159C7B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8EA0606-9643-40BE-A5DA-C92339CDCCC6}"/>
              </a:ext>
            </a:extLst>
          </p:cNvPr>
          <p:cNvSpPr txBox="1"/>
          <p:nvPr/>
        </p:nvSpPr>
        <p:spPr>
          <a:xfrm>
            <a:off x="2213113" y="278683"/>
            <a:ext cx="776577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TIẾT 4 – BÀI 3</a:t>
            </a:r>
          </a:p>
          <a:p>
            <a:pPr algn="ctr"/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TÔN TRỌNG NGƯỜI KHÁC</a:t>
            </a:r>
          </a:p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tiết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dạy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34195D7-8F51-4A68-B89D-C2FC5FED34C9}"/>
              </a:ext>
            </a:extLst>
          </p:cNvPr>
          <p:cNvSpPr txBox="1"/>
          <p:nvPr/>
        </p:nvSpPr>
        <p:spPr>
          <a:xfrm>
            <a:off x="1179441" y="2339008"/>
            <a:ext cx="9833115" cy="317009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I./ ĐẶT VẤN ĐỀ</a:t>
            </a:r>
          </a:p>
          <a:p>
            <a:pPr algn="just"/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II./ NỘI DUNG BÀI HỌC</a:t>
            </a:r>
          </a:p>
          <a:p>
            <a:pPr algn="just"/>
            <a:r>
              <a:rPr lang="en-US" sz="4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4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</a:t>
            </a:r>
            <a:r>
              <a:rPr lang="en-US" sz="4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́ </a:t>
            </a:r>
            <a:r>
              <a:rPr lang="en-US" sz="4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nào</a:t>
            </a:r>
            <a:r>
              <a:rPr lang="en-US" sz="4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là </a:t>
            </a:r>
            <a:r>
              <a:rPr lang="en-US" sz="4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tôn</a:t>
            </a:r>
            <a:r>
              <a:rPr lang="en-US" sz="4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trọng</a:t>
            </a:r>
            <a:r>
              <a:rPr lang="en-US" sz="4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người</a:t>
            </a:r>
            <a:r>
              <a:rPr lang="en-US" sz="4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khác</a:t>
            </a:r>
            <a:r>
              <a:rPr lang="en-US" sz="4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/>
            <a:r>
              <a:rPr lang="en-US" sz="4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Ý </a:t>
            </a:r>
            <a:r>
              <a:rPr lang="en-US" sz="4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endParaRPr lang="en-US" sz="40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III./ LUYỆN TẬP</a:t>
            </a:r>
          </a:p>
        </p:txBody>
      </p:sp>
      <p:sp>
        <p:nvSpPr>
          <p:cNvPr id="6" name="Right Brace 5">
            <a:extLst>
              <a:ext uri="{FF2B5EF4-FFF2-40B4-BE49-F238E27FC236}">
                <a16:creationId xmlns:a16="http://schemas.microsoft.com/office/drawing/2014/main" id="{956887E8-6561-423D-A541-12A7874763FD}"/>
              </a:ext>
            </a:extLst>
          </p:cNvPr>
          <p:cNvSpPr/>
          <p:nvPr/>
        </p:nvSpPr>
        <p:spPr>
          <a:xfrm>
            <a:off x="8971722" y="2481469"/>
            <a:ext cx="357809" cy="1603513"/>
          </a:xfrm>
          <a:prstGeom prst="rightBrac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ight Brace 6">
            <a:extLst>
              <a:ext uri="{FF2B5EF4-FFF2-40B4-BE49-F238E27FC236}">
                <a16:creationId xmlns:a16="http://schemas.microsoft.com/office/drawing/2014/main" id="{342A0795-5CC3-4677-8FC7-730B6EC495BD}"/>
              </a:ext>
            </a:extLst>
          </p:cNvPr>
          <p:cNvSpPr/>
          <p:nvPr/>
        </p:nvSpPr>
        <p:spPr>
          <a:xfrm>
            <a:off x="5834267" y="4382537"/>
            <a:ext cx="523461" cy="1030746"/>
          </a:xfrm>
          <a:prstGeom prst="rightBrac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2C81F52-D038-4C41-A16F-AAF70A1BC116}"/>
              </a:ext>
            </a:extLst>
          </p:cNvPr>
          <p:cNvSpPr txBox="1"/>
          <p:nvPr/>
        </p:nvSpPr>
        <p:spPr>
          <a:xfrm>
            <a:off x="9554817" y="3021615"/>
            <a:ext cx="1232453" cy="52322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TIẾT 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2D4028F-F36E-49F5-B9D5-8E84FEB80FFF}"/>
              </a:ext>
            </a:extLst>
          </p:cNvPr>
          <p:cNvSpPr txBox="1"/>
          <p:nvPr/>
        </p:nvSpPr>
        <p:spPr>
          <a:xfrm>
            <a:off x="6506817" y="4636300"/>
            <a:ext cx="1232453" cy="52322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TIẾT 2</a:t>
            </a:r>
          </a:p>
        </p:txBody>
      </p:sp>
    </p:spTree>
    <p:extLst>
      <p:ext uri="{BB962C8B-B14F-4D97-AF65-F5344CB8AC3E}">
        <p14:creationId xmlns:p14="http://schemas.microsoft.com/office/powerpoint/2010/main" val="2862177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3ADA6C4-AE95-4F60-BE32-47EAB9E82F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Cloud 1">
            <a:extLst>
              <a:ext uri="{FF2B5EF4-FFF2-40B4-BE49-F238E27FC236}">
                <a16:creationId xmlns:a16="http://schemas.microsoft.com/office/drawing/2014/main" id="{62341013-4664-4B66-89A0-2A7E5A447A8B}"/>
              </a:ext>
            </a:extLst>
          </p:cNvPr>
          <p:cNvSpPr/>
          <p:nvPr/>
        </p:nvSpPr>
        <p:spPr>
          <a:xfrm>
            <a:off x="1577009" y="381707"/>
            <a:ext cx="9053515" cy="5216576"/>
          </a:xfrm>
          <a:prstGeom prst="clou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II./ NỘI DUNG BÀI HỌC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Ý </a:t>
            </a:r>
            <a:r>
              <a:rPr lang="en-US" sz="4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nghĩa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7458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AA64B0FD-7F3F-455B-8F27-29A5E20D08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4FBA252-D271-4118-9E20-F2FCD3B089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4102"/>
            <a:ext cx="10515600" cy="1325563"/>
          </a:xfrm>
        </p:spPr>
        <p:txBody>
          <a:bodyPr/>
          <a:lstStyle/>
          <a:p>
            <a:pPr algn="just"/>
            <a:r>
              <a:rPr lang="en-GB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GB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GB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đồng</a:t>
            </a:r>
            <a:r>
              <a:rPr lang="en-GB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ý hay </a:t>
            </a:r>
            <a:r>
              <a:rPr lang="en-GB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GB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đồng</a:t>
            </a:r>
            <a:r>
              <a:rPr lang="en-GB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ý </a:t>
            </a:r>
            <a:r>
              <a:rPr lang="en-GB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với</a:t>
            </a:r>
            <a:r>
              <a:rPr lang="en-GB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những</a:t>
            </a:r>
            <a:r>
              <a:rPr lang="en-GB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trường</a:t>
            </a:r>
            <a:r>
              <a:rPr lang="en-GB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hợp</a:t>
            </a:r>
            <a:r>
              <a:rPr lang="en-GB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GB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GB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Vì </a:t>
            </a:r>
            <a:r>
              <a:rPr lang="en-GB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GB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GB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C1F28D-90C8-48FF-B26B-348EA5ACED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55264"/>
            <a:ext cx="10515600" cy="4351338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GB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GB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Chê</a:t>
            </a:r>
            <a:r>
              <a:rPr lang="en-GB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bai, </a:t>
            </a:r>
            <a:r>
              <a:rPr lang="en-GB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miệt</a:t>
            </a:r>
            <a:r>
              <a:rPr lang="en-GB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GB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̣ </a:t>
            </a:r>
            <a:r>
              <a:rPr lang="en-GB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ngoại</a:t>
            </a:r>
            <a:r>
              <a:rPr lang="en-GB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hình</a:t>
            </a:r>
            <a:r>
              <a:rPr lang="en-GB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của</a:t>
            </a:r>
            <a:r>
              <a:rPr lang="en-GB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người</a:t>
            </a:r>
            <a:r>
              <a:rPr lang="en-GB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khác</a:t>
            </a:r>
            <a:r>
              <a:rPr lang="en-GB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6AB3926-8643-42A4-8E69-1C46B30B1A5C}"/>
              </a:ext>
            </a:extLst>
          </p:cNvPr>
          <p:cNvSpPr/>
          <p:nvPr/>
        </p:nvSpPr>
        <p:spPr>
          <a:xfrm>
            <a:off x="5522844" y="2448063"/>
            <a:ext cx="5584134" cy="20576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đồng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ý, vì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là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hành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thiếu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trọng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người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khác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Làm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người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khác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tổn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rụt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rè,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mất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̣ tin…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5F27ED2-C50F-4950-BC17-FC69A2B2B6D8}"/>
              </a:ext>
            </a:extLst>
          </p:cNvPr>
          <p:cNvSpPr/>
          <p:nvPr/>
        </p:nvSpPr>
        <p:spPr>
          <a:xfrm>
            <a:off x="6982654" y="5170692"/>
            <a:ext cx="2664513" cy="660609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PHÊ PHÁN</a:t>
            </a:r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id="{7BADBEFC-865E-4377-8BE0-5D7E21B72E6B}"/>
              </a:ext>
            </a:extLst>
          </p:cNvPr>
          <p:cNvSpPr/>
          <p:nvPr/>
        </p:nvSpPr>
        <p:spPr>
          <a:xfrm>
            <a:off x="7910719" y="4612928"/>
            <a:ext cx="808383" cy="450573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DCE8D02-2BFE-444A-BF3D-A9C0E330E2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1819" y="2444619"/>
            <a:ext cx="4097406" cy="297262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285326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DDE36DE-074E-46F6-A41F-51FD3CAAA9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C1F28D-90C8-48FF-B26B-348EA5ACED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77078"/>
            <a:ext cx="10515600" cy="5564948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GB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GB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Học</a:t>
            </a:r>
            <a:r>
              <a:rPr lang="en-GB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online </a:t>
            </a:r>
            <a:r>
              <a:rPr lang="en-GB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nghiêm</a:t>
            </a:r>
            <a:r>
              <a:rPr lang="en-GB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túc</a:t>
            </a:r>
            <a:r>
              <a:rPr lang="en-GB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biết</a:t>
            </a:r>
            <a:r>
              <a:rPr lang="en-GB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chú ý </a:t>
            </a:r>
            <a:r>
              <a:rPr lang="en-GB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lắng</a:t>
            </a:r>
            <a:r>
              <a:rPr lang="en-GB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GB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thầy</a:t>
            </a:r>
            <a:r>
              <a:rPr lang="en-GB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GB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giảng</a:t>
            </a:r>
            <a:r>
              <a:rPr lang="en-GB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bài</a:t>
            </a:r>
            <a:r>
              <a:rPr lang="en-GB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GB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phát</a:t>
            </a:r>
            <a:r>
              <a:rPr lang="en-GB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biểu</a:t>
            </a:r>
            <a:r>
              <a:rPr lang="en-GB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linh</a:t>
            </a:r>
            <a:r>
              <a:rPr lang="en-GB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GB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GB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mất</a:t>
            </a:r>
            <a:r>
              <a:rPr lang="en-GB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trật</a:t>
            </a:r>
            <a:r>
              <a:rPr lang="en-GB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GB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̣.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ACD643C-0E14-4931-99A6-FE8634AB42F8}"/>
              </a:ext>
            </a:extLst>
          </p:cNvPr>
          <p:cNvSpPr/>
          <p:nvPr/>
        </p:nvSpPr>
        <p:spPr>
          <a:xfrm>
            <a:off x="5486400" y="1537253"/>
            <a:ext cx="5584134" cy="249817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Đồng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ý, vì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thê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̉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hiện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được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sư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̣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trọng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thầy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̀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các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bạn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Giúp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việc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học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online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đạt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hiệu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quả,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thầy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có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động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lực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dạy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học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tiếp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bài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tốt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464B127-860A-4340-A959-10EE3F9CA287}"/>
              </a:ext>
            </a:extLst>
          </p:cNvPr>
          <p:cNvSpPr/>
          <p:nvPr/>
        </p:nvSpPr>
        <p:spPr>
          <a:xfrm>
            <a:off x="7049326" y="5276054"/>
            <a:ext cx="2531165" cy="660609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Ủng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hô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̣</a:t>
            </a:r>
          </a:p>
        </p:txBody>
      </p:sp>
      <p:sp>
        <p:nvSpPr>
          <p:cNvPr id="2" name="Arrow: Down 1">
            <a:extLst>
              <a:ext uri="{FF2B5EF4-FFF2-40B4-BE49-F238E27FC236}">
                <a16:creationId xmlns:a16="http://schemas.microsoft.com/office/drawing/2014/main" id="{F7709D52-154A-4C45-81DB-10A46A65ED91}"/>
              </a:ext>
            </a:extLst>
          </p:cNvPr>
          <p:cNvSpPr/>
          <p:nvPr/>
        </p:nvSpPr>
        <p:spPr>
          <a:xfrm>
            <a:off x="7890840" y="4196775"/>
            <a:ext cx="848139" cy="973917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68B1157-9A44-4245-A7F6-037CC7B71C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3744" y="1789021"/>
            <a:ext cx="3737113" cy="338167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142422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B71677C-D475-478D-93A5-FC4A303F14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C1F28D-90C8-48FF-B26B-348EA5ACED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77078"/>
            <a:ext cx="10515600" cy="5564948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GB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Khi </a:t>
            </a:r>
            <a:r>
              <a:rPr lang="en-GB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GB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tiếp</a:t>
            </a:r>
            <a:r>
              <a:rPr lang="en-GB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GB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lắng</a:t>
            </a:r>
            <a:r>
              <a:rPr lang="en-GB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GB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hết</a:t>
            </a:r>
            <a:r>
              <a:rPr lang="en-GB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ý </a:t>
            </a:r>
            <a:r>
              <a:rPr lang="en-GB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GB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̃ </a:t>
            </a:r>
            <a:r>
              <a:rPr lang="en-GB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vội</a:t>
            </a:r>
            <a:r>
              <a:rPr lang="en-GB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nói</a:t>
            </a:r>
            <a:r>
              <a:rPr lang="en-GB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hớt</a:t>
            </a:r>
            <a:r>
              <a:rPr lang="en-GB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nói</a:t>
            </a:r>
            <a:r>
              <a:rPr lang="en-GB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leo</a:t>
            </a:r>
            <a:r>
              <a:rPr lang="en-GB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cắt</a:t>
            </a:r>
            <a:r>
              <a:rPr lang="en-GB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lang="en-GB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lời</a:t>
            </a:r>
            <a:r>
              <a:rPr lang="en-GB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của</a:t>
            </a:r>
            <a:r>
              <a:rPr lang="en-GB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người</a:t>
            </a:r>
            <a:r>
              <a:rPr lang="en-GB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khác</a:t>
            </a:r>
            <a:r>
              <a:rPr lang="en-GB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ACD643C-0E14-4931-99A6-FE8634AB42F8}"/>
              </a:ext>
            </a:extLst>
          </p:cNvPr>
          <p:cNvSpPr/>
          <p:nvPr/>
        </p:nvSpPr>
        <p:spPr>
          <a:xfrm>
            <a:off x="5486400" y="1537252"/>
            <a:ext cx="5584134" cy="295940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đồng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ý, vì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trọng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người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khác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tiếp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ứng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xư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̉.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Hành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này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thê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̉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hiện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́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tiếp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kém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dê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̃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dẫn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đến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hiểu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lầm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nảy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mâu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thuẫn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đột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464B127-860A-4340-A959-10EE3F9CA287}"/>
              </a:ext>
            </a:extLst>
          </p:cNvPr>
          <p:cNvSpPr/>
          <p:nvPr/>
        </p:nvSpPr>
        <p:spPr>
          <a:xfrm>
            <a:off x="7049326" y="5276054"/>
            <a:ext cx="2531165" cy="660609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Phê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phán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Arrow: Down 1">
            <a:extLst>
              <a:ext uri="{FF2B5EF4-FFF2-40B4-BE49-F238E27FC236}">
                <a16:creationId xmlns:a16="http://schemas.microsoft.com/office/drawing/2014/main" id="{F7709D52-154A-4C45-81DB-10A46A65ED91}"/>
              </a:ext>
            </a:extLst>
          </p:cNvPr>
          <p:cNvSpPr/>
          <p:nvPr/>
        </p:nvSpPr>
        <p:spPr>
          <a:xfrm>
            <a:off x="7890838" y="4556049"/>
            <a:ext cx="848139" cy="660609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33BAA6D-226E-4813-BA57-058BB16937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5406" y="1768057"/>
            <a:ext cx="4157728" cy="311829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218175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C025BE1-D931-4768-8AE9-401F9F0CB6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C1F28D-90C8-48FF-B26B-348EA5ACED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77078"/>
            <a:ext cx="10515600" cy="5564948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GB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GB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Kính</a:t>
            </a:r>
            <a:r>
              <a:rPr lang="en-GB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trọng</a:t>
            </a:r>
            <a:r>
              <a:rPr lang="en-GB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GB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GB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GB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sóc</a:t>
            </a:r>
            <a:r>
              <a:rPr lang="en-GB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GB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GB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̀ </a:t>
            </a:r>
            <a:r>
              <a:rPr lang="en-GB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nhất</a:t>
            </a:r>
            <a:r>
              <a:rPr lang="en-GB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là </a:t>
            </a:r>
            <a:r>
              <a:rPr lang="en-GB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GB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GB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GB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̀ </a:t>
            </a:r>
            <a:r>
              <a:rPr lang="en-GB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GB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̀ </a:t>
            </a:r>
            <a:r>
              <a:rPr lang="en-GB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yếu</a:t>
            </a:r>
            <a:r>
              <a:rPr lang="en-GB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ACD643C-0E14-4931-99A6-FE8634AB42F8}"/>
              </a:ext>
            </a:extLst>
          </p:cNvPr>
          <p:cNvSpPr/>
          <p:nvPr/>
        </p:nvSpPr>
        <p:spPr>
          <a:xfrm>
            <a:off x="5486400" y="1537253"/>
            <a:ext cx="5584134" cy="249817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Đồng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ý, vì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thê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̉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hiện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được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sư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̣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trọng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̀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mình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Việc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làm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thê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̉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hiện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được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sư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̣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biết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giúp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̀ có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nhiều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niềm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động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lực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cuộc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sống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,…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464B127-860A-4340-A959-10EE3F9CA287}"/>
              </a:ext>
            </a:extLst>
          </p:cNvPr>
          <p:cNvSpPr/>
          <p:nvPr/>
        </p:nvSpPr>
        <p:spPr>
          <a:xfrm>
            <a:off x="7049326" y="5276054"/>
            <a:ext cx="2531165" cy="660609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Ủng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hô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̣</a:t>
            </a:r>
          </a:p>
        </p:txBody>
      </p:sp>
      <p:sp>
        <p:nvSpPr>
          <p:cNvPr id="2" name="Arrow: Down 1">
            <a:extLst>
              <a:ext uri="{FF2B5EF4-FFF2-40B4-BE49-F238E27FC236}">
                <a16:creationId xmlns:a16="http://schemas.microsoft.com/office/drawing/2014/main" id="{F7709D52-154A-4C45-81DB-10A46A65ED91}"/>
              </a:ext>
            </a:extLst>
          </p:cNvPr>
          <p:cNvSpPr/>
          <p:nvPr/>
        </p:nvSpPr>
        <p:spPr>
          <a:xfrm>
            <a:off x="7890840" y="4196775"/>
            <a:ext cx="848139" cy="973917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205A596-3985-4B5A-BAD1-8A73D11B09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5650" y="1537253"/>
            <a:ext cx="3713300" cy="382449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46532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9FB348F-0E8E-4E24-B923-D6AB9CAB3C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2" descr="Bài tập dấu chấm hỏi - Luyện tập về dấu chấm hỏi lớp 2 - VnDoc.com - Hệ  Thống PP BĐS Nghỉ Dưỡng Cao Cấp Địa ốc 5 Sao">
            <a:extLst>
              <a:ext uri="{FF2B5EF4-FFF2-40B4-BE49-F238E27FC236}">
                <a16:creationId xmlns:a16="http://schemas.microsoft.com/office/drawing/2014/main" id="{98B13815-82B7-4816-BAE9-68473FB090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912" y="3524179"/>
            <a:ext cx="3114261" cy="3074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peech Bubble: Oval 1">
            <a:extLst>
              <a:ext uri="{FF2B5EF4-FFF2-40B4-BE49-F238E27FC236}">
                <a16:creationId xmlns:a16="http://schemas.microsoft.com/office/drawing/2014/main" id="{DB97F2F2-7A6C-4CC5-BC0E-D33B93FDA871}"/>
              </a:ext>
            </a:extLst>
          </p:cNvPr>
          <p:cNvSpPr/>
          <p:nvPr/>
        </p:nvSpPr>
        <p:spPr>
          <a:xfrm>
            <a:off x="4280452" y="2464904"/>
            <a:ext cx="7169427" cy="2238719"/>
          </a:xfrm>
          <a:prstGeom prst="wedgeEllipseCallout">
            <a:avLst>
              <a:gd name="adj1" fmla="val -51300"/>
              <a:gd name="adj2" fmla="val 105172"/>
            </a:avLst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Theo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em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tôn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trọng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người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khác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có ý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nghĩa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như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thê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́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nào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F90E38B-98CC-4743-A99D-F52396ED5EF3}"/>
              </a:ext>
            </a:extLst>
          </p:cNvPr>
          <p:cNvSpPr/>
          <p:nvPr/>
        </p:nvSpPr>
        <p:spPr>
          <a:xfrm>
            <a:off x="1142171" y="576920"/>
            <a:ext cx="9907658" cy="168302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Cần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ủng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̣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những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việc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làm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biết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tôn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trọng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người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khác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vì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những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việc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làm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này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lại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những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ý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nghĩa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tốt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đẹp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mỗi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cá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người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khác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̀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̃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hội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96607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41B9DC7-2D0E-4404-AE49-694F9FDF2E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8EA0606-9643-40BE-A5DA-C92339CDCCC6}"/>
              </a:ext>
            </a:extLst>
          </p:cNvPr>
          <p:cNvSpPr txBox="1"/>
          <p:nvPr/>
        </p:nvSpPr>
        <p:spPr>
          <a:xfrm>
            <a:off x="2137005" y="135333"/>
            <a:ext cx="7765774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TIẾT 4 – BÀI 3</a:t>
            </a:r>
          </a:p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TÔN TRỌNG NGƯỜI KHÁC</a:t>
            </a:r>
          </a:p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tiết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dạy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34195D7-8F51-4A68-B89D-C2FC5FED34C9}"/>
              </a:ext>
            </a:extLst>
          </p:cNvPr>
          <p:cNvSpPr txBox="1"/>
          <p:nvPr/>
        </p:nvSpPr>
        <p:spPr>
          <a:xfrm>
            <a:off x="424070" y="1705909"/>
            <a:ext cx="11343860" cy="501675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I./ ĐẶT VẤN ĐỀ</a:t>
            </a:r>
          </a:p>
          <a:p>
            <a:pPr algn="just"/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Tìm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hiểu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một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́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tình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huống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vê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̀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việc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tôn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trọng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người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khác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II./ NỘI DUNG BÀI HỌC</a:t>
            </a:r>
          </a:p>
          <a:p>
            <a:pPr algn="just"/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́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nào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là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trọng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người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khác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/>
            <a:r>
              <a:rPr lang="vi-VN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Ý nghĩa: </a:t>
            </a:r>
          </a:p>
          <a:p>
            <a:pPr algn="just"/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tôn trọng người khác: </a:t>
            </a:r>
          </a:p>
          <a:p>
            <a:pPr algn="just"/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+ Nhận được sự tôn trọng của người khác đối với mình;</a:t>
            </a:r>
          </a:p>
          <a:p>
            <a:pPr algn="just"/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+  Là cơ sở để quan hệ xã hội lành mạnh, trong sáng.</a:t>
            </a:r>
          </a:p>
          <a:p>
            <a:pPr algn="just"/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 Phải tôn trọng mọi người ở mọi lúc mọi nơi cả trong cử chỉ, lời nói, hành động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FD845B3-2728-4BF5-8E8F-93D53DA853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93" y="135333"/>
            <a:ext cx="1070019" cy="107715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50982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450</TotalTime>
  <Words>1147</Words>
  <Application>Microsoft Office PowerPoint</Application>
  <PresentationFormat>Widescreen</PresentationFormat>
  <Paragraphs>85</Paragraphs>
  <Slides>17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     Em đồng ý hay không đồng ý với những trường hợp sau đây? Vì sao?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Của cho không bằng cách cho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Lê  Trọng Tâm</dc:creator>
  <cp:lastModifiedBy>Lê  Trọng Tâm</cp:lastModifiedBy>
  <cp:revision>12</cp:revision>
  <dcterms:created xsi:type="dcterms:W3CDTF">2021-09-17T14:53:01Z</dcterms:created>
  <dcterms:modified xsi:type="dcterms:W3CDTF">2021-09-28T09:27:50Z</dcterms:modified>
</cp:coreProperties>
</file>