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4" r:id="rId2"/>
  </p:sldMasterIdLst>
  <p:notesMasterIdLst>
    <p:notesMasterId r:id="rId24"/>
  </p:notesMasterIdLst>
  <p:sldIdLst>
    <p:sldId id="433" r:id="rId3"/>
    <p:sldId id="434" r:id="rId4"/>
    <p:sldId id="435" r:id="rId5"/>
    <p:sldId id="436" r:id="rId6"/>
    <p:sldId id="346" r:id="rId7"/>
    <p:sldId id="391" r:id="rId8"/>
    <p:sldId id="387" r:id="rId9"/>
    <p:sldId id="373" r:id="rId10"/>
    <p:sldId id="437" r:id="rId11"/>
    <p:sldId id="383" r:id="rId12"/>
    <p:sldId id="438" r:id="rId13"/>
    <p:sldId id="384" r:id="rId14"/>
    <p:sldId id="371" r:id="rId15"/>
    <p:sldId id="374" r:id="rId16"/>
    <p:sldId id="396" r:id="rId17"/>
    <p:sldId id="267" r:id="rId18"/>
    <p:sldId id="367" r:id="rId19"/>
    <p:sldId id="394" r:id="rId20"/>
    <p:sldId id="388" r:id="rId21"/>
    <p:sldId id="431" r:id="rId22"/>
    <p:sldId id="43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99"/>
    <a:srgbClr val="800080"/>
    <a:srgbClr val="0000CC"/>
    <a:srgbClr val="003300"/>
    <a:srgbClr val="FFFFCC"/>
    <a:srgbClr val="66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6"/>
    <p:restoredTop sz="94660"/>
  </p:normalViewPr>
  <p:slideViewPr>
    <p:cSldViewPr showGuides="1">
      <p:cViewPr>
        <p:scale>
          <a:sx n="72" d="100"/>
          <a:sy n="72" d="100"/>
        </p:scale>
        <p:origin x="-115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831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18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14E27-F0B6-41E0-9BDF-F0FCF848E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62100A-E62D-4CA6-8220-851ABF7B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0805B-4CE0-4189-918E-01420FB5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68CC0-85A4-4336-BFBC-BBAEF8DF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84DE6-15F6-47CF-A618-37184EC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0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3C7ED-17A6-4F9E-A9F0-1ADCA7D9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DD74C3-A4D2-4C96-BCC8-345B47FB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0BCC50-3417-49FC-AEEE-D0401A9C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27194B-E6D1-48A7-8AE1-EA5AEA53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B1BA0-BA14-4693-BDED-C36084D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445335-D295-4C0E-BF90-E69CAA970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949BC-4E45-49AF-817D-C7A17DC24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5AA25-A856-4B6D-A18E-87D31D65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8CFCB-9B90-4319-82D5-1B4235EE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CF41F2-BCC1-4E03-B4F4-E0D8D6A6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2DBC1C-5EC5-4907-BC74-7D9ADF0A7B48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9B7C38-4A81-42BB-BF2B-5642984C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D61410-222A-414F-9E2E-7276B5CB37B7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B7B97B-0225-4245-8CDC-8B88FFF5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B2D0E0-9AAF-4224-A8DC-38769D0D851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EB8C65-C675-49FB-BCF8-B7FC24D2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378180-26FB-43C3-BF97-5A1F5619CC9B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FF81E6-D37A-44B8-AD5E-C216FB7B8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02C2E9-868A-488E-84D3-5FF04C91AF9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44750B-5391-4F39-9C0C-1E9E50283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49BD31-74F7-41CC-A47C-D78E5B66CAC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EB528A-BA61-4EA2-AE0C-2F3E346FA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8E08EE-A4E8-4864-BCB5-D8937E09407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8BEE9D-52E2-4AC9-919A-C5F219425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9C28A8-FC00-42D9-849F-0112C754D6BE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32E781-A387-4947-A80D-75E693F84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8CEA8-42C5-4FD0-8984-F9C084CC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18DC7-C70E-4FF4-84C3-C4AA841D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34B40C-4F9F-42B4-97BD-B581438D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0DCAE3-302D-48EB-922F-BC4A750E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D24F0-DC36-4B7F-A20B-84F8FC77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9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AFE491-9F2F-4BD6-9068-1207491248AE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A6C0C0-900E-4669-B4A8-4A378A7C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9A9627-4922-4336-841F-C389CC4001DA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6C6140-97F1-4A87-985B-8212FA48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76B6A-F305-4C02-BBBE-84EA59591FD7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0DFD24-B81F-46FC-AD5E-657DAFB88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05A0B-C67E-43D0-BA9C-59D9F688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57D2A-1B43-4AE1-BDE0-A850CFD7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142C7-93BA-48C2-94D7-C077D858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D43AE-BF1A-48CE-B415-8065C4ED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AA149B-699A-4855-8A18-D4B3251A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AE15D-BCFE-4085-B9F9-BF58F480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A5C54-6780-4077-9CC3-6F54609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B515B0-31D0-4A77-9641-403FE2A25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B1655E-8900-4FBE-9A13-BECDD684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4ED7B5-9AF5-4DEE-BF3E-BCD27923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2280B8-78F9-49EA-9658-0276F30C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8E2F-7A7A-4DC5-BE59-279C0061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05EE92-8A4C-443A-B524-683E6021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2D4AE-7155-453C-AC63-ECF024D4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3A2C88-D0FB-4347-85F9-CA86AC3F1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5A91BD-90A1-4D5A-9A22-3FA7229D8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2A60D0-F3EA-4DAC-92D3-91DE334E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CE54A-EA31-4878-8F66-40A92375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A4BAB1-18A9-4D04-826E-41384D48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3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10854-C598-4E0F-80ED-BE2956C4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CCA71B-A85F-4DC1-A2F9-C9AF2F25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B07426-6865-4789-B4E7-03D40242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A5AD20-30AB-4900-AFA0-D6C09156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F5C6D5-6CAE-4BBC-B098-FC9E5D5D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C495A1-7173-42C0-89BC-86B1665F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1B9823-211B-4E51-8BA0-DBD10B5E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A408E-A843-40B2-9E7D-9EB1C00E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6FDAD-93F8-42BD-8D56-12BEB497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177AE1-DBA7-4D1A-9C0B-901784CD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D2BDC5-2F82-4C4B-AAA4-52D69604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D8164-5878-4876-93D7-67A71E4F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8A8A43-6F65-4868-A4A7-BD44DF8F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3C317-D1CC-4019-96F6-A8B77A54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45619D-DBDE-468C-B533-81F7549A7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62D59C-4E1F-4154-BC68-15799BE6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C59324-F0CF-4097-AD39-234D225F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3B999C-606B-4051-87FA-ECFB59D2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947755-6252-4164-9377-99A94242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54F0D5-1130-42D2-881C-609350D1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55E80-A3E3-4A22-8CCA-4F815F7F4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176D79-E7A0-4112-82B0-5CBC921F8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6B81F-75BF-4914-804F-30D40269B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7AAC6-1973-44A7-A3BA-A9ADEA9C1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C031C0-E3D4-49B7-9029-D99D57BA3DA5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28082D-09E9-4B02-8899-DA301417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xmlns="" id="{4CD525D7-2877-4701-A852-AA6FF57D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7600"/>
            <a:ext cx="3154839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230787-9B05-41CB-AEE6-10FDEE50885F}"/>
              </a:ext>
            </a:extLst>
          </p:cNvPr>
          <p:cNvSpPr txBox="1"/>
          <p:nvPr/>
        </p:nvSpPr>
        <p:spPr>
          <a:xfrm>
            <a:off x="723900" y="762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BAF8C0-FB0A-414D-BACF-4B39325C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97310"/>
            <a:ext cx="2667000" cy="277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087ED2-1B8C-429C-8176-6AFB93621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4" y="3697310"/>
            <a:ext cx="2553015" cy="2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dscf0566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86100"/>
            <a:ext cx="5029200" cy="3771900"/>
          </a:xfrm>
          <a:ln/>
        </p:spPr>
      </p:pic>
      <p:pic>
        <p:nvPicPr>
          <p:cNvPr id="27651" name="Picture 3" descr="C:\Users\USER\Downloads\20070126safari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63" y="0"/>
            <a:ext cx="5189537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Box 5"/>
          <p:cNvSpPr txBox="1"/>
          <p:nvPr/>
        </p:nvSpPr>
        <p:spPr>
          <a:xfrm>
            <a:off x="5715000" y="5638800"/>
            <a:ext cx="2351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Heo mọi.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62FD83F-E67D-40FB-A472-D2FC4ED46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064000"/>
              </p:ext>
            </p:extLst>
          </p:nvPr>
        </p:nvGraphicFramePr>
        <p:xfrm>
          <a:off x="228600" y="1905000"/>
          <a:ext cx="8839200" cy="310896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0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vật 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Đông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Cảo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Heo mọi</a:t>
                      </a: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tre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Chân cao, to, xù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xì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Thường có màu đen hoặc lang trắng đen, chân ngắn, bụng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sệ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Người nhỏ bé, nhanh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nhẹn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…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4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tr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94000"/>
            <a:ext cx="4953000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C:\Users\USER\Downloads\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0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Box 5"/>
          <p:cNvSpPr txBox="1"/>
          <p:nvPr/>
        </p:nvSpPr>
        <p:spPr>
          <a:xfrm>
            <a:off x="1066800" y="4572000"/>
            <a:ext cx="2133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Gà tre.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" y="761999"/>
            <a:ext cx="89535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 là sản phẩm do con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tạo ra. Mỗi giống vật nuôi đều</a:t>
            </a:r>
          </a:p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 điểm………………giống nhau,</a:t>
            </a:r>
          </a:p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..……………và…………………..........</a:t>
            </a:r>
          </a:p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nhau, có tính di truyền ổn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50" indent="-55245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cá thể nhất định.</a:t>
            </a:r>
          </a:p>
          <a:p>
            <a:pPr marL="552450" indent="-552450">
              <a:buNone/>
            </a:pP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124200" y="2553089"/>
            <a:ext cx="1905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ngoại hình</a:t>
            </a:r>
          </a:p>
        </p:txBody>
      </p:sp>
      <p:sp>
        <p:nvSpPr>
          <p:cNvPr id="8" name="Rectangle 6"/>
          <p:cNvSpPr/>
          <p:nvPr/>
        </p:nvSpPr>
        <p:spPr>
          <a:xfrm>
            <a:off x="3962400" y="3314312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chất lượng sản phẩm</a:t>
            </a:r>
          </a:p>
        </p:txBody>
      </p:sp>
      <p:sp>
        <p:nvSpPr>
          <p:cNvPr id="9" name="Rectangle 7"/>
          <p:cNvSpPr/>
          <p:nvPr/>
        </p:nvSpPr>
        <p:spPr>
          <a:xfrm>
            <a:off x="1066800" y="3349555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năng suất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383416" y="1552039"/>
            <a:ext cx="8153400" cy="2743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địa lý.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hình thái ngoại hình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mức độ hoàn thiện của giống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hướng sản xuất.</a:t>
            </a:r>
          </a:p>
          <a:p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612860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giống vật nuôi.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853432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và trả lời: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phân loại giống vật nuôi?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59F662-AF87-464C-8987-1320A73C98F0}"/>
              </a:ext>
            </a:extLst>
          </p:cNvPr>
          <p:cNvSpPr txBox="1"/>
          <p:nvPr/>
        </p:nvSpPr>
        <p:spPr>
          <a:xfrm>
            <a:off x="455647" y="4295239"/>
            <a:ext cx="7890302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 cho từng cách phân loại?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7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1066800"/>
            <a:ext cx="9144000" cy="5791200"/>
            <a:chOff x="0" y="1008"/>
            <a:chExt cx="5760" cy="2448"/>
          </a:xfrm>
        </p:grpSpPr>
        <p:pic>
          <p:nvPicPr>
            <p:cNvPr id="33810" name="Picture 20" descr="lon mong c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8"/>
              <a:ext cx="5760" cy="24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11" name="Rectangle 21"/>
            <p:cNvSpPr/>
            <p:nvPr/>
          </p:nvSpPr>
          <p:spPr>
            <a:xfrm>
              <a:off x="0" y="1008"/>
              <a:ext cx="3216" cy="38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</a:pPr>
              <a:r>
                <a:rPr sz="32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Lợn Móng Cái</a:t>
              </a:r>
            </a:p>
          </p:txBody>
        </p:sp>
        <p:sp>
          <p:nvSpPr>
            <p:cNvPr id="33812" name="Rectangle 22"/>
            <p:cNvSpPr/>
            <p:nvPr/>
          </p:nvSpPr>
          <p:spPr>
            <a:xfrm>
              <a:off x="240" y="3120"/>
              <a:ext cx="5424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800" dirty="0">
                  <a:latin typeface="Arial" panose="020B0604020202020204" pitchFamily="34" charset="0"/>
                </a:rPr>
                <a:t>Thành phố Móng Cái – Tỉnh Quảng Ninh</a:t>
              </a: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0" y="1066800"/>
            <a:ext cx="9144000" cy="5791200"/>
            <a:chOff x="144" y="-585"/>
            <a:chExt cx="5760" cy="2970"/>
          </a:xfrm>
        </p:grpSpPr>
        <p:pic>
          <p:nvPicPr>
            <p:cNvPr id="33808" name="Picture 17" descr="lon thuoc nhieu su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" y="-585"/>
              <a:ext cx="5760" cy="22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9" name="Rectangle 18"/>
            <p:cNvSpPr/>
            <p:nvPr/>
          </p:nvSpPr>
          <p:spPr>
            <a:xfrm>
              <a:off x="144" y="1713"/>
              <a:ext cx="5760" cy="6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Thuộc Nhiêu</a:t>
              </a:r>
            </a:p>
            <a:p>
              <a:pPr algn="ctr"/>
              <a:r>
                <a:rPr sz="2800" dirty="0">
                  <a:latin typeface="Arial" panose="020B0604020202020204" pitchFamily="34" charset="0"/>
                </a:rPr>
                <a:t>Xã Thuộc Nhiêu- Huyện Châu thành- Tỉnh Tiền Giang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0" y="1066800"/>
            <a:ext cx="9144000" cy="5791200"/>
            <a:chOff x="720" y="912"/>
            <a:chExt cx="4224" cy="2496"/>
          </a:xfrm>
        </p:grpSpPr>
        <p:pic>
          <p:nvPicPr>
            <p:cNvPr id="33805" name="Picture 13" descr="ga dong ta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" y="912"/>
              <a:ext cx="4224" cy="24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6" name="Oval 14"/>
            <p:cNvSpPr/>
            <p:nvPr/>
          </p:nvSpPr>
          <p:spPr>
            <a:xfrm>
              <a:off x="768" y="912"/>
              <a:ext cx="2112" cy="43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600" dirty="0">
                  <a:latin typeface="Arial" panose="020B0604020202020204" pitchFamily="34" charset="0"/>
                </a:rPr>
                <a:t>Gà Đông Cảo</a:t>
              </a:r>
            </a:p>
          </p:txBody>
        </p:sp>
        <p:sp>
          <p:nvSpPr>
            <p:cNvPr id="33807" name="Rectangle 15"/>
            <p:cNvSpPr/>
            <p:nvPr/>
          </p:nvSpPr>
          <p:spPr>
            <a:xfrm>
              <a:off x="720" y="3120"/>
              <a:ext cx="2784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000" dirty="0">
                  <a:latin typeface="Arial" panose="020B0604020202020204" pitchFamily="34" charset="0"/>
                </a:rPr>
                <a:t>Xã Đông Tảo-Khoái Châu-Hưng Yên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0" y="1066800"/>
            <a:ext cx="9144000" cy="5791200"/>
            <a:chOff x="720" y="912"/>
            <a:chExt cx="4224" cy="3137"/>
          </a:xfrm>
        </p:grpSpPr>
        <p:pic>
          <p:nvPicPr>
            <p:cNvPr id="33803" name="Picture 5" descr="vit anh da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" y="912"/>
              <a:ext cx="4224" cy="3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4" name="Rectangle 6"/>
            <p:cNvSpPr/>
            <p:nvPr/>
          </p:nvSpPr>
          <p:spPr>
            <a:xfrm>
              <a:off x="720" y="912"/>
              <a:ext cx="4224" cy="28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dirty="0">
                  <a:latin typeface="Arial" panose="020B0604020202020204" pitchFamily="34" charset="0"/>
                </a:rPr>
                <a:t>Vịt Anh Đào- Thung lũng Anh Đào-Anh Quốc</a:t>
              </a:r>
            </a:p>
          </p:txBody>
        </p:sp>
      </p:grpSp>
      <p:sp>
        <p:nvSpPr>
          <p:cNvPr id="21" name="Rectangle 23"/>
          <p:cNvSpPr/>
          <p:nvPr/>
        </p:nvSpPr>
        <p:spPr>
          <a:xfrm>
            <a:off x="0" y="228600"/>
            <a:ext cx="89916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nuôi theo địa lý. 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0" y="1066800"/>
            <a:ext cx="9144000" cy="5791200"/>
            <a:chOff x="0" y="816"/>
            <a:chExt cx="5760" cy="3504"/>
          </a:xfrm>
        </p:grpSpPr>
        <p:pic>
          <p:nvPicPr>
            <p:cNvPr id="33801" name="Picture 23" descr="Ga binh tha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16"/>
              <a:ext cx="5760" cy="3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2" name="Rectangle 24"/>
            <p:cNvSpPr/>
            <p:nvPr/>
          </p:nvSpPr>
          <p:spPr>
            <a:xfrm>
              <a:off x="2736" y="960"/>
              <a:ext cx="2870" cy="3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dirty="0">
                  <a:solidFill>
                    <a:srgbClr val="008000"/>
                  </a:solidFill>
                  <a:latin typeface="Arial" panose="020B0604020202020204" pitchFamily="34" charset="0"/>
                </a:rPr>
                <a:t>Gà Bình Thắng </a:t>
              </a:r>
              <a:endParaRPr sz="2000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1"/>
          <p:cNvSpPr/>
          <p:nvPr/>
        </p:nvSpPr>
        <p:spPr>
          <a:xfrm>
            <a:off x="0" y="304800"/>
            <a:ext cx="9144000" cy="949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nuôi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theo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hình thái, ngoại hình</a:t>
            </a:r>
          </a:p>
        </p:txBody>
      </p:sp>
      <p:grpSp>
        <p:nvGrpSpPr>
          <p:cNvPr id="34819" name="Group 56"/>
          <p:cNvGrpSpPr/>
          <p:nvPr/>
        </p:nvGrpSpPr>
        <p:grpSpPr>
          <a:xfrm>
            <a:off x="0" y="1447800"/>
            <a:ext cx="9144000" cy="5410200"/>
            <a:chOff x="960" y="1248"/>
            <a:chExt cx="3600" cy="2408"/>
          </a:xfrm>
        </p:grpSpPr>
        <p:pic>
          <p:nvPicPr>
            <p:cNvPr id="34830" name="Picture 54" descr="580_thuctra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" y="1248"/>
              <a:ext cx="3600" cy="24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1" name="Rectangle 55"/>
            <p:cNvSpPr/>
            <p:nvPr/>
          </p:nvSpPr>
          <p:spPr>
            <a:xfrm>
              <a:off x="960" y="1248"/>
              <a:ext cx="1632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</a:pPr>
              <a:r>
                <a:rPr sz="39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Vịt cổ lùn</a:t>
              </a: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0" y="1447800"/>
            <a:ext cx="9144000" cy="5410200"/>
            <a:chOff x="1056" y="1200"/>
            <a:chExt cx="3636" cy="2730"/>
          </a:xfrm>
        </p:grpSpPr>
        <p:pic>
          <p:nvPicPr>
            <p:cNvPr id="34828" name="Picture 58" descr="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" y="1200"/>
              <a:ext cx="3636" cy="2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9" name="Oval 59"/>
            <p:cNvSpPr/>
            <p:nvPr/>
          </p:nvSpPr>
          <p:spPr>
            <a:xfrm>
              <a:off x="3216" y="1200"/>
              <a:ext cx="1440" cy="5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Chó đốm</a:t>
              </a: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0" y="1447800"/>
            <a:ext cx="9144000" cy="5410200"/>
            <a:chOff x="1056" y="2122"/>
            <a:chExt cx="2374" cy="1718"/>
          </a:xfrm>
        </p:grpSpPr>
        <p:pic>
          <p:nvPicPr>
            <p:cNvPr id="34826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6" y="2122"/>
              <a:ext cx="2374" cy="17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Oval 62"/>
            <p:cNvSpPr/>
            <p:nvPr/>
          </p:nvSpPr>
          <p:spPr>
            <a:xfrm>
              <a:off x="2196" y="2206"/>
              <a:ext cx="1102" cy="35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Heo bông</a:t>
              </a:r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0" y="1447800"/>
            <a:ext cx="9144000" cy="5410200"/>
            <a:chOff x="576" y="1032"/>
            <a:chExt cx="4512" cy="3288"/>
          </a:xfrm>
        </p:grpSpPr>
        <p:pic>
          <p:nvPicPr>
            <p:cNvPr id="34824" name="Picture 64" descr="bo tra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" y="1032"/>
              <a:ext cx="4512" cy="3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Rectangle 65"/>
            <p:cNvSpPr/>
            <p:nvPr/>
          </p:nvSpPr>
          <p:spPr>
            <a:xfrm>
              <a:off x="672" y="3792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40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Bò trắng</a:t>
              </a:r>
            </a:p>
          </p:txBody>
        </p:sp>
      </p:grpSp>
      <p:pic>
        <p:nvPicPr>
          <p:cNvPr id="26690" name="Picture 66" descr="bo 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0" y="990600"/>
            <a:ext cx="9144000" cy="5867400"/>
            <a:chOff x="0" y="3"/>
            <a:chExt cx="5760" cy="4317"/>
          </a:xfrm>
        </p:grpSpPr>
        <p:pic>
          <p:nvPicPr>
            <p:cNvPr id="35847" name="Picture 33" descr="bo brahm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5760" cy="43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8" name="Rectangle 34"/>
            <p:cNvSpPr/>
            <p:nvPr/>
          </p:nvSpPr>
          <p:spPr>
            <a:xfrm>
              <a:off x="0" y="144"/>
              <a:ext cx="2544" cy="7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Bò lai Sind</a:t>
              </a: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0" y="1447800"/>
            <a:ext cx="9144000" cy="5410200"/>
            <a:chOff x="0" y="0"/>
            <a:chExt cx="5760" cy="4325"/>
          </a:xfrm>
        </p:grpSpPr>
        <p:pic>
          <p:nvPicPr>
            <p:cNvPr id="35845" name="Picture 36" descr="bo lai sì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6" name="Rectangle 37"/>
            <p:cNvSpPr/>
            <p:nvPr/>
          </p:nvSpPr>
          <p:spPr>
            <a:xfrm>
              <a:off x="3360" y="2880"/>
              <a:ext cx="2400" cy="7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Bò lai Brahman</a:t>
              </a:r>
            </a:p>
          </p:txBody>
        </p:sp>
      </p:grpSp>
      <p:sp>
        <p:nvSpPr>
          <p:cNvPr id="811046" name="Rectangle 38"/>
          <p:cNvSpPr/>
          <p:nvPr/>
        </p:nvSpPr>
        <p:spPr>
          <a:xfrm>
            <a:off x="0" y="228600"/>
            <a:ext cx="8915400" cy="14303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nuôi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theo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mức độ hoàn thiện của giống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1" name="Rectangle 5"/>
          <p:cNvSpPr/>
          <p:nvPr/>
        </p:nvSpPr>
        <p:spPr>
          <a:xfrm>
            <a:off x="0" y="304800"/>
            <a:ext cx="9144000" cy="9493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Cách phân loại giống vật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nuôi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FF6600"/>
                </a:solidFill>
                <a:latin typeface="Arial" panose="020B0604020202020204" pitchFamily="34" charset="0"/>
              </a:rPr>
              <a:t>theo</a:t>
            </a:r>
            <a:r>
              <a:rPr sz="3600" dirty="0">
                <a:solidFill>
                  <a:srgbClr val="FF6600"/>
                </a:solidFill>
                <a:latin typeface="Arial" panose="020B0604020202020204" pitchFamily="34" charset="0"/>
              </a:rPr>
              <a:t> hướng sản xuất</a:t>
            </a:r>
          </a:p>
        </p:txBody>
      </p:sp>
      <p:grpSp>
        <p:nvGrpSpPr>
          <p:cNvPr id="36867" name="Group 24"/>
          <p:cNvGrpSpPr/>
          <p:nvPr/>
        </p:nvGrpSpPr>
        <p:grpSpPr>
          <a:xfrm>
            <a:off x="762000" y="1981200"/>
            <a:ext cx="7620000" cy="3200400"/>
            <a:chOff x="480" y="1296"/>
            <a:chExt cx="4800" cy="2016"/>
          </a:xfrm>
        </p:grpSpPr>
        <p:sp>
          <p:nvSpPr>
            <p:cNvPr id="36886" name="Rectangle 4"/>
            <p:cNvSpPr/>
            <p:nvPr/>
          </p:nvSpPr>
          <p:spPr>
            <a:xfrm>
              <a:off x="1536" y="2832"/>
              <a:ext cx="2640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Ỉ (hướng mỡ)</a:t>
              </a:r>
            </a:p>
          </p:txBody>
        </p:sp>
        <p:pic>
          <p:nvPicPr>
            <p:cNvPr id="36887" name="Picture 23" descr="lon i huong mo su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296"/>
              <a:ext cx="480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26"/>
          <p:cNvGrpSpPr/>
          <p:nvPr/>
        </p:nvGrpSpPr>
        <p:grpSpPr>
          <a:xfrm>
            <a:off x="762000" y="1981200"/>
            <a:ext cx="7620000" cy="3124200"/>
            <a:chOff x="432" y="1632"/>
            <a:chExt cx="4800" cy="1968"/>
          </a:xfrm>
        </p:grpSpPr>
        <p:sp>
          <p:nvSpPr>
            <p:cNvPr id="36884" name="Rectangle 7"/>
            <p:cNvSpPr/>
            <p:nvPr/>
          </p:nvSpPr>
          <p:spPr>
            <a:xfrm>
              <a:off x="912" y="3120"/>
              <a:ext cx="3888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8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Lanđơrat (hướng nạc)</a:t>
              </a:r>
            </a:p>
          </p:txBody>
        </p:sp>
        <p:pic>
          <p:nvPicPr>
            <p:cNvPr id="36885" name="Picture 25" descr="lon landorat huong nat s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" y="1632"/>
              <a:ext cx="4800" cy="14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28"/>
          <p:cNvGrpSpPr/>
          <p:nvPr/>
        </p:nvGrpSpPr>
        <p:grpSpPr>
          <a:xfrm>
            <a:off x="762000" y="1981200"/>
            <a:ext cx="7620000" cy="3200400"/>
            <a:chOff x="0" y="1968"/>
            <a:chExt cx="4800" cy="2016"/>
          </a:xfrm>
        </p:grpSpPr>
        <p:sp>
          <p:nvSpPr>
            <p:cNvPr id="36882" name="Rectangle 10"/>
            <p:cNvSpPr/>
            <p:nvPr/>
          </p:nvSpPr>
          <p:spPr>
            <a:xfrm>
              <a:off x="480" y="3504"/>
              <a:ext cx="4032" cy="48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b" anchorCtr="0"/>
            <a:lstStyle/>
            <a:p>
              <a:r>
                <a:rPr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Lợn Đại Bạch (hướng thịt mỡ)</a:t>
              </a:r>
            </a:p>
          </p:txBody>
        </p:sp>
        <p:pic>
          <p:nvPicPr>
            <p:cNvPr id="36883" name="Picture 27" descr="lon dai bach huong mosu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968"/>
              <a:ext cx="4800" cy="15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31"/>
          <p:cNvGrpSpPr/>
          <p:nvPr/>
        </p:nvGrpSpPr>
        <p:grpSpPr>
          <a:xfrm>
            <a:off x="762000" y="1581150"/>
            <a:ext cx="7620000" cy="5276850"/>
            <a:chOff x="480" y="996"/>
            <a:chExt cx="4800" cy="3324"/>
          </a:xfrm>
        </p:grpSpPr>
        <p:pic>
          <p:nvPicPr>
            <p:cNvPr id="36880" name="Picture 29" descr="ga sieu tru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" y="996"/>
              <a:ext cx="4800" cy="33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81" name="Oval 30"/>
            <p:cNvSpPr/>
            <p:nvPr/>
          </p:nvSpPr>
          <p:spPr>
            <a:xfrm>
              <a:off x="480" y="1008"/>
              <a:ext cx="1680" cy="5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Gà siêu trứng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62000" y="1600200"/>
            <a:ext cx="7620000" cy="5257800"/>
            <a:chOff x="480" y="1008"/>
            <a:chExt cx="4800" cy="3312"/>
          </a:xfrm>
        </p:grpSpPr>
        <p:pic>
          <p:nvPicPr>
            <p:cNvPr id="36878" name="Picture 32" descr="Ga sieu thi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" y="1008"/>
              <a:ext cx="4800" cy="3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9" name="Oval 33"/>
            <p:cNvSpPr/>
            <p:nvPr/>
          </p:nvSpPr>
          <p:spPr>
            <a:xfrm>
              <a:off x="3600" y="1056"/>
              <a:ext cx="1680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Gà siêu thịt</a:t>
              </a: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762000" y="1600200"/>
            <a:ext cx="7620000" cy="5257800"/>
            <a:chOff x="480" y="1008"/>
            <a:chExt cx="4800" cy="3312"/>
          </a:xfrm>
        </p:grpSpPr>
        <p:pic>
          <p:nvPicPr>
            <p:cNvPr id="36876" name="Picture 38" descr="bo lang trang den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" y="1008"/>
              <a:ext cx="4800" cy="3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7" name="Oval 39"/>
            <p:cNvSpPr/>
            <p:nvPr/>
          </p:nvSpPr>
          <p:spPr>
            <a:xfrm>
              <a:off x="3936" y="3792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Bò sữa</a:t>
              </a: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457200" y="1600200"/>
            <a:ext cx="8305800" cy="5257800"/>
            <a:chOff x="480" y="1008"/>
            <a:chExt cx="4800" cy="3312"/>
          </a:xfrm>
        </p:grpSpPr>
        <p:pic>
          <p:nvPicPr>
            <p:cNvPr id="36874" name="Picture 41" descr="limousin-web-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" y="1008"/>
              <a:ext cx="4800" cy="3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5" name="Oval 42"/>
            <p:cNvSpPr/>
            <p:nvPr/>
          </p:nvSpPr>
          <p:spPr>
            <a:xfrm>
              <a:off x="3648" y="3792"/>
              <a:ext cx="1632" cy="52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latin typeface="Arial" panose="020B0604020202020204" pitchFamily="34" charset="0"/>
                </a:rPr>
                <a:t>Bò thịt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133739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giống vật nuôi trong chăn nuôi.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3081DAD-9896-4DE7-8B88-651E90E73FBF}"/>
              </a:ext>
            </a:extLst>
          </p:cNvPr>
          <p:cNvSpPr txBox="1"/>
          <p:nvPr/>
        </p:nvSpPr>
        <p:spPr>
          <a:xfrm>
            <a:off x="-57539" y="1143000"/>
            <a:ext cx="89916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 có vai trò gì trong chăn nuôi?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3191" y="1789331"/>
            <a:ext cx="8458200" cy="3514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None/>
            </a:pP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- Giống vật nuôi quyết định đến năng suất chăn nuôi.</a:t>
            </a:r>
          </a:p>
          <a:p>
            <a:pPr marL="342900" indent="-342900">
              <a:lnSpc>
                <a:spcPct val="130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- Giống vật nuôi quyết định đến chất lượng sản phẩm chăn nuôi.</a:t>
            </a:r>
            <a:r>
              <a:rPr sz="2400" b="1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buChar char="-"/>
            </a:pP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B932B7-A67D-475F-9533-93943BE12671}"/>
              </a:ext>
            </a:extLst>
          </p:cNvPr>
          <p:cNvSpPr txBox="1"/>
          <p:nvPr/>
        </p:nvSpPr>
        <p:spPr>
          <a:xfrm>
            <a:off x="35767" y="76200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romanUcPeriod"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52">
            <a:extLst>
              <a:ext uri="{FF2B5EF4-FFF2-40B4-BE49-F238E27FC236}">
                <a16:creationId xmlns:a16="http://schemas.microsoft.com/office/drawing/2014/main" xmlns="" id="{44F42768-B571-491C-BD97-2719F2C25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1"/>
            <a:ext cx="3962400" cy="2692764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3" descr="H51">
            <a:extLst>
              <a:ext uri="{FF2B5EF4-FFF2-40B4-BE49-F238E27FC236}">
                <a16:creationId xmlns:a16="http://schemas.microsoft.com/office/drawing/2014/main" xmlns="" id="{80CA4676-C6D4-49B3-9F27-C7613CA9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84" y="1676400"/>
            <a:ext cx="4267200" cy="2692764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" name="Picture 4" descr="H53">
            <a:extLst>
              <a:ext uri="{FF2B5EF4-FFF2-40B4-BE49-F238E27FC236}">
                <a16:creationId xmlns:a16="http://schemas.microsoft.com/office/drawing/2014/main" xmlns="" id="{AD7609EC-579B-4FA9-8B6C-F52A6E6B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767" y="4445484"/>
            <a:ext cx="4114800" cy="2308323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8784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/>
          <p:nvPr/>
        </p:nvSpPr>
        <p:spPr>
          <a:xfrm>
            <a:off x="710682" y="-3110"/>
            <a:ext cx="8153400" cy="63581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None/>
            </a:pPr>
            <a:endParaRPr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các phát biểu sau đúng hay sai.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Giống vật nuôi quyết định đến năng suất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lượng sản phẩm chăn nuôi.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cùng điều kiện nuôi dưỡng, chăm sóc các giống vật nuôi khác nhau cho năng suất như nhau.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Muốn chăn nuôi hiệu quả cần phải chọn giống vật nuôi phù hợp.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Giữa giống vật nuôi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kiện nuôi dưỡng, chăm sóc thì giống vật nuôi đóng vai trò quyết định đến năng suất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lượng sản phẩm chăn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6"/>
          <p:cNvSpPr/>
          <p:nvPr/>
        </p:nvSpPr>
        <p:spPr>
          <a:xfrm>
            <a:off x="304800" y="2590800"/>
            <a:ext cx="3810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2" name="Rectangle 8"/>
          <p:cNvSpPr/>
          <p:nvPr/>
        </p:nvSpPr>
        <p:spPr>
          <a:xfrm>
            <a:off x="304800" y="3657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3" name="Rectangle 9"/>
          <p:cNvSpPr/>
          <p:nvPr/>
        </p:nvSpPr>
        <p:spPr>
          <a:xfrm>
            <a:off x="304800" y="51816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22534" name="Rectangle 12"/>
          <p:cNvSpPr/>
          <p:nvPr/>
        </p:nvSpPr>
        <p:spPr>
          <a:xfrm>
            <a:off x="304800" y="144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9" name="Text Box 13"/>
          <p:cNvSpPr txBox="1"/>
          <p:nvPr/>
        </p:nvSpPr>
        <p:spPr>
          <a:xfrm>
            <a:off x="304800" y="2514600"/>
            <a:ext cx="22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" name="Text Box 13"/>
          <p:cNvSpPr txBox="1"/>
          <p:nvPr/>
        </p:nvSpPr>
        <p:spPr>
          <a:xfrm>
            <a:off x="304800" y="3581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304800" y="5105400"/>
            <a:ext cx="39116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" name="Text Box 13"/>
          <p:cNvSpPr txBox="1"/>
          <p:nvPr/>
        </p:nvSpPr>
        <p:spPr>
          <a:xfrm>
            <a:off x="238760" y="1447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953000"/>
            <a:ext cx="22209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41288" y="838200"/>
            <a:ext cx="8839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Chép bài vào vở đầy đủ.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Học kỹ trọng tâm bài học.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Xem trước bài  33: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số phương pháp chọn lọc và quản lí giống vật nuôi.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4288"/>
            <a:ext cx="9144000" cy="585787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ysClr val="window" lastClr="FFFFFF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7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EB0CCB82-CB88-42A6-A5B4-AA5183E114D6}"/>
              </a:ext>
            </a:extLst>
          </p:cNvPr>
          <p:cNvSpPr/>
          <p:nvPr/>
        </p:nvSpPr>
        <p:spPr>
          <a:xfrm>
            <a:off x="2441510" y="609600"/>
            <a:ext cx="5486400" cy="1384995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Vịt Cỏ có nhiều màu lông khác nhau, có tầm vóc nhỏ bé, nhanh nhẹn, dễ nuôi.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39AF1A8-31D4-4C2A-B636-E4465F4D0DE0}"/>
              </a:ext>
            </a:extLst>
          </p:cNvPr>
          <p:cNvSpPr/>
          <p:nvPr/>
        </p:nvSpPr>
        <p:spPr>
          <a:xfrm>
            <a:off x="2444620" y="2770714"/>
            <a:ext cx="5181600" cy="1384995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 Hà Lan : chủ yếu có màu lang trắng đen, cho sản lượng sữa cao.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37DB4C3C-513F-4130-AF79-07AC08FED3EB}"/>
              </a:ext>
            </a:extLst>
          </p:cNvPr>
          <p:cNvSpPr/>
          <p:nvPr/>
        </p:nvSpPr>
        <p:spPr>
          <a:xfrm>
            <a:off x="2441510" y="4611956"/>
            <a:ext cx="5486400" cy="2169844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Lanđơrat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to,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xuống che lấp mặt.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dài, mình thon. Tỉ lệ nạc cao.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218F76-3753-4569-A643-9FA1DCCE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2372056" cy="6019800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10278DD3-B52C-4B75-B107-35C4DDF63D36}"/>
              </a:ext>
            </a:extLst>
          </p:cNvPr>
          <p:cNvSpPr/>
          <p:nvPr/>
        </p:nvSpPr>
        <p:spPr>
          <a:xfrm>
            <a:off x="7698784" y="1518319"/>
            <a:ext cx="609600" cy="4191000"/>
          </a:xfrm>
          <a:prstGeom prst="rightBrace">
            <a:avLst>
              <a:gd name="adj1" fmla="val 21520"/>
              <a:gd name="adj2" fmla="val 454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740D70-A7B4-417B-82A3-2043E06ED78B}"/>
              </a:ext>
            </a:extLst>
          </p:cNvPr>
          <p:cNvSpPr txBox="1"/>
          <p:nvPr/>
        </p:nvSpPr>
        <p:spPr>
          <a:xfrm>
            <a:off x="8079784" y="3471406"/>
            <a:ext cx="9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B8313E-5C03-43AA-AA8F-5F0E8FE5A097}"/>
              </a:ext>
            </a:extLst>
          </p:cNvPr>
          <p:cNvSpPr txBox="1"/>
          <p:nvPr/>
        </p:nvSpPr>
        <p:spPr>
          <a:xfrm>
            <a:off x="8091173" y="1549421"/>
            <a:ext cx="988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EABFA0-64FB-4ED3-B91E-D9C4D88C6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"/>
            <a:ext cx="3048000" cy="6019800"/>
          </a:xfr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B193BA40-CED2-4BEE-95C2-18F61936966E}"/>
              </a:ext>
            </a:extLst>
          </p:cNvPr>
          <p:cNvSpPr/>
          <p:nvPr/>
        </p:nvSpPr>
        <p:spPr>
          <a:xfrm>
            <a:off x="3276600" y="1462087"/>
            <a:ext cx="3962400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Arial" panose="020B0604020202020204" pitchFamily="34" charset="0"/>
              </a:rPr>
              <a:t>Trứng nhỏ, tỉ lệ phôi cao.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75E499-3D58-473F-B09F-5DE8417F42D1}"/>
              </a:ext>
            </a:extLst>
          </p:cNvPr>
          <p:cNvSpPr/>
          <p:nvPr/>
        </p:nvSpPr>
        <p:spPr>
          <a:xfrm>
            <a:off x="3276600" y="3429000"/>
            <a:ext cx="3962400" cy="46196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Cho sản lượng sữa cao.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FCFA6EE-B3A1-45BD-A366-E9E1A0706CF4}"/>
              </a:ext>
            </a:extLst>
          </p:cNvPr>
          <p:cNvSpPr/>
          <p:nvPr/>
        </p:nvSpPr>
        <p:spPr>
          <a:xfrm>
            <a:off x="3276600" y="5167313"/>
            <a:ext cx="3962400" cy="4572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sz="2400" b="1" dirty="0">
                <a:latin typeface="Arial" panose="020B0604020202020204" pitchFamily="34" charset="0"/>
              </a:rPr>
              <a:t>Tỉ lệ nạc cao.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0EBADFF1-EA4A-40E6-B5FC-463C0E431C93}"/>
              </a:ext>
            </a:extLst>
          </p:cNvPr>
          <p:cNvSpPr/>
          <p:nvPr/>
        </p:nvSpPr>
        <p:spPr>
          <a:xfrm>
            <a:off x="7231224" y="1793081"/>
            <a:ext cx="914400" cy="3733800"/>
          </a:xfrm>
          <a:prstGeom prst="righ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84829B-156E-4ED1-B5FE-039386E54497}"/>
              </a:ext>
            </a:extLst>
          </p:cNvPr>
          <p:cNvSpPr txBox="1"/>
          <p:nvPr/>
        </p:nvSpPr>
        <p:spPr>
          <a:xfrm>
            <a:off x="8001000" y="2751931"/>
            <a:ext cx="1066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Tính năng sản xuất.</a:t>
            </a:r>
          </a:p>
        </p:txBody>
      </p:sp>
    </p:spTree>
    <p:extLst>
      <p:ext uri="{BB962C8B-B14F-4D97-AF65-F5344CB8AC3E}">
        <p14:creationId xmlns:p14="http://schemas.microsoft.com/office/powerpoint/2010/main" val="30421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/>
          <p:nvPr/>
        </p:nvGrpSpPr>
        <p:grpSpPr>
          <a:xfrm>
            <a:off x="609600" y="228600"/>
            <a:ext cx="3657600" cy="3276600"/>
            <a:chOff x="624" y="624"/>
            <a:chExt cx="1666" cy="1728"/>
          </a:xfrm>
        </p:grpSpPr>
        <p:pic>
          <p:nvPicPr>
            <p:cNvPr id="22539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" y="624"/>
              <a:ext cx="1666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Oval 5"/>
            <p:cNvSpPr/>
            <p:nvPr/>
          </p:nvSpPr>
          <p:spPr>
            <a:xfrm>
              <a:off x="624" y="672"/>
              <a:ext cx="768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Tre</a:t>
              </a:r>
            </a:p>
          </p:txBody>
        </p:sp>
      </p:grpSp>
      <p:grpSp>
        <p:nvGrpSpPr>
          <p:cNvPr id="22531" name="Group 9"/>
          <p:cNvGrpSpPr/>
          <p:nvPr/>
        </p:nvGrpSpPr>
        <p:grpSpPr>
          <a:xfrm>
            <a:off x="381000" y="3581400"/>
            <a:ext cx="3962400" cy="2971800"/>
            <a:chOff x="432" y="2496"/>
            <a:chExt cx="2064" cy="1560"/>
          </a:xfrm>
        </p:grpSpPr>
        <p:pic>
          <p:nvPicPr>
            <p:cNvPr id="22537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" y="2496"/>
              <a:ext cx="2064" cy="15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8" name="Oval 11"/>
            <p:cNvSpPr/>
            <p:nvPr/>
          </p:nvSpPr>
          <p:spPr>
            <a:xfrm>
              <a:off x="1584" y="3768"/>
              <a:ext cx="864" cy="28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Chọi</a:t>
              </a:r>
            </a:p>
          </p:txBody>
        </p:sp>
      </p:grpSp>
      <p:grpSp>
        <p:nvGrpSpPr>
          <p:cNvPr id="22532" name="Group 12"/>
          <p:cNvGrpSpPr/>
          <p:nvPr/>
        </p:nvGrpSpPr>
        <p:grpSpPr>
          <a:xfrm>
            <a:off x="4724400" y="152400"/>
            <a:ext cx="3886200" cy="3276600"/>
            <a:chOff x="3360" y="576"/>
            <a:chExt cx="1776" cy="1697"/>
          </a:xfrm>
        </p:grpSpPr>
        <p:pic>
          <p:nvPicPr>
            <p:cNvPr id="22535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0" y="576"/>
              <a:ext cx="1776" cy="1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Oval 14"/>
            <p:cNvSpPr/>
            <p:nvPr/>
          </p:nvSpPr>
          <p:spPr>
            <a:xfrm>
              <a:off x="4464" y="1920"/>
              <a:ext cx="624" cy="33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dirty="0">
                  <a:latin typeface="Arial" panose="020B0604020202020204" pitchFamily="34" charset="0"/>
                </a:rPr>
                <a:t>Gà Ác</a:t>
              </a:r>
            </a:p>
          </p:txBody>
        </p:sp>
      </p:grpSp>
      <p:pic>
        <p:nvPicPr>
          <p:cNvPr id="22533" name="Picture 17" descr="gatau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4572000" cy="301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Oval 20"/>
          <p:cNvSpPr/>
          <p:nvPr/>
        </p:nvSpPr>
        <p:spPr>
          <a:xfrm>
            <a:off x="6324600" y="5943600"/>
            <a:ext cx="1244600" cy="5492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dirty="0">
                <a:latin typeface="Arial" panose="020B0604020202020204" pitchFamily="34" charset="0"/>
              </a:rPr>
              <a:t>Gà Tàu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6FBA32A-8CB0-4764-BA3F-230D5FAD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6"/>
            <a:ext cx="8686800" cy="1920874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FFE93A4-88F8-45E3-BAC9-AFB1191CA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256470"/>
              </p:ext>
            </p:extLst>
          </p:nvPr>
        </p:nvGraphicFramePr>
        <p:xfrm>
          <a:off x="228600" y="2590800"/>
          <a:ext cx="8763000" cy="155448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1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</a:t>
                      </a:r>
                      <a:r>
                        <a:rPr sz="2400" b="1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vật</a:t>
                      </a: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5C65746-8D33-4D72-846F-C5DA20B2A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873697"/>
              </p:ext>
            </p:extLst>
          </p:nvPr>
        </p:nvGraphicFramePr>
        <p:xfrm>
          <a:off x="190500" y="2362200"/>
          <a:ext cx="8763000" cy="15240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1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vật 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80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Đông Cảo</a:t>
                      </a: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Chân cao, to, xù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xì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dong c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 descr="C:\Users\USER\Downloads\dc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3600"/>
            <a:ext cx="41148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6"/>
          <p:cNvSpPr txBox="1"/>
          <p:nvPr/>
        </p:nvSpPr>
        <p:spPr>
          <a:xfrm>
            <a:off x="838200" y="4800600"/>
            <a:ext cx="34305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Gà đông cảo.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07EA697-891E-4C71-843F-EBC207DFE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169457"/>
              </p:ext>
            </p:extLst>
          </p:nvPr>
        </p:nvGraphicFramePr>
        <p:xfrm>
          <a:off x="228600" y="1905000"/>
          <a:ext cx="8839200" cy="23774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30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Tên giống vật nuôi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Đặc điểm ngoại hình dễ nhận biết nhất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Gà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Đông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Cảo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Heo mọi</a:t>
                      </a: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Chân cao, to, xù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xì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Thường có màu đen hoặc lang trắng đen, chân ngắn, bụng </a:t>
                      </a:r>
                      <a:r>
                        <a:rPr sz="2400" dirty="0" err="1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sệ</a:t>
                      </a:r>
                      <a:r>
                        <a:rPr sz="2400" dirty="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endParaRPr lang="en-US"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033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2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733</Words>
  <Application>Microsoft Office PowerPoint</Application>
  <PresentationFormat>On-screen Show (4:3)</PresentationFormat>
  <Paragraphs>114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lấy một vài ví dụ về giống vật nuôi và những đặc điểm ngoại hình của chúng theo mẫu bảng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</dc:creator>
  <cp:lastModifiedBy>ASUS</cp:lastModifiedBy>
  <cp:revision>325</cp:revision>
  <dcterms:created xsi:type="dcterms:W3CDTF">2010-10-12T15:58:01Z</dcterms:created>
  <dcterms:modified xsi:type="dcterms:W3CDTF">2022-03-20T08:41:16Z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42F6759DA7694BAF85F488BA83E06214</vt:lpwstr>
  </property>
  <property fmtid="{D5CDD505-2E9C-101B-9397-08002B2CF9AE}" pid="4" name="KSOProductBuildVer">
    <vt:lpwstr>1033-11.2.0.10382</vt:lpwstr>
  </property>
</Properties>
</file>