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72" r:id="rId3"/>
    <p:sldId id="274" r:id="rId4"/>
    <p:sldId id="275" r:id="rId5"/>
    <p:sldId id="277" r:id="rId6"/>
    <p:sldId id="278" r:id="rId7"/>
    <p:sldId id="279"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99"/>
    <a:srgbClr val="FFFF66"/>
    <a:srgbClr val="CCE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p:scale>
          <a:sx n="81" d="100"/>
          <a:sy n="81" d="100"/>
        </p:scale>
        <p:origin x="-480"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pattFill prst="lgGrid">
          <a:fgClr>
            <a:schemeClr val="accent5">
              <a:lumMod val="20000"/>
              <a:lumOff val="80000"/>
            </a:schemeClr>
          </a:fgClr>
          <a:bgClr>
            <a:schemeClr val="accent2">
              <a:lumMod val="20000"/>
              <a:lumOff val="80000"/>
            </a:schemeClr>
          </a:bgClr>
        </a:patt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4740988"/>
      </p:ext>
    </p:extLst>
  </p:cSld>
  <p:clrMapOvr>
    <a:overrideClrMapping bg1="lt1" tx1="dk1" bg2="lt2" tx2="dk2" accent1="accent1" accent2="accent2" accent3="accent3" accent4="accent4" accent5="accent5" accent6="accent6" hlink="hlink" folHlink="folHlink"/>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bg>
      <p:bgPr>
        <a:pattFill prst="lgGrid">
          <a:fgClr>
            <a:schemeClr val="accent6">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6"/>
            <a:ext cx="7886700" cy="1325563"/>
          </a:xfrm>
          <a:prstGeom prst="rect">
            <a:avLst/>
          </a:prstGeom>
        </p:spPr>
        <p:txBody>
          <a:bodyPr/>
          <a:lstStyle>
            <a:lvl1pPr>
              <a:defRPr sz="3200">
                <a:latin typeface="Cambria" panose="02040503050406030204" pitchFamily="18" charset="0"/>
              </a:defRPr>
            </a:lvl1pPr>
          </a:lstStyle>
          <a:p>
            <a:r>
              <a:rPr lang="en-US"/>
              <a:t>…</a:t>
            </a:r>
            <a:endParaRPr lang="en-US" dirty="0"/>
          </a:p>
        </p:txBody>
      </p:sp>
      <p:sp>
        <p:nvSpPr>
          <p:cNvPr id="3" name="Content Placeholder 2"/>
          <p:cNvSpPr>
            <a:spLocks noGrp="1"/>
          </p:cNvSpPr>
          <p:nvPr>
            <p:ph sz="half" idx="1" hasCustomPrompt="1"/>
          </p:nvPr>
        </p:nvSpPr>
        <p:spPr>
          <a:xfrm>
            <a:off x="628650" y="1825625"/>
            <a:ext cx="3886200" cy="4351338"/>
          </a:xfrm>
          <a:prstGeom prst="rect">
            <a:avLst/>
          </a:prstGeom>
        </p:spPr>
        <p:txBody>
          <a:bodyPr/>
          <a:lstStyle>
            <a:lvl1pPr marL="0" indent="0">
              <a:buNone/>
              <a:defRPr sz="3200">
                <a:latin typeface="Cambria" panose="02040503050406030204" pitchFamily="18" charset="0"/>
              </a:defRPr>
            </a:lvl1pPr>
          </a:lstStyle>
          <a:p>
            <a:pPr lvl="0"/>
            <a:r>
              <a:rPr lang="en-US"/>
              <a:t>…</a:t>
            </a:r>
            <a:endParaRPr lang="en-US" dirty="0"/>
          </a:p>
        </p:txBody>
      </p:sp>
      <p:sp>
        <p:nvSpPr>
          <p:cNvPr id="4" name="Content Placeholder 3"/>
          <p:cNvSpPr>
            <a:spLocks noGrp="1"/>
          </p:cNvSpPr>
          <p:nvPr>
            <p:ph sz="half" idx="2" hasCustomPrompt="1"/>
          </p:nvPr>
        </p:nvSpPr>
        <p:spPr>
          <a:xfrm>
            <a:off x="4629150" y="1825625"/>
            <a:ext cx="3886200" cy="4351338"/>
          </a:xfrm>
          <a:prstGeom prst="rect">
            <a:avLst/>
          </a:prstGeom>
        </p:spPr>
        <p:txBody>
          <a:bodyPr/>
          <a:lstStyle>
            <a:lvl1pPr>
              <a:defRPr sz="3200">
                <a:solidFill>
                  <a:srgbClr val="002060"/>
                </a:solidFill>
                <a:latin typeface="Cambria" panose="02040503050406030204" pitchFamily="18" charset="0"/>
              </a:defRPr>
            </a:lvl1pPr>
          </a:lstStyle>
          <a:p>
            <a:pPr lvl="0"/>
            <a:r>
              <a:rPr lang="en-US"/>
              <a:t>…</a:t>
            </a:r>
          </a:p>
        </p:txBody>
      </p:sp>
      <p:sp>
        <p:nvSpPr>
          <p:cNvPr id="8" name="Rectangle 7">
            <a:extLst>
              <a:ext uri="{FF2B5EF4-FFF2-40B4-BE49-F238E27FC236}">
                <a16:creationId xmlns:a16="http://schemas.microsoft.com/office/drawing/2014/main" xmlns="" id="{4C0B41BF-090F-49F0-9430-5D2311FAB6E7}"/>
              </a:ext>
            </a:extLst>
          </p:cNvPr>
          <p:cNvSpPr/>
          <p:nvPr userDrawn="1"/>
        </p:nvSpPr>
        <p:spPr>
          <a:xfrm>
            <a:off x="0" y="0"/>
            <a:ext cx="9144000" cy="6858000"/>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38886085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756013"/>
      </p:ext>
    </p:extLst>
  </p:cSld>
  <p:clrMap bg1="lt1" tx1="dk1" bg2="lt2" tx2="dk2" accent1="accent1" accent2="accent2" accent3="accent3" accent4="accent4" accent5="accent5" accent6="accent6" hlink="hlink" folHlink="folHlink"/>
  <p:sldLayoutIdLst>
    <p:sldLayoutId id="2147483661" r:id="rId1"/>
    <p:sldLayoutId id="2147483664" r:id="rId2"/>
  </p:sldLayoutIdLst>
  <p:transition spd="slow">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5.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5">
            <a:extLst>
              <a:ext uri="{FF2B5EF4-FFF2-40B4-BE49-F238E27FC236}">
                <a16:creationId xmlns:a16="http://schemas.microsoft.com/office/drawing/2014/main" xmlns="" id="{C43AAB87-ED2E-4A00-A64E-18AACE0108EC}"/>
              </a:ext>
            </a:extLst>
          </p:cNvPr>
          <p:cNvSpPr>
            <a:spLocks noChangeArrowheads="1"/>
          </p:cNvSpPr>
          <p:nvPr/>
        </p:nvSpPr>
        <p:spPr bwMode="auto">
          <a:xfrm>
            <a:off x="55219" y="42108"/>
            <a:ext cx="9033561" cy="579215"/>
          </a:xfrm>
          <a:prstGeom prst="roundRect">
            <a:avLst>
              <a:gd name="adj" fmla="val 5241"/>
            </a:avLst>
          </a:prstGeom>
          <a:pattFill prst="pct5">
            <a:fgClr>
              <a:schemeClr val="tx2">
                <a:lumMod val="20000"/>
                <a:lumOff val="80000"/>
              </a:schemeClr>
            </a:fgClr>
            <a:bgClr>
              <a:srgbClr val="FFFFFF"/>
            </a:bgClr>
          </a:pattFill>
          <a:ln w="28575">
            <a:solidFill>
              <a:schemeClr val="accent5">
                <a:lumMod val="75000"/>
              </a:schemeClr>
            </a:solidFill>
            <a:headEnd/>
            <a:tailEnd/>
          </a:ln>
          <a:effectLst>
            <a:innerShdw blurRad="114300">
              <a:prstClr val="black"/>
            </a:innerShdw>
          </a:effectLst>
        </p:spPr>
        <p:style>
          <a:lnRef idx="1">
            <a:schemeClr val="accent6"/>
          </a:lnRef>
          <a:fillRef idx="1001">
            <a:schemeClr val="lt2"/>
          </a:fillRef>
          <a:effectRef idx="1">
            <a:schemeClr val="accent6"/>
          </a:effectRef>
          <a:fontRef idx="minor">
            <a:schemeClr val="dk1"/>
          </a:fontRef>
        </p:style>
        <p:txBody>
          <a:bodyPr rot="0" vert="horz" wrap="square" lIns="91440" tIns="45720" rIns="91440" bIns="45720" anchor="ctr" anchorCtr="0" upright="1">
            <a:noAutofit/>
          </a:bodyPr>
          <a:lstStyle/>
          <a:p>
            <a:pPr algn="ctr">
              <a:lnSpc>
                <a:spcPct val="107000"/>
              </a:lnSpc>
              <a:spcAft>
                <a:spcPts val="800"/>
              </a:spcAft>
            </a:pPr>
            <a:r>
              <a:rPr lang="en-US" sz="3200" dirty="0" smtClean="0">
                <a:solidFill>
                  <a:srgbClr val="FF0000"/>
                </a:solidFill>
                <a:effectLst/>
                <a:latin typeface="Stencil" pitchFamily="82" charset="0"/>
                <a:ea typeface="Calibri" panose="020F0502020204030204" pitchFamily="34" charset="0"/>
                <a:cs typeface="Times New Roman" panose="02020603050405020304" pitchFamily="18" charset="0"/>
              </a:rPr>
              <a:t>BÀI 4: ÔN TẬP CHƯƠNG 9</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8" name="TextBox 17"/>
          <p:cNvSpPr txBox="1"/>
          <p:nvPr/>
        </p:nvSpPr>
        <p:spPr>
          <a:xfrm>
            <a:off x="3519087" y="789327"/>
            <a:ext cx="2189896" cy="369332"/>
          </a:xfrm>
          <a:prstGeom prst="rect">
            <a:avLst/>
          </a:prstGeom>
          <a:solidFill>
            <a:srgbClr val="FFC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latin typeface="Times New Roman" pitchFamily="18" charset="0"/>
                <a:cs typeface="Times New Roman" pitchFamily="18" charset="0"/>
              </a:rPr>
              <a:t>Phép thử nghiệm</a:t>
            </a:r>
            <a:endParaRPr lang="en-US" b="1" dirty="0">
              <a:latin typeface="Times New Roman" pitchFamily="18" charset="0"/>
              <a:cs typeface="Times New Roman" pitchFamily="18" charset="0"/>
            </a:endParaRPr>
          </a:p>
        </p:txBody>
      </p:sp>
      <p:sp>
        <p:nvSpPr>
          <p:cNvPr id="19" name="TextBox 18"/>
          <p:cNvSpPr txBox="1"/>
          <p:nvPr/>
        </p:nvSpPr>
        <p:spPr>
          <a:xfrm>
            <a:off x="3537678" y="1536012"/>
            <a:ext cx="2181620" cy="369332"/>
          </a:xfrm>
          <a:prstGeom prst="rect">
            <a:avLst/>
          </a:prstGeom>
          <a:solidFill>
            <a:srgbClr val="FFC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latin typeface="Times New Roman" pitchFamily="18" charset="0"/>
                <a:cs typeface="Times New Roman" pitchFamily="18" charset="0"/>
              </a:rPr>
              <a:t>Tập hợp các kết quả</a:t>
            </a:r>
            <a:endParaRPr lang="en-US" b="1" dirty="0">
              <a:latin typeface="Times New Roman" pitchFamily="18" charset="0"/>
              <a:cs typeface="Times New Roman" pitchFamily="18" charset="0"/>
            </a:endParaRPr>
          </a:p>
        </p:txBody>
      </p:sp>
      <p:sp>
        <p:nvSpPr>
          <p:cNvPr id="20" name="TextBox 19"/>
          <p:cNvSpPr txBox="1"/>
          <p:nvPr/>
        </p:nvSpPr>
        <p:spPr>
          <a:xfrm>
            <a:off x="3529402" y="2267305"/>
            <a:ext cx="2189896" cy="369332"/>
          </a:xfrm>
          <a:prstGeom prst="rect">
            <a:avLst/>
          </a:prstGeom>
          <a:solidFill>
            <a:srgbClr val="FFC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latin typeface="Times New Roman" pitchFamily="18" charset="0"/>
                <a:cs typeface="Times New Roman" pitchFamily="18" charset="0"/>
              </a:rPr>
              <a:t>Sự kiện (A)</a:t>
            </a:r>
            <a:endParaRPr lang="en-US" b="1" dirty="0">
              <a:latin typeface="Times New Roman" pitchFamily="18" charset="0"/>
              <a:cs typeface="Times New Roman" pitchFamily="18" charset="0"/>
            </a:endParaRPr>
          </a:p>
        </p:txBody>
      </p:sp>
      <p:sp>
        <p:nvSpPr>
          <p:cNvPr id="21" name="TextBox 20"/>
          <p:cNvSpPr txBox="1"/>
          <p:nvPr/>
        </p:nvSpPr>
        <p:spPr>
          <a:xfrm>
            <a:off x="1233011" y="3124244"/>
            <a:ext cx="1240730" cy="369332"/>
          </a:xfrm>
          <a:prstGeom prst="rect">
            <a:avLst/>
          </a:prstGeom>
          <a:solidFill>
            <a:srgbClr val="00B05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solidFill>
                  <a:srgbClr val="C00000"/>
                </a:solidFill>
                <a:latin typeface="Times New Roman" pitchFamily="18" charset="0"/>
                <a:cs typeface="Times New Roman" pitchFamily="18" charset="0"/>
              </a:rPr>
              <a:t>Chắc chắn</a:t>
            </a:r>
            <a:endParaRPr lang="en-US" b="1" dirty="0">
              <a:solidFill>
                <a:srgbClr val="C00000"/>
              </a:solidFill>
              <a:latin typeface="Times New Roman" pitchFamily="18" charset="0"/>
              <a:cs typeface="Times New Roman" pitchFamily="18" charset="0"/>
            </a:endParaRPr>
          </a:p>
        </p:txBody>
      </p:sp>
      <p:sp>
        <p:nvSpPr>
          <p:cNvPr id="22" name="TextBox 21"/>
          <p:cNvSpPr txBox="1"/>
          <p:nvPr/>
        </p:nvSpPr>
        <p:spPr>
          <a:xfrm>
            <a:off x="3975079" y="3159413"/>
            <a:ext cx="1240730" cy="369332"/>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solidFill>
                  <a:srgbClr val="C00000"/>
                </a:solidFill>
                <a:latin typeface="Times New Roman" pitchFamily="18" charset="0"/>
                <a:cs typeface="Times New Roman" pitchFamily="18" charset="0"/>
              </a:rPr>
              <a:t>Có thể</a:t>
            </a:r>
            <a:endParaRPr lang="en-US" b="1" dirty="0">
              <a:solidFill>
                <a:srgbClr val="C00000"/>
              </a:solidFill>
              <a:latin typeface="Times New Roman" pitchFamily="18" charset="0"/>
              <a:cs typeface="Times New Roman" pitchFamily="18" charset="0"/>
            </a:endParaRPr>
          </a:p>
        </p:txBody>
      </p:sp>
      <p:sp>
        <p:nvSpPr>
          <p:cNvPr id="23" name="TextBox 22"/>
          <p:cNvSpPr txBox="1"/>
          <p:nvPr/>
        </p:nvSpPr>
        <p:spPr>
          <a:xfrm>
            <a:off x="6734352" y="3158433"/>
            <a:ext cx="1240730" cy="369332"/>
          </a:xfrm>
          <a:prstGeom prst="rect">
            <a:avLst/>
          </a:prstGeom>
          <a:solidFill>
            <a:schemeClr val="accent2">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solidFill>
                  <a:srgbClr val="C00000"/>
                </a:solidFill>
                <a:latin typeface="Times New Roman" pitchFamily="18" charset="0"/>
                <a:cs typeface="Times New Roman" pitchFamily="18" charset="0"/>
              </a:rPr>
              <a:t>Không thể</a:t>
            </a:r>
            <a:endParaRPr lang="en-US" b="1" dirty="0">
              <a:solidFill>
                <a:srgbClr val="C00000"/>
              </a:solidFill>
              <a:latin typeface="Times New Roman" pitchFamily="18" charset="0"/>
              <a:cs typeface="Times New Roman" pitchFamily="18" charset="0"/>
            </a:endParaRPr>
          </a:p>
        </p:txBody>
      </p:sp>
      <p:sp>
        <p:nvSpPr>
          <p:cNvPr id="24" name="TextBox 23"/>
          <p:cNvSpPr txBox="1"/>
          <p:nvPr/>
        </p:nvSpPr>
        <p:spPr>
          <a:xfrm>
            <a:off x="55219" y="4109064"/>
            <a:ext cx="2768736" cy="369332"/>
          </a:xfrm>
          <a:prstGeom prst="rect">
            <a:avLst/>
          </a:prstGeom>
          <a:solidFill>
            <a:srgbClr val="00B05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solidFill>
                  <a:srgbClr val="FFFF00"/>
                </a:solidFill>
                <a:latin typeface="Times New Roman" pitchFamily="18" charset="0"/>
                <a:cs typeface="Times New Roman" pitchFamily="18" charset="0"/>
              </a:rPr>
              <a:t>Khả năng xảy ra bằng 1</a:t>
            </a:r>
            <a:endParaRPr lang="en-US" b="1" dirty="0">
              <a:solidFill>
                <a:srgbClr val="FFFF00"/>
              </a:solidFill>
              <a:latin typeface="Times New Roman" pitchFamily="18" charset="0"/>
              <a:cs typeface="Times New Roman" pitchFamily="18" charset="0"/>
            </a:endParaRPr>
          </a:p>
        </p:txBody>
      </p:sp>
      <p:sp>
        <p:nvSpPr>
          <p:cNvPr id="25" name="TextBox 24"/>
          <p:cNvSpPr txBox="1"/>
          <p:nvPr/>
        </p:nvSpPr>
        <p:spPr>
          <a:xfrm>
            <a:off x="3189624" y="4109064"/>
            <a:ext cx="2762674" cy="369332"/>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solidFill>
                  <a:srgbClr val="FFFF00"/>
                </a:solidFill>
                <a:latin typeface="Times New Roman" pitchFamily="18" charset="0"/>
                <a:cs typeface="Times New Roman" pitchFamily="18" charset="0"/>
              </a:rPr>
              <a:t>Thực nghiệm kiểm điếm</a:t>
            </a:r>
            <a:endParaRPr lang="en-US" b="1" dirty="0">
              <a:solidFill>
                <a:srgbClr val="FFFF00"/>
              </a:solidFill>
              <a:latin typeface="Times New Roman" pitchFamily="18" charset="0"/>
              <a:cs typeface="Times New Roman" pitchFamily="18" charset="0"/>
            </a:endParaRPr>
          </a:p>
        </p:txBody>
      </p:sp>
      <p:sp>
        <p:nvSpPr>
          <p:cNvPr id="26" name="TextBox 25"/>
          <p:cNvSpPr txBox="1"/>
          <p:nvPr/>
        </p:nvSpPr>
        <p:spPr>
          <a:xfrm>
            <a:off x="6321085" y="4109064"/>
            <a:ext cx="2768736" cy="369332"/>
          </a:xfrm>
          <a:prstGeom prst="rect">
            <a:avLst/>
          </a:prstGeom>
          <a:solidFill>
            <a:schemeClr val="accent2">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solidFill>
                  <a:srgbClr val="FFFF00"/>
                </a:solidFill>
                <a:latin typeface="Times New Roman" pitchFamily="18" charset="0"/>
                <a:cs typeface="Times New Roman" pitchFamily="18" charset="0"/>
              </a:rPr>
              <a:t>Khả năng xảy ra bằng 0</a:t>
            </a:r>
            <a:endParaRPr lang="en-US" b="1" dirty="0">
              <a:solidFill>
                <a:srgbClr val="FFFF00"/>
              </a:solidFill>
              <a:latin typeface="Times New Roman" pitchFamily="18" charset="0"/>
              <a:cs typeface="Times New Roman" pitchFamily="18" charset="0"/>
            </a:endParaRPr>
          </a:p>
        </p:txBody>
      </p:sp>
      <p:sp>
        <p:nvSpPr>
          <p:cNvPr id="27" name="TextBox 26"/>
          <p:cNvSpPr txBox="1"/>
          <p:nvPr/>
        </p:nvSpPr>
        <p:spPr>
          <a:xfrm>
            <a:off x="2086881" y="5001453"/>
            <a:ext cx="1571500" cy="369332"/>
          </a:xfrm>
          <a:prstGeom prst="rect">
            <a:avLst/>
          </a:prstGeom>
          <a:solidFill>
            <a:schemeClr val="accent5">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solidFill>
                  <a:srgbClr val="7030A0"/>
                </a:solidFill>
                <a:latin typeface="Times New Roman" pitchFamily="18" charset="0"/>
                <a:cs typeface="Times New Roman" pitchFamily="18" charset="0"/>
              </a:rPr>
              <a:t>Số lần thử n</a:t>
            </a:r>
            <a:endParaRPr lang="en-US" b="1" dirty="0">
              <a:solidFill>
                <a:srgbClr val="7030A0"/>
              </a:solidFill>
              <a:latin typeface="Times New Roman" pitchFamily="18" charset="0"/>
              <a:cs typeface="Times New Roman" pitchFamily="18" charset="0"/>
            </a:endParaRPr>
          </a:p>
        </p:txBody>
      </p:sp>
      <p:sp>
        <p:nvSpPr>
          <p:cNvPr id="28" name="TextBox 27"/>
          <p:cNvSpPr txBox="1"/>
          <p:nvPr/>
        </p:nvSpPr>
        <p:spPr>
          <a:xfrm>
            <a:off x="5811674" y="4966284"/>
            <a:ext cx="2736304" cy="369332"/>
          </a:xfrm>
          <a:prstGeom prst="rect">
            <a:avLst/>
          </a:prstGeom>
          <a:solidFill>
            <a:schemeClr val="accent5">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solidFill>
                  <a:srgbClr val="7030A0"/>
                </a:solidFill>
                <a:latin typeface="Times New Roman" pitchFamily="18" charset="0"/>
                <a:cs typeface="Times New Roman" pitchFamily="18" charset="0"/>
              </a:rPr>
              <a:t>Số lần sự kiện lặp lại n(A)</a:t>
            </a:r>
            <a:endParaRPr lang="en-US" b="1" dirty="0">
              <a:solidFill>
                <a:srgbClr val="7030A0"/>
              </a:solidFill>
              <a:latin typeface="Times New Roman" pitchFamily="18" charset="0"/>
              <a:cs typeface="Times New Roman" pitchFamily="18" charset="0"/>
            </a:endParaRPr>
          </a:p>
        </p:txBody>
      </p:sp>
      <p:sp>
        <p:nvSpPr>
          <p:cNvPr id="29" name="TextBox 28"/>
          <p:cNvSpPr txBox="1"/>
          <p:nvPr/>
        </p:nvSpPr>
        <p:spPr>
          <a:xfrm>
            <a:off x="4164591" y="5735815"/>
            <a:ext cx="1075385" cy="369332"/>
          </a:xfrm>
          <a:prstGeom prst="rect">
            <a:avLst/>
          </a:prstGeom>
          <a:solidFill>
            <a:schemeClr val="accent4">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latin typeface="Times New Roman" pitchFamily="18" charset="0"/>
                <a:cs typeface="Times New Roman" pitchFamily="18" charset="0"/>
              </a:rPr>
              <a:t>Phân số </a:t>
            </a:r>
            <a:endParaRPr lang="en-US" b="1" dirty="0">
              <a:latin typeface="Times New Roman" pitchFamily="18" charset="0"/>
              <a:cs typeface="Times New Roman" pitchFamily="18" charset="0"/>
            </a:endParaRPr>
          </a:p>
        </p:txBody>
      </p:sp>
      <p:sp>
        <p:nvSpPr>
          <p:cNvPr id="30" name="TextBox 29"/>
          <p:cNvSpPr txBox="1"/>
          <p:nvPr/>
        </p:nvSpPr>
        <p:spPr>
          <a:xfrm>
            <a:off x="3433644" y="6437190"/>
            <a:ext cx="2518654" cy="369332"/>
          </a:xfrm>
          <a:prstGeom prst="rect">
            <a:avLst/>
          </a:prstGeom>
          <a:solidFill>
            <a:srgbClr val="7030A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b="1" dirty="0" smtClean="0">
                <a:solidFill>
                  <a:srgbClr val="FFFF00"/>
                </a:solidFill>
                <a:latin typeface="Times New Roman" pitchFamily="18" charset="0"/>
                <a:cs typeface="Times New Roman" pitchFamily="18" charset="0"/>
              </a:rPr>
              <a:t>Xác suất thực nghiệm</a:t>
            </a:r>
            <a:endParaRPr lang="en-US" b="1" dirty="0">
              <a:solidFill>
                <a:srgbClr val="FFFF00"/>
              </a:solidFill>
              <a:latin typeface="Times New Roman" pitchFamily="18" charset="0"/>
              <a:cs typeface="Times New Roman" pitchFamily="18" charset="0"/>
            </a:endParaRPr>
          </a:p>
        </p:txBody>
      </p:sp>
      <p:sp>
        <p:nvSpPr>
          <p:cNvPr id="31" name="TextBox 30"/>
          <p:cNvSpPr txBox="1"/>
          <p:nvPr/>
        </p:nvSpPr>
        <p:spPr>
          <a:xfrm>
            <a:off x="62281" y="664255"/>
            <a:ext cx="1626799" cy="400110"/>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sz="2000" b="1" u="sng" dirty="0" smtClean="0">
                <a:solidFill>
                  <a:srgbClr val="FFFF00"/>
                </a:solidFill>
                <a:latin typeface="Times New Roman" pitchFamily="18" charset="0"/>
                <a:cs typeface="Times New Roman" pitchFamily="18" charset="0"/>
              </a:rPr>
              <a:t>I. Lý thuyết:</a:t>
            </a:r>
            <a:endParaRPr lang="en-US" sz="2000" b="1" u="sng" dirty="0">
              <a:solidFill>
                <a:srgbClr val="FFFF00"/>
              </a:solidFill>
              <a:latin typeface="Times New Roman" pitchFamily="18" charset="0"/>
              <a:cs typeface="Times New Roman" pitchFamily="18" charset="0"/>
            </a:endParaRPr>
          </a:p>
        </p:txBody>
      </p:sp>
      <p:sp>
        <p:nvSpPr>
          <p:cNvPr id="39" name="Down Arrow 38"/>
          <p:cNvSpPr/>
          <p:nvPr/>
        </p:nvSpPr>
        <p:spPr>
          <a:xfrm>
            <a:off x="4481383" y="2708419"/>
            <a:ext cx="167821" cy="363027"/>
          </a:xfrm>
          <a:prstGeom prst="downArrow">
            <a:avLst/>
          </a:prstGeom>
          <a:solidFill>
            <a:srgbClr val="00B0F0"/>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Down Arrow 43"/>
          <p:cNvSpPr/>
          <p:nvPr/>
        </p:nvSpPr>
        <p:spPr>
          <a:xfrm>
            <a:off x="4481383" y="1270983"/>
            <a:ext cx="167822" cy="240737"/>
          </a:xfrm>
          <a:prstGeom prst="downArrow">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Down Arrow 44"/>
          <p:cNvSpPr/>
          <p:nvPr/>
        </p:nvSpPr>
        <p:spPr>
          <a:xfrm>
            <a:off x="4481383" y="1967953"/>
            <a:ext cx="167822" cy="240737"/>
          </a:xfrm>
          <a:prstGeom prst="downArrow">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Down Arrow 41"/>
          <p:cNvSpPr/>
          <p:nvPr/>
        </p:nvSpPr>
        <p:spPr>
          <a:xfrm rot="3708822">
            <a:off x="2922951" y="2333564"/>
            <a:ext cx="153689" cy="1201305"/>
          </a:xfrm>
          <a:prstGeom prst="downArrow">
            <a:avLst/>
          </a:prstGeom>
          <a:solidFill>
            <a:srgbClr val="00B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Down Arrow 46"/>
          <p:cNvSpPr/>
          <p:nvPr/>
        </p:nvSpPr>
        <p:spPr>
          <a:xfrm rot="18214958">
            <a:off x="6158398" y="2311102"/>
            <a:ext cx="183979" cy="1201305"/>
          </a:xfrm>
          <a:prstGeom prst="downArrow">
            <a:avLst/>
          </a:prstGeom>
          <a:solidFill>
            <a:schemeClr val="accent2">
              <a:lumMod val="60000"/>
              <a:lumOff val="40000"/>
            </a:schemeClr>
          </a:solidFill>
          <a:ln>
            <a:solidFill>
              <a:schemeClr val="bg1"/>
            </a:solidFill>
          </a:ln>
          <a:scene3d>
            <a:camera prst="perspectiveContrastingRightFacing"/>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Down Arrow 51"/>
          <p:cNvSpPr/>
          <p:nvPr/>
        </p:nvSpPr>
        <p:spPr>
          <a:xfrm>
            <a:off x="4481382" y="3575925"/>
            <a:ext cx="167823" cy="486247"/>
          </a:xfrm>
          <a:prstGeom prst="downArrow">
            <a:avLst/>
          </a:prstGeom>
          <a:solidFill>
            <a:srgbClr val="00B0F0"/>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Down Arrow 52"/>
          <p:cNvSpPr/>
          <p:nvPr/>
        </p:nvSpPr>
        <p:spPr>
          <a:xfrm>
            <a:off x="1769464" y="3573250"/>
            <a:ext cx="167823" cy="486247"/>
          </a:xfrm>
          <a:prstGeom prst="downArrow">
            <a:avLst/>
          </a:prstGeom>
          <a:solidFill>
            <a:srgbClr val="00B050"/>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Down Arrow 53"/>
          <p:cNvSpPr/>
          <p:nvPr/>
        </p:nvSpPr>
        <p:spPr>
          <a:xfrm>
            <a:off x="7270805" y="3588034"/>
            <a:ext cx="167823" cy="486247"/>
          </a:xfrm>
          <a:prstGeom prst="downArrow">
            <a:avLst/>
          </a:prstGeom>
          <a:solidFill>
            <a:schemeClr val="accent2">
              <a:lumMod val="60000"/>
              <a:lumOff val="40000"/>
            </a:schemeClr>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Down Arrow 54"/>
          <p:cNvSpPr/>
          <p:nvPr/>
        </p:nvSpPr>
        <p:spPr>
          <a:xfrm rot="2198384">
            <a:off x="3724793" y="4428491"/>
            <a:ext cx="169230" cy="683115"/>
          </a:xfrm>
          <a:prstGeom prst="downArrow">
            <a:avLst/>
          </a:prstGeom>
          <a:solidFill>
            <a:srgbClr val="FF0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Down Arrow 56"/>
          <p:cNvSpPr/>
          <p:nvPr/>
        </p:nvSpPr>
        <p:spPr>
          <a:xfrm rot="18772905">
            <a:off x="5486908" y="4415247"/>
            <a:ext cx="160488" cy="704085"/>
          </a:xfrm>
          <a:prstGeom prst="downArrow">
            <a:avLst/>
          </a:prstGeom>
          <a:solidFill>
            <a:srgbClr val="FF0000"/>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Down Arrow 57"/>
          <p:cNvSpPr/>
          <p:nvPr/>
        </p:nvSpPr>
        <p:spPr>
          <a:xfrm rot="17981180">
            <a:off x="3862983" y="5207781"/>
            <a:ext cx="142733" cy="663747"/>
          </a:xfrm>
          <a:prstGeom prst="downArrow">
            <a:avLst/>
          </a:prstGeom>
          <a:solidFill>
            <a:srgbClr val="FF0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Down Arrow 58"/>
          <p:cNvSpPr/>
          <p:nvPr/>
        </p:nvSpPr>
        <p:spPr>
          <a:xfrm rot="3221884">
            <a:off x="5417966" y="5195256"/>
            <a:ext cx="187195" cy="683643"/>
          </a:xfrm>
          <a:prstGeom prst="downArrow">
            <a:avLst/>
          </a:prstGeom>
          <a:solidFill>
            <a:srgbClr val="FF0000"/>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Down Arrow 59"/>
          <p:cNvSpPr/>
          <p:nvPr/>
        </p:nvSpPr>
        <p:spPr>
          <a:xfrm>
            <a:off x="4623907" y="6137838"/>
            <a:ext cx="167822" cy="240737"/>
          </a:xfrm>
          <a:prstGeom prst="downArrow">
            <a:avLst/>
          </a:prstGeom>
          <a:solidFill>
            <a:srgbClr val="FF0000"/>
          </a:solidFill>
          <a:ln>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602475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wheel(1)">
                                      <p:cBhvr>
                                        <p:cTn id="12" dur="20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p:cTn id="17" dur="1000" fill="hold"/>
                                        <p:tgtEl>
                                          <p:spTgt spid="18"/>
                                        </p:tgtEl>
                                        <p:attrNameLst>
                                          <p:attrName>ppt_w</p:attrName>
                                        </p:attrNameLst>
                                      </p:cBhvr>
                                      <p:tavLst>
                                        <p:tav tm="0">
                                          <p:val>
                                            <p:fltVal val="0"/>
                                          </p:val>
                                        </p:tav>
                                        <p:tav tm="100000">
                                          <p:val>
                                            <p:strVal val="#ppt_w"/>
                                          </p:val>
                                        </p:tav>
                                      </p:tavLst>
                                    </p:anim>
                                    <p:anim calcmode="lin" valueType="num">
                                      <p:cBhvr>
                                        <p:cTn id="18" dur="1000" fill="hold"/>
                                        <p:tgtEl>
                                          <p:spTgt spid="18"/>
                                        </p:tgtEl>
                                        <p:attrNameLst>
                                          <p:attrName>ppt_h</p:attrName>
                                        </p:attrNameLst>
                                      </p:cBhvr>
                                      <p:tavLst>
                                        <p:tav tm="0">
                                          <p:val>
                                            <p:fltVal val="0"/>
                                          </p:val>
                                        </p:tav>
                                        <p:tav tm="100000">
                                          <p:val>
                                            <p:strVal val="#ppt_h"/>
                                          </p:val>
                                        </p:tav>
                                      </p:tavLst>
                                    </p:anim>
                                    <p:anim calcmode="lin" valueType="num">
                                      <p:cBhvr>
                                        <p:cTn id="19" dur="1000" fill="hold"/>
                                        <p:tgtEl>
                                          <p:spTgt spid="18"/>
                                        </p:tgtEl>
                                        <p:attrNameLst>
                                          <p:attrName>style.rotation</p:attrName>
                                        </p:attrNameLst>
                                      </p:cBhvr>
                                      <p:tavLst>
                                        <p:tav tm="0">
                                          <p:val>
                                            <p:fltVal val="90"/>
                                          </p:val>
                                        </p:tav>
                                        <p:tav tm="100000">
                                          <p:val>
                                            <p:fltVal val="0"/>
                                          </p:val>
                                        </p:tav>
                                      </p:tavLst>
                                    </p:anim>
                                    <p:animEffect transition="in" filter="fade">
                                      <p:cBhvr>
                                        <p:cTn id="20" dur="100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44"/>
                                        </p:tgtEl>
                                        <p:attrNameLst>
                                          <p:attrName>style.visibility</p:attrName>
                                        </p:attrNameLst>
                                      </p:cBhvr>
                                      <p:to>
                                        <p:strVal val="visible"/>
                                      </p:to>
                                    </p:set>
                                    <p:anim calcmode="lin" valueType="num">
                                      <p:cBhvr>
                                        <p:cTn id="25" dur="1000" fill="hold"/>
                                        <p:tgtEl>
                                          <p:spTgt spid="44"/>
                                        </p:tgtEl>
                                        <p:attrNameLst>
                                          <p:attrName>ppt_w</p:attrName>
                                        </p:attrNameLst>
                                      </p:cBhvr>
                                      <p:tavLst>
                                        <p:tav tm="0">
                                          <p:val>
                                            <p:fltVal val="0"/>
                                          </p:val>
                                        </p:tav>
                                        <p:tav tm="100000">
                                          <p:val>
                                            <p:strVal val="#ppt_w"/>
                                          </p:val>
                                        </p:tav>
                                      </p:tavLst>
                                    </p:anim>
                                    <p:anim calcmode="lin" valueType="num">
                                      <p:cBhvr>
                                        <p:cTn id="26" dur="1000" fill="hold"/>
                                        <p:tgtEl>
                                          <p:spTgt spid="44"/>
                                        </p:tgtEl>
                                        <p:attrNameLst>
                                          <p:attrName>ppt_h</p:attrName>
                                        </p:attrNameLst>
                                      </p:cBhvr>
                                      <p:tavLst>
                                        <p:tav tm="0">
                                          <p:val>
                                            <p:fltVal val="0"/>
                                          </p:val>
                                        </p:tav>
                                        <p:tav tm="100000">
                                          <p:val>
                                            <p:strVal val="#ppt_h"/>
                                          </p:val>
                                        </p:tav>
                                      </p:tavLst>
                                    </p:anim>
                                    <p:anim calcmode="lin" valueType="num">
                                      <p:cBhvr>
                                        <p:cTn id="27" dur="1000" fill="hold"/>
                                        <p:tgtEl>
                                          <p:spTgt spid="44"/>
                                        </p:tgtEl>
                                        <p:attrNameLst>
                                          <p:attrName>style.rotation</p:attrName>
                                        </p:attrNameLst>
                                      </p:cBhvr>
                                      <p:tavLst>
                                        <p:tav tm="0">
                                          <p:val>
                                            <p:fltVal val="90"/>
                                          </p:val>
                                        </p:tav>
                                        <p:tav tm="100000">
                                          <p:val>
                                            <p:fltVal val="0"/>
                                          </p:val>
                                        </p:tav>
                                      </p:tavLst>
                                    </p:anim>
                                    <p:animEffect transition="in" filter="fade">
                                      <p:cBhvr>
                                        <p:cTn id="28" dur="1000"/>
                                        <p:tgtEl>
                                          <p:spTgt spid="44"/>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wipe(down)">
                                      <p:cBhvr>
                                        <p:cTn id="33" dur="500"/>
                                        <p:tgtEl>
                                          <p:spTgt spid="19"/>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grpId="0" nodeType="clickEffect">
                                  <p:stCondLst>
                                    <p:cond delay="0"/>
                                  </p:stCondLst>
                                  <p:childTnLst>
                                    <p:set>
                                      <p:cBhvr>
                                        <p:cTn id="37" dur="1" fill="hold">
                                          <p:stCondLst>
                                            <p:cond delay="0"/>
                                          </p:stCondLst>
                                        </p:cTn>
                                        <p:tgtEl>
                                          <p:spTgt spid="45"/>
                                        </p:tgtEl>
                                        <p:attrNameLst>
                                          <p:attrName>style.visibility</p:attrName>
                                        </p:attrNameLst>
                                      </p:cBhvr>
                                      <p:to>
                                        <p:strVal val="visible"/>
                                      </p:to>
                                    </p:set>
                                    <p:animEffect transition="in" filter="circle(in)">
                                      <p:cBhvr>
                                        <p:cTn id="38" dur="2000"/>
                                        <p:tgtEl>
                                          <p:spTgt spid="45"/>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wipe(down)">
                                      <p:cBhvr>
                                        <p:cTn id="43" dur="500"/>
                                        <p:tgtEl>
                                          <p:spTgt spid="20"/>
                                        </p:tgtEl>
                                      </p:cBhvr>
                                    </p:animEffect>
                                  </p:childTnLst>
                                </p:cTn>
                              </p:par>
                            </p:childTnLst>
                          </p:cTn>
                        </p:par>
                      </p:childTnLst>
                    </p:cTn>
                  </p:par>
                  <p:par>
                    <p:cTn id="44" fill="hold">
                      <p:stCondLst>
                        <p:cond delay="indefinite"/>
                      </p:stCondLst>
                      <p:childTnLst>
                        <p:par>
                          <p:cTn id="45" fill="hold">
                            <p:stCondLst>
                              <p:cond delay="0"/>
                            </p:stCondLst>
                            <p:childTnLst>
                              <p:par>
                                <p:cTn id="46" presetID="21" presetClass="entr" presetSubtype="1" fill="hold" grpId="0" nodeType="clickEffect">
                                  <p:stCondLst>
                                    <p:cond delay="0"/>
                                  </p:stCondLst>
                                  <p:childTnLst>
                                    <p:set>
                                      <p:cBhvr>
                                        <p:cTn id="47" dur="1" fill="hold">
                                          <p:stCondLst>
                                            <p:cond delay="0"/>
                                          </p:stCondLst>
                                        </p:cTn>
                                        <p:tgtEl>
                                          <p:spTgt spid="42"/>
                                        </p:tgtEl>
                                        <p:attrNameLst>
                                          <p:attrName>style.visibility</p:attrName>
                                        </p:attrNameLst>
                                      </p:cBhvr>
                                      <p:to>
                                        <p:strVal val="visible"/>
                                      </p:to>
                                    </p:set>
                                    <p:animEffect transition="in" filter="wheel(1)">
                                      <p:cBhvr>
                                        <p:cTn id="48" dur="2000"/>
                                        <p:tgtEl>
                                          <p:spTgt spid="42"/>
                                        </p:tgtEl>
                                      </p:cBhvr>
                                    </p:animEffect>
                                  </p:childTnLst>
                                </p:cTn>
                              </p:par>
                              <p:par>
                                <p:cTn id="49" presetID="21" presetClass="entr" presetSubtype="1" fill="hold" grpId="0" nodeType="withEffect">
                                  <p:stCondLst>
                                    <p:cond delay="0"/>
                                  </p:stCondLst>
                                  <p:childTnLst>
                                    <p:set>
                                      <p:cBhvr>
                                        <p:cTn id="50" dur="1" fill="hold">
                                          <p:stCondLst>
                                            <p:cond delay="0"/>
                                          </p:stCondLst>
                                        </p:cTn>
                                        <p:tgtEl>
                                          <p:spTgt spid="39"/>
                                        </p:tgtEl>
                                        <p:attrNameLst>
                                          <p:attrName>style.visibility</p:attrName>
                                        </p:attrNameLst>
                                      </p:cBhvr>
                                      <p:to>
                                        <p:strVal val="visible"/>
                                      </p:to>
                                    </p:set>
                                    <p:animEffect transition="in" filter="wheel(1)">
                                      <p:cBhvr>
                                        <p:cTn id="51" dur="2000"/>
                                        <p:tgtEl>
                                          <p:spTgt spid="39"/>
                                        </p:tgtEl>
                                      </p:cBhvr>
                                    </p:animEffect>
                                  </p:childTnLst>
                                </p:cTn>
                              </p:par>
                              <p:par>
                                <p:cTn id="52" presetID="21" presetClass="entr" presetSubtype="1" fill="hold" grpId="0" nodeType="withEffect">
                                  <p:stCondLst>
                                    <p:cond delay="0"/>
                                  </p:stCondLst>
                                  <p:childTnLst>
                                    <p:set>
                                      <p:cBhvr>
                                        <p:cTn id="53" dur="1" fill="hold">
                                          <p:stCondLst>
                                            <p:cond delay="0"/>
                                          </p:stCondLst>
                                        </p:cTn>
                                        <p:tgtEl>
                                          <p:spTgt spid="47"/>
                                        </p:tgtEl>
                                        <p:attrNameLst>
                                          <p:attrName>style.visibility</p:attrName>
                                        </p:attrNameLst>
                                      </p:cBhvr>
                                      <p:to>
                                        <p:strVal val="visible"/>
                                      </p:to>
                                    </p:set>
                                    <p:animEffect transition="in" filter="wheel(1)">
                                      <p:cBhvr>
                                        <p:cTn id="54" dur="2000"/>
                                        <p:tgtEl>
                                          <p:spTgt spid="47"/>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animEffect transition="in" filter="wipe(down)">
                                      <p:cBhvr>
                                        <p:cTn id="59" dur="500"/>
                                        <p:tgtEl>
                                          <p:spTgt spid="21"/>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wipe(down)">
                                      <p:cBhvr>
                                        <p:cTn id="64" dur="500"/>
                                        <p:tgtEl>
                                          <p:spTgt spid="22"/>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23"/>
                                        </p:tgtEl>
                                        <p:attrNameLst>
                                          <p:attrName>style.visibility</p:attrName>
                                        </p:attrNameLst>
                                      </p:cBhvr>
                                      <p:to>
                                        <p:strVal val="visible"/>
                                      </p:to>
                                    </p:set>
                                    <p:animEffect transition="in" filter="wipe(down)">
                                      <p:cBhvr>
                                        <p:cTn id="69" dur="500"/>
                                        <p:tgtEl>
                                          <p:spTgt spid="23"/>
                                        </p:tgtEl>
                                      </p:cBhvr>
                                    </p:animEffect>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53"/>
                                        </p:tgtEl>
                                        <p:attrNameLst>
                                          <p:attrName>style.visibility</p:attrName>
                                        </p:attrNameLst>
                                      </p:cBhvr>
                                      <p:to>
                                        <p:strVal val="visible"/>
                                      </p:to>
                                    </p:set>
                                    <p:animEffect transition="in" filter="fade">
                                      <p:cBhvr>
                                        <p:cTn id="74" dur="1000"/>
                                        <p:tgtEl>
                                          <p:spTgt spid="53"/>
                                        </p:tgtEl>
                                      </p:cBhvr>
                                    </p:animEffect>
                                    <p:anim calcmode="lin" valueType="num">
                                      <p:cBhvr>
                                        <p:cTn id="75" dur="1000" fill="hold"/>
                                        <p:tgtEl>
                                          <p:spTgt spid="53"/>
                                        </p:tgtEl>
                                        <p:attrNameLst>
                                          <p:attrName>ppt_x</p:attrName>
                                        </p:attrNameLst>
                                      </p:cBhvr>
                                      <p:tavLst>
                                        <p:tav tm="0">
                                          <p:val>
                                            <p:strVal val="#ppt_x"/>
                                          </p:val>
                                        </p:tav>
                                        <p:tav tm="100000">
                                          <p:val>
                                            <p:strVal val="#ppt_x"/>
                                          </p:val>
                                        </p:tav>
                                      </p:tavLst>
                                    </p:anim>
                                    <p:anim calcmode="lin" valueType="num">
                                      <p:cBhvr>
                                        <p:cTn id="76" dur="1000" fill="hold"/>
                                        <p:tgtEl>
                                          <p:spTgt spid="53"/>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24"/>
                                        </p:tgtEl>
                                        <p:attrNameLst>
                                          <p:attrName>style.visibility</p:attrName>
                                        </p:attrNameLst>
                                      </p:cBhvr>
                                      <p:to>
                                        <p:strVal val="visible"/>
                                      </p:to>
                                    </p:set>
                                    <p:animEffect transition="in" filter="fade">
                                      <p:cBhvr>
                                        <p:cTn id="81" dur="1000"/>
                                        <p:tgtEl>
                                          <p:spTgt spid="24"/>
                                        </p:tgtEl>
                                      </p:cBhvr>
                                    </p:animEffect>
                                    <p:anim calcmode="lin" valueType="num">
                                      <p:cBhvr>
                                        <p:cTn id="82" dur="1000" fill="hold"/>
                                        <p:tgtEl>
                                          <p:spTgt spid="24"/>
                                        </p:tgtEl>
                                        <p:attrNameLst>
                                          <p:attrName>ppt_x</p:attrName>
                                        </p:attrNameLst>
                                      </p:cBhvr>
                                      <p:tavLst>
                                        <p:tav tm="0">
                                          <p:val>
                                            <p:strVal val="#ppt_x"/>
                                          </p:val>
                                        </p:tav>
                                        <p:tav tm="100000">
                                          <p:val>
                                            <p:strVal val="#ppt_x"/>
                                          </p:val>
                                        </p:tav>
                                      </p:tavLst>
                                    </p:anim>
                                    <p:anim calcmode="lin" valueType="num">
                                      <p:cBhvr>
                                        <p:cTn id="83"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52"/>
                                        </p:tgtEl>
                                        <p:attrNameLst>
                                          <p:attrName>style.visibility</p:attrName>
                                        </p:attrNameLst>
                                      </p:cBhvr>
                                      <p:to>
                                        <p:strVal val="visible"/>
                                      </p:to>
                                    </p:set>
                                    <p:animEffect transition="in" filter="fade">
                                      <p:cBhvr>
                                        <p:cTn id="88" dur="1000"/>
                                        <p:tgtEl>
                                          <p:spTgt spid="52"/>
                                        </p:tgtEl>
                                      </p:cBhvr>
                                    </p:animEffect>
                                    <p:anim calcmode="lin" valueType="num">
                                      <p:cBhvr>
                                        <p:cTn id="89" dur="1000" fill="hold"/>
                                        <p:tgtEl>
                                          <p:spTgt spid="52"/>
                                        </p:tgtEl>
                                        <p:attrNameLst>
                                          <p:attrName>ppt_x</p:attrName>
                                        </p:attrNameLst>
                                      </p:cBhvr>
                                      <p:tavLst>
                                        <p:tav tm="0">
                                          <p:val>
                                            <p:strVal val="#ppt_x"/>
                                          </p:val>
                                        </p:tav>
                                        <p:tav tm="100000">
                                          <p:val>
                                            <p:strVal val="#ppt_x"/>
                                          </p:val>
                                        </p:tav>
                                      </p:tavLst>
                                    </p:anim>
                                    <p:anim calcmode="lin" valueType="num">
                                      <p:cBhvr>
                                        <p:cTn id="90"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25"/>
                                        </p:tgtEl>
                                        <p:attrNameLst>
                                          <p:attrName>style.visibility</p:attrName>
                                        </p:attrNameLst>
                                      </p:cBhvr>
                                      <p:to>
                                        <p:strVal val="visible"/>
                                      </p:to>
                                    </p:set>
                                    <p:animEffect transition="in" filter="fade">
                                      <p:cBhvr>
                                        <p:cTn id="95" dur="1000"/>
                                        <p:tgtEl>
                                          <p:spTgt spid="25"/>
                                        </p:tgtEl>
                                      </p:cBhvr>
                                    </p:animEffect>
                                    <p:anim calcmode="lin" valueType="num">
                                      <p:cBhvr>
                                        <p:cTn id="96" dur="1000" fill="hold"/>
                                        <p:tgtEl>
                                          <p:spTgt spid="25"/>
                                        </p:tgtEl>
                                        <p:attrNameLst>
                                          <p:attrName>ppt_x</p:attrName>
                                        </p:attrNameLst>
                                      </p:cBhvr>
                                      <p:tavLst>
                                        <p:tav tm="0">
                                          <p:val>
                                            <p:strVal val="#ppt_x"/>
                                          </p:val>
                                        </p:tav>
                                        <p:tav tm="100000">
                                          <p:val>
                                            <p:strVal val="#ppt_x"/>
                                          </p:val>
                                        </p:tav>
                                      </p:tavLst>
                                    </p:anim>
                                    <p:anim calcmode="lin" valueType="num">
                                      <p:cBhvr>
                                        <p:cTn id="97"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54"/>
                                        </p:tgtEl>
                                        <p:attrNameLst>
                                          <p:attrName>style.visibility</p:attrName>
                                        </p:attrNameLst>
                                      </p:cBhvr>
                                      <p:to>
                                        <p:strVal val="visible"/>
                                      </p:to>
                                    </p:set>
                                    <p:animEffect transition="in" filter="fade">
                                      <p:cBhvr>
                                        <p:cTn id="102" dur="1000"/>
                                        <p:tgtEl>
                                          <p:spTgt spid="54"/>
                                        </p:tgtEl>
                                      </p:cBhvr>
                                    </p:animEffect>
                                    <p:anim calcmode="lin" valueType="num">
                                      <p:cBhvr>
                                        <p:cTn id="103" dur="1000" fill="hold"/>
                                        <p:tgtEl>
                                          <p:spTgt spid="54"/>
                                        </p:tgtEl>
                                        <p:attrNameLst>
                                          <p:attrName>ppt_x</p:attrName>
                                        </p:attrNameLst>
                                      </p:cBhvr>
                                      <p:tavLst>
                                        <p:tav tm="0">
                                          <p:val>
                                            <p:strVal val="#ppt_x"/>
                                          </p:val>
                                        </p:tav>
                                        <p:tav tm="100000">
                                          <p:val>
                                            <p:strVal val="#ppt_x"/>
                                          </p:val>
                                        </p:tav>
                                      </p:tavLst>
                                    </p:anim>
                                    <p:anim calcmode="lin" valueType="num">
                                      <p:cBhvr>
                                        <p:cTn id="104" dur="1000" fill="hold"/>
                                        <p:tgtEl>
                                          <p:spTgt spid="54"/>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26"/>
                                        </p:tgtEl>
                                        <p:attrNameLst>
                                          <p:attrName>style.visibility</p:attrName>
                                        </p:attrNameLst>
                                      </p:cBhvr>
                                      <p:to>
                                        <p:strVal val="visible"/>
                                      </p:to>
                                    </p:set>
                                    <p:animEffect transition="in" filter="fade">
                                      <p:cBhvr>
                                        <p:cTn id="109" dur="1000"/>
                                        <p:tgtEl>
                                          <p:spTgt spid="26"/>
                                        </p:tgtEl>
                                      </p:cBhvr>
                                    </p:animEffect>
                                    <p:anim calcmode="lin" valueType="num">
                                      <p:cBhvr>
                                        <p:cTn id="110" dur="1000" fill="hold"/>
                                        <p:tgtEl>
                                          <p:spTgt spid="26"/>
                                        </p:tgtEl>
                                        <p:attrNameLst>
                                          <p:attrName>ppt_x</p:attrName>
                                        </p:attrNameLst>
                                      </p:cBhvr>
                                      <p:tavLst>
                                        <p:tav tm="0">
                                          <p:val>
                                            <p:strVal val="#ppt_x"/>
                                          </p:val>
                                        </p:tav>
                                        <p:tav tm="100000">
                                          <p:val>
                                            <p:strVal val="#ppt_x"/>
                                          </p:val>
                                        </p:tav>
                                      </p:tavLst>
                                    </p:anim>
                                    <p:anim calcmode="lin" valueType="num">
                                      <p:cBhvr>
                                        <p:cTn id="111"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2" presetClass="entr" presetSubtype="4" fill="hold" grpId="0" nodeType="clickEffect">
                                  <p:stCondLst>
                                    <p:cond delay="0"/>
                                  </p:stCondLst>
                                  <p:childTnLst>
                                    <p:set>
                                      <p:cBhvr>
                                        <p:cTn id="115" dur="1" fill="hold">
                                          <p:stCondLst>
                                            <p:cond delay="0"/>
                                          </p:stCondLst>
                                        </p:cTn>
                                        <p:tgtEl>
                                          <p:spTgt spid="55"/>
                                        </p:tgtEl>
                                        <p:attrNameLst>
                                          <p:attrName>style.visibility</p:attrName>
                                        </p:attrNameLst>
                                      </p:cBhvr>
                                      <p:to>
                                        <p:strVal val="visible"/>
                                      </p:to>
                                    </p:set>
                                    <p:anim calcmode="lin" valueType="num">
                                      <p:cBhvr additive="base">
                                        <p:cTn id="116" dur="500" fill="hold"/>
                                        <p:tgtEl>
                                          <p:spTgt spid="55"/>
                                        </p:tgtEl>
                                        <p:attrNameLst>
                                          <p:attrName>ppt_x</p:attrName>
                                        </p:attrNameLst>
                                      </p:cBhvr>
                                      <p:tavLst>
                                        <p:tav tm="0">
                                          <p:val>
                                            <p:strVal val="#ppt_x"/>
                                          </p:val>
                                        </p:tav>
                                        <p:tav tm="100000">
                                          <p:val>
                                            <p:strVal val="#ppt_x"/>
                                          </p:val>
                                        </p:tav>
                                      </p:tavLst>
                                    </p:anim>
                                    <p:anim calcmode="lin" valueType="num">
                                      <p:cBhvr additive="base">
                                        <p:cTn id="117"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118" fill="hold">
                      <p:stCondLst>
                        <p:cond delay="indefinite"/>
                      </p:stCondLst>
                      <p:childTnLst>
                        <p:par>
                          <p:cTn id="119" fill="hold">
                            <p:stCondLst>
                              <p:cond delay="0"/>
                            </p:stCondLst>
                            <p:childTnLst>
                              <p:par>
                                <p:cTn id="120" presetID="2" presetClass="entr" presetSubtype="4" fill="hold" grpId="0" nodeType="clickEffect">
                                  <p:stCondLst>
                                    <p:cond delay="0"/>
                                  </p:stCondLst>
                                  <p:childTnLst>
                                    <p:set>
                                      <p:cBhvr>
                                        <p:cTn id="121" dur="1" fill="hold">
                                          <p:stCondLst>
                                            <p:cond delay="0"/>
                                          </p:stCondLst>
                                        </p:cTn>
                                        <p:tgtEl>
                                          <p:spTgt spid="27"/>
                                        </p:tgtEl>
                                        <p:attrNameLst>
                                          <p:attrName>style.visibility</p:attrName>
                                        </p:attrNameLst>
                                      </p:cBhvr>
                                      <p:to>
                                        <p:strVal val="visible"/>
                                      </p:to>
                                    </p:set>
                                    <p:anim calcmode="lin" valueType="num">
                                      <p:cBhvr additive="base">
                                        <p:cTn id="122" dur="500" fill="hold"/>
                                        <p:tgtEl>
                                          <p:spTgt spid="27"/>
                                        </p:tgtEl>
                                        <p:attrNameLst>
                                          <p:attrName>ppt_x</p:attrName>
                                        </p:attrNameLst>
                                      </p:cBhvr>
                                      <p:tavLst>
                                        <p:tav tm="0">
                                          <p:val>
                                            <p:strVal val="#ppt_x"/>
                                          </p:val>
                                        </p:tav>
                                        <p:tav tm="100000">
                                          <p:val>
                                            <p:strVal val="#ppt_x"/>
                                          </p:val>
                                        </p:tav>
                                      </p:tavLst>
                                    </p:anim>
                                    <p:anim calcmode="lin" valueType="num">
                                      <p:cBhvr additive="base">
                                        <p:cTn id="123"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2" presetClass="entr" presetSubtype="4" fill="hold" grpId="0" nodeType="clickEffect">
                                  <p:stCondLst>
                                    <p:cond delay="0"/>
                                  </p:stCondLst>
                                  <p:childTnLst>
                                    <p:set>
                                      <p:cBhvr>
                                        <p:cTn id="127" dur="1" fill="hold">
                                          <p:stCondLst>
                                            <p:cond delay="0"/>
                                          </p:stCondLst>
                                        </p:cTn>
                                        <p:tgtEl>
                                          <p:spTgt spid="57"/>
                                        </p:tgtEl>
                                        <p:attrNameLst>
                                          <p:attrName>style.visibility</p:attrName>
                                        </p:attrNameLst>
                                      </p:cBhvr>
                                      <p:to>
                                        <p:strVal val="visible"/>
                                      </p:to>
                                    </p:set>
                                    <p:anim calcmode="lin" valueType="num">
                                      <p:cBhvr additive="base">
                                        <p:cTn id="128" dur="500" fill="hold"/>
                                        <p:tgtEl>
                                          <p:spTgt spid="57"/>
                                        </p:tgtEl>
                                        <p:attrNameLst>
                                          <p:attrName>ppt_x</p:attrName>
                                        </p:attrNameLst>
                                      </p:cBhvr>
                                      <p:tavLst>
                                        <p:tav tm="0">
                                          <p:val>
                                            <p:strVal val="#ppt_x"/>
                                          </p:val>
                                        </p:tav>
                                        <p:tav tm="100000">
                                          <p:val>
                                            <p:strVal val="#ppt_x"/>
                                          </p:val>
                                        </p:tav>
                                      </p:tavLst>
                                    </p:anim>
                                    <p:anim calcmode="lin" valueType="num">
                                      <p:cBhvr additive="base">
                                        <p:cTn id="129"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130" fill="hold">
                      <p:stCondLst>
                        <p:cond delay="indefinite"/>
                      </p:stCondLst>
                      <p:childTnLst>
                        <p:par>
                          <p:cTn id="131" fill="hold">
                            <p:stCondLst>
                              <p:cond delay="0"/>
                            </p:stCondLst>
                            <p:childTnLst>
                              <p:par>
                                <p:cTn id="132" presetID="2" presetClass="entr" presetSubtype="4" fill="hold" grpId="0" nodeType="clickEffect">
                                  <p:stCondLst>
                                    <p:cond delay="0"/>
                                  </p:stCondLst>
                                  <p:childTnLst>
                                    <p:set>
                                      <p:cBhvr>
                                        <p:cTn id="133" dur="1" fill="hold">
                                          <p:stCondLst>
                                            <p:cond delay="0"/>
                                          </p:stCondLst>
                                        </p:cTn>
                                        <p:tgtEl>
                                          <p:spTgt spid="28"/>
                                        </p:tgtEl>
                                        <p:attrNameLst>
                                          <p:attrName>style.visibility</p:attrName>
                                        </p:attrNameLst>
                                      </p:cBhvr>
                                      <p:to>
                                        <p:strVal val="visible"/>
                                      </p:to>
                                    </p:set>
                                    <p:anim calcmode="lin" valueType="num">
                                      <p:cBhvr additive="base">
                                        <p:cTn id="134" dur="500" fill="hold"/>
                                        <p:tgtEl>
                                          <p:spTgt spid="28"/>
                                        </p:tgtEl>
                                        <p:attrNameLst>
                                          <p:attrName>ppt_x</p:attrName>
                                        </p:attrNameLst>
                                      </p:cBhvr>
                                      <p:tavLst>
                                        <p:tav tm="0">
                                          <p:val>
                                            <p:strVal val="#ppt_x"/>
                                          </p:val>
                                        </p:tav>
                                        <p:tav tm="100000">
                                          <p:val>
                                            <p:strVal val="#ppt_x"/>
                                          </p:val>
                                        </p:tav>
                                      </p:tavLst>
                                    </p:anim>
                                    <p:anim calcmode="lin" valueType="num">
                                      <p:cBhvr additive="base">
                                        <p:cTn id="135"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22" presetClass="entr" presetSubtype="4" fill="hold" grpId="0" nodeType="clickEffect">
                                  <p:stCondLst>
                                    <p:cond delay="0"/>
                                  </p:stCondLst>
                                  <p:childTnLst>
                                    <p:set>
                                      <p:cBhvr>
                                        <p:cTn id="139" dur="1" fill="hold">
                                          <p:stCondLst>
                                            <p:cond delay="0"/>
                                          </p:stCondLst>
                                        </p:cTn>
                                        <p:tgtEl>
                                          <p:spTgt spid="58"/>
                                        </p:tgtEl>
                                        <p:attrNameLst>
                                          <p:attrName>style.visibility</p:attrName>
                                        </p:attrNameLst>
                                      </p:cBhvr>
                                      <p:to>
                                        <p:strVal val="visible"/>
                                      </p:to>
                                    </p:set>
                                    <p:animEffect transition="in" filter="wipe(down)">
                                      <p:cBhvr>
                                        <p:cTn id="140" dur="500"/>
                                        <p:tgtEl>
                                          <p:spTgt spid="58"/>
                                        </p:tgtEl>
                                      </p:cBhvr>
                                    </p:animEffect>
                                  </p:childTnLst>
                                </p:cTn>
                              </p:par>
                              <p:par>
                                <p:cTn id="141" presetID="22" presetClass="entr" presetSubtype="4" fill="hold" grpId="0" nodeType="withEffect">
                                  <p:stCondLst>
                                    <p:cond delay="0"/>
                                  </p:stCondLst>
                                  <p:childTnLst>
                                    <p:set>
                                      <p:cBhvr>
                                        <p:cTn id="142" dur="1" fill="hold">
                                          <p:stCondLst>
                                            <p:cond delay="0"/>
                                          </p:stCondLst>
                                        </p:cTn>
                                        <p:tgtEl>
                                          <p:spTgt spid="59"/>
                                        </p:tgtEl>
                                        <p:attrNameLst>
                                          <p:attrName>style.visibility</p:attrName>
                                        </p:attrNameLst>
                                      </p:cBhvr>
                                      <p:to>
                                        <p:strVal val="visible"/>
                                      </p:to>
                                    </p:set>
                                    <p:animEffect transition="in" filter="wipe(down)">
                                      <p:cBhvr>
                                        <p:cTn id="143" dur="500"/>
                                        <p:tgtEl>
                                          <p:spTgt spid="59"/>
                                        </p:tgtEl>
                                      </p:cBhvr>
                                    </p:animEffect>
                                  </p:childTnLst>
                                </p:cTn>
                              </p:par>
                            </p:childTnLst>
                          </p:cTn>
                        </p:par>
                      </p:childTnLst>
                    </p:cTn>
                  </p:par>
                  <p:par>
                    <p:cTn id="144" fill="hold">
                      <p:stCondLst>
                        <p:cond delay="indefinite"/>
                      </p:stCondLst>
                      <p:childTnLst>
                        <p:par>
                          <p:cTn id="145" fill="hold">
                            <p:stCondLst>
                              <p:cond delay="0"/>
                            </p:stCondLst>
                            <p:childTnLst>
                              <p:par>
                                <p:cTn id="146" presetID="21" presetClass="entr" presetSubtype="1" fill="hold" grpId="0" nodeType="clickEffect">
                                  <p:stCondLst>
                                    <p:cond delay="0"/>
                                  </p:stCondLst>
                                  <p:childTnLst>
                                    <p:set>
                                      <p:cBhvr>
                                        <p:cTn id="147" dur="1" fill="hold">
                                          <p:stCondLst>
                                            <p:cond delay="0"/>
                                          </p:stCondLst>
                                        </p:cTn>
                                        <p:tgtEl>
                                          <p:spTgt spid="29"/>
                                        </p:tgtEl>
                                        <p:attrNameLst>
                                          <p:attrName>style.visibility</p:attrName>
                                        </p:attrNameLst>
                                      </p:cBhvr>
                                      <p:to>
                                        <p:strVal val="visible"/>
                                      </p:to>
                                    </p:set>
                                    <p:animEffect transition="in" filter="wheel(1)">
                                      <p:cBhvr>
                                        <p:cTn id="148" dur="2000"/>
                                        <p:tgtEl>
                                          <p:spTgt spid="29"/>
                                        </p:tgtEl>
                                      </p:cBhvr>
                                    </p:animEffect>
                                  </p:childTnLst>
                                </p:cTn>
                              </p:par>
                            </p:childTnLst>
                          </p:cTn>
                        </p:par>
                      </p:childTnLst>
                    </p:cTn>
                  </p:par>
                  <p:par>
                    <p:cTn id="149" fill="hold">
                      <p:stCondLst>
                        <p:cond delay="indefinite"/>
                      </p:stCondLst>
                      <p:childTnLst>
                        <p:par>
                          <p:cTn id="150" fill="hold">
                            <p:stCondLst>
                              <p:cond delay="0"/>
                            </p:stCondLst>
                            <p:childTnLst>
                              <p:par>
                                <p:cTn id="151" presetID="16" presetClass="entr" presetSubtype="21" fill="hold" grpId="0" nodeType="clickEffect">
                                  <p:stCondLst>
                                    <p:cond delay="0"/>
                                  </p:stCondLst>
                                  <p:childTnLst>
                                    <p:set>
                                      <p:cBhvr>
                                        <p:cTn id="152" dur="1" fill="hold">
                                          <p:stCondLst>
                                            <p:cond delay="0"/>
                                          </p:stCondLst>
                                        </p:cTn>
                                        <p:tgtEl>
                                          <p:spTgt spid="60"/>
                                        </p:tgtEl>
                                        <p:attrNameLst>
                                          <p:attrName>style.visibility</p:attrName>
                                        </p:attrNameLst>
                                      </p:cBhvr>
                                      <p:to>
                                        <p:strVal val="visible"/>
                                      </p:to>
                                    </p:set>
                                    <p:animEffect transition="in" filter="barn(inVertical)">
                                      <p:cBhvr>
                                        <p:cTn id="153" dur="500"/>
                                        <p:tgtEl>
                                          <p:spTgt spid="60"/>
                                        </p:tgtEl>
                                      </p:cBhvr>
                                    </p:animEffect>
                                  </p:childTnLst>
                                </p:cTn>
                              </p:par>
                            </p:childTnLst>
                          </p:cTn>
                        </p:par>
                      </p:childTnLst>
                    </p:cTn>
                  </p:par>
                  <p:par>
                    <p:cTn id="154" fill="hold">
                      <p:stCondLst>
                        <p:cond delay="indefinite"/>
                      </p:stCondLst>
                      <p:childTnLst>
                        <p:par>
                          <p:cTn id="155" fill="hold">
                            <p:stCondLst>
                              <p:cond delay="0"/>
                            </p:stCondLst>
                            <p:childTnLst>
                              <p:par>
                                <p:cTn id="156" presetID="31" presetClass="entr" presetSubtype="0" fill="hold" grpId="0" nodeType="clickEffect">
                                  <p:stCondLst>
                                    <p:cond delay="0"/>
                                  </p:stCondLst>
                                  <p:childTnLst>
                                    <p:set>
                                      <p:cBhvr>
                                        <p:cTn id="157" dur="1" fill="hold">
                                          <p:stCondLst>
                                            <p:cond delay="0"/>
                                          </p:stCondLst>
                                        </p:cTn>
                                        <p:tgtEl>
                                          <p:spTgt spid="30"/>
                                        </p:tgtEl>
                                        <p:attrNameLst>
                                          <p:attrName>style.visibility</p:attrName>
                                        </p:attrNameLst>
                                      </p:cBhvr>
                                      <p:to>
                                        <p:strVal val="visible"/>
                                      </p:to>
                                    </p:set>
                                    <p:anim calcmode="lin" valueType="num">
                                      <p:cBhvr>
                                        <p:cTn id="158" dur="1000" fill="hold"/>
                                        <p:tgtEl>
                                          <p:spTgt spid="30"/>
                                        </p:tgtEl>
                                        <p:attrNameLst>
                                          <p:attrName>ppt_w</p:attrName>
                                        </p:attrNameLst>
                                      </p:cBhvr>
                                      <p:tavLst>
                                        <p:tav tm="0">
                                          <p:val>
                                            <p:fltVal val="0"/>
                                          </p:val>
                                        </p:tav>
                                        <p:tav tm="100000">
                                          <p:val>
                                            <p:strVal val="#ppt_w"/>
                                          </p:val>
                                        </p:tav>
                                      </p:tavLst>
                                    </p:anim>
                                    <p:anim calcmode="lin" valueType="num">
                                      <p:cBhvr>
                                        <p:cTn id="159" dur="1000" fill="hold"/>
                                        <p:tgtEl>
                                          <p:spTgt spid="30"/>
                                        </p:tgtEl>
                                        <p:attrNameLst>
                                          <p:attrName>ppt_h</p:attrName>
                                        </p:attrNameLst>
                                      </p:cBhvr>
                                      <p:tavLst>
                                        <p:tav tm="0">
                                          <p:val>
                                            <p:fltVal val="0"/>
                                          </p:val>
                                        </p:tav>
                                        <p:tav tm="100000">
                                          <p:val>
                                            <p:strVal val="#ppt_h"/>
                                          </p:val>
                                        </p:tav>
                                      </p:tavLst>
                                    </p:anim>
                                    <p:anim calcmode="lin" valueType="num">
                                      <p:cBhvr>
                                        <p:cTn id="160" dur="1000" fill="hold"/>
                                        <p:tgtEl>
                                          <p:spTgt spid="30"/>
                                        </p:tgtEl>
                                        <p:attrNameLst>
                                          <p:attrName>style.rotation</p:attrName>
                                        </p:attrNameLst>
                                      </p:cBhvr>
                                      <p:tavLst>
                                        <p:tav tm="0">
                                          <p:val>
                                            <p:fltVal val="90"/>
                                          </p:val>
                                        </p:tav>
                                        <p:tav tm="100000">
                                          <p:val>
                                            <p:fltVal val="0"/>
                                          </p:val>
                                        </p:tav>
                                      </p:tavLst>
                                    </p:anim>
                                    <p:animEffect transition="in" filter="fade">
                                      <p:cBhvr>
                                        <p:cTn id="161" dur="1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9" grpId="0" animBg="1"/>
      <p:bldP spid="44" grpId="0" animBg="1"/>
      <p:bldP spid="45" grpId="0" animBg="1"/>
      <p:bldP spid="42" grpId="0" animBg="1"/>
      <p:bldP spid="47" grpId="0" animBg="1"/>
      <p:bldP spid="52" grpId="0" animBg="1"/>
      <p:bldP spid="53" grpId="0" animBg="1"/>
      <p:bldP spid="54" grpId="0" animBg="1"/>
      <p:bldP spid="55" grpId="0" animBg="1"/>
      <p:bldP spid="57" grpId="0" animBg="1"/>
      <p:bldP spid="58" grpId="0" animBg="1"/>
      <p:bldP spid="59" grpId="0" animBg="1"/>
      <p:bldP spid="6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5">
            <a:extLst>
              <a:ext uri="{FF2B5EF4-FFF2-40B4-BE49-F238E27FC236}">
                <a16:creationId xmlns:a16="http://schemas.microsoft.com/office/drawing/2014/main" xmlns="" id="{C43AAB87-ED2E-4A00-A64E-18AACE0108EC}"/>
              </a:ext>
            </a:extLst>
          </p:cNvPr>
          <p:cNvSpPr>
            <a:spLocks noChangeArrowheads="1"/>
          </p:cNvSpPr>
          <p:nvPr/>
        </p:nvSpPr>
        <p:spPr bwMode="auto">
          <a:xfrm>
            <a:off x="55219" y="42108"/>
            <a:ext cx="9033561" cy="579215"/>
          </a:xfrm>
          <a:prstGeom prst="roundRect">
            <a:avLst>
              <a:gd name="adj" fmla="val 5241"/>
            </a:avLst>
          </a:prstGeom>
          <a:pattFill prst="pct5">
            <a:fgClr>
              <a:schemeClr val="tx2">
                <a:lumMod val="20000"/>
                <a:lumOff val="80000"/>
              </a:schemeClr>
            </a:fgClr>
            <a:bgClr>
              <a:srgbClr val="FFFFFF"/>
            </a:bgClr>
          </a:pattFill>
          <a:ln w="28575">
            <a:solidFill>
              <a:schemeClr val="accent5">
                <a:lumMod val="75000"/>
              </a:schemeClr>
            </a:solidFill>
            <a:headEnd/>
            <a:tailEnd/>
          </a:ln>
          <a:effectLst>
            <a:innerShdw blurRad="114300">
              <a:prstClr val="black"/>
            </a:innerShdw>
          </a:effectLst>
        </p:spPr>
        <p:style>
          <a:lnRef idx="1">
            <a:schemeClr val="accent6"/>
          </a:lnRef>
          <a:fillRef idx="1001">
            <a:schemeClr val="lt2"/>
          </a:fillRef>
          <a:effectRef idx="1">
            <a:schemeClr val="accent6"/>
          </a:effectRef>
          <a:fontRef idx="minor">
            <a:schemeClr val="dk1"/>
          </a:fontRef>
        </p:style>
        <p:txBody>
          <a:bodyPr rot="0" vert="horz" wrap="square" lIns="91440" tIns="45720" rIns="91440" bIns="45720" anchor="ctr" anchorCtr="0" upright="1">
            <a:noAutofit/>
          </a:bodyPr>
          <a:lstStyle/>
          <a:p>
            <a:pPr algn="ctr">
              <a:lnSpc>
                <a:spcPct val="107000"/>
              </a:lnSpc>
              <a:spcAft>
                <a:spcPts val="800"/>
              </a:spcAft>
            </a:pPr>
            <a:r>
              <a:rPr lang="en-US" sz="3200" dirty="0" smtClean="0">
                <a:solidFill>
                  <a:srgbClr val="FF0000"/>
                </a:solidFill>
                <a:effectLst/>
                <a:latin typeface="Stencil" pitchFamily="82" charset="0"/>
                <a:ea typeface="Calibri" panose="020F0502020204030204" pitchFamily="34" charset="0"/>
                <a:cs typeface="Times New Roman" panose="02020603050405020304" pitchFamily="18" charset="0"/>
              </a:rPr>
              <a:t>BÀI 4: ÔN TẬP CHƯƠNG 9</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1" name="TextBox 30"/>
          <p:cNvSpPr txBox="1"/>
          <p:nvPr/>
        </p:nvSpPr>
        <p:spPr>
          <a:xfrm>
            <a:off x="62281" y="664255"/>
            <a:ext cx="1626799" cy="400110"/>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sz="2000" b="1" u="sng" dirty="0" smtClean="0">
                <a:solidFill>
                  <a:srgbClr val="FFFF00"/>
                </a:solidFill>
                <a:latin typeface="Times New Roman" pitchFamily="18" charset="0"/>
                <a:cs typeface="Times New Roman" pitchFamily="18" charset="0"/>
              </a:rPr>
              <a:t>II. Bài tập:</a:t>
            </a:r>
            <a:endParaRPr lang="en-US" sz="2000" b="1" u="sng" dirty="0">
              <a:solidFill>
                <a:srgbClr val="FFFF00"/>
              </a:solidFill>
              <a:latin typeface="Times New Roman" pitchFamily="18" charset="0"/>
              <a:cs typeface="Times New Roman" pitchFamily="18"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65" y="1272676"/>
            <a:ext cx="581025"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3634154" y="2703487"/>
            <a:ext cx="5410397" cy="1015663"/>
          </a:xfrm>
          <a:prstGeom prst="rect">
            <a:avLst/>
          </a:prstGeom>
          <a:noFill/>
        </p:spPr>
        <p:txBody>
          <a:bodyPr wrap="square" rtlCol="0">
            <a:spAutoFit/>
          </a:bodyPr>
          <a:lstStyle/>
          <a:p>
            <a:pPr algn="just"/>
            <a:r>
              <a:rPr lang="vi-VN" sz="2000" b="1" dirty="0" smtClean="0">
                <a:solidFill>
                  <a:srgbClr val="0070C0"/>
                </a:solidFill>
                <a:latin typeface="Times New Roman" pitchFamily="18" charset="0"/>
                <a:cs typeface="Times New Roman" pitchFamily="18" charset="0"/>
              </a:rPr>
              <a:t>b</a:t>
            </a:r>
            <a:r>
              <a:rPr lang="vi-VN" sz="2000" b="1" dirty="0">
                <a:solidFill>
                  <a:srgbClr val="0070C0"/>
                </a:solidFill>
                <a:latin typeface="Times New Roman" pitchFamily="18" charset="0"/>
                <a:cs typeface="Times New Roman" pitchFamily="18" charset="0"/>
              </a:rPr>
              <a:t>) Bạn Lan chọn một ngày trong tháng 8 để đi về quê, kết quả có thể xảy ra là bất kì ngày nào trong tháng ( Từ ngày 1/8 đến 30/8)</a:t>
            </a:r>
            <a:endParaRPr lang="en-US" sz="2000" b="1" dirty="0">
              <a:solidFill>
                <a:srgbClr val="0070C0"/>
              </a:solidFill>
              <a:latin typeface="Times New Roman" pitchFamily="18" charset="0"/>
              <a:cs typeface="Times New Roman" pitchFamily="18" charset="0"/>
            </a:endParaRPr>
          </a:p>
        </p:txBody>
      </p:sp>
      <p:sp>
        <p:nvSpPr>
          <p:cNvPr id="10" name="TextBox 9"/>
          <p:cNvSpPr txBox="1"/>
          <p:nvPr/>
        </p:nvSpPr>
        <p:spPr>
          <a:xfrm>
            <a:off x="589549" y="1160032"/>
            <a:ext cx="8402051" cy="1107996"/>
          </a:xfrm>
          <a:prstGeom prst="rect">
            <a:avLst/>
          </a:prstGeom>
          <a:noFill/>
        </p:spPr>
        <p:txBody>
          <a:bodyPr wrap="square" rtlCol="0">
            <a:spAutoFit/>
          </a:bodyPr>
          <a:lstStyle/>
          <a:p>
            <a:pPr algn="just"/>
            <a:r>
              <a:rPr lang="en-US" sz="2200" dirty="0" smtClean="0">
                <a:latin typeface="Times New Roman" pitchFamily="18" charset="0"/>
                <a:cs typeface="Times New Roman" pitchFamily="18" charset="0"/>
              </a:rPr>
              <a:t>Hãy </a:t>
            </a:r>
            <a:r>
              <a:rPr lang="en-US" sz="2200" dirty="0">
                <a:latin typeface="Times New Roman" pitchFamily="18" charset="0"/>
                <a:cs typeface="Times New Roman" pitchFamily="18" charset="0"/>
              </a:rPr>
              <a:t>liệt kê tất cả các kết quả có thể xảy ra của mỗi phép thử nghiệm sau:</a:t>
            </a:r>
          </a:p>
          <a:p>
            <a:pPr algn="just"/>
            <a:r>
              <a:rPr lang="en-US" sz="2200" dirty="0">
                <a:latin typeface="Times New Roman" pitchFamily="18" charset="0"/>
                <a:cs typeface="Times New Roman" pitchFamily="18" charset="0"/>
              </a:rPr>
              <a:t>a) Lấy ra 1 quả bóng từ hộp có 10 quả bóng được đánh số từ 1 đến 10.</a:t>
            </a:r>
          </a:p>
          <a:p>
            <a:pPr algn="just"/>
            <a:r>
              <a:rPr lang="en-US" sz="2200" dirty="0">
                <a:latin typeface="Times New Roman" pitchFamily="18" charset="0"/>
                <a:cs typeface="Times New Roman" pitchFamily="18" charset="0"/>
              </a:rPr>
              <a:t>b) Bạn Lan chọn một ngày trong tháng 8 để đi về </a:t>
            </a:r>
            <a:r>
              <a:rPr lang="en-US" sz="2200" dirty="0" smtClean="0">
                <a:latin typeface="Times New Roman" pitchFamily="18" charset="0"/>
                <a:cs typeface="Times New Roman" pitchFamily="18" charset="0"/>
              </a:rPr>
              <a:t>quê.</a:t>
            </a:r>
            <a:endParaRPr lang="en-US" sz="2200" dirty="0">
              <a:latin typeface="Times New Roman" pitchFamily="18" charset="0"/>
              <a:cs typeface="Times New Roman" pitchFamily="18" charset="0"/>
            </a:endParaRPr>
          </a:p>
        </p:txBody>
      </p:sp>
      <p:sp>
        <p:nvSpPr>
          <p:cNvPr id="2" name="Rectangle 1"/>
          <p:cNvSpPr/>
          <p:nvPr/>
        </p:nvSpPr>
        <p:spPr>
          <a:xfrm>
            <a:off x="85728" y="2750379"/>
            <a:ext cx="3735995" cy="1015663"/>
          </a:xfrm>
          <a:prstGeom prst="rect">
            <a:avLst/>
          </a:prstGeom>
        </p:spPr>
        <p:txBody>
          <a:bodyPr wrap="square">
            <a:spAutoFit/>
          </a:bodyPr>
          <a:lstStyle/>
          <a:p>
            <a:pPr algn="just"/>
            <a:r>
              <a:rPr lang="en-US" sz="2000" b="1" dirty="0" smtClean="0">
                <a:solidFill>
                  <a:srgbClr val="0070C0"/>
                </a:solidFill>
                <a:latin typeface="Times New Roman" pitchFamily="18" charset="0"/>
                <a:cs typeface="Times New Roman" pitchFamily="18" charset="0"/>
              </a:rPr>
              <a:t>a) </a:t>
            </a:r>
            <a:r>
              <a:rPr lang="vi-VN" sz="2000" b="1" dirty="0" smtClean="0">
                <a:solidFill>
                  <a:srgbClr val="0070C0"/>
                </a:solidFill>
                <a:latin typeface="Times New Roman" pitchFamily="18" charset="0"/>
                <a:cs typeface="Times New Roman" pitchFamily="18" charset="0"/>
              </a:rPr>
              <a:t>Các </a:t>
            </a:r>
            <a:r>
              <a:rPr lang="vi-VN" sz="2000" b="1" dirty="0">
                <a:solidFill>
                  <a:srgbClr val="0070C0"/>
                </a:solidFill>
                <a:latin typeface="Times New Roman" pitchFamily="18" charset="0"/>
                <a:cs typeface="Times New Roman" pitchFamily="18" charset="0"/>
              </a:rPr>
              <a:t>kết quả có thể xảy ra là</a:t>
            </a:r>
            <a:r>
              <a:rPr lang="vi-VN" sz="2000" b="1" dirty="0" smtClean="0">
                <a:solidFill>
                  <a:srgbClr val="0070C0"/>
                </a:solidFill>
                <a:latin typeface="Times New Roman" pitchFamily="18" charset="0"/>
                <a:cs typeface="Times New Roman" pitchFamily="18" charset="0"/>
              </a:rPr>
              <a:t>:</a:t>
            </a:r>
            <a:endParaRPr lang="en-US" sz="2000" b="1" dirty="0" smtClean="0">
              <a:solidFill>
                <a:srgbClr val="0070C0"/>
              </a:solidFill>
              <a:latin typeface="Times New Roman" pitchFamily="18" charset="0"/>
              <a:cs typeface="Times New Roman" pitchFamily="18" charset="0"/>
            </a:endParaRPr>
          </a:p>
          <a:p>
            <a:pPr algn="just"/>
            <a:r>
              <a:rPr lang="vi-VN" sz="2000" b="1" dirty="0" smtClean="0">
                <a:solidFill>
                  <a:srgbClr val="0070C0"/>
                </a:solidFill>
                <a:latin typeface="Times New Roman" pitchFamily="18" charset="0"/>
                <a:cs typeface="Times New Roman" pitchFamily="18" charset="0"/>
              </a:rPr>
              <a:t> bóng </a:t>
            </a:r>
            <a:r>
              <a:rPr lang="vi-VN" sz="2000" b="1" dirty="0">
                <a:solidFill>
                  <a:srgbClr val="0070C0"/>
                </a:solidFill>
                <a:latin typeface="Times New Roman" pitchFamily="18" charset="0"/>
                <a:cs typeface="Times New Roman" pitchFamily="18" charset="0"/>
              </a:rPr>
              <a:t>được đánh </a:t>
            </a:r>
            <a:r>
              <a:rPr lang="vi-VN" sz="2000" b="1" dirty="0" smtClean="0">
                <a:solidFill>
                  <a:srgbClr val="0070C0"/>
                </a:solidFill>
                <a:latin typeface="Times New Roman" pitchFamily="18" charset="0"/>
                <a:cs typeface="Times New Roman" pitchFamily="18" charset="0"/>
              </a:rPr>
              <a:t>số</a:t>
            </a:r>
            <a:endParaRPr lang="en-US" sz="2000" b="1" dirty="0" smtClean="0">
              <a:solidFill>
                <a:srgbClr val="0070C0"/>
              </a:solidFill>
              <a:latin typeface="Times New Roman" pitchFamily="18" charset="0"/>
              <a:cs typeface="Times New Roman" pitchFamily="18" charset="0"/>
            </a:endParaRPr>
          </a:p>
          <a:p>
            <a:pPr algn="just"/>
            <a:r>
              <a:rPr lang="en-US" sz="2000" b="1" dirty="0" smtClean="0">
                <a:solidFill>
                  <a:srgbClr val="0070C0"/>
                </a:solidFill>
                <a:latin typeface="Times New Roman" pitchFamily="18" charset="0"/>
                <a:cs typeface="Times New Roman" pitchFamily="18" charset="0"/>
              </a:rPr>
              <a:t>1</a:t>
            </a:r>
            <a:r>
              <a:rPr lang="vi-VN" sz="2000" b="1" dirty="0" smtClean="0">
                <a:solidFill>
                  <a:srgbClr val="0070C0"/>
                </a:solidFill>
                <a:latin typeface="Times New Roman" pitchFamily="18" charset="0"/>
                <a:cs typeface="Times New Roman" pitchFamily="18" charset="0"/>
              </a:rPr>
              <a:t>,2,3,4,5,6,7,8,9,10</a:t>
            </a:r>
            <a:endParaRPr lang="en-US" sz="2000" b="1" dirty="0">
              <a:solidFill>
                <a:srgbClr val="0070C0"/>
              </a:solidFill>
              <a:latin typeface="Times New Roman" pitchFamily="18" charset="0"/>
              <a:cs typeface="Times New Roman" pitchFamily="18" charset="0"/>
            </a:endParaRPr>
          </a:p>
        </p:txBody>
      </p:sp>
      <p:pic>
        <p:nvPicPr>
          <p:cNvPr id="2054" name="Picture 6" descr="lẻ] kẹo con mắt/ trái đất/ quái vật/ quả bóng funny casle hongkong siêu  thơm ngon - Sắp xếp theo liên quan sản phẩm | Timki"/>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3052" y="3952159"/>
            <a:ext cx="2812055" cy="281205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4154" y="3753975"/>
            <a:ext cx="5410398" cy="303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Straight Connector 4"/>
          <p:cNvCxnSpPr/>
          <p:nvPr/>
        </p:nvCxnSpPr>
        <p:spPr>
          <a:xfrm>
            <a:off x="3575540" y="2785548"/>
            <a:ext cx="0" cy="406072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048158" y="2298986"/>
            <a:ext cx="1054764" cy="369332"/>
          </a:xfrm>
          <a:prstGeom prst="rect">
            <a:avLst/>
          </a:prstGeom>
          <a:solidFill>
            <a:srgbClr val="FFFF00"/>
          </a:solidFill>
          <a:ln>
            <a:solidFill>
              <a:srgbClr val="00B0F0"/>
            </a:solidFill>
          </a:ln>
          <a:scene3d>
            <a:camera prst="orthographicFront"/>
            <a:lightRig rig="threePt" dir="t"/>
          </a:scene3d>
          <a:sp3d>
            <a:bevelT/>
          </a:sp3d>
        </p:spPr>
        <p:txBody>
          <a:bodyPr wrap="square" rtlCol="0">
            <a:spAutoFit/>
          </a:bodyPr>
          <a:lstStyle/>
          <a:p>
            <a:pPr algn="ctr"/>
            <a:r>
              <a:rPr lang="en-US" b="1" dirty="0" smtClean="0">
                <a:solidFill>
                  <a:srgbClr val="FF0000"/>
                </a:solidFill>
                <a:latin typeface="Times New Roman" pitchFamily="18" charset="0"/>
                <a:cs typeface="Times New Roman" pitchFamily="18" charset="0"/>
              </a:rPr>
              <a:t>Trả lời:</a:t>
            </a:r>
            <a:endParaRPr lang="en-US"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47413374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p:cTn id="7" dur="1000" fill="hold"/>
                                        <p:tgtEl>
                                          <p:spTgt spid="2051"/>
                                        </p:tgtEl>
                                        <p:attrNameLst>
                                          <p:attrName>ppt_w</p:attrName>
                                        </p:attrNameLst>
                                      </p:cBhvr>
                                      <p:tavLst>
                                        <p:tav tm="0">
                                          <p:val>
                                            <p:strVal val="#ppt_w*0.70"/>
                                          </p:val>
                                        </p:tav>
                                        <p:tav tm="100000">
                                          <p:val>
                                            <p:strVal val="#ppt_w"/>
                                          </p:val>
                                        </p:tav>
                                      </p:tavLst>
                                    </p:anim>
                                    <p:anim calcmode="lin" valueType="num">
                                      <p:cBhvr>
                                        <p:cTn id="8" dur="1000" fill="hold"/>
                                        <p:tgtEl>
                                          <p:spTgt spid="2051"/>
                                        </p:tgtEl>
                                        <p:attrNameLst>
                                          <p:attrName>ppt_h</p:attrName>
                                        </p:attrNameLst>
                                      </p:cBhvr>
                                      <p:tavLst>
                                        <p:tav tm="0">
                                          <p:val>
                                            <p:strVal val="#ppt_h"/>
                                          </p:val>
                                        </p:tav>
                                        <p:tav tm="100000">
                                          <p:val>
                                            <p:strVal val="#ppt_h"/>
                                          </p:val>
                                        </p:tav>
                                      </p:tavLst>
                                    </p:anim>
                                    <p:animEffect transition="in" filter="fade">
                                      <p:cBhvr>
                                        <p:cTn id="9" dur="1000"/>
                                        <p:tgtEl>
                                          <p:spTgt spid="205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down)">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nodeType="clickEffect">
                                  <p:stCondLst>
                                    <p:cond delay="0"/>
                                  </p:stCondLst>
                                  <p:childTnLst>
                                    <p:set>
                                      <p:cBhvr>
                                        <p:cTn id="25" dur="1" fill="hold">
                                          <p:stCondLst>
                                            <p:cond delay="0"/>
                                          </p:stCondLst>
                                        </p:cTn>
                                        <p:tgtEl>
                                          <p:spTgt spid="2054"/>
                                        </p:tgtEl>
                                        <p:attrNameLst>
                                          <p:attrName>style.visibility</p:attrName>
                                        </p:attrNameLst>
                                      </p:cBhvr>
                                      <p:to>
                                        <p:strVal val="visible"/>
                                      </p:to>
                                    </p:set>
                                    <p:animEffect transition="in" filter="wheel(1)">
                                      <p:cBhvr>
                                        <p:cTn id="26" dur="2000"/>
                                        <p:tgtEl>
                                          <p:spTgt spid="2054"/>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circle(in)">
                                      <p:cBhvr>
                                        <p:cTn id="31" dur="2000"/>
                                        <p:tgtEl>
                                          <p:spTgt spid="2"/>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1"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wheel(1)">
                                      <p:cBhvr>
                                        <p:cTn id="36" dur="20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circle(in)">
                                      <p:cBhvr>
                                        <p:cTn id="41" dur="20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wipe(down)">
                                      <p:cBhvr>
                                        <p:cTn id="4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2" grpId="0"/>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56076" y="1360005"/>
            <a:ext cx="8723847" cy="1323439"/>
            <a:chOff x="256076" y="1360005"/>
            <a:chExt cx="8723847" cy="1323439"/>
          </a:xfrm>
        </p:grpSpPr>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076" y="1395173"/>
              <a:ext cx="54292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99002" y="1360005"/>
              <a:ext cx="8180921" cy="1323439"/>
            </a:xfrm>
            <a:prstGeom prst="rect">
              <a:avLst/>
            </a:prstGeom>
            <a:noFill/>
          </p:spPr>
          <p:txBody>
            <a:bodyPr wrap="square" rtlCol="0">
              <a:spAutoFit/>
            </a:bodyPr>
            <a:lstStyle/>
            <a:p>
              <a:pPr algn="just"/>
              <a:r>
                <a:rPr lang="en-US" sz="2000" b="1" dirty="0" smtClean="0">
                  <a:latin typeface="Times New Roman" pitchFamily="18" charset="0"/>
                  <a:cs typeface="Times New Roman" pitchFamily="18" charset="0"/>
                </a:rPr>
                <a:t>Trong </a:t>
              </a:r>
              <a:r>
                <a:rPr lang="en-US" sz="2000" b="1" dirty="0">
                  <a:latin typeface="Times New Roman" pitchFamily="18" charset="0"/>
                  <a:cs typeface="Times New Roman" pitchFamily="18" charset="0"/>
                </a:rPr>
                <a:t>hộp có 1 cây bút xanh, 1 cây bút đỏ, 1 cây bút tím. Hãy liệt kê các kết quả có thể xảy ra của mỗi hoạt động sau:</a:t>
              </a:r>
            </a:p>
            <a:p>
              <a:pPr algn="just"/>
              <a:r>
                <a:rPr lang="vi-VN" sz="2000" b="1" dirty="0">
                  <a:latin typeface="Times New Roman" pitchFamily="18" charset="0"/>
                  <a:cs typeface="Times New Roman" pitchFamily="18" charset="0"/>
                </a:rPr>
                <a:t>a) Lấy ra 1 cây bút từ </a:t>
              </a:r>
              <a:r>
                <a:rPr lang="vi-VN" sz="2000" b="1" dirty="0" smtClean="0">
                  <a:latin typeface="Times New Roman" pitchFamily="18" charset="0"/>
                  <a:cs typeface="Times New Roman" pitchFamily="18" charset="0"/>
                </a:rPr>
                <a:t>hộp</a:t>
              </a:r>
              <a:r>
                <a:rPr lang="en-US" sz="2000" b="1" dirty="0">
                  <a:latin typeface="Times New Roman" pitchFamily="18" charset="0"/>
                  <a:cs typeface="Times New Roman" pitchFamily="18" charset="0"/>
                </a:rPr>
                <a:t>.</a:t>
              </a:r>
            </a:p>
            <a:p>
              <a:pPr algn="just"/>
              <a:r>
                <a:rPr lang="vi-VN" sz="2000" b="1" dirty="0">
                  <a:latin typeface="Times New Roman" pitchFamily="18" charset="0"/>
                  <a:cs typeface="Times New Roman" pitchFamily="18" charset="0"/>
                </a:rPr>
                <a:t>b) Lấy ra cùng 1 lúc 2 cây bút từ </a:t>
              </a:r>
              <a:r>
                <a:rPr lang="vi-VN" sz="2000" b="1" dirty="0" smtClean="0">
                  <a:latin typeface="Times New Roman" pitchFamily="18" charset="0"/>
                  <a:cs typeface="Times New Roman" pitchFamily="18" charset="0"/>
                </a:rPr>
                <a:t>hộp</a:t>
              </a:r>
              <a:r>
                <a:rPr lang="en-US" sz="2000" b="1" dirty="0">
                  <a:latin typeface="Times New Roman" pitchFamily="18" charset="0"/>
                  <a:cs typeface="Times New Roman" pitchFamily="18" charset="0"/>
                </a:rPr>
                <a:t>.</a:t>
              </a:r>
            </a:p>
          </p:txBody>
        </p:sp>
      </p:grpSp>
      <p:sp>
        <p:nvSpPr>
          <p:cNvPr id="8" name="TextBox 7"/>
          <p:cNvSpPr txBox="1"/>
          <p:nvPr/>
        </p:nvSpPr>
        <p:spPr>
          <a:xfrm>
            <a:off x="770173" y="4399825"/>
            <a:ext cx="5005754" cy="707886"/>
          </a:xfrm>
          <a:prstGeom prst="rect">
            <a:avLst/>
          </a:prstGeom>
          <a:noFill/>
        </p:spPr>
        <p:txBody>
          <a:bodyPr wrap="square" rtlCol="0">
            <a:spAutoFit/>
          </a:bodyPr>
          <a:lstStyle/>
          <a:p>
            <a:pPr algn="just"/>
            <a:r>
              <a:rPr lang="vi-VN" sz="2000" b="1" i="1" dirty="0" smtClean="0">
                <a:solidFill>
                  <a:srgbClr val="FF0000"/>
                </a:solidFill>
                <a:latin typeface="+mj-lt"/>
              </a:rPr>
              <a:t>b</a:t>
            </a:r>
            <a:r>
              <a:rPr lang="vi-VN" sz="2000" b="1" i="1" dirty="0">
                <a:solidFill>
                  <a:srgbClr val="FF0000"/>
                </a:solidFill>
                <a:latin typeface="+mj-lt"/>
              </a:rPr>
              <a:t>) </a:t>
            </a:r>
            <a:r>
              <a:rPr lang="vi-VN" sz="2000" b="1" i="1" u="sng" dirty="0">
                <a:latin typeface="+mj-lt"/>
              </a:rPr>
              <a:t>Lấy ra cùng 1 lúc 2 cây bút từ hộp, có 3 kết quả có thể xảy ra</a:t>
            </a:r>
            <a:r>
              <a:rPr lang="vi-VN" sz="2000" b="1" i="1" u="sng" dirty="0" smtClean="0">
                <a:latin typeface="+mj-lt"/>
              </a:rPr>
              <a:t>:</a:t>
            </a:r>
            <a:endParaRPr lang="en-US" sz="2000" b="1" i="1" u="sng" dirty="0">
              <a:latin typeface="+mj-lt"/>
            </a:endParaRPr>
          </a:p>
        </p:txBody>
      </p:sp>
      <p:sp>
        <p:nvSpPr>
          <p:cNvPr id="9" name="Rectangle: Rounded Corners 5">
            <a:extLst>
              <a:ext uri="{FF2B5EF4-FFF2-40B4-BE49-F238E27FC236}">
                <a16:creationId xmlns:a16="http://schemas.microsoft.com/office/drawing/2014/main" xmlns="" id="{C43AAB87-ED2E-4A00-A64E-18AACE0108EC}"/>
              </a:ext>
            </a:extLst>
          </p:cNvPr>
          <p:cNvSpPr>
            <a:spLocks noChangeArrowheads="1"/>
          </p:cNvSpPr>
          <p:nvPr/>
        </p:nvSpPr>
        <p:spPr bwMode="auto">
          <a:xfrm>
            <a:off x="55219" y="42108"/>
            <a:ext cx="9033561" cy="579215"/>
          </a:xfrm>
          <a:prstGeom prst="roundRect">
            <a:avLst>
              <a:gd name="adj" fmla="val 5241"/>
            </a:avLst>
          </a:prstGeom>
          <a:pattFill prst="pct5">
            <a:fgClr>
              <a:schemeClr val="tx2">
                <a:lumMod val="20000"/>
                <a:lumOff val="80000"/>
              </a:schemeClr>
            </a:fgClr>
            <a:bgClr>
              <a:srgbClr val="FFFFFF"/>
            </a:bgClr>
          </a:pattFill>
          <a:ln w="28575">
            <a:solidFill>
              <a:schemeClr val="accent5">
                <a:lumMod val="75000"/>
              </a:schemeClr>
            </a:solidFill>
            <a:headEnd/>
            <a:tailEnd/>
          </a:ln>
          <a:effectLst>
            <a:innerShdw blurRad="114300">
              <a:prstClr val="black"/>
            </a:innerShdw>
          </a:effectLst>
        </p:spPr>
        <p:style>
          <a:lnRef idx="1">
            <a:schemeClr val="accent6"/>
          </a:lnRef>
          <a:fillRef idx="1001">
            <a:schemeClr val="lt2"/>
          </a:fillRef>
          <a:effectRef idx="1">
            <a:schemeClr val="accent6"/>
          </a:effectRef>
          <a:fontRef idx="minor">
            <a:schemeClr val="dk1"/>
          </a:fontRef>
        </p:style>
        <p:txBody>
          <a:bodyPr rot="0" vert="horz" wrap="square" lIns="91440" tIns="45720" rIns="91440" bIns="45720" anchor="ctr" anchorCtr="0" upright="1">
            <a:noAutofit/>
          </a:bodyPr>
          <a:lstStyle/>
          <a:p>
            <a:pPr algn="ctr">
              <a:lnSpc>
                <a:spcPct val="107000"/>
              </a:lnSpc>
              <a:spcAft>
                <a:spcPts val="800"/>
              </a:spcAft>
            </a:pPr>
            <a:r>
              <a:rPr lang="en-US" sz="3200" dirty="0" smtClean="0">
                <a:solidFill>
                  <a:srgbClr val="FF0000"/>
                </a:solidFill>
                <a:effectLst/>
                <a:latin typeface="Stencil" pitchFamily="82" charset="0"/>
                <a:ea typeface="Calibri" panose="020F0502020204030204" pitchFamily="34" charset="0"/>
                <a:cs typeface="Times New Roman" panose="02020603050405020304" pitchFamily="18" charset="0"/>
              </a:rPr>
              <a:t>BÀI 4: ÔN TẬP CHƯƠNG 9</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TextBox 9"/>
          <p:cNvSpPr txBox="1"/>
          <p:nvPr/>
        </p:nvSpPr>
        <p:spPr>
          <a:xfrm>
            <a:off x="62281" y="664255"/>
            <a:ext cx="1626799" cy="400110"/>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sz="2000" b="1" u="sng" dirty="0" smtClean="0">
                <a:solidFill>
                  <a:srgbClr val="FFFF00"/>
                </a:solidFill>
                <a:latin typeface="Times New Roman" pitchFamily="18" charset="0"/>
                <a:cs typeface="Times New Roman" pitchFamily="18" charset="0"/>
              </a:rPr>
              <a:t>II. Bài tập:</a:t>
            </a:r>
            <a:endParaRPr lang="en-US" sz="2000" b="1" u="sng" dirty="0">
              <a:solidFill>
                <a:srgbClr val="FFFF00"/>
              </a:solidFill>
              <a:latin typeface="Times New Roman" pitchFamily="18" charset="0"/>
              <a:cs typeface="Times New Roman" pitchFamily="18" charset="0"/>
            </a:endParaRPr>
          </a:p>
        </p:txBody>
      </p:sp>
      <p:sp>
        <p:nvSpPr>
          <p:cNvPr id="11" name="TextBox 10"/>
          <p:cNvSpPr txBox="1"/>
          <p:nvPr/>
        </p:nvSpPr>
        <p:spPr>
          <a:xfrm>
            <a:off x="2634298" y="2765651"/>
            <a:ext cx="1080218" cy="400110"/>
          </a:xfrm>
          <a:prstGeom prst="rect">
            <a:avLst/>
          </a:prstGeom>
          <a:solidFill>
            <a:srgbClr val="FFFF00"/>
          </a:solidFill>
          <a:ln>
            <a:solidFill>
              <a:srgbClr val="00B0F0"/>
            </a:solidFill>
          </a:ln>
          <a:scene3d>
            <a:camera prst="orthographicFront"/>
            <a:lightRig rig="threePt" dir="t"/>
          </a:scene3d>
          <a:sp3d>
            <a:bevelT/>
          </a:sp3d>
        </p:spPr>
        <p:txBody>
          <a:bodyPr wrap="square" rtlCol="0">
            <a:spAutoFit/>
          </a:bodyPr>
          <a:lstStyle/>
          <a:p>
            <a:pPr algn="ctr"/>
            <a:r>
              <a:rPr lang="en-US" sz="2000" b="1" dirty="0" smtClean="0">
                <a:solidFill>
                  <a:srgbClr val="FF0000"/>
                </a:solidFill>
                <a:latin typeface="Times New Roman" pitchFamily="18" charset="0"/>
                <a:cs typeface="Times New Roman" pitchFamily="18" charset="0"/>
              </a:rPr>
              <a:t>Trả lời:</a:t>
            </a:r>
            <a:endParaRPr lang="en-US" sz="2000" b="1" dirty="0">
              <a:solidFill>
                <a:srgbClr val="FF0000"/>
              </a:solidFill>
              <a:latin typeface="Times New Roman" pitchFamily="18" charset="0"/>
              <a:cs typeface="Times New Roman" pitchFamily="18" charset="0"/>
            </a:endParaRPr>
          </a:p>
        </p:txBody>
      </p:sp>
      <p:sp>
        <p:nvSpPr>
          <p:cNvPr id="5" name="Rectangle 4"/>
          <p:cNvSpPr/>
          <p:nvPr/>
        </p:nvSpPr>
        <p:spPr>
          <a:xfrm>
            <a:off x="785579" y="3345968"/>
            <a:ext cx="5857873" cy="400110"/>
          </a:xfrm>
          <a:prstGeom prst="rect">
            <a:avLst/>
          </a:prstGeom>
        </p:spPr>
        <p:txBody>
          <a:bodyPr wrap="square">
            <a:spAutoFit/>
          </a:bodyPr>
          <a:lstStyle/>
          <a:p>
            <a:pPr algn="just"/>
            <a:r>
              <a:rPr lang="vi-VN" sz="2000" b="1" i="1" dirty="0">
                <a:solidFill>
                  <a:srgbClr val="FF0000"/>
                </a:solidFill>
                <a:latin typeface="+mj-lt"/>
              </a:rPr>
              <a:t>a) </a:t>
            </a:r>
            <a:r>
              <a:rPr lang="vi-VN" sz="2000" b="1" i="1" u="sng" dirty="0">
                <a:latin typeface="+mj-lt"/>
              </a:rPr>
              <a:t>Lấy ra 1 cây bút từ hộp, kết quả có thể xảy ra </a:t>
            </a:r>
            <a:r>
              <a:rPr lang="vi-VN" sz="2000" b="1" i="1" u="sng" dirty="0" smtClean="0">
                <a:latin typeface="+mj-lt"/>
              </a:rPr>
              <a:t>là</a:t>
            </a:r>
            <a:r>
              <a:rPr lang="en-US" sz="2000" b="1" i="1" u="sng" dirty="0" smtClean="0">
                <a:latin typeface="+mj-lt"/>
              </a:rPr>
              <a:t>:</a:t>
            </a:r>
            <a:endParaRPr lang="en-US" sz="2000" b="1" i="1" u="sng" dirty="0">
              <a:latin typeface="+mj-lt"/>
            </a:endParaRPr>
          </a:p>
        </p:txBody>
      </p:sp>
      <p:pic>
        <p:nvPicPr>
          <p:cNvPr id="410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0154" y="3931043"/>
            <a:ext cx="3168626" cy="2858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1048557" y="3867028"/>
            <a:ext cx="3214341" cy="369332"/>
          </a:xfrm>
          <a:prstGeom prst="rect">
            <a:avLst/>
          </a:prstGeom>
        </p:spPr>
        <p:txBody>
          <a:bodyPr wrap="none">
            <a:spAutoFit/>
          </a:bodyPr>
          <a:lstStyle/>
          <a:p>
            <a:pPr marL="285750" indent="-285750">
              <a:buFont typeface="Arial" pitchFamily="34" charset="0"/>
              <a:buChar char="•"/>
            </a:pPr>
            <a:r>
              <a:rPr lang="en-US" b="1" dirty="0">
                <a:solidFill>
                  <a:srgbClr val="0070C0"/>
                </a:solidFill>
              </a:rPr>
              <a:t>B</a:t>
            </a:r>
            <a:r>
              <a:rPr lang="vi-VN" b="1" dirty="0" smtClean="0">
                <a:solidFill>
                  <a:srgbClr val="0070C0"/>
                </a:solidFill>
              </a:rPr>
              <a:t>út </a:t>
            </a:r>
            <a:r>
              <a:rPr lang="vi-VN" b="1" dirty="0">
                <a:solidFill>
                  <a:srgbClr val="0070C0"/>
                </a:solidFill>
              </a:rPr>
              <a:t>xanh, </a:t>
            </a:r>
            <a:r>
              <a:rPr lang="vi-VN" b="1" dirty="0">
                <a:solidFill>
                  <a:srgbClr val="FF0000"/>
                </a:solidFill>
              </a:rPr>
              <a:t>bút đỏ </a:t>
            </a:r>
            <a:r>
              <a:rPr lang="en-US" b="1" dirty="0"/>
              <a:t>,</a:t>
            </a:r>
            <a:r>
              <a:rPr lang="vi-VN" b="1" dirty="0" smtClean="0"/>
              <a:t> </a:t>
            </a:r>
            <a:r>
              <a:rPr lang="vi-VN" b="1" dirty="0">
                <a:solidFill>
                  <a:srgbClr val="7030A0"/>
                </a:solidFill>
              </a:rPr>
              <a:t>bút tím</a:t>
            </a:r>
            <a:endParaRPr lang="en-US" dirty="0">
              <a:solidFill>
                <a:srgbClr val="7030A0"/>
              </a:solidFill>
            </a:endParaRPr>
          </a:p>
        </p:txBody>
      </p:sp>
      <p:sp>
        <p:nvSpPr>
          <p:cNvPr id="17" name="Rectangle 16"/>
          <p:cNvSpPr/>
          <p:nvPr/>
        </p:nvSpPr>
        <p:spPr>
          <a:xfrm>
            <a:off x="1051526" y="5613109"/>
            <a:ext cx="2215671" cy="369332"/>
          </a:xfrm>
          <a:prstGeom prst="rect">
            <a:avLst/>
          </a:prstGeom>
        </p:spPr>
        <p:txBody>
          <a:bodyPr wrap="none">
            <a:spAutoFit/>
          </a:bodyPr>
          <a:lstStyle/>
          <a:p>
            <a:pPr marL="285750" indent="-285750">
              <a:buFont typeface="Arial" pitchFamily="34" charset="0"/>
              <a:buChar char="•"/>
            </a:pPr>
            <a:r>
              <a:rPr lang="en-US" b="1" dirty="0">
                <a:solidFill>
                  <a:srgbClr val="FF0000"/>
                </a:solidFill>
              </a:rPr>
              <a:t>B</a:t>
            </a:r>
            <a:r>
              <a:rPr lang="vi-VN" b="1" dirty="0" smtClean="0">
                <a:solidFill>
                  <a:srgbClr val="FF0000"/>
                </a:solidFill>
              </a:rPr>
              <a:t>út </a:t>
            </a:r>
            <a:r>
              <a:rPr lang="vi-VN" b="1" dirty="0">
                <a:solidFill>
                  <a:srgbClr val="FF0000"/>
                </a:solidFill>
              </a:rPr>
              <a:t>đỏ </a:t>
            </a:r>
            <a:r>
              <a:rPr lang="en-US" b="1" dirty="0"/>
              <a:t>&amp;</a:t>
            </a:r>
            <a:r>
              <a:rPr lang="vi-VN" b="1" dirty="0" smtClean="0"/>
              <a:t> </a:t>
            </a:r>
            <a:r>
              <a:rPr lang="en-US" b="1" dirty="0">
                <a:solidFill>
                  <a:srgbClr val="7030A0"/>
                </a:solidFill>
              </a:rPr>
              <a:t>B</a:t>
            </a:r>
            <a:r>
              <a:rPr lang="vi-VN" b="1" dirty="0" smtClean="0">
                <a:solidFill>
                  <a:srgbClr val="7030A0"/>
                </a:solidFill>
              </a:rPr>
              <a:t>út </a:t>
            </a:r>
            <a:r>
              <a:rPr lang="vi-VN" b="1" dirty="0">
                <a:solidFill>
                  <a:srgbClr val="7030A0"/>
                </a:solidFill>
              </a:rPr>
              <a:t>tím</a:t>
            </a:r>
            <a:endParaRPr lang="en-US" dirty="0">
              <a:solidFill>
                <a:srgbClr val="7030A0"/>
              </a:solidFill>
            </a:endParaRPr>
          </a:p>
        </p:txBody>
      </p:sp>
      <p:sp>
        <p:nvSpPr>
          <p:cNvPr id="18" name="Rectangle 17"/>
          <p:cNvSpPr/>
          <p:nvPr/>
        </p:nvSpPr>
        <p:spPr>
          <a:xfrm>
            <a:off x="1065952" y="5199203"/>
            <a:ext cx="2396810" cy="369332"/>
          </a:xfrm>
          <a:prstGeom prst="rect">
            <a:avLst/>
          </a:prstGeom>
        </p:spPr>
        <p:txBody>
          <a:bodyPr wrap="none">
            <a:spAutoFit/>
          </a:bodyPr>
          <a:lstStyle/>
          <a:p>
            <a:pPr marL="285750" indent="-285750">
              <a:buFont typeface="Arial" pitchFamily="34" charset="0"/>
              <a:buChar char="•"/>
            </a:pPr>
            <a:r>
              <a:rPr lang="en-US" b="1" dirty="0">
                <a:solidFill>
                  <a:srgbClr val="0070C0"/>
                </a:solidFill>
              </a:rPr>
              <a:t>B</a:t>
            </a:r>
            <a:r>
              <a:rPr lang="vi-VN" b="1" dirty="0" smtClean="0">
                <a:solidFill>
                  <a:srgbClr val="0070C0"/>
                </a:solidFill>
              </a:rPr>
              <a:t>út xanh</a:t>
            </a:r>
            <a:r>
              <a:rPr lang="en-US" b="1" dirty="0" smtClean="0">
                <a:solidFill>
                  <a:srgbClr val="0070C0"/>
                </a:solidFill>
              </a:rPr>
              <a:t> </a:t>
            </a:r>
            <a:r>
              <a:rPr lang="en-US" b="1" dirty="0" smtClean="0"/>
              <a:t>&amp;</a:t>
            </a:r>
            <a:r>
              <a:rPr lang="vi-VN" b="1" dirty="0" smtClean="0">
                <a:solidFill>
                  <a:srgbClr val="0070C0"/>
                </a:solidFill>
              </a:rPr>
              <a:t> </a:t>
            </a:r>
            <a:r>
              <a:rPr lang="en-US" b="1" dirty="0">
                <a:solidFill>
                  <a:srgbClr val="FF0000"/>
                </a:solidFill>
              </a:rPr>
              <a:t>B</a:t>
            </a:r>
            <a:r>
              <a:rPr lang="vi-VN" b="1" dirty="0" smtClean="0">
                <a:solidFill>
                  <a:srgbClr val="FF0000"/>
                </a:solidFill>
              </a:rPr>
              <a:t>út đỏ</a:t>
            </a:r>
            <a:endParaRPr lang="en-US" dirty="0">
              <a:solidFill>
                <a:srgbClr val="7030A0"/>
              </a:solidFill>
            </a:endParaRPr>
          </a:p>
        </p:txBody>
      </p:sp>
      <p:sp>
        <p:nvSpPr>
          <p:cNvPr id="19" name="Rectangle 18"/>
          <p:cNvSpPr/>
          <p:nvPr/>
        </p:nvSpPr>
        <p:spPr>
          <a:xfrm>
            <a:off x="1036834" y="6035140"/>
            <a:ext cx="2502608" cy="369332"/>
          </a:xfrm>
          <a:prstGeom prst="rect">
            <a:avLst/>
          </a:prstGeom>
        </p:spPr>
        <p:txBody>
          <a:bodyPr wrap="none">
            <a:spAutoFit/>
          </a:bodyPr>
          <a:lstStyle/>
          <a:p>
            <a:pPr marL="285750" indent="-285750">
              <a:buFont typeface="Arial" pitchFamily="34" charset="0"/>
              <a:buChar char="•"/>
            </a:pPr>
            <a:r>
              <a:rPr lang="en-US" b="1" dirty="0" smtClean="0">
                <a:solidFill>
                  <a:srgbClr val="7030A0"/>
                </a:solidFill>
              </a:rPr>
              <a:t>B</a:t>
            </a:r>
            <a:r>
              <a:rPr lang="vi-VN" b="1" dirty="0" smtClean="0">
                <a:solidFill>
                  <a:srgbClr val="7030A0"/>
                </a:solidFill>
              </a:rPr>
              <a:t>út tím</a:t>
            </a:r>
            <a:r>
              <a:rPr lang="en-US" dirty="0" smtClean="0">
                <a:solidFill>
                  <a:srgbClr val="7030A0"/>
                </a:solidFill>
              </a:rPr>
              <a:t> </a:t>
            </a:r>
            <a:r>
              <a:rPr lang="en-US" b="1" dirty="0" smtClean="0"/>
              <a:t>&amp; </a:t>
            </a:r>
            <a:r>
              <a:rPr lang="en-US" b="1" dirty="0">
                <a:solidFill>
                  <a:srgbClr val="0070C0"/>
                </a:solidFill>
              </a:rPr>
              <a:t>B</a:t>
            </a:r>
            <a:r>
              <a:rPr lang="vi-VN" b="1" dirty="0">
                <a:solidFill>
                  <a:srgbClr val="0070C0"/>
                </a:solidFill>
              </a:rPr>
              <a:t>út xanh</a:t>
            </a:r>
            <a:r>
              <a:rPr lang="en-US" b="1" dirty="0">
                <a:solidFill>
                  <a:srgbClr val="0070C0"/>
                </a:solidFill>
              </a:rPr>
              <a:t> </a:t>
            </a:r>
            <a:endParaRPr lang="en-US" dirty="0">
              <a:solidFill>
                <a:srgbClr val="7030A0"/>
              </a:solidFill>
            </a:endParaRPr>
          </a:p>
        </p:txBody>
      </p:sp>
    </p:spTree>
    <p:extLst>
      <p:ext uri="{BB962C8B-B14F-4D97-AF65-F5344CB8AC3E}">
        <p14:creationId xmlns:p14="http://schemas.microsoft.com/office/powerpoint/2010/main" val="18944600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4102"/>
                                        </p:tgtEl>
                                        <p:attrNameLst>
                                          <p:attrName>style.visibility</p:attrName>
                                        </p:attrNameLst>
                                      </p:cBhvr>
                                      <p:to>
                                        <p:strVal val="visible"/>
                                      </p:to>
                                    </p:set>
                                    <p:animEffect transition="in" filter="circle(in)">
                                      <p:cBhvr>
                                        <p:cTn id="21" dur="2000"/>
                                        <p:tgtEl>
                                          <p:spTgt spid="4102"/>
                                        </p:tgtEl>
                                      </p:cBhvr>
                                    </p:animEffect>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1000"/>
                                        <p:tgtEl>
                                          <p:spTgt spid="6"/>
                                        </p:tgtEl>
                                      </p:cBhvr>
                                    </p:animEffect>
                                    <p:anim calcmode="lin" valueType="num">
                                      <p:cBhvr>
                                        <p:cTn id="34" dur="1000" fill="hold"/>
                                        <p:tgtEl>
                                          <p:spTgt spid="6"/>
                                        </p:tgtEl>
                                        <p:attrNameLst>
                                          <p:attrName>ppt_x</p:attrName>
                                        </p:attrNameLst>
                                      </p:cBhvr>
                                      <p:tavLst>
                                        <p:tav tm="0">
                                          <p:val>
                                            <p:strVal val="#ppt_x"/>
                                          </p:val>
                                        </p:tav>
                                        <p:tav tm="100000">
                                          <p:val>
                                            <p:strVal val="#ppt_x"/>
                                          </p:val>
                                        </p:tav>
                                      </p:tavLst>
                                    </p:anim>
                                    <p:anim calcmode="lin" valueType="num">
                                      <p:cBhvr>
                                        <p:cTn id="3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7" presetClass="entr" presetSubtype="0"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1000"/>
                                        <p:tgtEl>
                                          <p:spTgt spid="8"/>
                                        </p:tgtEl>
                                      </p:cBhvr>
                                    </p:animEffect>
                                    <p:anim calcmode="lin" valueType="num">
                                      <p:cBhvr>
                                        <p:cTn id="41" dur="1000" fill="hold"/>
                                        <p:tgtEl>
                                          <p:spTgt spid="8"/>
                                        </p:tgtEl>
                                        <p:attrNameLst>
                                          <p:attrName>ppt_x</p:attrName>
                                        </p:attrNameLst>
                                      </p:cBhvr>
                                      <p:tavLst>
                                        <p:tav tm="0">
                                          <p:val>
                                            <p:strVal val="#ppt_x"/>
                                          </p:val>
                                        </p:tav>
                                        <p:tav tm="100000">
                                          <p:val>
                                            <p:strVal val="#ppt_x"/>
                                          </p:val>
                                        </p:tav>
                                      </p:tavLst>
                                    </p:anim>
                                    <p:anim calcmode="lin" valueType="num">
                                      <p:cBhvr>
                                        <p:cTn id="4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7"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7" presetClass="entr" presetSubtype="0" fill="hold" grpId="0" nodeType="click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fade">
                                      <p:cBhvr>
                                        <p:cTn id="54" dur="1000"/>
                                        <p:tgtEl>
                                          <p:spTgt spid="17"/>
                                        </p:tgtEl>
                                      </p:cBhvr>
                                    </p:animEffect>
                                    <p:anim calcmode="lin" valueType="num">
                                      <p:cBhvr>
                                        <p:cTn id="55" dur="1000" fill="hold"/>
                                        <p:tgtEl>
                                          <p:spTgt spid="17"/>
                                        </p:tgtEl>
                                        <p:attrNameLst>
                                          <p:attrName>ppt_x</p:attrName>
                                        </p:attrNameLst>
                                      </p:cBhvr>
                                      <p:tavLst>
                                        <p:tav tm="0">
                                          <p:val>
                                            <p:strVal val="#ppt_x"/>
                                          </p:val>
                                        </p:tav>
                                        <p:tav tm="100000">
                                          <p:val>
                                            <p:strVal val="#ppt_x"/>
                                          </p:val>
                                        </p:tav>
                                      </p:tavLst>
                                    </p:anim>
                                    <p:anim calcmode="lin" valueType="num">
                                      <p:cBhvr>
                                        <p:cTn id="5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7" presetClass="entr" presetSubtype="0"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fade">
                                      <p:cBhvr>
                                        <p:cTn id="61" dur="1000"/>
                                        <p:tgtEl>
                                          <p:spTgt spid="19"/>
                                        </p:tgtEl>
                                      </p:cBhvr>
                                    </p:animEffect>
                                    <p:anim calcmode="lin" valueType="num">
                                      <p:cBhvr>
                                        <p:cTn id="62" dur="1000" fill="hold"/>
                                        <p:tgtEl>
                                          <p:spTgt spid="19"/>
                                        </p:tgtEl>
                                        <p:attrNameLst>
                                          <p:attrName>ppt_x</p:attrName>
                                        </p:attrNameLst>
                                      </p:cBhvr>
                                      <p:tavLst>
                                        <p:tav tm="0">
                                          <p:val>
                                            <p:strVal val="#ppt_x"/>
                                          </p:val>
                                        </p:tav>
                                        <p:tav tm="100000">
                                          <p:val>
                                            <p:strVal val="#ppt_x"/>
                                          </p:val>
                                        </p:tav>
                                      </p:tavLst>
                                    </p:anim>
                                    <p:anim calcmode="lin" valueType="num">
                                      <p:cBhvr>
                                        <p:cTn id="6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animBg="1"/>
      <p:bldP spid="5" grpId="0"/>
      <p:bldP spid="6" grpId="0"/>
      <p:bldP spid="17" grpId="0"/>
      <p:bldP spid="18"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5">
            <a:extLst>
              <a:ext uri="{FF2B5EF4-FFF2-40B4-BE49-F238E27FC236}">
                <a16:creationId xmlns:a16="http://schemas.microsoft.com/office/drawing/2014/main" xmlns="" id="{C43AAB87-ED2E-4A00-A64E-18AACE0108EC}"/>
              </a:ext>
            </a:extLst>
          </p:cNvPr>
          <p:cNvSpPr>
            <a:spLocks noChangeArrowheads="1"/>
          </p:cNvSpPr>
          <p:nvPr/>
        </p:nvSpPr>
        <p:spPr bwMode="auto">
          <a:xfrm>
            <a:off x="55219" y="42108"/>
            <a:ext cx="9033561" cy="579215"/>
          </a:xfrm>
          <a:prstGeom prst="roundRect">
            <a:avLst>
              <a:gd name="adj" fmla="val 5241"/>
            </a:avLst>
          </a:prstGeom>
          <a:pattFill prst="pct5">
            <a:fgClr>
              <a:schemeClr val="tx2">
                <a:lumMod val="20000"/>
                <a:lumOff val="80000"/>
              </a:schemeClr>
            </a:fgClr>
            <a:bgClr>
              <a:srgbClr val="FFFFFF"/>
            </a:bgClr>
          </a:pattFill>
          <a:ln w="28575">
            <a:solidFill>
              <a:schemeClr val="accent5">
                <a:lumMod val="75000"/>
              </a:schemeClr>
            </a:solidFill>
            <a:headEnd/>
            <a:tailEnd/>
          </a:ln>
          <a:effectLst>
            <a:innerShdw blurRad="114300">
              <a:prstClr val="black"/>
            </a:innerShdw>
          </a:effectLst>
        </p:spPr>
        <p:style>
          <a:lnRef idx="1">
            <a:schemeClr val="accent6"/>
          </a:lnRef>
          <a:fillRef idx="1001">
            <a:schemeClr val="lt2"/>
          </a:fillRef>
          <a:effectRef idx="1">
            <a:schemeClr val="accent6"/>
          </a:effectRef>
          <a:fontRef idx="minor">
            <a:schemeClr val="dk1"/>
          </a:fontRef>
        </p:style>
        <p:txBody>
          <a:bodyPr rot="0" vert="horz" wrap="square" lIns="91440" tIns="45720" rIns="91440" bIns="45720" anchor="ctr" anchorCtr="0" upright="1">
            <a:noAutofit/>
          </a:bodyPr>
          <a:lstStyle/>
          <a:p>
            <a:pPr algn="ctr">
              <a:lnSpc>
                <a:spcPct val="107000"/>
              </a:lnSpc>
              <a:spcAft>
                <a:spcPts val="800"/>
              </a:spcAft>
            </a:pPr>
            <a:r>
              <a:rPr lang="en-US" sz="3200" dirty="0" smtClean="0">
                <a:solidFill>
                  <a:srgbClr val="FF0000"/>
                </a:solidFill>
                <a:effectLst/>
                <a:latin typeface="Stencil" pitchFamily="82" charset="0"/>
                <a:ea typeface="Calibri" panose="020F0502020204030204" pitchFamily="34" charset="0"/>
                <a:cs typeface="Times New Roman" panose="02020603050405020304" pitchFamily="18" charset="0"/>
              </a:rPr>
              <a:t>BÀI 4: ÔN TẬP CHƯƠNG 9</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p:cNvSpPr txBox="1"/>
          <p:nvPr/>
        </p:nvSpPr>
        <p:spPr>
          <a:xfrm>
            <a:off x="62281" y="664255"/>
            <a:ext cx="1626799" cy="400110"/>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sz="2000" b="1" u="sng" dirty="0" smtClean="0">
                <a:solidFill>
                  <a:srgbClr val="FFFF00"/>
                </a:solidFill>
                <a:latin typeface="Times New Roman" pitchFamily="18" charset="0"/>
                <a:cs typeface="Times New Roman" pitchFamily="18" charset="0"/>
              </a:rPr>
              <a:t>II. Bài tập:</a:t>
            </a:r>
            <a:endParaRPr lang="en-US" sz="2000" b="1" u="sng" dirty="0">
              <a:solidFill>
                <a:srgbClr val="FFFF00"/>
              </a:solidFill>
              <a:latin typeface="Times New Roman" pitchFamily="18" charset="0"/>
              <a:cs typeface="Times New Roman" pitchFamily="18" charset="0"/>
            </a:endParaRPr>
          </a:p>
        </p:txBody>
      </p:sp>
      <p:sp>
        <p:nvSpPr>
          <p:cNvPr id="8" name="TextBox 7"/>
          <p:cNvSpPr txBox="1"/>
          <p:nvPr/>
        </p:nvSpPr>
        <p:spPr>
          <a:xfrm>
            <a:off x="455573" y="4361762"/>
            <a:ext cx="8633207" cy="369332"/>
          </a:xfrm>
          <a:prstGeom prst="rect">
            <a:avLst/>
          </a:prstGeom>
          <a:noFill/>
        </p:spPr>
        <p:txBody>
          <a:bodyPr wrap="square" rtlCol="0">
            <a:spAutoFit/>
          </a:bodyPr>
          <a:lstStyle/>
          <a:p>
            <a:pPr algn="just"/>
            <a:r>
              <a:rPr lang="vi-VN" b="1" dirty="0" smtClean="0">
                <a:solidFill>
                  <a:srgbClr val="0070C0"/>
                </a:solidFill>
              </a:rPr>
              <a:t>a</a:t>
            </a:r>
            <a:r>
              <a:rPr lang="vi-VN" b="1" dirty="0">
                <a:solidFill>
                  <a:srgbClr val="0070C0"/>
                </a:solidFill>
              </a:rPr>
              <a:t>) Các kết quả có thể xảy ra trong mỗi lần rút tấm bìa là: Mai, Lan, Cúc, </a:t>
            </a:r>
            <a:r>
              <a:rPr lang="vi-VN" b="1" dirty="0" smtClean="0">
                <a:solidFill>
                  <a:srgbClr val="0070C0"/>
                </a:solidFill>
              </a:rPr>
              <a:t>Trúc</a:t>
            </a:r>
            <a:r>
              <a:rPr lang="en-US" b="1" dirty="0">
                <a:solidFill>
                  <a:srgbClr val="0070C0"/>
                </a:solidFill>
              </a:rPr>
              <a:t>.</a:t>
            </a:r>
          </a:p>
        </p:txBody>
      </p:sp>
      <p:grpSp>
        <p:nvGrpSpPr>
          <p:cNvPr id="2" name="Group 1"/>
          <p:cNvGrpSpPr/>
          <p:nvPr/>
        </p:nvGrpSpPr>
        <p:grpSpPr>
          <a:xfrm>
            <a:off x="221310" y="1234036"/>
            <a:ext cx="8671169" cy="2246769"/>
            <a:chOff x="221310" y="1234036"/>
            <a:chExt cx="8671169" cy="2246769"/>
          </a:xfrm>
        </p:grpSpPr>
        <p:sp>
          <p:nvSpPr>
            <p:cNvPr id="7" name="TextBox 6"/>
            <p:cNvSpPr txBox="1"/>
            <p:nvPr/>
          </p:nvSpPr>
          <p:spPr>
            <a:xfrm>
              <a:off x="629496" y="1234036"/>
              <a:ext cx="8262983" cy="2246769"/>
            </a:xfrm>
            <a:prstGeom prst="rect">
              <a:avLst/>
            </a:prstGeom>
            <a:noFill/>
            <a:ln w="38100">
              <a:solidFill>
                <a:schemeClr val="tx1"/>
              </a:solidFill>
            </a:ln>
          </p:spPr>
          <p:txBody>
            <a:bodyPr wrap="square" rtlCol="0">
              <a:spAutoFit/>
            </a:bodyPr>
            <a:lstStyle/>
            <a:p>
              <a:pPr algn="just"/>
              <a:r>
                <a:rPr lang="vi-VN" sz="2000" dirty="0" smtClean="0">
                  <a:latin typeface="Times New Roman" pitchFamily="18" charset="0"/>
                  <a:cs typeface="Times New Roman" pitchFamily="18" charset="0"/>
                </a:rPr>
                <a:t>Lớp </a:t>
              </a:r>
              <a:r>
                <a:rPr lang="vi-VN" sz="2000" dirty="0">
                  <a:latin typeface="Times New Roman" pitchFamily="18" charset="0"/>
                  <a:cs typeface="Times New Roman" pitchFamily="18" charset="0"/>
                </a:rPr>
                <a:t>trưởng lớp 6A làm 4 tấm bìa giống hệt nhau ghi tên 4 bạn hay hát trong lớp là </a:t>
              </a:r>
              <a:r>
                <a:rPr lang="vi-VN" sz="2000" b="1" i="1" dirty="0">
                  <a:solidFill>
                    <a:srgbClr val="C00000"/>
                  </a:solidFill>
                  <a:latin typeface="Times New Roman" pitchFamily="18" charset="0"/>
                  <a:cs typeface="Times New Roman" pitchFamily="18" charset="0"/>
                </a:rPr>
                <a:t>Mai, Lan, Cúc, Trúc </a:t>
              </a:r>
              <a:r>
                <a:rPr lang="vi-VN" sz="2000" dirty="0">
                  <a:latin typeface="Times New Roman" pitchFamily="18" charset="0"/>
                  <a:cs typeface="Times New Roman" pitchFamily="18" charset="0"/>
                </a:rPr>
                <a:t>và cho vào một </a:t>
              </a:r>
              <a:r>
                <a:rPr lang="vi-VN" sz="2000" dirty="0" smtClean="0">
                  <a:latin typeface="Times New Roman" pitchFamily="18" charset="0"/>
                  <a:cs typeface="Times New Roman" pitchFamily="18" charset="0"/>
                </a:rPr>
                <a:t>h</a:t>
              </a:r>
              <a:r>
                <a:rPr lang="en-US" sz="2000" dirty="0" smtClean="0">
                  <a:latin typeface="Times New Roman" pitchFamily="18" charset="0"/>
                  <a:cs typeface="Times New Roman" pitchFamily="18" charset="0"/>
                </a:rPr>
                <a:t>ộ</a:t>
              </a:r>
              <a:r>
                <a:rPr lang="vi-VN" sz="2000" dirty="0" smtClean="0">
                  <a:latin typeface="Times New Roman" pitchFamily="18" charset="0"/>
                  <a:cs typeface="Times New Roman" pitchFamily="18" charset="0"/>
                </a:rPr>
                <a:t>p</a:t>
              </a:r>
              <a:r>
                <a:rPr lang="vi-VN" sz="2000" dirty="0">
                  <a:latin typeface="Times New Roman" pitchFamily="18" charset="0"/>
                  <a:cs typeface="Times New Roman" pitchFamily="18" charset="0"/>
                </a:rPr>
                <a:t>. Một bạn trong lớp </a:t>
              </a:r>
              <a:r>
                <a:rPr lang="vi-VN" sz="2000" i="1" u="sng" dirty="0">
                  <a:solidFill>
                    <a:srgbClr val="C00000"/>
                  </a:solidFill>
                  <a:latin typeface="Times New Roman" pitchFamily="18" charset="0"/>
                  <a:cs typeface="Times New Roman" pitchFamily="18" charset="0"/>
                </a:rPr>
                <a:t>rút một trong 4 tấm</a:t>
              </a:r>
              <a:r>
                <a:rPr lang="vi-VN" sz="2000" dirty="0">
                  <a:solidFill>
                    <a:srgbClr val="C00000"/>
                  </a:solidFill>
                  <a:latin typeface="Times New Roman" pitchFamily="18" charset="0"/>
                  <a:cs typeface="Times New Roman" pitchFamily="18" charset="0"/>
                </a:rPr>
                <a:t> </a:t>
              </a:r>
              <a:r>
                <a:rPr lang="vi-VN" sz="2000" dirty="0">
                  <a:latin typeface="Times New Roman" pitchFamily="18" charset="0"/>
                  <a:cs typeface="Times New Roman" pitchFamily="18" charset="0"/>
                </a:rPr>
                <a:t>bìa đó và bạn có tên sẽ phải lên hát, sau đó tấm bìa được trả lại hộp và cứ thế tiếp tục chọn người lên </a:t>
              </a:r>
              <a:r>
                <a:rPr lang="vi-VN" sz="2000" dirty="0" smtClean="0">
                  <a:latin typeface="Times New Roman" pitchFamily="18" charset="0"/>
                  <a:cs typeface="Times New Roman" pitchFamily="18" charset="0"/>
                </a:rPr>
                <a:t>hát</a:t>
              </a:r>
              <a:r>
                <a:rPr lang="en-US" sz="2000" dirty="0">
                  <a:latin typeface="Times New Roman" pitchFamily="18" charset="0"/>
                  <a:cs typeface="Times New Roman" pitchFamily="18" charset="0"/>
                </a:rPr>
                <a:t>.</a:t>
              </a:r>
            </a:p>
            <a:p>
              <a:pPr algn="just"/>
              <a:r>
                <a:rPr lang="vi-VN" sz="2000" dirty="0">
                  <a:solidFill>
                    <a:srgbClr val="0070C0"/>
                  </a:solidFill>
                  <a:latin typeface="Times New Roman" pitchFamily="18" charset="0"/>
                  <a:cs typeface="Times New Roman" pitchFamily="18" charset="0"/>
                </a:rPr>
                <a:t>a) Liệt kê tập hợp các kết quả có thể xảy ra trong mỗi lần rút tấm </a:t>
              </a:r>
              <a:r>
                <a:rPr lang="vi-VN" sz="2000" dirty="0" smtClean="0">
                  <a:solidFill>
                    <a:srgbClr val="0070C0"/>
                  </a:solidFill>
                  <a:latin typeface="Times New Roman" pitchFamily="18" charset="0"/>
                  <a:cs typeface="Times New Roman" pitchFamily="18" charset="0"/>
                </a:rPr>
                <a:t>bìa</a:t>
              </a:r>
              <a:r>
                <a:rPr lang="en-US" sz="2000" dirty="0">
                  <a:solidFill>
                    <a:srgbClr val="0070C0"/>
                  </a:solidFill>
                  <a:latin typeface="Times New Roman" pitchFamily="18" charset="0"/>
                  <a:cs typeface="Times New Roman" pitchFamily="18" charset="0"/>
                </a:rPr>
                <a:t>?</a:t>
              </a:r>
            </a:p>
            <a:p>
              <a:pPr algn="just"/>
              <a:r>
                <a:rPr lang="vi-VN" sz="2000" dirty="0">
                  <a:solidFill>
                    <a:srgbClr val="FF0000"/>
                  </a:solidFill>
                  <a:latin typeface="Times New Roman" pitchFamily="18" charset="0"/>
                  <a:cs typeface="Times New Roman" pitchFamily="18" charset="0"/>
                </a:rPr>
                <a:t>b) Em có thể dự đoán trước được người tiếp theo lên hát không?</a:t>
              </a:r>
              <a:endParaRPr lang="en-US" sz="2000" dirty="0">
                <a:solidFill>
                  <a:srgbClr val="FF0000"/>
                </a:solidFill>
                <a:latin typeface="Times New Roman" pitchFamily="18" charset="0"/>
                <a:cs typeface="Times New Roman" pitchFamily="18" charset="0"/>
              </a:endParaRPr>
            </a:p>
            <a:p>
              <a:pPr algn="just"/>
              <a:r>
                <a:rPr lang="vi-VN" sz="2000" dirty="0">
                  <a:solidFill>
                    <a:srgbClr val="7030A0"/>
                  </a:solidFill>
                  <a:latin typeface="Times New Roman" pitchFamily="18" charset="0"/>
                  <a:cs typeface="Times New Roman" pitchFamily="18" charset="0"/>
                </a:rPr>
                <a:t>c) Có bạn nào phải lên hát nhiều lần không</a:t>
              </a:r>
              <a:r>
                <a:rPr lang="vi-VN" sz="2000" dirty="0" smtClean="0">
                  <a:solidFill>
                    <a:srgbClr val="7030A0"/>
                  </a:solidFill>
                  <a:latin typeface="Times New Roman" pitchFamily="18" charset="0"/>
                  <a:cs typeface="Times New Roman" pitchFamily="18" charset="0"/>
                </a:rPr>
                <a:t>?</a:t>
              </a:r>
              <a:endParaRPr lang="en-US" sz="2000" dirty="0">
                <a:solidFill>
                  <a:srgbClr val="7030A0"/>
                </a:solidFill>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310" y="1265937"/>
              <a:ext cx="468526" cy="617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0" name="TextBox 9"/>
          <p:cNvSpPr txBox="1"/>
          <p:nvPr/>
        </p:nvSpPr>
        <p:spPr>
          <a:xfrm>
            <a:off x="3708756" y="3730636"/>
            <a:ext cx="1080218" cy="400110"/>
          </a:xfrm>
          <a:prstGeom prst="rect">
            <a:avLst/>
          </a:prstGeom>
          <a:solidFill>
            <a:srgbClr val="FFFF00"/>
          </a:solidFill>
          <a:ln>
            <a:solidFill>
              <a:srgbClr val="00B0F0"/>
            </a:solidFill>
          </a:ln>
          <a:scene3d>
            <a:camera prst="orthographicFront"/>
            <a:lightRig rig="threePt" dir="t"/>
          </a:scene3d>
          <a:sp3d>
            <a:bevelT/>
          </a:sp3d>
        </p:spPr>
        <p:txBody>
          <a:bodyPr wrap="square" rtlCol="0">
            <a:spAutoFit/>
          </a:bodyPr>
          <a:lstStyle/>
          <a:p>
            <a:pPr algn="ctr"/>
            <a:r>
              <a:rPr lang="en-US" sz="2000" b="1" dirty="0" smtClean="0">
                <a:solidFill>
                  <a:srgbClr val="FF0000"/>
                </a:solidFill>
                <a:latin typeface="Times New Roman" pitchFamily="18" charset="0"/>
                <a:cs typeface="Times New Roman" pitchFamily="18" charset="0"/>
              </a:rPr>
              <a:t>Trả lời:</a:t>
            </a:r>
            <a:endParaRPr lang="en-US" sz="2000" b="1" dirty="0">
              <a:solidFill>
                <a:srgbClr val="FF0000"/>
              </a:solidFill>
              <a:latin typeface="Times New Roman" pitchFamily="18" charset="0"/>
              <a:cs typeface="Times New Roman" pitchFamily="18" charset="0"/>
            </a:endParaRPr>
          </a:p>
        </p:txBody>
      </p:sp>
      <p:sp>
        <p:nvSpPr>
          <p:cNvPr id="9" name="Rectangle 8"/>
          <p:cNvSpPr/>
          <p:nvPr/>
        </p:nvSpPr>
        <p:spPr>
          <a:xfrm>
            <a:off x="455573" y="5747826"/>
            <a:ext cx="8436906" cy="369332"/>
          </a:xfrm>
          <a:prstGeom prst="rect">
            <a:avLst/>
          </a:prstGeom>
        </p:spPr>
        <p:txBody>
          <a:bodyPr wrap="square">
            <a:spAutoFit/>
          </a:bodyPr>
          <a:lstStyle/>
          <a:p>
            <a:pPr algn="just"/>
            <a:r>
              <a:rPr lang="vi-VN" b="1" dirty="0">
                <a:solidFill>
                  <a:srgbClr val="7030A0"/>
                </a:solidFill>
              </a:rPr>
              <a:t>c) Sẽ có bạn phải lên hát nhiều lần, vì sau mỗi lần rút tấm bìa được trả lại</a:t>
            </a:r>
            <a:r>
              <a:rPr lang="en-US" b="1" dirty="0">
                <a:solidFill>
                  <a:srgbClr val="7030A0"/>
                </a:solidFill>
              </a:rPr>
              <a:t>.</a:t>
            </a:r>
          </a:p>
        </p:txBody>
      </p:sp>
      <p:sp>
        <p:nvSpPr>
          <p:cNvPr id="11" name="Rectangle 10"/>
          <p:cNvSpPr/>
          <p:nvPr/>
        </p:nvSpPr>
        <p:spPr>
          <a:xfrm>
            <a:off x="455574" y="4928042"/>
            <a:ext cx="8436906" cy="646331"/>
          </a:xfrm>
          <a:prstGeom prst="rect">
            <a:avLst/>
          </a:prstGeom>
        </p:spPr>
        <p:txBody>
          <a:bodyPr wrap="square">
            <a:spAutoFit/>
          </a:bodyPr>
          <a:lstStyle/>
          <a:p>
            <a:pPr algn="just"/>
            <a:r>
              <a:rPr lang="vi-VN" b="1" dirty="0">
                <a:solidFill>
                  <a:srgbClr val="FF0000"/>
                </a:solidFill>
              </a:rPr>
              <a:t>b) Không thể dự đoán trước được người tiếp theo lên hát vì xác suất rút phải tên đều như nhau</a:t>
            </a:r>
            <a:r>
              <a:rPr lang="en-US" b="1" dirty="0">
                <a:solidFill>
                  <a:srgbClr val="FF0000"/>
                </a:solidFill>
              </a:rPr>
              <a:t>.</a:t>
            </a:r>
          </a:p>
        </p:txBody>
      </p:sp>
    </p:spTree>
    <p:extLst>
      <p:ext uri="{BB962C8B-B14F-4D97-AF65-F5344CB8AC3E}">
        <p14:creationId xmlns:p14="http://schemas.microsoft.com/office/powerpoint/2010/main" val="307991722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1000"/>
                                        <p:tgtEl>
                                          <p:spTgt spid="11"/>
                                        </p:tgtEl>
                                      </p:cBhvr>
                                    </p:animEffect>
                                    <p:anim calcmode="lin" valueType="num">
                                      <p:cBhvr>
                                        <p:cTn id="25" dur="1000" fill="hold"/>
                                        <p:tgtEl>
                                          <p:spTgt spid="11"/>
                                        </p:tgtEl>
                                        <p:attrNameLst>
                                          <p:attrName>ppt_x</p:attrName>
                                        </p:attrNameLst>
                                      </p:cBhvr>
                                      <p:tavLst>
                                        <p:tav tm="0">
                                          <p:val>
                                            <p:strVal val="#ppt_x"/>
                                          </p:val>
                                        </p:tav>
                                        <p:tav tm="100000">
                                          <p:val>
                                            <p:strVal val="#ppt_x"/>
                                          </p:val>
                                        </p:tav>
                                      </p:tavLst>
                                    </p:anim>
                                    <p:anim calcmode="lin" valueType="num">
                                      <p:cBhvr>
                                        <p:cTn id="2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1000"/>
                                        <p:tgtEl>
                                          <p:spTgt spid="9"/>
                                        </p:tgtEl>
                                      </p:cBhvr>
                                    </p:animEffect>
                                    <p:anim calcmode="lin" valueType="num">
                                      <p:cBhvr>
                                        <p:cTn id="32" dur="1000" fill="hold"/>
                                        <p:tgtEl>
                                          <p:spTgt spid="9"/>
                                        </p:tgtEl>
                                        <p:attrNameLst>
                                          <p:attrName>ppt_x</p:attrName>
                                        </p:attrNameLst>
                                      </p:cBhvr>
                                      <p:tavLst>
                                        <p:tav tm="0">
                                          <p:val>
                                            <p:strVal val="#ppt_x"/>
                                          </p:val>
                                        </p:tav>
                                        <p:tav tm="100000">
                                          <p:val>
                                            <p:strVal val="#ppt_x"/>
                                          </p:val>
                                        </p:tav>
                                      </p:tavLst>
                                    </p:anim>
                                    <p:anim calcmode="lin" valueType="num">
                                      <p:cBhvr>
                                        <p:cTn id="3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9"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1560" y="4462568"/>
            <a:ext cx="6797928" cy="369332"/>
          </a:xfrm>
          <a:prstGeom prst="rect">
            <a:avLst/>
          </a:prstGeom>
          <a:noFill/>
        </p:spPr>
        <p:txBody>
          <a:bodyPr wrap="square" rtlCol="0">
            <a:spAutoFit/>
          </a:bodyPr>
          <a:lstStyle/>
          <a:p>
            <a:r>
              <a:rPr lang="vi-VN" b="1" dirty="0" smtClean="0">
                <a:solidFill>
                  <a:srgbClr val="0070C0"/>
                </a:solidFill>
              </a:rPr>
              <a:t>a</a:t>
            </a:r>
            <a:r>
              <a:rPr lang="vi-VN" b="1" dirty="0">
                <a:solidFill>
                  <a:srgbClr val="0070C0"/>
                </a:solidFill>
              </a:rPr>
              <a:t>) Tổng các số ghi trên hai lá thăm bằng 1: Có thể xảy </a:t>
            </a:r>
            <a:r>
              <a:rPr lang="vi-VN" b="1" dirty="0" smtClean="0">
                <a:solidFill>
                  <a:srgbClr val="0070C0"/>
                </a:solidFill>
              </a:rPr>
              <a:t>ra</a:t>
            </a:r>
            <a:r>
              <a:rPr lang="en-US" b="1" dirty="0" smtClean="0">
                <a:solidFill>
                  <a:srgbClr val="0070C0"/>
                </a:solidFill>
              </a:rPr>
              <a:t>.</a:t>
            </a:r>
            <a:endParaRPr lang="en-US" b="1" dirty="0">
              <a:solidFill>
                <a:srgbClr val="0070C0"/>
              </a:solidFill>
            </a:endParaRPr>
          </a:p>
        </p:txBody>
      </p:sp>
      <p:sp>
        <p:nvSpPr>
          <p:cNvPr id="4" name="Rectangle: Rounded Corners 5">
            <a:extLst>
              <a:ext uri="{FF2B5EF4-FFF2-40B4-BE49-F238E27FC236}">
                <a16:creationId xmlns:a16="http://schemas.microsoft.com/office/drawing/2014/main" xmlns="" id="{C43AAB87-ED2E-4A00-A64E-18AACE0108EC}"/>
              </a:ext>
            </a:extLst>
          </p:cNvPr>
          <p:cNvSpPr>
            <a:spLocks noChangeArrowheads="1"/>
          </p:cNvSpPr>
          <p:nvPr/>
        </p:nvSpPr>
        <p:spPr bwMode="auto">
          <a:xfrm>
            <a:off x="55219" y="42108"/>
            <a:ext cx="9033561" cy="579215"/>
          </a:xfrm>
          <a:prstGeom prst="roundRect">
            <a:avLst>
              <a:gd name="adj" fmla="val 5241"/>
            </a:avLst>
          </a:prstGeom>
          <a:pattFill prst="pct5">
            <a:fgClr>
              <a:schemeClr val="tx2">
                <a:lumMod val="20000"/>
                <a:lumOff val="80000"/>
              </a:schemeClr>
            </a:fgClr>
            <a:bgClr>
              <a:srgbClr val="FFFFFF"/>
            </a:bgClr>
          </a:pattFill>
          <a:ln w="28575">
            <a:solidFill>
              <a:schemeClr val="accent5">
                <a:lumMod val="75000"/>
              </a:schemeClr>
            </a:solidFill>
            <a:headEnd/>
            <a:tailEnd/>
          </a:ln>
          <a:effectLst>
            <a:innerShdw blurRad="114300">
              <a:prstClr val="black"/>
            </a:innerShdw>
          </a:effectLst>
        </p:spPr>
        <p:style>
          <a:lnRef idx="1">
            <a:schemeClr val="accent6"/>
          </a:lnRef>
          <a:fillRef idx="1001">
            <a:schemeClr val="lt2"/>
          </a:fillRef>
          <a:effectRef idx="1">
            <a:schemeClr val="accent6"/>
          </a:effectRef>
          <a:fontRef idx="minor">
            <a:schemeClr val="dk1"/>
          </a:fontRef>
        </p:style>
        <p:txBody>
          <a:bodyPr rot="0" vert="horz" wrap="square" lIns="91440" tIns="45720" rIns="91440" bIns="45720" anchor="ctr" anchorCtr="0" upright="1">
            <a:noAutofit/>
          </a:bodyPr>
          <a:lstStyle/>
          <a:p>
            <a:pPr algn="ctr">
              <a:lnSpc>
                <a:spcPct val="107000"/>
              </a:lnSpc>
              <a:spcAft>
                <a:spcPts val="800"/>
              </a:spcAft>
            </a:pPr>
            <a:r>
              <a:rPr lang="en-US" sz="3200" dirty="0" smtClean="0">
                <a:solidFill>
                  <a:srgbClr val="FF0000"/>
                </a:solidFill>
                <a:effectLst/>
                <a:latin typeface="Stencil" pitchFamily="82" charset="0"/>
                <a:ea typeface="Calibri" panose="020F0502020204030204" pitchFamily="34" charset="0"/>
                <a:cs typeface="Times New Roman" panose="02020603050405020304" pitchFamily="18" charset="0"/>
              </a:rPr>
              <a:t>BÀI 4: ÔN TẬP CHƯƠNG 9</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p:cNvSpPr txBox="1"/>
          <p:nvPr/>
        </p:nvSpPr>
        <p:spPr>
          <a:xfrm>
            <a:off x="62281" y="664255"/>
            <a:ext cx="1626799" cy="400110"/>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sz="2000" b="1" u="sng" dirty="0" smtClean="0">
                <a:solidFill>
                  <a:srgbClr val="FFFF00"/>
                </a:solidFill>
                <a:latin typeface="Times New Roman" pitchFamily="18" charset="0"/>
                <a:cs typeface="Times New Roman" pitchFamily="18" charset="0"/>
              </a:rPr>
              <a:t>II. Bài tập:</a:t>
            </a:r>
            <a:endParaRPr lang="en-US" sz="2000" b="1" u="sng" dirty="0">
              <a:solidFill>
                <a:srgbClr val="FFFF00"/>
              </a:solidFill>
              <a:latin typeface="Times New Roman" pitchFamily="18" charset="0"/>
              <a:cs typeface="Times New Roman" pitchFamily="18" charset="0"/>
            </a:endParaRPr>
          </a:p>
        </p:txBody>
      </p:sp>
      <p:sp>
        <p:nvSpPr>
          <p:cNvPr id="6" name="TextBox 5"/>
          <p:cNvSpPr txBox="1"/>
          <p:nvPr/>
        </p:nvSpPr>
        <p:spPr>
          <a:xfrm>
            <a:off x="3721362" y="3781639"/>
            <a:ext cx="1080218" cy="400110"/>
          </a:xfrm>
          <a:prstGeom prst="rect">
            <a:avLst/>
          </a:prstGeom>
          <a:solidFill>
            <a:srgbClr val="FFFF00"/>
          </a:solidFill>
          <a:ln>
            <a:solidFill>
              <a:srgbClr val="00B0F0"/>
            </a:solidFill>
          </a:ln>
          <a:scene3d>
            <a:camera prst="orthographicFront"/>
            <a:lightRig rig="threePt" dir="t"/>
          </a:scene3d>
          <a:sp3d>
            <a:bevelT/>
          </a:sp3d>
        </p:spPr>
        <p:txBody>
          <a:bodyPr wrap="square" rtlCol="0">
            <a:spAutoFit/>
          </a:bodyPr>
          <a:lstStyle/>
          <a:p>
            <a:pPr algn="ctr"/>
            <a:r>
              <a:rPr lang="en-US" sz="2000" b="1" dirty="0" smtClean="0">
                <a:solidFill>
                  <a:srgbClr val="FF0000"/>
                </a:solidFill>
                <a:latin typeface="Times New Roman" pitchFamily="18" charset="0"/>
                <a:cs typeface="Times New Roman" pitchFamily="18" charset="0"/>
              </a:rPr>
              <a:t>Trả lời:</a:t>
            </a:r>
            <a:endParaRPr lang="en-US" sz="2000" b="1" dirty="0">
              <a:solidFill>
                <a:srgbClr val="FF0000"/>
              </a:solidFill>
              <a:latin typeface="Times New Roman" pitchFamily="18" charset="0"/>
              <a:cs typeface="Times New Roman" pitchFamily="18" charset="0"/>
            </a:endParaRPr>
          </a:p>
        </p:txBody>
      </p:sp>
      <p:grpSp>
        <p:nvGrpSpPr>
          <p:cNvPr id="10" name="Group 9"/>
          <p:cNvGrpSpPr/>
          <p:nvPr/>
        </p:nvGrpSpPr>
        <p:grpSpPr>
          <a:xfrm>
            <a:off x="363176" y="1263893"/>
            <a:ext cx="8628424" cy="2251636"/>
            <a:chOff x="363176" y="1263893"/>
            <a:chExt cx="8628424" cy="2251636"/>
          </a:xfrm>
        </p:grpSpPr>
        <p:sp>
          <p:nvSpPr>
            <p:cNvPr id="2" name="TextBox 1"/>
            <p:cNvSpPr txBox="1"/>
            <p:nvPr/>
          </p:nvSpPr>
          <p:spPr>
            <a:xfrm>
              <a:off x="611560" y="1268760"/>
              <a:ext cx="8380040" cy="2246769"/>
            </a:xfrm>
            <a:prstGeom prst="rect">
              <a:avLst/>
            </a:prstGeom>
            <a:noFill/>
            <a:ln w="38100">
              <a:solidFill>
                <a:srgbClr val="00B050"/>
              </a:solidFill>
            </a:ln>
          </p:spPr>
          <p:txBody>
            <a:bodyPr wrap="square" rtlCol="0">
              <a:spAutoFit/>
            </a:bodyPr>
            <a:lstStyle/>
            <a:p>
              <a:pPr algn="just"/>
              <a:r>
                <a:rPr lang="en-US" sz="2000" b="1" dirty="0" smtClean="0">
                  <a:solidFill>
                    <a:srgbClr val="FF0000"/>
                  </a:solidFill>
                  <a:latin typeface="Times New Roman" pitchFamily="18" charset="0"/>
                  <a:cs typeface="Times New Roman" pitchFamily="18" charset="0"/>
                </a:rPr>
                <a:t>  </a:t>
              </a:r>
              <a:r>
                <a:rPr lang="vi-VN" sz="2000" b="1" dirty="0" smtClean="0">
                  <a:solidFill>
                    <a:srgbClr val="FF0000"/>
                  </a:solidFill>
                  <a:latin typeface="Times New Roman" pitchFamily="18" charset="0"/>
                  <a:cs typeface="Times New Roman" pitchFamily="18" charset="0"/>
                </a:rPr>
                <a:t>4</a:t>
              </a:r>
              <a:r>
                <a:rPr lang="en-US" sz="2000" b="1" dirty="0" smtClean="0">
                  <a:solidFill>
                    <a:srgbClr val="FF0000"/>
                  </a:solidFill>
                  <a:latin typeface="Times New Roman" pitchFamily="18" charset="0"/>
                  <a:cs typeface="Times New Roman" pitchFamily="18" charset="0"/>
                </a:rPr>
                <a:t>.</a:t>
              </a:r>
              <a:r>
                <a:rPr lang="vi-VN" sz="2000" dirty="0" smtClean="0">
                  <a:latin typeface="Times New Roman" pitchFamily="18" charset="0"/>
                  <a:cs typeface="Times New Roman" pitchFamily="18" charset="0"/>
                </a:rPr>
                <a:t>Trong </a:t>
              </a:r>
              <a:r>
                <a:rPr lang="vi-VN" sz="2000" dirty="0">
                  <a:latin typeface="Times New Roman" pitchFamily="18" charset="0"/>
                  <a:cs typeface="Times New Roman" pitchFamily="18" charset="0"/>
                </a:rPr>
                <a:t>hộp có 10 lá thăm được đánh số từ 0 đến 9. Lấy ra từ hộp lá thăm. Trong các sự kiện sau, sự kiện nào chắc chắn xảy ra, sự kiện nào không thể xảy ra, sự kiện nào có thể xảy ra?</a:t>
              </a:r>
              <a:endParaRPr lang="en-US" sz="2000" dirty="0">
                <a:latin typeface="Times New Roman" pitchFamily="18" charset="0"/>
                <a:cs typeface="Times New Roman" pitchFamily="18" charset="0"/>
              </a:endParaRPr>
            </a:p>
            <a:p>
              <a:pPr algn="just"/>
              <a:r>
                <a:rPr lang="vi-VN" sz="2000" dirty="0">
                  <a:solidFill>
                    <a:srgbClr val="0070C0"/>
                  </a:solidFill>
                  <a:latin typeface="Times New Roman" pitchFamily="18" charset="0"/>
                  <a:cs typeface="Times New Roman" pitchFamily="18" charset="0"/>
                </a:rPr>
                <a:t>a) Tổng các số ghi trên hai lá thăm bằng </a:t>
              </a:r>
              <a:r>
                <a:rPr lang="vi-VN" sz="2000" dirty="0" smtClean="0">
                  <a:solidFill>
                    <a:srgbClr val="0070C0"/>
                  </a:solidFill>
                  <a:latin typeface="Times New Roman" pitchFamily="18" charset="0"/>
                  <a:cs typeface="Times New Roman" pitchFamily="18" charset="0"/>
                </a:rPr>
                <a:t>1</a:t>
              </a:r>
              <a:r>
                <a:rPr lang="en-US" sz="2000" dirty="0" smtClean="0">
                  <a:solidFill>
                    <a:srgbClr val="0070C0"/>
                  </a:solidFill>
                  <a:latin typeface="Times New Roman" pitchFamily="18" charset="0"/>
                  <a:cs typeface="Times New Roman" pitchFamily="18" charset="0"/>
                </a:rPr>
                <a:t>.</a:t>
              </a:r>
              <a:endParaRPr lang="en-US" sz="2000" dirty="0">
                <a:solidFill>
                  <a:srgbClr val="0070C0"/>
                </a:solidFill>
                <a:latin typeface="Times New Roman" pitchFamily="18" charset="0"/>
                <a:cs typeface="Times New Roman" pitchFamily="18" charset="0"/>
              </a:endParaRPr>
            </a:p>
            <a:p>
              <a:pPr algn="just"/>
              <a:r>
                <a:rPr lang="vi-VN" sz="2000" dirty="0">
                  <a:solidFill>
                    <a:srgbClr val="FF0000"/>
                  </a:solidFill>
                  <a:latin typeface="Times New Roman" pitchFamily="18" charset="0"/>
                  <a:cs typeface="Times New Roman" pitchFamily="18" charset="0"/>
                </a:rPr>
                <a:t>b) Tích các số ghi trên hai lá thăm bằng </a:t>
              </a:r>
              <a:r>
                <a:rPr lang="vi-VN" sz="2000" dirty="0" smtClean="0">
                  <a:solidFill>
                    <a:srgbClr val="FF0000"/>
                  </a:solidFill>
                  <a:latin typeface="Times New Roman" pitchFamily="18" charset="0"/>
                  <a:cs typeface="Times New Roman" pitchFamily="18" charset="0"/>
                </a:rPr>
                <a:t>1</a:t>
              </a:r>
              <a:r>
                <a:rPr lang="en-US" sz="2000" dirty="0" smtClean="0">
                  <a:solidFill>
                    <a:srgbClr val="FF0000"/>
                  </a:solidFill>
                  <a:latin typeface="Times New Roman" pitchFamily="18" charset="0"/>
                  <a:cs typeface="Times New Roman" pitchFamily="18" charset="0"/>
                </a:rPr>
                <a:t>.</a:t>
              </a:r>
              <a:endParaRPr lang="en-US" sz="2000" dirty="0">
                <a:solidFill>
                  <a:srgbClr val="FF0000"/>
                </a:solidFill>
                <a:latin typeface="Times New Roman" pitchFamily="18" charset="0"/>
                <a:cs typeface="Times New Roman" pitchFamily="18" charset="0"/>
              </a:endParaRPr>
            </a:p>
            <a:p>
              <a:pPr algn="just"/>
              <a:r>
                <a:rPr lang="vi-VN" sz="2000" dirty="0">
                  <a:solidFill>
                    <a:srgbClr val="7030A0"/>
                  </a:solidFill>
                  <a:latin typeface="Times New Roman" pitchFamily="18" charset="0"/>
                  <a:cs typeface="Times New Roman" pitchFamily="18" charset="0"/>
                </a:rPr>
                <a:t>c) Tích các số ghi trên hai lá thăm bằng </a:t>
              </a:r>
              <a:r>
                <a:rPr lang="vi-VN" sz="2000" dirty="0" smtClean="0">
                  <a:solidFill>
                    <a:srgbClr val="7030A0"/>
                  </a:solidFill>
                  <a:latin typeface="Times New Roman" pitchFamily="18" charset="0"/>
                  <a:cs typeface="Times New Roman" pitchFamily="18" charset="0"/>
                </a:rPr>
                <a:t>0</a:t>
              </a:r>
              <a:r>
                <a:rPr lang="en-US" sz="2000" dirty="0" smtClean="0">
                  <a:solidFill>
                    <a:srgbClr val="7030A0"/>
                  </a:solidFill>
                  <a:latin typeface="Times New Roman" pitchFamily="18" charset="0"/>
                  <a:cs typeface="Times New Roman" pitchFamily="18" charset="0"/>
                </a:rPr>
                <a:t>.</a:t>
              </a:r>
              <a:endParaRPr lang="en-US" sz="2000" dirty="0">
                <a:solidFill>
                  <a:srgbClr val="7030A0"/>
                </a:solidFill>
                <a:latin typeface="Times New Roman" pitchFamily="18" charset="0"/>
                <a:cs typeface="Times New Roman" pitchFamily="18" charset="0"/>
              </a:endParaRPr>
            </a:p>
            <a:p>
              <a:pPr algn="just"/>
              <a:r>
                <a:rPr lang="vi-VN" sz="2000" dirty="0">
                  <a:latin typeface="Times New Roman" pitchFamily="18" charset="0"/>
                  <a:cs typeface="Times New Roman" pitchFamily="18" charset="0"/>
                </a:rPr>
                <a:t>d) Tổng các số ghi trên hai lá thăm lớn hơn </a:t>
              </a:r>
              <a:r>
                <a:rPr lang="vi-VN" sz="2000" dirty="0" smtClean="0">
                  <a:latin typeface="Times New Roman" pitchFamily="18" charset="0"/>
                  <a:cs typeface="Times New Roman" pitchFamily="18" charset="0"/>
                </a:rPr>
                <a:t>0</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176" y="1263893"/>
              <a:ext cx="44767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7" name="Rectangle 6"/>
          <p:cNvSpPr/>
          <p:nvPr/>
        </p:nvSpPr>
        <p:spPr>
          <a:xfrm>
            <a:off x="619322" y="5904744"/>
            <a:ext cx="6790166" cy="369332"/>
          </a:xfrm>
          <a:prstGeom prst="rect">
            <a:avLst/>
          </a:prstGeom>
        </p:spPr>
        <p:txBody>
          <a:bodyPr wrap="square">
            <a:spAutoFit/>
          </a:bodyPr>
          <a:lstStyle/>
          <a:p>
            <a:r>
              <a:rPr lang="vi-VN" dirty="0"/>
              <a:t>d) Tổng các số ghi trên hai lá thăm lớn hơn 0: Chắc chắn xảy ra</a:t>
            </a:r>
            <a:r>
              <a:rPr lang="en-US" dirty="0"/>
              <a:t>.</a:t>
            </a:r>
          </a:p>
        </p:txBody>
      </p:sp>
      <p:sp>
        <p:nvSpPr>
          <p:cNvPr id="8" name="Rectangle 7"/>
          <p:cNvSpPr/>
          <p:nvPr/>
        </p:nvSpPr>
        <p:spPr>
          <a:xfrm>
            <a:off x="619725" y="5417962"/>
            <a:ext cx="6355505" cy="369332"/>
          </a:xfrm>
          <a:prstGeom prst="rect">
            <a:avLst/>
          </a:prstGeom>
        </p:spPr>
        <p:txBody>
          <a:bodyPr wrap="square">
            <a:spAutoFit/>
          </a:bodyPr>
          <a:lstStyle/>
          <a:p>
            <a:r>
              <a:rPr lang="vi-VN" b="1" dirty="0">
                <a:solidFill>
                  <a:srgbClr val="7030A0"/>
                </a:solidFill>
              </a:rPr>
              <a:t>c) Tích các số ghi trên hai lá thăm bằng 0: Có thể xảy ra</a:t>
            </a:r>
            <a:r>
              <a:rPr lang="en-US" b="1" dirty="0">
                <a:solidFill>
                  <a:srgbClr val="7030A0"/>
                </a:solidFill>
              </a:rPr>
              <a:t>.</a:t>
            </a:r>
          </a:p>
        </p:txBody>
      </p:sp>
      <p:sp>
        <p:nvSpPr>
          <p:cNvPr id="9" name="Rectangle 8"/>
          <p:cNvSpPr/>
          <p:nvPr/>
        </p:nvSpPr>
        <p:spPr>
          <a:xfrm>
            <a:off x="627741" y="4913143"/>
            <a:ext cx="6347489" cy="369332"/>
          </a:xfrm>
          <a:prstGeom prst="rect">
            <a:avLst/>
          </a:prstGeom>
        </p:spPr>
        <p:txBody>
          <a:bodyPr wrap="square">
            <a:spAutoFit/>
          </a:bodyPr>
          <a:lstStyle/>
          <a:p>
            <a:r>
              <a:rPr lang="vi-VN" b="1" dirty="0">
                <a:solidFill>
                  <a:srgbClr val="FF0000"/>
                </a:solidFill>
              </a:rPr>
              <a:t>b) Tích các số ghi trên hai lá thăm bằng 1: Có thể xảy ra</a:t>
            </a:r>
            <a:r>
              <a:rPr lang="en-US" b="1" dirty="0">
                <a:solidFill>
                  <a:srgbClr val="FF0000"/>
                </a:solidFill>
              </a:rPr>
              <a:t>.</a:t>
            </a:r>
          </a:p>
        </p:txBody>
      </p:sp>
    </p:spTree>
    <p:extLst>
      <p:ext uri="{BB962C8B-B14F-4D97-AF65-F5344CB8AC3E}">
        <p14:creationId xmlns:p14="http://schemas.microsoft.com/office/powerpoint/2010/main" val="38891741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2000" fill="hold"/>
                                        <p:tgtEl>
                                          <p:spTgt spid="10"/>
                                        </p:tgtEl>
                                        <p:attrNameLst>
                                          <p:attrName>ppt_w</p:attrName>
                                        </p:attrNameLst>
                                      </p:cBhvr>
                                      <p:tavLst>
                                        <p:tav tm="0">
                                          <p:val>
                                            <p:fltVal val="0"/>
                                          </p:val>
                                        </p:tav>
                                        <p:tav tm="100000">
                                          <p:val>
                                            <p:strVal val="#ppt_w"/>
                                          </p:val>
                                        </p:tav>
                                      </p:tavLst>
                                    </p:anim>
                                    <p:anim calcmode="lin" valueType="num">
                                      <p:cBhvr>
                                        <p:cTn id="8" dur="2000" fill="hold"/>
                                        <p:tgtEl>
                                          <p:spTgt spid="10"/>
                                        </p:tgtEl>
                                        <p:attrNameLst>
                                          <p:attrName>ppt_h</p:attrName>
                                        </p:attrNameLst>
                                      </p:cBhvr>
                                      <p:tavLst>
                                        <p:tav tm="0">
                                          <p:val>
                                            <p:fltVal val="0"/>
                                          </p:val>
                                        </p:tav>
                                        <p:tav tm="100000">
                                          <p:val>
                                            <p:strVal val="#ppt_h"/>
                                          </p:val>
                                        </p:tav>
                                      </p:tavLst>
                                    </p:anim>
                                    <p:anim calcmode="lin" valueType="num">
                                      <p:cBhvr>
                                        <p:cTn id="9" dur="2000" fill="hold"/>
                                        <p:tgtEl>
                                          <p:spTgt spid="10"/>
                                        </p:tgtEl>
                                        <p:attrNameLst>
                                          <p:attrName>style.rotation</p:attrName>
                                        </p:attrNameLst>
                                      </p:cBhvr>
                                      <p:tavLst>
                                        <p:tav tm="0">
                                          <p:val>
                                            <p:fltVal val="90"/>
                                          </p:val>
                                        </p:tav>
                                        <p:tav tm="100000">
                                          <p:val>
                                            <p:fltVal val="0"/>
                                          </p:val>
                                        </p:tav>
                                      </p:tavLst>
                                    </p:anim>
                                    <p:animEffect transition="in" filter="fade">
                                      <p:cBhvr>
                                        <p:cTn id="10" dur="2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checkerboard(across)">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checkerboard(across)">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checkerboard(across)">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checkerboard(across)">
                                      <p:cBhvr>
                                        <p:cTn id="3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304668" y="5748442"/>
                <a:ext cx="8352928" cy="1050544"/>
              </a:xfrm>
              <a:prstGeom prst="rect">
                <a:avLst/>
              </a:prstGeom>
              <a:solidFill>
                <a:schemeClr val="accent2">
                  <a:lumMod val="40000"/>
                  <a:lumOff val="60000"/>
                </a:schemeClr>
              </a:solidFill>
              <a:ln w="28575">
                <a:solidFill>
                  <a:schemeClr val="accent2">
                    <a:lumMod val="60000"/>
                    <a:lumOff val="40000"/>
                  </a:schemeClr>
                </a:solidFill>
              </a:ln>
              <a:scene3d>
                <a:camera prst="orthographicFront"/>
                <a:lightRig rig="threePt" dir="t"/>
              </a:scene3d>
              <a:sp3d>
                <a:bevelT/>
              </a:sp3d>
            </p:spPr>
            <p:txBody>
              <a:bodyPr wrap="square" rtlCol="0">
                <a:spAutoFit/>
              </a:bodyPr>
              <a:lstStyle/>
              <a:p>
                <a:r>
                  <a:rPr lang="vi-VN" dirty="0" smtClean="0"/>
                  <a:t>c</a:t>
                </a:r>
                <a:r>
                  <a:rPr lang="en-US" dirty="0"/>
                  <a:t>)</a:t>
                </a:r>
                <a:r>
                  <a:rPr lang="vi-VN" dirty="0" smtClean="0"/>
                  <a:t> </a:t>
                </a:r>
                <a:r>
                  <a:rPr lang="vi-VN" dirty="0"/>
                  <a:t>Số HS đạt loại trung bình ở ít nhất một môn là: 5 + 15 + 20 + 10 + 15 = 105. Xác suất thực nghiệm của sự kiện HS được chọn đạt loại trung bình môn toán là: </a:t>
                </a:r>
                <a14:m>
                  <m:oMath xmlns:m="http://schemas.openxmlformats.org/officeDocument/2006/math">
                    <m:f>
                      <m:fPr>
                        <m:ctrlPr>
                          <a:rPr lang="en-US" b="1" i="1" smtClean="0">
                            <a:solidFill>
                              <a:srgbClr val="FF0000"/>
                            </a:solidFill>
                            <a:latin typeface="Cambria Math"/>
                          </a:rPr>
                        </m:ctrlPr>
                      </m:fPr>
                      <m:num>
                        <m:r>
                          <a:rPr lang="vi-VN" b="1" i="1">
                            <a:solidFill>
                              <a:srgbClr val="FF0000"/>
                            </a:solidFill>
                            <a:latin typeface="Cambria Math"/>
                          </a:rPr>
                          <m:t>𝟔𝟓</m:t>
                        </m:r>
                      </m:num>
                      <m:den>
                        <m:r>
                          <a:rPr lang="vi-VN" b="1" i="1">
                            <a:solidFill>
                              <a:srgbClr val="FF0000"/>
                            </a:solidFill>
                            <a:latin typeface="Cambria Math"/>
                          </a:rPr>
                          <m:t>𝟏𝟕𝟎</m:t>
                        </m:r>
                      </m:den>
                    </m:f>
                  </m:oMath>
                </a14:m>
                <a:r>
                  <a:rPr lang="vi-VN" b="1" dirty="0">
                    <a:solidFill>
                      <a:srgbClr val="FF0000"/>
                    </a:solidFill>
                  </a:rPr>
                  <a:t> </a:t>
                </a:r>
                <a:r>
                  <a:rPr lang="en-US" b="1" dirty="0" smtClean="0">
                    <a:solidFill>
                      <a:srgbClr val="FF0000"/>
                    </a:solidFill>
                  </a:rPr>
                  <a:t>=</a:t>
                </a:r>
                <a:r>
                  <a:rPr lang="vi-VN" b="1" dirty="0" smtClean="0">
                    <a:solidFill>
                      <a:srgbClr val="FF0000"/>
                    </a:solidFill>
                  </a:rPr>
                  <a:t> </a:t>
                </a:r>
                <a14:m>
                  <m:oMath xmlns:m="http://schemas.openxmlformats.org/officeDocument/2006/math">
                    <m:f>
                      <m:fPr>
                        <m:ctrlPr>
                          <a:rPr lang="en-US" b="1" i="1">
                            <a:solidFill>
                              <a:srgbClr val="FF0000"/>
                            </a:solidFill>
                            <a:latin typeface="Cambria Math"/>
                          </a:rPr>
                        </m:ctrlPr>
                      </m:fPr>
                      <m:num>
                        <m:r>
                          <a:rPr lang="vi-VN" b="1" i="1">
                            <a:solidFill>
                              <a:srgbClr val="FF0000"/>
                            </a:solidFill>
                            <a:latin typeface="Cambria Math"/>
                          </a:rPr>
                          <m:t>𝟏𝟑</m:t>
                        </m:r>
                      </m:num>
                      <m:den>
                        <m:r>
                          <a:rPr lang="vi-VN" b="1" i="1">
                            <a:solidFill>
                              <a:srgbClr val="FF0000"/>
                            </a:solidFill>
                            <a:latin typeface="Cambria Math"/>
                          </a:rPr>
                          <m:t>𝟑𝟒</m:t>
                        </m:r>
                      </m:den>
                    </m:f>
                  </m:oMath>
                </a14:m>
                <a:endParaRPr lang="en-US" b="1" dirty="0"/>
              </a:p>
            </p:txBody>
          </p:sp>
        </mc:Choice>
        <mc:Fallback xmlns="">
          <p:sp>
            <p:nvSpPr>
              <p:cNvPr id="3" name="TextBox 2"/>
              <p:cNvSpPr txBox="1">
                <a:spLocks noRot="1" noChangeAspect="1" noMove="1" noResize="1" noEditPoints="1" noAdjustHandles="1" noChangeArrowheads="1" noChangeShapeType="1" noTextEdit="1"/>
              </p:cNvSpPr>
              <p:nvPr/>
            </p:nvSpPr>
            <p:spPr>
              <a:xfrm>
                <a:off x="304668" y="5748442"/>
                <a:ext cx="8352928" cy="1050544"/>
              </a:xfrm>
              <a:prstGeom prst="rect">
                <a:avLst/>
              </a:prstGeom>
              <a:blipFill rotWithShape="1">
                <a:blip r:embed="rId2"/>
                <a:stretch>
                  <a:fillRect l="-290" t="-549" b="-549"/>
                </a:stretch>
              </a:blipFill>
              <a:ln w="28575">
                <a:solidFill>
                  <a:schemeClr val="accent2">
                    <a:lumMod val="60000"/>
                    <a:lumOff val="40000"/>
                  </a:schemeClr>
                </a:solidFill>
              </a:ln>
            </p:spPr>
            <p:txBody>
              <a:bodyPr/>
              <a:lstStyle/>
              <a:p>
                <a:r>
                  <a:rPr lang="en-US">
                    <a:noFill/>
                  </a:rPr>
                  <a:t> </a:t>
                </a:r>
              </a:p>
            </p:txBody>
          </p:sp>
        </mc:Fallback>
      </mc:AlternateContent>
      <p:sp>
        <p:nvSpPr>
          <p:cNvPr id="4" name="Rectangle: Rounded Corners 5">
            <a:extLst>
              <a:ext uri="{FF2B5EF4-FFF2-40B4-BE49-F238E27FC236}">
                <a16:creationId xmlns:a16="http://schemas.microsoft.com/office/drawing/2014/main" xmlns="" id="{C43AAB87-ED2E-4A00-A64E-18AACE0108EC}"/>
              </a:ext>
            </a:extLst>
          </p:cNvPr>
          <p:cNvSpPr>
            <a:spLocks noChangeArrowheads="1"/>
          </p:cNvSpPr>
          <p:nvPr/>
        </p:nvSpPr>
        <p:spPr bwMode="auto">
          <a:xfrm>
            <a:off x="55219" y="42108"/>
            <a:ext cx="9033561" cy="579215"/>
          </a:xfrm>
          <a:prstGeom prst="roundRect">
            <a:avLst>
              <a:gd name="adj" fmla="val 5241"/>
            </a:avLst>
          </a:prstGeom>
          <a:pattFill prst="pct5">
            <a:fgClr>
              <a:schemeClr val="tx2">
                <a:lumMod val="20000"/>
                <a:lumOff val="80000"/>
              </a:schemeClr>
            </a:fgClr>
            <a:bgClr>
              <a:srgbClr val="FFFFFF"/>
            </a:bgClr>
          </a:pattFill>
          <a:ln w="28575">
            <a:solidFill>
              <a:schemeClr val="accent5">
                <a:lumMod val="75000"/>
              </a:schemeClr>
            </a:solidFill>
            <a:headEnd/>
            <a:tailEnd/>
          </a:ln>
          <a:effectLst>
            <a:innerShdw blurRad="114300">
              <a:prstClr val="black"/>
            </a:innerShdw>
          </a:effectLst>
        </p:spPr>
        <p:style>
          <a:lnRef idx="1">
            <a:schemeClr val="accent6"/>
          </a:lnRef>
          <a:fillRef idx="1001">
            <a:schemeClr val="lt2"/>
          </a:fillRef>
          <a:effectRef idx="1">
            <a:schemeClr val="accent6"/>
          </a:effectRef>
          <a:fontRef idx="minor">
            <a:schemeClr val="dk1"/>
          </a:fontRef>
        </p:style>
        <p:txBody>
          <a:bodyPr rot="0" vert="horz" wrap="square" lIns="91440" tIns="45720" rIns="91440" bIns="45720" anchor="ctr" anchorCtr="0" upright="1">
            <a:noAutofit/>
          </a:bodyPr>
          <a:lstStyle/>
          <a:p>
            <a:pPr algn="ctr">
              <a:lnSpc>
                <a:spcPct val="107000"/>
              </a:lnSpc>
              <a:spcAft>
                <a:spcPts val="800"/>
              </a:spcAft>
            </a:pPr>
            <a:r>
              <a:rPr lang="en-US" sz="3200" dirty="0" smtClean="0">
                <a:solidFill>
                  <a:srgbClr val="FF0000"/>
                </a:solidFill>
                <a:effectLst/>
                <a:latin typeface="Stencil" pitchFamily="82" charset="0"/>
                <a:ea typeface="Calibri" panose="020F0502020204030204" pitchFamily="34" charset="0"/>
                <a:cs typeface="Times New Roman" panose="02020603050405020304" pitchFamily="18" charset="0"/>
              </a:rPr>
              <a:t>BÀI 4: ÔN TẬP CHƯƠNG 9</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p:cNvSpPr txBox="1"/>
          <p:nvPr/>
        </p:nvSpPr>
        <p:spPr>
          <a:xfrm>
            <a:off x="62281" y="664255"/>
            <a:ext cx="1626799" cy="400110"/>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sz="2000" b="1" u="sng" dirty="0" smtClean="0">
                <a:solidFill>
                  <a:srgbClr val="FFFF00"/>
                </a:solidFill>
                <a:latin typeface="Times New Roman" pitchFamily="18" charset="0"/>
                <a:cs typeface="Times New Roman" pitchFamily="18" charset="0"/>
              </a:rPr>
              <a:t>II. Bài tập:</a:t>
            </a:r>
            <a:endParaRPr lang="en-US" sz="2000" b="1" u="sng" dirty="0">
              <a:solidFill>
                <a:srgbClr val="FFFF00"/>
              </a:solidFill>
              <a:latin typeface="Times New Roman" pitchFamily="18" charset="0"/>
              <a:cs typeface="Times New Roman" pitchFamily="18" charset="0"/>
            </a:endParaRPr>
          </a:p>
        </p:txBody>
      </p:sp>
      <p:grpSp>
        <p:nvGrpSpPr>
          <p:cNvPr id="6" name="Group 5"/>
          <p:cNvGrpSpPr/>
          <p:nvPr/>
        </p:nvGrpSpPr>
        <p:grpSpPr>
          <a:xfrm>
            <a:off x="202436" y="1057789"/>
            <a:ext cx="8557392" cy="2270691"/>
            <a:chOff x="202436" y="1139850"/>
            <a:chExt cx="8557392" cy="2270691"/>
          </a:xfrm>
          <a:solidFill>
            <a:schemeClr val="accent4">
              <a:lumMod val="40000"/>
              <a:lumOff val="60000"/>
            </a:schemeClr>
          </a:solidFill>
          <a:scene3d>
            <a:camera prst="perspectiveFront"/>
            <a:lightRig rig="threePt" dir="t"/>
          </a:scene3d>
        </p:grpSpPr>
        <p:sp>
          <p:nvSpPr>
            <p:cNvPr id="2" name="TextBox 1"/>
            <p:cNvSpPr txBox="1"/>
            <p:nvPr/>
          </p:nvSpPr>
          <p:spPr>
            <a:xfrm>
              <a:off x="202436" y="1163772"/>
              <a:ext cx="8557392" cy="2246769"/>
            </a:xfrm>
            <a:prstGeom prst="rect">
              <a:avLst/>
            </a:prstGeom>
            <a:grpFill/>
            <a:sp3d>
              <a:bevelT w="165100" prst="coolSlant"/>
            </a:sp3d>
          </p:spPr>
          <p:txBody>
            <a:bodyPr wrap="square" rtlCol="0">
              <a:spAutoFit/>
            </a:bodyPr>
            <a:lstStyle/>
            <a:p>
              <a:pPr algn="just"/>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vi-VN" sz="2000" b="1" dirty="0" smtClean="0">
                  <a:solidFill>
                    <a:srgbClr val="FF0000"/>
                  </a:solidFill>
                  <a:latin typeface="Times New Roman" pitchFamily="18" charset="0"/>
                  <a:cs typeface="Times New Roman" pitchFamily="18" charset="0"/>
                </a:rPr>
                <a:t>5</a:t>
              </a:r>
              <a:r>
                <a:rPr lang="en-US" sz="2000" b="1" dirty="0">
                  <a:solidFill>
                    <a:srgbClr val="FF0000"/>
                  </a:solidFill>
                  <a:latin typeface="Times New Roman" pitchFamily="18" charset="0"/>
                  <a:cs typeface="Times New Roman" pitchFamily="18" charset="0"/>
                </a:rPr>
                <a:t>.</a:t>
              </a:r>
              <a:r>
                <a:rPr lang="vi-VN" sz="2000" b="1" dirty="0" smtClean="0">
                  <a:latin typeface="Times New Roman" pitchFamily="18" charset="0"/>
                  <a:cs typeface="Times New Roman" pitchFamily="18" charset="0"/>
                </a:rPr>
                <a:t> </a:t>
              </a:r>
              <a:r>
                <a:rPr lang="vi-VN" sz="2000" dirty="0">
                  <a:latin typeface="Times New Roman" pitchFamily="18" charset="0"/>
                  <a:cs typeface="Times New Roman" pitchFamily="18" charset="0"/>
                </a:rPr>
                <a:t>Kết quả kiếm tra môn Toán và Ngữ Văn của một số học sinh được lựa chọn ngẫu nhiên cho ở bảng sau:</a:t>
              </a:r>
              <a:endParaRPr lang="en-US" sz="2000" dirty="0">
                <a:latin typeface="Times New Roman" pitchFamily="18" charset="0"/>
                <a:cs typeface="Times New Roman" pitchFamily="18" charset="0"/>
              </a:endParaRPr>
            </a:p>
            <a:p>
              <a:pPr algn="just"/>
              <a:r>
                <a:rPr lang="vi-VN" sz="2000" dirty="0">
                  <a:latin typeface="Times New Roman" pitchFamily="18" charset="0"/>
                  <a:cs typeface="Times New Roman" pitchFamily="18" charset="0"/>
                </a:rPr>
                <a:t>( Ví dụ: Số học sinh có kết quả Toán - giỏi, Ngữ Văn - khá là 20 )</a:t>
              </a:r>
              <a:endParaRPr lang="en-US" sz="2000" dirty="0">
                <a:latin typeface="Times New Roman" pitchFamily="18" charset="0"/>
                <a:cs typeface="Times New Roman" pitchFamily="18" charset="0"/>
              </a:endParaRPr>
            </a:p>
            <a:p>
              <a:pPr algn="just"/>
              <a:r>
                <a:rPr lang="vi-VN" sz="2000" dirty="0">
                  <a:latin typeface="Times New Roman" pitchFamily="18" charset="0"/>
                  <a:cs typeface="Times New Roman" pitchFamily="18" charset="0"/>
                </a:rPr>
                <a:t>Hãy tính xác suất thực nghiệm của sự kiện một học sinh được chọn ra một cách ngẫu nhiên có kết quả:</a:t>
              </a:r>
              <a:endParaRPr lang="en-US" sz="2000" dirty="0">
                <a:latin typeface="Times New Roman" pitchFamily="18" charset="0"/>
                <a:cs typeface="Times New Roman" pitchFamily="18" charset="0"/>
              </a:endParaRPr>
            </a:p>
            <a:p>
              <a:pPr algn="just"/>
              <a:r>
                <a:rPr lang="vi-VN" sz="2000" dirty="0">
                  <a:latin typeface="Times New Roman" pitchFamily="18" charset="0"/>
                  <a:cs typeface="Times New Roman" pitchFamily="18" charset="0"/>
                </a:rPr>
                <a:t>a) Môn Toán đạt loại </a:t>
              </a:r>
              <a:r>
                <a:rPr lang="vi-VN" sz="2000" dirty="0" smtClean="0">
                  <a:latin typeface="Times New Roman" pitchFamily="18" charset="0"/>
                  <a:cs typeface="Times New Roman" pitchFamily="18" charset="0"/>
                </a:rPr>
                <a:t>giỏi</a:t>
              </a:r>
              <a:r>
                <a:rPr lang="en-US" sz="2000" dirty="0" smtClean="0">
                  <a:latin typeface="Times New Roman" pitchFamily="18" charset="0"/>
                  <a:cs typeface="Times New Roman" pitchFamily="18" charset="0"/>
                </a:rPr>
                <a:t>.				</a:t>
              </a:r>
              <a:r>
                <a:rPr lang="vi-VN" sz="2000" dirty="0" smtClean="0">
                  <a:latin typeface="Times New Roman" pitchFamily="18" charset="0"/>
                  <a:cs typeface="Times New Roman" pitchFamily="18" charset="0"/>
                </a:rPr>
                <a:t>b</a:t>
              </a:r>
              <a:r>
                <a:rPr lang="vi-VN" sz="2000" dirty="0">
                  <a:latin typeface="Times New Roman" pitchFamily="18" charset="0"/>
                  <a:cs typeface="Times New Roman" pitchFamily="18" charset="0"/>
                </a:rPr>
                <a:t>) Loại khá trở lên ở cả hai </a:t>
              </a:r>
              <a:r>
                <a:rPr lang="vi-VN" sz="2000" dirty="0" smtClean="0">
                  <a:latin typeface="Times New Roman" pitchFamily="18" charset="0"/>
                  <a:cs typeface="Times New Roman" pitchFamily="18" charset="0"/>
                </a:rPr>
                <a:t>môn</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									</a:t>
              </a:r>
              <a:r>
                <a:rPr lang="vi-VN" sz="2000" dirty="0" smtClean="0">
                  <a:latin typeface="Times New Roman" pitchFamily="18" charset="0"/>
                  <a:cs typeface="Times New Roman" pitchFamily="18" charset="0"/>
                </a:rPr>
                <a:t>c</a:t>
              </a:r>
              <a:r>
                <a:rPr lang="vi-VN" sz="2000" dirty="0">
                  <a:latin typeface="Times New Roman" pitchFamily="18" charset="0"/>
                  <a:cs typeface="Times New Roman" pitchFamily="18" charset="0"/>
                </a:rPr>
                <a:t>) Loại trung bình ở ít nhất một </a:t>
              </a:r>
              <a:r>
                <a:rPr lang="vi-VN" sz="2000" dirty="0" smtClean="0">
                  <a:latin typeface="Times New Roman" pitchFamily="18" charset="0"/>
                  <a:cs typeface="Times New Roman" pitchFamily="18" charset="0"/>
                </a:rPr>
                <a:t>môn</a:t>
              </a:r>
              <a:r>
                <a:rPr lang="en-US" sz="2000" dirty="0">
                  <a:latin typeface="Times New Roman" pitchFamily="18" charset="0"/>
                  <a:cs typeface="Times New Roman" pitchFamily="18" charset="0"/>
                </a:rPr>
                <a:t>.</a:t>
              </a: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056" y="1139850"/>
              <a:ext cx="447675" cy="438150"/>
            </a:xfrm>
            <a:prstGeom prst="rect">
              <a:avLst/>
            </a:prstGeom>
            <a:grpFill/>
            <a:ln>
              <a:noFill/>
            </a:ln>
            <a:effectLst/>
            <a:sp3d>
              <a:bevelT w="165100" prst="coolSlant"/>
            </a:sp3d>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7" name="TextBox 6"/>
          <p:cNvSpPr txBox="1"/>
          <p:nvPr/>
        </p:nvSpPr>
        <p:spPr>
          <a:xfrm>
            <a:off x="3855693" y="3338015"/>
            <a:ext cx="1080218" cy="400110"/>
          </a:xfrm>
          <a:prstGeom prst="rect">
            <a:avLst/>
          </a:prstGeom>
          <a:solidFill>
            <a:srgbClr val="FFFF00"/>
          </a:solidFill>
          <a:ln>
            <a:solidFill>
              <a:srgbClr val="00B0F0"/>
            </a:solidFill>
          </a:ln>
          <a:scene3d>
            <a:camera prst="orthographicFront"/>
            <a:lightRig rig="threePt" dir="t"/>
          </a:scene3d>
          <a:sp3d>
            <a:bevelT/>
          </a:sp3d>
        </p:spPr>
        <p:txBody>
          <a:bodyPr wrap="square" rtlCol="0">
            <a:spAutoFit/>
          </a:bodyPr>
          <a:lstStyle/>
          <a:p>
            <a:pPr algn="ctr"/>
            <a:r>
              <a:rPr lang="en-US" sz="2000" b="1" dirty="0" smtClean="0">
                <a:solidFill>
                  <a:srgbClr val="FF0000"/>
                </a:solidFill>
                <a:latin typeface="Times New Roman" pitchFamily="18" charset="0"/>
                <a:cs typeface="Times New Roman" pitchFamily="18" charset="0"/>
              </a:rPr>
              <a:t>Trả lời:</a:t>
            </a:r>
            <a:endParaRPr lang="en-US" sz="2000" b="1" dirty="0">
              <a:solidFill>
                <a:srgbClr val="FF0000"/>
              </a:solidFill>
              <a:latin typeface="Times New Roman" pitchFamily="18" charset="0"/>
              <a:cs typeface="Times New Roman" pitchFamily="18" charset="0"/>
            </a:endParaRPr>
          </a:p>
        </p:txBody>
      </p:sp>
      <mc:AlternateContent xmlns:mc="http://schemas.openxmlformats.org/markup-compatibility/2006">
        <mc:Choice xmlns:a14="http://schemas.microsoft.com/office/drawing/2010/main" Requires="a14">
          <p:sp>
            <p:nvSpPr>
              <p:cNvPr id="8" name="Rectangle 7"/>
              <p:cNvSpPr/>
              <p:nvPr/>
            </p:nvSpPr>
            <p:spPr>
              <a:xfrm>
                <a:off x="352664" y="3796740"/>
                <a:ext cx="8256935" cy="1050544"/>
              </a:xfrm>
              <a:prstGeom prst="rect">
                <a:avLst/>
              </a:prstGeom>
              <a:solidFill>
                <a:schemeClr val="bg1">
                  <a:lumMod val="95000"/>
                </a:schemeClr>
              </a:solidFill>
              <a:ln w="28575">
                <a:solidFill>
                  <a:srgbClr val="00B0F0"/>
                </a:solidFill>
              </a:ln>
              <a:scene3d>
                <a:camera prst="orthographicFront"/>
                <a:lightRig rig="threePt" dir="t"/>
              </a:scene3d>
              <a:sp3d>
                <a:bevelT/>
              </a:sp3d>
            </p:spPr>
            <p:txBody>
              <a:bodyPr wrap="square">
                <a:spAutoFit/>
              </a:bodyPr>
              <a:lstStyle/>
              <a:p>
                <a:r>
                  <a:rPr lang="vi-VN" dirty="0" smtClean="0">
                    <a:solidFill>
                      <a:schemeClr val="tx1"/>
                    </a:solidFill>
                  </a:rPr>
                  <a:t>Tổng </a:t>
                </a:r>
                <a:r>
                  <a:rPr lang="vi-VN" dirty="0">
                    <a:solidFill>
                      <a:schemeClr val="tx1"/>
                    </a:solidFill>
                  </a:rPr>
                  <a:t>số HS tham gia kiểm tra là 170</a:t>
                </a:r>
                <a:endParaRPr lang="en-US" dirty="0">
                  <a:solidFill>
                    <a:schemeClr val="tx1"/>
                  </a:solidFill>
                </a:endParaRPr>
              </a:p>
              <a:p>
                <a:r>
                  <a:rPr lang="vi-VN" dirty="0" smtClean="0">
                    <a:solidFill>
                      <a:schemeClr val="tx1"/>
                    </a:solidFill>
                  </a:rPr>
                  <a:t>a</a:t>
                </a:r>
                <a:r>
                  <a:rPr lang="en-US" dirty="0" smtClean="0">
                    <a:solidFill>
                      <a:schemeClr val="tx1"/>
                    </a:solidFill>
                  </a:rPr>
                  <a:t>)</a:t>
                </a:r>
                <a:r>
                  <a:rPr lang="vi-VN" dirty="0" smtClean="0">
                    <a:solidFill>
                      <a:schemeClr val="tx1"/>
                    </a:solidFill>
                  </a:rPr>
                  <a:t> </a:t>
                </a:r>
                <a:r>
                  <a:rPr lang="vi-VN" dirty="0">
                    <a:solidFill>
                      <a:schemeClr val="tx1"/>
                    </a:solidFill>
                  </a:rPr>
                  <a:t>Số HS đạt loại giỏi môn Toán là: 40 + 20 + 15 = 75. Xác suất thực nghiệm của sự kiện HS được chọn đạt loại giỏi môn toán là: </a:t>
                </a:r>
                <a14:m>
                  <m:oMath xmlns:m="http://schemas.openxmlformats.org/officeDocument/2006/math">
                    <m:f>
                      <m:fPr>
                        <m:ctrlPr>
                          <a:rPr lang="en-US" b="1" i="1" smtClean="0">
                            <a:solidFill>
                              <a:srgbClr val="FF0000"/>
                            </a:solidFill>
                            <a:latin typeface="Cambria Math"/>
                          </a:rPr>
                        </m:ctrlPr>
                      </m:fPr>
                      <m:num>
                        <m:r>
                          <a:rPr lang="vi-VN" b="1" i="1">
                            <a:solidFill>
                              <a:srgbClr val="FF0000"/>
                            </a:solidFill>
                            <a:latin typeface="Cambria Math"/>
                          </a:rPr>
                          <m:t>𝟕𝟓</m:t>
                        </m:r>
                      </m:num>
                      <m:den>
                        <m:r>
                          <a:rPr lang="vi-VN" b="1" i="1">
                            <a:solidFill>
                              <a:srgbClr val="FF0000"/>
                            </a:solidFill>
                            <a:latin typeface="Cambria Math"/>
                          </a:rPr>
                          <m:t>𝟏𝟕𝟎</m:t>
                        </m:r>
                      </m:den>
                    </m:f>
                  </m:oMath>
                </a14:m>
                <a:r>
                  <a:rPr lang="vi-VN" b="1" dirty="0">
                    <a:solidFill>
                      <a:srgbClr val="FF0000"/>
                    </a:solidFill>
                  </a:rPr>
                  <a:t> = </a:t>
                </a:r>
                <a14:m>
                  <m:oMath xmlns:m="http://schemas.openxmlformats.org/officeDocument/2006/math">
                    <m:f>
                      <m:fPr>
                        <m:ctrlPr>
                          <a:rPr lang="en-US" b="1" i="1">
                            <a:solidFill>
                              <a:srgbClr val="FF0000"/>
                            </a:solidFill>
                            <a:latin typeface="Cambria Math"/>
                          </a:rPr>
                        </m:ctrlPr>
                      </m:fPr>
                      <m:num>
                        <m:r>
                          <a:rPr lang="vi-VN" b="1" i="1">
                            <a:solidFill>
                              <a:srgbClr val="FF0000"/>
                            </a:solidFill>
                            <a:latin typeface="Cambria Math"/>
                          </a:rPr>
                          <m:t>𝟏𝟓</m:t>
                        </m:r>
                      </m:num>
                      <m:den>
                        <m:r>
                          <a:rPr lang="vi-VN" b="1" i="1">
                            <a:solidFill>
                              <a:srgbClr val="FF0000"/>
                            </a:solidFill>
                            <a:latin typeface="Cambria Math"/>
                          </a:rPr>
                          <m:t>𝟑𝟒</m:t>
                        </m:r>
                      </m:den>
                    </m:f>
                  </m:oMath>
                </a14:m>
                <a:endParaRPr lang="en-US" b="1" dirty="0">
                  <a:solidFill>
                    <a:srgbClr val="0070C0"/>
                  </a:solidFill>
                </a:endParaRPr>
              </a:p>
            </p:txBody>
          </p:sp>
        </mc:Choice>
        <mc:Fallback>
          <p:sp>
            <p:nvSpPr>
              <p:cNvPr id="8" name="Rectangle 7"/>
              <p:cNvSpPr>
                <a:spLocks noRot="1" noChangeAspect="1" noMove="1" noResize="1" noEditPoints="1" noAdjustHandles="1" noChangeArrowheads="1" noChangeShapeType="1" noTextEdit="1"/>
              </p:cNvSpPr>
              <p:nvPr/>
            </p:nvSpPr>
            <p:spPr>
              <a:xfrm>
                <a:off x="352664" y="3796740"/>
                <a:ext cx="8256935" cy="1050544"/>
              </a:xfrm>
              <a:prstGeom prst="rect">
                <a:avLst/>
              </a:prstGeom>
              <a:blipFill rotWithShape="1">
                <a:blip r:embed="rId4"/>
                <a:stretch>
                  <a:fillRect l="-293" t="-549"/>
                </a:stretch>
              </a:blipFill>
              <a:ln w="28575">
                <a:solidFill>
                  <a:srgbClr val="00B0F0"/>
                </a:solidFill>
              </a:ln>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Rectangle 8"/>
              <p:cNvSpPr/>
              <p:nvPr/>
            </p:nvSpPr>
            <p:spPr>
              <a:xfrm>
                <a:off x="327049" y="4911848"/>
                <a:ext cx="8330547" cy="773545"/>
              </a:xfrm>
              <a:prstGeom prst="rect">
                <a:avLst/>
              </a:prstGeom>
              <a:solidFill>
                <a:srgbClr val="92D050"/>
              </a:solidFill>
              <a:ln w="28575">
                <a:solidFill>
                  <a:srgbClr val="00B050"/>
                </a:solidFill>
              </a:ln>
              <a:scene3d>
                <a:camera prst="orthographicFront"/>
                <a:lightRig rig="threePt" dir="t"/>
              </a:scene3d>
              <a:sp3d>
                <a:bevelT prst="angle"/>
              </a:sp3d>
            </p:spPr>
            <p:txBody>
              <a:bodyPr wrap="square">
                <a:spAutoFit/>
              </a:bodyPr>
              <a:lstStyle/>
              <a:p>
                <a:r>
                  <a:rPr lang="vi-VN" dirty="0" smtClean="0"/>
                  <a:t>b</a:t>
                </a:r>
                <a:r>
                  <a:rPr lang="en-US" dirty="0"/>
                  <a:t>)</a:t>
                </a:r>
                <a:r>
                  <a:rPr lang="vi-VN" dirty="0" smtClean="0"/>
                  <a:t> </a:t>
                </a:r>
                <a:r>
                  <a:rPr lang="vi-VN" dirty="0"/>
                  <a:t>Số HS đạt loại khá ở ít nhất một môn là: 40 + 20 + 15 + 30 = 105. Xác suất thực nghiệm của sự kiện HS được chọn đạt loại khá môn toán là</a:t>
                </a:r>
                <a:r>
                  <a:rPr lang="vi-VN" b="1" dirty="0"/>
                  <a:t>: </a:t>
                </a:r>
                <a14:m>
                  <m:oMath xmlns:m="http://schemas.openxmlformats.org/officeDocument/2006/math">
                    <m:f>
                      <m:fPr>
                        <m:ctrlPr>
                          <a:rPr lang="en-US" b="1" i="1">
                            <a:solidFill>
                              <a:srgbClr val="FF0000"/>
                            </a:solidFill>
                            <a:latin typeface="Cambria Math"/>
                          </a:rPr>
                        </m:ctrlPr>
                      </m:fPr>
                      <m:num>
                        <m:r>
                          <a:rPr lang="vi-VN" b="1" i="1">
                            <a:solidFill>
                              <a:srgbClr val="FF0000"/>
                            </a:solidFill>
                            <a:latin typeface="Cambria Math"/>
                          </a:rPr>
                          <m:t>𝟏𝟎𝟓</m:t>
                        </m:r>
                      </m:num>
                      <m:den>
                        <m:r>
                          <a:rPr lang="vi-VN" b="1" i="1">
                            <a:solidFill>
                              <a:srgbClr val="FF0000"/>
                            </a:solidFill>
                            <a:latin typeface="Cambria Math"/>
                          </a:rPr>
                          <m:t>𝟏𝟕𝟎</m:t>
                        </m:r>
                      </m:den>
                    </m:f>
                  </m:oMath>
                </a14:m>
                <a:r>
                  <a:rPr lang="vi-VN" b="1" dirty="0">
                    <a:solidFill>
                      <a:srgbClr val="FF0000"/>
                    </a:solidFill>
                  </a:rPr>
                  <a:t> </a:t>
                </a:r>
                <a:r>
                  <a:rPr lang="en-US" b="1" dirty="0">
                    <a:solidFill>
                      <a:srgbClr val="FF0000"/>
                    </a:solidFill>
                  </a:rPr>
                  <a:t>=</a:t>
                </a:r>
                <a:r>
                  <a:rPr lang="vi-VN" b="1" dirty="0">
                    <a:solidFill>
                      <a:srgbClr val="FF0000"/>
                    </a:solidFill>
                  </a:rPr>
                  <a:t> </a:t>
                </a:r>
                <a14:m>
                  <m:oMath xmlns:m="http://schemas.openxmlformats.org/officeDocument/2006/math">
                    <m:f>
                      <m:fPr>
                        <m:ctrlPr>
                          <a:rPr lang="en-US" b="1" i="1">
                            <a:solidFill>
                              <a:srgbClr val="FF0000"/>
                            </a:solidFill>
                            <a:latin typeface="Cambria Math"/>
                          </a:rPr>
                        </m:ctrlPr>
                      </m:fPr>
                      <m:num>
                        <m:r>
                          <a:rPr lang="vi-VN" b="1" i="1">
                            <a:solidFill>
                              <a:srgbClr val="FF0000"/>
                            </a:solidFill>
                            <a:latin typeface="Cambria Math"/>
                          </a:rPr>
                          <m:t>𝟐𝟏</m:t>
                        </m:r>
                      </m:num>
                      <m:den>
                        <m:r>
                          <a:rPr lang="vi-VN" b="1" i="1">
                            <a:solidFill>
                              <a:srgbClr val="FF0000"/>
                            </a:solidFill>
                            <a:latin typeface="Cambria Math"/>
                          </a:rPr>
                          <m:t>𝟑𝟒</m:t>
                        </m:r>
                      </m:den>
                    </m:f>
                  </m:oMath>
                </a14:m>
                <a:r>
                  <a:rPr lang="vi-VN" b="1" dirty="0">
                    <a:solidFill>
                      <a:srgbClr val="FF0000"/>
                    </a:solidFill>
                  </a:rPr>
                  <a:t> </a:t>
                </a:r>
                <a:endParaRPr lang="en-US" b="1" dirty="0">
                  <a:solidFill>
                    <a:srgbClr val="FF0000"/>
                  </a:solidFill>
                </a:endParaRPr>
              </a:p>
            </p:txBody>
          </p:sp>
        </mc:Choice>
        <mc:Fallback>
          <p:sp>
            <p:nvSpPr>
              <p:cNvPr id="9" name="Rectangle 8"/>
              <p:cNvSpPr>
                <a:spLocks noRot="1" noChangeAspect="1" noMove="1" noResize="1" noEditPoints="1" noAdjustHandles="1" noChangeArrowheads="1" noChangeShapeType="1" noTextEdit="1"/>
              </p:cNvSpPr>
              <p:nvPr/>
            </p:nvSpPr>
            <p:spPr>
              <a:xfrm>
                <a:off x="327049" y="4911848"/>
                <a:ext cx="8330547" cy="773545"/>
              </a:xfrm>
              <a:prstGeom prst="rect">
                <a:avLst/>
              </a:prstGeom>
              <a:blipFill rotWithShape="1">
                <a:blip r:embed="rId5"/>
                <a:stretch>
                  <a:fillRect l="-291" t="-735" b="-1471"/>
                </a:stretch>
              </a:blipFill>
              <a:ln w="28575">
                <a:solidFill>
                  <a:srgbClr val="00B050"/>
                </a:solidFill>
              </a:ln>
            </p:spPr>
            <p:txBody>
              <a:bodyPr/>
              <a:lstStyle/>
              <a:p>
                <a:r>
                  <a:rPr lang="en-US">
                    <a:noFill/>
                  </a:rPr>
                  <a:t> </a:t>
                </a:r>
              </a:p>
            </p:txBody>
          </p:sp>
        </mc:Fallback>
      </mc:AlternateContent>
    </p:spTree>
    <p:extLst>
      <p:ext uri="{BB962C8B-B14F-4D97-AF65-F5344CB8AC3E}">
        <p14:creationId xmlns:p14="http://schemas.microsoft.com/office/powerpoint/2010/main" val="38891741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ipe(down)">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TextBox 5"/>
              <p:cNvSpPr txBox="1"/>
              <p:nvPr/>
            </p:nvSpPr>
            <p:spPr>
              <a:xfrm>
                <a:off x="-31486" y="3003183"/>
                <a:ext cx="4876021" cy="844718"/>
              </a:xfrm>
              <a:prstGeom prst="rect">
                <a:avLst/>
              </a:prstGeom>
              <a:noFill/>
            </p:spPr>
            <p:txBody>
              <a:bodyPr wrap="square" rtlCol="0">
                <a:spAutoFit/>
              </a:bodyPr>
              <a:lstStyle/>
              <a:p>
                <a:pPr marL="342900" indent="-342900" algn="just">
                  <a:buFont typeface="Wingdings" pitchFamily="2" charset="2"/>
                  <a:buChar char="Ø"/>
                </a:pPr>
                <a:r>
                  <a:rPr lang="vi-VN" sz="2000" b="1" dirty="0" smtClean="0">
                    <a:latin typeface="+mj-lt"/>
                  </a:rPr>
                  <a:t>Xác </a:t>
                </a:r>
                <a:r>
                  <a:rPr lang="vi-VN" sz="2000" b="1" dirty="0">
                    <a:latin typeface="+mj-lt"/>
                  </a:rPr>
                  <a:t>suất thực nghiệm của sự kiện "học sinh bị tật khúc xạ" ở khối 6</a:t>
                </a:r>
                <a:r>
                  <a:rPr lang="vi-VN" sz="2000" b="1" dirty="0" smtClean="0">
                    <a:solidFill>
                      <a:srgbClr val="FF0000"/>
                    </a:solidFill>
                    <a:latin typeface="+mj-lt"/>
                  </a:rPr>
                  <a:t>: </a:t>
                </a:r>
                <a14:m>
                  <m:oMath xmlns:m="http://schemas.openxmlformats.org/officeDocument/2006/math">
                    <m:f>
                      <m:fPr>
                        <m:ctrlPr>
                          <a:rPr lang="en-US" sz="2000" b="1" i="1">
                            <a:solidFill>
                              <a:srgbClr val="FF0000"/>
                            </a:solidFill>
                            <a:latin typeface="Cambria Math"/>
                          </a:rPr>
                        </m:ctrlPr>
                      </m:fPr>
                      <m:num>
                        <m:r>
                          <a:rPr lang="vi-VN" sz="2000" b="1" i="1">
                            <a:solidFill>
                              <a:srgbClr val="FF0000"/>
                            </a:solidFill>
                            <a:latin typeface="Cambria Math"/>
                          </a:rPr>
                          <m:t>𝟐</m:t>
                        </m:r>
                      </m:num>
                      <m:den>
                        <m:r>
                          <a:rPr lang="vi-VN" sz="2000" b="1" i="1">
                            <a:solidFill>
                              <a:srgbClr val="FF0000"/>
                            </a:solidFill>
                            <a:latin typeface="Cambria Math"/>
                          </a:rPr>
                          <m:t>𝟑𝟎</m:t>
                        </m:r>
                      </m:den>
                    </m:f>
                  </m:oMath>
                </a14:m>
                <a:r>
                  <a:rPr lang="vi-VN" sz="2000" b="1" dirty="0">
                    <a:latin typeface="+mj-lt"/>
                  </a:rPr>
                  <a:t>  </a:t>
                </a:r>
                <a:endParaRPr lang="en-US" sz="2000" b="1" dirty="0">
                  <a:latin typeface="+mj-lt"/>
                </a:endParaRPr>
              </a:p>
            </p:txBody>
          </p:sp>
        </mc:Choice>
        <mc:Fallback xmlns="">
          <p:sp>
            <p:nvSpPr>
              <p:cNvPr id="6" name="TextBox 5"/>
              <p:cNvSpPr txBox="1">
                <a:spLocks noRot="1" noChangeAspect="1" noMove="1" noResize="1" noEditPoints="1" noAdjustHandles="1" noChangeArrowheads="1" noChangeShapeType="1" noTextEdit="1"/>
              </p:cNvSpPr>
              <p:nvPr/>
            </p:nvSpPr>
            <p:spPr>
              <a:xfrm>
                <a:off x="-31486" y="3003183"/>
                <a:ext cx="4876021" cy="844718"/>
              </a:xfrm>
              <a:prstGeom prst="rect">
                <a:avLst/>
              </a:prstGeom>
              <a:blipFill rotWithShape="1">
                <a:blip r:embed="rId2"/>
                <a:stretch>
                  <a:fillRect l="-1125" t="-3623" r="-1250" b="-4348"/>
                </a:stretch>
              </a:blipFill>
            </p:spPr>
            <p:txBody>
              <a:bodyPr/>
              <a:lstStyle/>
              <a:p>
                <a:r>
                  <a:rPr lang="en-US">
                    <a:noFill/>
                  </a:rPr>
                  <a:t> </a:t>
                </a:r>
              </a:p>
            </p:txBody>
          </p:sp>
        </mc:Fallback>
      </mc:AlternateContent>
      <p:sp>
        <p:nvSpPr>
          <p:cNvPr id="7" name="Rectangle: Rounded Corners 5">
            <a:extLst>
              <a:ext uri="{FF2B5EF4-FFF2-40B4-BE49-F238E27FC236}">
                <a16:creationId xmlns:a16="http://schemas.microsoft.com/office/drawing/2014/main" xmlns="" id="{C43AAB87-ED2E-4A00-A64E-18AACE0108EC}"/>
              </a:ext>
            </a:extLst>
          </p:cNvPr>
          <p:cNvSpPr>
            <a:spLocks noChangeArrowheads="1"/>
          </p:cNvSpPr>
          <p:nvPr/>
        </p:nvSpPr>
        <p:spPr bwMode="auto">
          <a:xfrm>
            <a:off x="55219" y="42108"/>
            <a:ext cx="9033561" cy="579215"/>
          </a:xfrm>
          <a:prstGeom prst="roundRect">
            <a:avLst>
              <a:gd name="adj" fmla="val 5241"/>
            </a:avLst>
          </a:prstGeom>
          <a:pattFill prst="pct5">
            <a:fgClr>
              <a:schemeClr val="tx2">
                <a:lumMod val="20000"/>
                <a:lumOff val="80000"/>
              </a:schemeClr>
            </a:fgClr>
            <a:bgClr>
              <a:srgbClr val="FFFFFF"/>
            </a:bgClr>
          </a:pattFill>
          <a:ln w="28575">
            <a:solidFill>
              <a:schemeClr val="accent5">
                <a:lumMod val="75000"/>
              </a:schemeClr>
            </a:solidFill>
            <a:headEnd/>
            <a:tailEnd/>
          </a:ln>
          <a:effectLst>
            <a:innerShdw blurRad="114300">
              <a:prstClr val="black"/>
            </a:innerShdw>
          </a:effectLst>
        </p:spPr>
        <p:style>
          <a:lnRef idx="1">
            <a:schemeClr val="accent6"/>
          </a:lnRef>
          <a:fillRef idx="1001">
            <a:schemeClr val="lt2"/>
          </a:fillRef>
          <a:effectRef idx="1">
            <a:schemeClr val="accent6"/>
          </a:effectRef>
          <a:fontRef idx="minor">
            <a:schemeClr val="dk1"/>
          </a:fontRef>
        </p:style>
        <p:txBody>
          <a:bodyPr rot="0" vert="horz" wrap="square" lIns="91440" tIns="45720" rIns="91440" bIns="45720" anchor="ctr" anchorCtr="0" upright="1">
            <a:noAutofit/>
          </a:bodyPr>
          <a:lstStyle/>
          <a:p>
            <a:pPr algn="ctr">
              <a:lnSpc>
                <a:spcPct val="107000"/>
              </a:lnSpc>
              <a:spcAft>
                <a:spcPts val="800"/>
              </a:spcAft>
            </a:pPr>
            <a:r>
              <a:rPr lang="en-US" sz="3200" dirty="0" smtClean="0">
                <a:solidFill>
                  <a:srgbClr val="FF0000"/>
                </a:solidFill>
                <a:effectLst/>
                <a:latin typeface="Stencil" pitchFamily="82" charset="0"/>
                <a:ea typeface="Calibri" panose="020F0502020204030204" pitchFamily="34" charset="0"/>
                <a:cs typeface="Times New Roman" panose="02020603050405020304" pitchFamily="18" charset="0"/>
              </a:rPr>
              <a:t>BÀI 4: ÔN TẬP CHƯƠNG 9</a:t>
            </a:r>
            <a:endPar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TextBox 9"/>
          <p:cNvSpPr txBox="1"/>
          <p:nvPr/>
        </p:nvSpPr>
        <p:spPr>
          <a:xfrm>
            <a:off x="1768921" y="2550470"/>
            <a:ext cx="1080218" cy="400110"/>
          </a:xfrm>
          <a:prstGeom prst="rect">
            <a:avLst/>
          </a:prstGeom>
          <a:solidFill>
            <a:srgbClr val="FFFF00"/>
          </a:solidFill>
          <a:ln>
            <a:solidFill>
              <a:srgbClr val="00B0F0"/>
            </a:solidFill>
          </a:ln>
          <a:scene3d>
            <a:camera prst="orthographicFront"/>
            <a:lightRig rig="threePt" dir="t"/>
          </a:scene3d>
          <a:sp3d>
            <a:bevelT/>
          </a:sp3d>
        </p:spPr>
        <p:txBody>
          <a:bodyPr wrap="square" rtlCol="0">
            <a:spAutoFit/>
          </a:bodyPr>
          <a:lstStyle/>
          <a:p>
            <a:pPr algn="ctr"/>
            <a:r>
              <a:rPr lang="en-US" sz="2000" b="1" dirty="0" smtClean="0">
                <a:solidFill>
                  <a:srgbClr val="FF0000"/>
                </a:solidFill>
                <a:latin typeface="Times New Roman" pitchFamily="18" charset="0"/>
                <a:cs typeface="Times New Roman" pitchFamily="18" charset="0"/>
              </a:rPr>
              <a:t>Trả lời:</a:t>
            </a:r>
            <a:endParaRPr lang="en-US" sz="2000" b="1" dirty="0">
              <a:solidFill>
                <a:srgbClr val="FF0000"/>
              </a:solidFill>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9" name="Rectangle 8"/>
              <p:cNvSpPr/>
              <p:nvPr/>
            </p:nvSpPr>
            <p:spPr>
              <a:xfrm>
                <a:off x="10653" y="5889702"/>
                <a:ext cx="4833882" cy="849271"/>
              </a:xfrm>
              <a:prstGeom prst="rect">
                <a:avLst/>
              </a:prstGeom>
            </p:spPr>
            <p:txBody>
              <a:bodyPr wrap="square">
                <a:spAutoFit/>
              </a:bodyPr>
              <a:lstStyle/>
              <a:p>
                <a:pPr marL="342900" indent="-342900" algn="just">
                  <a:buFont typeface="Wingdings" pitchFamily="2" charset="2"/>
                  <a:buChar char="Ø"/>
                </a:pPr>
                <a:r>
                  <a:rPr lang="vi-VN" sz="2000" b="1" dirty="0" smtClean="0">
                    <a:latin typeface="+mj-lt"/>
                  </a:rPr>
                  <a:t>Xác </a:t>
                </a:r>
                <a:r>
                  <a:rPr lang="vi-VN" sz="2000" b="1" dirty="0">
                    <a:latin typeface="+mj-lt"/>
                  </a:rPr>
                  <a:t>suất thực nghiệm của sự kiện "học sinh bị tật khúc xạ" ở khối 9</a:t>
                </a:r>
                <a:r>
                  <a:rPr lang="vi-VN" sz="2000" b="1" dirty="0" smtClean="0">
                    <a:solidFill>
                      <a:srgbClr val="FF0000"/>
                    </a:solidFill>
                    <a:latin typeface="+mj-lt"/>
                  </a:rPr>
                  <a:t>: </a:t>
                </a:r>
                <a14:m>
                  <m:oMath xmlns:m="http://schemas.openxmlformats.org/officeDocument/2006/math">
                    <m:f>
                      <m:fPr>
                        <m:ctrlPr>
                          <a:rPr lang="en-US" sz="2000" b="1" i="1">
                            <a:solidFill>
                              <a:srgbClr val="FF0000"/>
                            </a:solidFill>
                            <a:latin typeface="Cambria Math"/>
                          </a:rPr>
                        </m:ctrlPr>
                      </m:fPr>
                      <m:num>
                        <m:r>
                          <a:rPr lang="vi-VN" sz="2000" b="1" i="1">
                            <a:solidFill>
                              <a:srgbClr val="FF0000"/>
                            </a:solidFill>
                            <a:latin typeface="Cambria Math"/>
                          </a:rPr>
                          <m:t>𝟓𝟏</m:t>
                        </m:r>
                      </m:num>
                      <m:den>
                        <m:r>
                          <a:rPr lang="vi-VN" sz="2000" b="1" i="1">
                            <a:solidFill>
                              <a:srgbClr val="FF0000"/>
                            </a:solidFill>
                            <a:latin typeface="Cambria Math"/>
                          </a:rPr>
                          <m:t>𝟏𝟕𝟎</m:t>
                        </m:r>
                      </m:den>
                    </m:f>
                  </m:oMath>
                </a14:m>
                <a:endParaRPr lang="en-US" sz="2000" b="1" dirty="0">
                  <a:latin typeface="+mj-lt"/>
                </a:endParaRPr>
              </a:p>
            </p:txBody>
          </p:sp>
        </mc:Choice>
        <mc:Fallback xmlns="">
          <p:sp>
            <p:nvSpPr>
              <p:cNvPr id="9" name="Rectangle 8"/>
              <p:cNvSpPr>
                <a:spLocks noRot="1" noChangeAspect="1" noMove="1" noResize="1" noEditPoints="1" noAdjustHandles="1" noChangeArrowheads="1" noChangeShapeType="1" noTextEdit="1"/>
              </p:cNvSpPr>
              <p:nvPr/>
            </p:nvSpPr>
            <p:spPr>
              <a:xfrm>
                <a:off x="10653" y="5889702"/>
                <a:ext cx="4833882" cy="849271"/>
              </a:xfrm>
              <a:prstGeom prst="rect">
                <a:avLst/>
              </a:prstGeom>
              <a:blipFill rotWithShape="1">
                <a:blip r:embed="rId3"/>
                <a:stretch>
                  <a:fillRect l="-1135" t="-3597" r="-1261" b="-431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Rectangle 10"/>
              <p:cNvSpPr/>
              <p:nvPr/>
            </p:nvSpPr>
            <p:spPr>
              <a:xfrm>
                <a:off x="-31486" y="4872528"/>
                <a:ext cx="4681032" cy="844718"/>
              </a:xfrm>
              <a:prstGeom prst="rect">
                <a:avLst/>
              </a:prstGeom>
            </p:spPr>
            <p:txBody>
              <a:bodyPr wrap="square">
                <a:spAutoFit/>
              </a:bodyPr>
              <a:lstStyle/>
              <a:p>
                <a:pPr marL="342900" indent="-342900" algn="just">
                  <a:buFont typeface="Wingdings" pitchFamily="2" charset="2"/>
                  <a:buChar char="Ø"/>
                </a:pPr>
                <a:r>
                  <a:rPr lang="en-US" sz="2000" b="1" dirty="0">
                    <a:latin typeface="+mj-lt"/>
                  </a:rPr>
                  <a:t> </a:t>
                </a:r>
                <a:r>
                  <a:rPr lang="vi-VN" sz="2000" b="1" dirty="0" smtClean="0">
                    <a:latin typeface="+mj-lt"/>
                  </a:rPr>
                  <a:t>Xác </a:t>
                </a:r>
                <a:r>
                  <a:rPr lang="vi-VN" sz="2000" b="1" dirty="0">
                    <a:latin typeface="+mj-lt"/>
                  </a:rPr>
                  <a:t>suất thực nghiệm của sự kiện "học sinh bị tật khúc xạ" ở khối 8</a:t>
                </a:r>
                <a:r>
                  <a:rPr lang="vi-VN" sz="2000" b="1" dirty="0" smtClean="0">
                    <a:solidFill>
                      <a:srgbClr val="FF0000"/>
                    </a:solidFill>
                    <a:latin typeface="+mj-lt"/>
                  </a:rPr>
                  <a:t>: </a:t>
                </a:r>
                <a14:m>
                  <m:oMath xmlns:m="http://schemas.openxmlformats.org/officeDocument/2006/math">
                    <m:f>
                      <m:fPr>
                        <m:ctrlPr>
                          <a:rPr lang="en-US" sz="2000" b="1" i="1">
                            <a:solidFill>
                              <a:srgbClr val="FF0000"/>
                            </a:solidFill>
                            <a:latin typeface="Cambria Math"/>
                          </a:rPr>
                        </m:ctrlPr>
                      </m:fPr>
                      <m:num>
                        <m:r>
                          <a:rPr lang="vi-VN" sz="2000" b="1" i="1">
                            <a:solidFill>
                              <a:srgbClr val="FF0000"/>
                            </a:solidFill>
                            <a:latin typeface="Cambria Math"/>
                          </a:rPr>
                          <m:t>𝟐</m:t>
                        </m:r>
                      </m:num>
                      <m:den>
                        <m:r>
                          <a:rPr lang="vi-VN" sz="2000" b="1" i="1">
                            <a:solidFill>
                              <a:srgbClr val="FF0000"/>
                            </a:solidFill>
                            <a:latin typeface="Cambria Math"/>
                          </a:rPr>
                          <m:t>𝟗</m:t>
                        </m:r>
                      </m:den>
                    </m:f>
                  </m:oMath>
                </a14:m>
                <a:r>
                  <a:rPr lang="vi-VN" sz="2000" b="1" dirty="0">
                    <a:latin typeface="+mj-lt"/>
                  </a:rPr>
                  <a:t> </a:t>
                </a:r>
                <a:endParaRPr lang="en-US" sz="2000" b="1" dirty="0">
                  <a:latin typeface="+mj-lt"/>
                </a:endParaRPr>
              </a:p>
            </p:txBody>
          </p:sp>
        </mc:Choice>
        <mc:Fallback xmlns="">
          <p:sp>
            <p:nvSpPr>
              <p:cNvPr id="11" name="Rectangle 10"/>
              <p:cNvSpPr>
                <a:spLocks noRot="1" noChangeAspect="1" noMove="1" noResize="1" noEditPoints="1" noAdjustHandles="1" noChangeArrowheads="1" noChangeShapeType="1" noTextEdit="1"/>
              </p:cNvSpPr>
              <p:nvPr/>
            </p:nvSpPr>
            <p:spPr>
              <a:xfrm>
                <a:off x="-31486" y="4872528"/>
                <a:ext cx="4681032" cy="844718"/>
              </a:xfrm>
              <a:prstGeom prst="rect">
                <a:avLst/>
              </a:prstGeom>
              <a:blipFill rotWithShape="1">
                <a:blip r:embed="rId4"/>
                <a:stretch>
                  <a:fillRect l="-1172" t="-4317" r="-1302" b="-35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Rectangle 11"/>
              <p:cNvSpPr/>
              <p:nvPr/>
            </p:nvSpPr>
            <p:spPr>
              <a:xfrm>
                <a:off x="-51613" y="4018574"/>
                <a:ext cx="5010476" cy="844718"/>
              </a:xfrm>
              <a:prstGeom prst="rect">
                <a:avLst/>
              </a:prstGeom>
            </p:spPr>
            <p:txBody>
              <a:bodyPr wrap="square">
                <a:spAutoFit/>
              </a:bodyPr>
              <a:lstStyle/>
              <a:p>
                <a:pPr marL="342900" indent="-342900" algn="just">
                  <a:buFont typeface="Wingdings" pitchFamily="2" charset="2"/>
                  <a:buChar char="Ø"/>
                </a:pPr>
                <a:r>
                  <a:rPr lang="vi-VN" sz="2000" b="1" dirty="0" smtClean="0">
                    <a:latin typeface="+mj-lt"/>
                  </a:rPr>
                  <a:t>Xác </a:t>
                </a:r>
                <a:r>
                  <a:rPr lang="vi-VN" sz="2000" b="1" dirty="0">
                    <a:latin typeface="+mj-lt"/>
                  </a:rPr>
                  <a:t>suất thực nghiệm của sự kiện "học sinh bị tật khúc xạ" ở khối 7</a:t>
                </a:r>
                <a:r>
                  <a:rPr lang="vi-VN" sz="2000" b="1" dirty="0" smtClean="0">
                    <a:solidFill>
                      <a:srgbClr val="FF0000"/>
                    </a:solidFill>
                    <a:latin typeface="+mj-lt"/>
                  </a:rPr>
                  <a:t>: </a:t>
                </a:r>
                <a14:m>
                  <m:oMath xmlns:m="http://schemas.openxmlformats.org/officeDocument/2006/math">
                    <m:f>
                      <m:fPr>
                        <m:ctrlPr>
                          <a:rPr lang="en-US" sz="2000" b="1" i="1">
                            <a:solidFill>
                              <a:srgbClr val="FF0000"/>
                            </a:solidFill>
                            <a:latin typeface="Cambria Math"/>
                          </a:rPr>
                        </m:ctrlPr>
                      </m:fPr>
                      <m:num>
                        <m:r>
                          <a:rPr lang="vi-VN" sz="2000" b="1" i="1">
                            <a:solidFill>
                              <a:srgbClr val="FF0000"/>
                            </a:solidFill>
                            <a:latin typeface="Cambria Math"/>
                          </a:rPr>
                          <m:t>𝟑</m:t>
                        </m:r>
                      </m:num>
                      <m:den>
                        <m:r>
                          <a:rPr lang="vi-VN" sz="2000" b="1" i="1">
                            <a:solidFill>
                              <a:srgbClr val="FF0000"/>
                            </a:solidFill>
                            <a:latin typeface="Cambria Math"/>
                          </a:rPr>
                          <m:t>𝟐𝟎</m:t>
                        </m:r>
                      </m:den>
                    </m:f>
                  </m:oMath>
                </a14:m>
                <a:r>
                  <a:rPr lang="vi-VN" sz="2000" b="1" dirty="0">
                    <a:latin typeface="+mj-lt"/>
                  </a:rPr>
                  <a:t> </a:t>
                </a:r>
                <a:endParaRPr lang="en-US" sz="2000" b="1" dirty="0">
                  <a:latin typeface="+mj-lt"/>
                </a:endParaRPr>
              </a:p>
            </p:txBody>
          </p:sp>
        </mc:Choice>
        <mc:Fallback xmlns="">
          <p:sp>
            <p:nvSpPr>
              <p:cNvPr id="12" name="Rectangle 11"/>
              <p:cNvSpPr>
                <a:spLocks noRot="1" noChangeAspect="1" noMove="1" noResize="1" noEditPoints="1" noAdjustHandles="1" noChangeArrowheads="1" noChangeShapeType="1" noTextEdit="1"/>
              </p:cNvSpPr>
              <p:nvPr/>
            </p:nvSpPr>
            <p:spPr>
              <a:xfrm>
                <a:off x="-51613" y="4018574"/>
                <a:ext cx="5010476" cy="844718"/>
              </a:xfrm>
              <a:prstGeom prst="rect">
                <a:avLst/>
              </a:prstGeom>
              <a:blipFill rotWithShape="1">
                <a:blip r:embed="rId5"/>
                <a:stretch>
                  <a:fillRect l="-1096" t="-3597" r="-1340" b="-3597"/>
                </a:stretch>
              </a:blipFill>
            </p:spPr>
            <p:txBody>
              <a:bodyPr/>
              <a:lstStyle/>
              <a:p>
                <a:r>
                  <a:rPr lang="en-US">
                    <a:noFill/>
                  </a:rPr>
                  <a:t> </a:t>
                </a:r>
              </a:p>
            </p:txBody>
          </p:sp>
        </mc:Fallback>
      </mc:AlternateContent>
      <p:grpSp>
        <p:nvGrpSpPr>
          <p:cNvPr id="16" name="Group 15"/>
          <p:cNvGrpSpPr/>
          <p:nvPr/>
        </p:nvGrpSpPr>
        <p:grpSpPr>
          <a:xfrm>
            <a:off x="119611" y="1230621"/>
            <a:ext cx="8871989" cy="1070616"/>
            <a:chOff x="119611" y="667917"/>
            <a:chExt cx="8871989" cy="1070616"/>
          </a:xfrm>
        </p:grpSpPr>
        <p:pic>
          <p:nvPicPr>
            <p:cNvPr id="819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9611" y="667917"/>
              <a:ext cx="44767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96948" y="722870"/>
              <a:ext cx="8494652" cy="1015663"/>
            </a:xfrm>
            <a:prstGeom prst="rect">
              <a:avLst/>
            </a:prstGeom>
            <a:noFill/>
            <a:ln w="28575">
              <a:solidFill>
                <a:schemeClr val="bg1"/>
              </a:solidFill>
            </a:ln>
          </p:spPr>
          <p:txBody>
            <a:bodyPr wrap="square" rtlCol="0">
              <a:spAutoFit/>
            </a:bodyPr>
            <a:lstStyle/>
            <a:p>
              <a:pPr algn="just"/>
              <a:r>
                <a:rPr lang="vi-VN" sz="2000" b="1" dirty="0" smtClean="0">
                  <a:latin typeface="+mj-lt"/>
                </a:rPr>
                <a:t>6</a:t>
              </a:r>
              <a:r>
                <a:rPr lang="en-US" sz="2000" b="1" dirty="0" smtClean="0">
                  <a:latin typeface="+mj-lt"/>
                </a:rPr>
                <a:t>.</a:t>
              </a:r>
              <a:r>
                <a:rPr lang="vi-VN" sz="2000" b="1" dirty="0" smtClean="0">
                  <a:latin typeface="+mj-lt"/>
                </a:rPr>
                <a:t> </a:t>
              </a:r>
              <a:r>
                <a:rPr lang="vi-VN" sz="2000" b="1" dirty="0">
                  <a:latin typeface="+mj-lt"/>
                </a:rPr>
                <a:t>Kiểm tra thị lựa của học sinh ở một trường THCS, ta thu được kết quả như </a:t>
              </a:r>
              <a:r>
                <a:rPr lang="en-US" sz="2000" b="1" dirty="0" smtClean="0">
                  <a:latin typeface="+mj-lt"/>
                </a:rPr>
                <a:t>hình 1. </a:t>
              </a:r>
              <a:r>
                <a:rPr lang="vi-VN" sz="2000" b="1" dirty="0"/>
                <a:t>Hãy tính và so sánh xác suất thực nghiệm của sự kiện "học sinh bị tật khúc xạ" theo từng khối lớp</a:t>
              </a:r>
              <a:r>
                <a:rPr lang="vi-VN" sz="2000" b="1" dirty="0" smtClean="0"/>
                <a:t>.</a:t>
              </a:r>
              <a:endParaRPr lang="en-US" sz="2000" b="1" dirty="0"/>
            </a:p>
          </p:txBody>
        </p:sp>
      </p:grpSp>
      <p:grpSp>
        <p:nvGrpSpPr>
          <p:cNvPr id="2" name="Group 1"/>
          <p:cNvGrpSpPr/>
          <p:nvPr/>
        </p:nvGrpSpPr>
        <p:grpSpPr>
          <a:xfrm>
            <a:off x="5081605" y="2364718"/>
            <a:ext cx="3972006" cy="4379063"/>
            <a:chOff x="5128497" y="2165427"/>
            <a:chExt cx="3972006" cy="4379063"/>
          </a:xfrm>
        </p:grpSpPr>
        <p:pic>
          <p:nvPicPr>
            <p:cNvPr id="8195"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28497" y="2165427"/>
              <a:ext cx="3972006" cy="4009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TextBox 14"/>
            <p:cNvSpPr txBox="1"/>
            <p:nvPr/>
          </p:nvSpPr>
          <p:spPr>
            <a:xfrm>
              <a:off x="6645577" y="6175158"/>
              <a:ext cx="914400" cy="369332"/>
            </a:xfrm>
            <a:prstGeom prst="rect">
              <a:avLst/>
            </a:prstGeom>
            <a:noFill/>
          </p:spPr>
          <p:txBody>
            <a:bodyPr wrap="square" rtlCol="0">
              <a:spAutoFit/>
            </a:bodyPr>
            <a:lstStyle/>
            <a:p>
              <a:pPr algn="ctr"/>
              <a:r>
                <a:rPr lang="en-US" b="1" dirty="0" smtClean="0"/>
                <a:t>Hình 1</a:t>
              </a:r>
              <a:endParaRPr lang="en-US" b="1" dirty="0"/>
            </a:p>
          </p:txBody>
        </p:sp>
      </p:grpSp>
      <p:sp>
        <p:nvSpPr>
          <p:cNvPr id="17" name="TextBox 16"/>
          <p:cNvSpPr txBox="1"/>
          <p:nvPr/>
        </p:nvSpPr>
        <p:spPr>
          <a:xfrm>
            <a:off x="62281" y="664255"/>
            <a:ext cx="1626799" cy="400110"/>
          </a:xfrm>
          <a:prstGeom prst="rect">
            <a:avLst/>
          </a:prstGeom>
          <a:solidFill>
            <a:srgbClr val="00B0F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ctr"/>
            <a:r>
              <a:rPr lang="en-US" sz="2000" b="1" u="sng" dirty="0" smtClean="0">
                <a:solidFill>
                  <a:srgbClr val="FFFF00"/>
                </a:solidFill>
                <a:latin typeface="Times New Roman" pitchFamily="18" charset="0"/>
                <a:cs typeface="Times New Roman" pitchFamily="18" charset="0"/>
              </a:rPr>
              <a:t>II. Bài tập:</a:t>
            </a:r>
            <a:endParaRPr lang="en-US" sz="2000" b="1" u="sng"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16105168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1000" fill="hold"/>
                                        <p:tgtEl>
                                          <p:spTgt spid="2"/>
                                        </p:tgtEl>
                                        <p:attrNameLst>
                                          <p:attrName>ppt_w</p:attrName>
                                        </p:attrNameLst>
                                      </p:cBhvr>
                                      <p:tavLst>
                                        <p:tav tm="0">
                                          <p:val>
                                            <p:fltVal val="0"/>
                                          </p:val>
                                        </p:tav>
                                        <p:tav tm="100000">
                                          <p:val>
                                            <p:strVal val="#ppt_w"/>
                                          </p:val>
                                        </p:tav>
                                      </p:tavLst>
                                    </p:anim>
                                    <p:anim calcmode="lin" valueType="num">
                                      <p:cBhvr>
                                        <p:cTn id="13" dur="1000" fill="hold"/>
                                        <p:tgtEl>
                                          <p:spTgt spid="2"/>
                                        </p:tgtEl>
                                        <p:attrNameLst>
                                          <p:attrName>ppt_h</p:attrName>
                                        </p:attrNameLst>
                                      </p:cBhvr>
                                      <p:tavLst>
                                        <p:tav tm="0">
                                          <p:val>
                                            <p:fltVal val="0"/>
                                          </p:val>
                                        </p:tav>
                                        <p:tav tm="100000">
                                          <p:val>
                                            <p:strVal val="#ppt_h"/>
                                          </p:val>
                                        </p:tav>
                                      </p:tavLst>
                                    </p:anim>
                                    <p:anim calcmode="lin" valueType="num">
                                      <p:cBhvr>
                                        <p:cTn id="14" dur="1000" fill="hold"/>
                                        <p:tgtEl>
                                          <p:spTgt spid="2"/>
                                        </p:tgtEl>
                                        <p:attrNameLst>
                                          <p:attrName>style.rotation</p:attrName>
                                        </p:attrNameLst>
                                      </p:cBhvr>
                                      <p:tavLst>
                                        <p:tav tm="0">
                                          <p:val>
                                            <p:fltVal val="90"/>
                                          </p:val>
                                        </p:tav>
                                        <p:tav tm="100000">
                                          <p:val>
                                            <p:fltVal val="0"/>
                                          </p:val>
                                        </p:tav>
                                      </p:tavLst>
                                    </p:anim>
                                    <p:animEffect transition="in" filter="fade">
                                      <p:cBhvr>
                                        <p:cTn id="15" dur="1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arn(inVertical)">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1000"/>
                                        <p:tgtEl>
                                          <p:spTgt spid="6"/>
                                        </p:tgtEl>
                                      </p:cBhvr>
                                    </p:animEffect>
                                    <p:anim calcmode="lin" valueType="num">
                                      <p:cBhvr>
                                        <p:cTn id="26" dur="1000" fill="hold"/>
                                        <p:tgtEl>
                                          <p:spTgt spid="6"/>
                                        </p:tgtEl>
                                        <p:attrNameLst>
                                          <p:attrName>ppt_x</p:attrName>
                                        </p:attrNameLst>
                                      </p:cBhvr>
                                      <p:tavLst>
                                        <p:tav tm="0">
                                          <p:val>
                                            <p:strVal val="#ppt_x"/>
                                          </p:val>
                                        </p:tav>
                                        <p:tav tm="100000">
                                          <p:val>
                                            <p:strVal val="#ppt_x"/>
                                          </p:val>
                                        </p:tav>
                                      </p:tavLst>
                                    </p:anim>
                                    <p:anim calcmode="lin" valueType="num">
                                      <p:cBhvr>
                                        <p:cTn id="2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1000"/>
                                        <p:tgtEl>
                                          <p:spTgt spid="12"/>
                                        </p:tgtEl>
                                      </p:cBhvr>
                                    </p:animEffect>
                                    <p:anim calcmode="lin" valueType="num">
                                      <p:cBhvr>
                                        <p:cTn id="33" dur="1000" fill="hold"/>
                                        <p:tgtEl>
                                          <p:spTgt spid="12"/>
                                        </p:tgtEl>
                                        <p:attrNameLst>
                                          <p:attrName>ppt_x</p:attrName>
                                        </p:attrNameLst>
                                      </p:cBhvr>
                                      <p:tavLst>
                                        <p:tav tm="0">
                                          <p:val>
                                            <p:strVal val="#ppt_x"/>
                                          </p:val>
                                        </p:tav>
                                        <p:tav tm="100000">
                                          <p:val>
                                            <p:strVal val="#ppt_x"/>
                                          </p:val>
                                        </p:tav>
                                      </p:tavLst>
                                    </p:anim>
                                    <p:anim calcmode="lin" valueType="num">
                                      <p:cBhvr>
                                        <p:cTn id="3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barn(inVertical)">
                                      <p:cBhvr>
                                        <p:cTn id="39" dur="5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1000"/>
                                        <p:tgtEl>
                                          <p:spTgt spid="9"/>
                                        </p:tgtEl>
                                      </p:cBhvr>
                                    </p:animEffect>
                                    <p:anim calcmode="lin" valueType="num">
                                      <p:cBhvr>
                                        <p:cTn id="45" dur="1000" fill="hold"/>
                                        <p:tgtEl>
                                          <p:spTgt spid="9"/>
                                        </p:tgtEl>
                                        <p:attrNameLst>
                                          <p:attrName>ppt_x</p:attrName>
                                        </p:attrNameLst>
                                      </p:cBhvr>
                                      <p:tavLst>
                                        <p:tav tm="0">
                                          <p:val>
                                            <p:strVal val="#ppt_x"/>
                                          </p:val>
                                        </p:tav>
                                        <p:tav tm="100000">
                                          <p:val>
                                            <p:strVal val="#ppt_x"/>
                                          </p:val>
                                        </p:tav>
                                      </p:tavLst>
                                    </p:anim>
                                    <p:anim calcmode="lin" valueType="num">
                                      <p:cBhvr>
                                        <p:cTn id="4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animBg="1"/>
      <p:bldP spid="9" grpId="0"/>
      <p:bldP spid="11" grpId="0"/>
      <p:bldP spid="12"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824</TotalTime>
  <Words>1151</Words>
  <Application>Microsoft Office PowerPoint</Application>
  <PresentationFormat>On-screen Show (4:3)</PresentationFormat>
  <Paragraphs>80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USER</cp:lastModifiedBy>
  <cp:revision>97</cp:revision>
  <dcterms:created xsi:type="dcterms:W3CDTF">2020-03-25T22:39:30Z</dcterms:created>
  <dcterms:modified xsi:type="dcterms:W3CDTF">2021-08-30T00:53:02Z</dcterms:modified>
</cp:coreProperties>
</file>