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258" r:id="rId3"/>
    <p:sldId id="256" r:id="rId4"/>
    <p:sldId id="257" r:id="rId5"/>
    <p:sldId id="265" r:id="rId6"/>
    <p:sldId id="286" r:id="rId7"/>
    <p:sldId id="289" r:id="rId8"/>
    <p:sldId id="291" r:id="rId9"/>
    <p:sldId id="290" r:id="rId10"/>
    <p:sldId id="264" r:id="rId11"/>
    <p:sldId id="270" r:id="rId12"/>
    <p:sldId id="271" r:id="rId13"/>
    <p:sldId id="287" r:id="rId14"/>
    <p:sldId id="259" r:id="rId15"/>
    <p:sldId id="261" r:id="rId16"/>
    <p:sldId id="260" r:id="rId17"/>
    <p:sldId id="262" r:id="rId18"/>
    <p:sldId id="292" r:id="rId19"/>
    <p:sldId id="263" r:id="rId20"/>
    <p:sldId id="294" r:id="rId21"/>
    <p:sldId id="293" r:id="rId22"/>
    <p:sldId id="295" r:id="rId23"/>
    <p:sldId id="266" r:id="rId24"/>
    <p:sldId id="268" r:id="rId25"/>
    <p:sldId id="269" r:id="rId26"/>
    <p:sldId id="296" r:id="rId27"/>
    <p:sldId id="297" r:id="rId28"/>
    <p:sldId id="298" r:id="rId29"/>
    <p:sldId id="273" r:id="rId30"/>
    <p:sldId id="274" r:id="rId31"/>
    <p:sldId id="301" r:id="rId32"/>
    <p:sldId id="302" r:id="rId33"/>
    <p:sldId id="299" r:id="rId34"/>
    <p:sldId id="300" r:id="rId35"/>
    <p:sldId id="303" r:id="rId36"/>
    <p:sldId id="276" r:id="rId37"/>
    <p:sldId id="280" r:id="rId38"/>
    <p:sldId id="279" r:id="rId39"/>
    <p:sldId id="281" r:id="rId40"/>
    <p:sldId id="282" r:id="rId41"/>
    <p:sldId id="283" r:id="rId42"/>
    <p:sldId id="284"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2" autoAdjust="0"/>
    <p:restoredTop sz="94660"/>
  </p:normalViewPr>
  <p:slideViewPr>
    <p:cSldViewPr>
      <p:cViewPr varScale="1">
        <p:scale>
          <a:sx n="68" d="100"/>
          <a:sy n="68" d="100"/>
        </p:scale>
        <p:origin x="144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C77129A-52A7-4F5C-A422-2093C9555DC3}" type="datetimeFigureOut">
              <a:rPr lang="en-US" smtClean="0"/>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9B0DB0-9353-4A90-9F9C-E28726D4F33B}" type="slidenum">
              <a:rPr lang="en-US" smtClean="0"/>
              <a:t>‹#›</a:t>
            </a:fld>
            <a:endParaRPr lang="en-US"/>
          </a:p>
        </p:txBody>
      </p:sp>
    </p:spTree>
    <p:extLst>
      <p:ext uri="{BB962C8B-B14F-4D97-AF65-F5344CB8AC3E}">
        <p14:creationId xmlns:p14="http://schemas.microsoft.com/office/powerpoint/2010/main" val="2073276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77129A-52A7-4F5C-A422-2093C9555DC3}" type="datetimeFigureOut">
              <a:rPr lang="en-US" smtClean="0"/>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9B0DB0-9353-4A90-9F9C-E28726D4F33B}" type="slidenum">
              <a:rPr lang="en-US" smtClean="0"/>
              <a:t>‹#›</a:t>
            </a:fld>
            <a:endParaRPr lang="en-US"/>
          </a:p>
        </p:txBody>
      </p:sp>
    </p:spTree>
    <p:extLst>
      <p:ext uri="{BB962C8B-B14F-4D97-AF65-F5344CB8AC3E}">
        <p14:creationId xmlns:p14="http://schemas.microsoft.com/office/powerpoint/2010/main" val="3697687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77129A-52A7-4F5C-A422-2093C9555DC3}" type="datetimeFigureOut">
              <a:rPr lang="en-US" smtClean="0"/>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9B0DB0-9353-4A90-9F9C-E28726D4F33B}" type="slidenum">
              <a:rPr lang="en-US" smtClean="0"/>
              <a:t>‹#›</a:t>
            </a:fld>
            <a:endParaRPr lang="en-US"/>
          </a:p>
        </p:txBody>
      </p:sp>
    </p:spTree>
    <p:extLst>
      <p:ext uri="{BB962C8B-B14F-4D97-AF65-F5344CB8AC3E}">
        <p14:creationId xmlns:p14="http://schemas.microsoft.com/office/powerpoint/2010/main" val="1374242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77129A-52A7-4F5C-A422-2093C9555DC3}" type="datetimeFigureOut">
              <a:rPr lang="en-US" smtClean="0"/>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9B0DB0-9353-4A90-9F9C-E28726D4F33B}" type="slidenum">
              <a:rPr lang="en-US" smtClean="0"/>
              <a:t>‹#›</a:t>
            </a:fld>
            <a:endParaRPr lang="en-US"/>
          </a:p>
        </p:txBody>
      </p:sp>
    </p:spTree>
    <p:extLst>
      <p:ext uri="{BB962C8B-B14F-4D97-AF65-F5344CB8AC3E}">
        <p14:creationId xmlns:p14="http://schemas.microsoft.com/office/powerpoint/2010/main" val="1565763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77129A-52A7-4F5C-A422-2093C9555DC3}" type="datetimeFigureOut">
              <a:rPr lang="en-US" smtClean="0"/>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9B0DB0-9353-4A90-9F9C-E28726D4F33B}" type="slidenum">
              <a:rPr lang="en-US" smtClean="0"/>
              <a:t>‹#›</a:t>
            </a:fld>
            <a:endParaRPr lang="en-US"/>
          </a:p>
        </p:txBody>
      </p:sp>
    </p:spTree>
    <p:extLst>
      <p:ext uri="{BB962C8B-B14F-4D97-AF65-F5344CB8AC3E}">
        <p14:creationId xmlns:p14="http://schemas.microsoft.com/office/powerpoint/2010/main" val="1196740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C77129A-52A7-4F5C-A422-2093C9555DC3}" type="datetimeFigureOut">
              <a:rPr lang="en-US" smtClean="0"/>
              <a:t>3/9/2021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9B0DB0-9353-4A90-9F9C-E28726D4F33B}" type="slidenum">
              <a:rPr lang="en-US" smtClean="0"/>
              <a:t>‹#›</a:t>
            </a:fld>
            <a:endParaRPr lang="en-US"/>
          </a:p>
        </p:txBody>
      </p:sp>
    </p:spTree>
    <p:extLst>
      <p:ext uri="{BB962C8B-B14F-4D97-AF65-F5344CB8AC3E}">
        <p14:creationId xmlns:p14="http://schemas.microsoft.com/office/powerpoint/2010/main" val="3756753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C77129A-52A7-4F5C-A422-2093C9555DC3}" type="datetimeFigureOut">
              <a:rPr lang="en-US" smtClean="0"/>
              <a:t>3/9/2021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9B0DB0-9353-4A90-9F9C-E28726D4F33B}" type="slidenum">
              <a:rPr lang="en-US" smtClean="0"/>
              <a:t>‹#›</a:t>
            </a:fld>
            <a:endParaRPr lang="en-US"/>
          </a:p>
        </p:txBody>
      </p:sp>
    </p:spTree>
    <p:extLst>
      <p:ext uri="{BB962C8B-B14F-4D97-AF65-F5344CB8AC3E}">
        <p14:creationId xmlns:p14="http://schemas.microsoft.com/office/powerpoint/2010/main" val="2538188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77129A-52A7-4F5C-A422-2093C9555DC3}" type="datetimeFigureOut">
              <a:rPr lang="en-US" smtClean="0"/>
              <a:t>3/9/2021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9B0DB0-9353-4A90-9F9C-E28726D4F33B}" type="slidenum">
              <a:rPr lang="en-US" smtClean="0"/>
              <a:t>‹#›</a:t>
            </a:fld>
            <a:endParaRPr lang="en-US"/>
          </a:p>
        </p:txBody>
      </p:sp>
    </p:spTree>
    <p:extLst>
      <p:ext uri="{BB962C8B-B14F-4D97-AF65-F5344CB8AC3E}">
        <p14:creationId xmlns:p14="http://schemas.microsoft.com/office/powerpoint/2010/main" val="1163643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7129A-52A7-4F5C-A422-2093C9555DC3}" type="datetimeFigureOut">
              <a:rPr lang="en-US" smtClean="0"/>
              <a:t>3/9/2021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9B0DB0-9353-4A90-9F9C-E28726D4F33B}" type="slidenum">
              <a:rPr lang="en-US" smtClean="0"/>
              <a:t>‹#›</a:t>
            </a:fld>
            <a:endParaRPr lang="en-US"/>
          </a:p>
        </p:txBody>
      </p:sp>
    </p:spTree>
    <p:extLst>
      <p:ext uri="{BB962C8B-B14F-4D97-AF65-F5344CB8AC3E}">
        <p14:creationId xmlns:p14="http://schemas.microsoft.com/office/powerpoint/2010/main" val="96496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77129A-52A7-4F5C-A422-2093C9555DC3}" type="datetimeFigureOut">
              <a:rPr lang="en-US" smtClean="0"/>
              <a:t>3/9/2021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9B0DB0-9353-4A90-9F9C-E28726D4F33B}" type="slidenum">
              <a:rPr lang="en-US" smtClean="0"/>
              <a:t>‹#›</a:t>
            </a:fld>
            <a:endParaRPr lang="en-US"/>
          </a:p>
        </p:txBody>
      </p:sp>
    </p:spTree>
    <p:extLst>
      <p:ext uri="{BB962C8B-B14F-4D97-AF65-F5344CB8AC3E}">
        <p14:creationId xmlns:p14="http://schemas.microsoft.com/office/powerpoint/2010/main" val="1597333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77129A-52A7-4F5C-A422-2093C9555DC3}" type="datetimeFigureOut">
              <a:rPr lang="en-US" smtClean="0"/>
              <a:t>3/9/2021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9B0DB0-9353-4A90-9F9C-E28726D4F33B}" type="slidenum">
              <a:rPr lang="en-US" smtClean="0"/>
              <a:t>‹#›</a:t>
            </a:fld>
            <a:endParaRPr lang="en-US"/>
          </a:p>
        </p:txBody>
      </p:sp>
    </p:spTree>
    <p:extLst>
      <p:ext uri="{BB962C8B-B14F-4D97-AF65-F5344CB8AC3E}">
        <p14:creationId xmlns:p14="http://schemas.microsoft.com/office/powerpoint/2010/main" val="1652784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7129A-52A7-4F5C-A422-2093C9555DC3}" type="datetimeFigureOut">
              <a:rPr lang="en-US" smtClean="0"/>
              <a:t>3/9/2021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9B0DB0-9353-4A90-9F9C-E28726D4F33B}" type="slidenum">
              <a:rPr lang="en-US" smtClean="0"/>
              <a:t>‹#›</a:t>
            </a:fld>
            <a:endParaRPr lang="en-US"/>
          </a:p>
        </p:txBody>
      </p:sp>
    </p:spTree>
    <p:extLst>
      <p:ext uri="{BB962C8B-B14F-4D97-AF65-F5344CB8AC3E}">
        <p14:creationId xmlns:p14="http://schemas.microsoft.com/office/powerpoint/2010/main" val="1264063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4.jfif"/><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BEDD0C-A86A-498E-9D9E-5C255D26843F}"/>
              </a:ext>
            </a:extLst>
          </p:cNvPr>
          <p:cNvPicPr>
            <a:picLocks noChangeAspect="1"/>
          </p:cNvPicPr>
          <p:nvPr/>
        </p:nvPicPr>
        <p:blipFill>
          <a:blip r:embed="rId2"/>
          <a:stretch>
            <a:fillRect/>
          </a:stretch>
        </p:blipFill>
        <p:spPr>
          <a:xfrm>
            <a:off x="-28135" y="0"/>
            <a:ext cx="9172135" cy="6858000"/>
          </a:xfrm>
          <a:prstGeom prst="rect">
            <a:avLst/>
          </a:prstGeom>
        </p:spPr>
      </p:pic>
      <p:sp>
        <p:nvSpPr>
          <p:cNvPr id="6" name="Rectangle 5"/>
          <p:cNvSpPr/>
          <p:nvPr/>
        </p:nvSpPr>
        <p:spPr>
          <a:xfrm>
            <a:off x="-8740" y="762000"/>
            <a:ext cx="9161482" cy="355481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50000"/>
              </a:lnSpc>
            </a:pPr>
            <a:r>
              <a:rPr lang="en-US" sz="5000" b="1" cap="none"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GIÁO ÁN HỌC ONLINE</a:t>
            </a:r>
          </a:p>
          <a:p>
            <a:pPr algn="ctr">
              <a:lnSpc>
                <a:spcPct val="150000"/>
              </a:lnSpc>
            </a:pPr>
            <a:r>
              <a:rPr lang="en-US" sz="5000" b="1" cap="none"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MÔN: GIÁO DỤC CÔNG DÂN</a:t>
            </a:r>
          </a:p>
          <a:p>
            <a:pPr algn="ctr">
              <a:lnSpc>
                <a:spcPct val="150000"/>
              </a:lnSpc>
            </a:pPr>
            <a:r>
              <a:rPr lang="en-US" sz="5000" b="1" cap="none"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KHỐI 7</a:t>
            </a:r>
            <a:endParaRPr lang="en-US" sz="5000" b="1" cap="none" spc="50" dirty="0">
              <a:ln w="11430"/>
              <a:solidFill>
                <a:srgbClr val="FF0000"/>
              </a:solidFill>
              <a:effectLst>
                <a:outerShdw blurRad="76200" dist="50800" dir="5400000" algn="tl" rotWithShape="0">
                  <a:srgbClr val="000000">
                    <a:alpha val="65000"/>
                  </a:srgbClr>
                </a:outerShdw>
              </a:effectLst>
            </a:endParaRPr>
          </a:p>
        </p:txBody>
      </p:sp>
      <p:sp>
        <p:nvSpPr>
          <p:cNvPr id="10" name="TextBox 9"/>
          <p:cNvSpPr txBox="1"/>
          <p:nvPr/>
        </p:nvSpPr>
        <p:spPr>
          <a:xfrm>
            <a:off x="5661498" y="5638800"/>
            <a:ext cx="3429000" cy="523220"/>
          </a:xfrm>
          <a:prstGeom prst="rect">
            <a:avLst/>
          </a:prstGeom>
          <a:solidFill>
            <a:schemeClr val="accent6">
              <a:lumMod val="20000"/>
              <a:lumOff val="80000"/>
            </a:schemeClr>
          </a:solidFill>
          <a:ln>
            <a:noFill/>
          </a:ln>
        </p:spPr>
        <p:txBody>
          <a:bodyPr wrap="square" rtlCol="0">
            <a:spAutoFit/>
          </a:bodyPr>
          <a:lstStyle/>
          <a:p>
            <a:r>
              <a:rPr lang="en-US" sz="2800" dirty="0" err="1">
                <a:latin typeface="Times New Roman" pitchFamily="18" charset="0"/>
                <a:cs typeface="Times New Roman" pitchFamily="18" charset="0"/>
              </a:rPr>
              <a:t>Năm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2021 - 2022</a:t>
            </a:r>
          </a:p>
        </p:txBody>
      </p:sp>
    </p:spTree>
    <p:extLst>
      <p:ext uri="{BB962C8B-B14F-4D97-AF65-F5344CB8AC3E}">
        <p14:creationId xmlns:p14="http://schemas.microsoft.com/office/powerpoint/2010/main" val="12850715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066800"/>
            <a:ext cx="8153400" cy="4278094"/>
          </a:xfrm>
          <a:prstGeom prst="rect">
            <a:avLst/>
          </a:prstGeom>
          <a:solidFill>
            <a:schemeClr val="bg1">
              <a:lumMod val="95000"/>
            </a:schemeClr>
          </a:solidFill>
        </p:spPr>
        <p:txBody>
          <a:bodyPr wrap="square" rtlCol="0">
            <a:spAutoFit/>
          </a:bodyPr>
          <a:lstStyle/>
          <a:p>
            <a:pPr algn="ctr">
              <a:lnSpc>
                <a:spcPct val="150000"/>
              </a:lnSpc>
            </a:pPr>
            <a:r>
              <a:rPr lang="vi-VN" sz="3200" dirty="0">
                <a:solidFill>
                  <a:srgbClr val="FF0000"/>
                </a:solidFill>
                <a:latin typeface="Times New Roman" pitchFamily="18" charset="0"/>
                <a:cs typeface="Times New Roman" pitchFamily="18" charset="0"/>
              </a:rPr>
              <a:t>Câu 1: Em hãy chỉ ra những việc làm của anh Hùng thể hiện là người có tính kỉ luật cao.</a:t>
            </a:r>
          </a:p>
          <a:p>
            <a:pPr>
              <a:lnSpc>
                <a:spcPct val="150000"/>
              </a:lnSpc>
            </a:pPr>
            <a:r>
              <a:rPr lang="vi-VN" sz="3200" b="1" dirty="0">
                <a:latin typeface="Times New Roman" pitchFamily="18" charset="0"/>
                <a:cs typeface="Times New Roman" pitchFamily="18" charset="0"/>
              </a:rPr>
              <a:t>Gợi ý: </a:t>
            </a:r>
            <a:r>
              <a:rPr lang="vi-VN" sz="3200" dirty="0">
                <a:latin typeface="Times New Roman" pitchFamily="18" charset="0"/>
                <a:cs typeface="Times New Roman" pitchFamily="18" charset="0"/>
              </a:rPr>
              <a:t>Thực hiện nghiêm ngặt quy định bảo hộ LĐ khi làm việc qua huấn luyện về quy trình kĩ thuật=&gt; </a:t>
            </a:r>
            <a:r>
              <a:rPr lang="vi-VN" sz="3200" u="sng" dirty="0">
                <a:solidFill>
                  <a:srgbClr val="FF0000"/>
                </a:solidFill>
                <a:latin typeface="Times New Roman" pitchFamily="18" charset="0"/>
                <a:cs typeface="Times New Roman" pitchFamily="18" charset="0"/>
              </a:rPr>
              <a:t>Nhất là an toàn lao động.</a:t>
            </a:r>
          </a:p>
          <a:p>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24535057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364786" y="533400"/>
            <a:ext cx="8398213" cy="6001643"/>
          </a:xfrm>
          <a:prstGeom prst="rect">
            <a:avLst/>
          </a:prstGeom>
          <a:solidFill>
            <a:schemeClr val="bg1">
              <a:lumMod val="95000"/>
            </a:schemeClr>
          </a:solidFill>
        </p:spPr>
        <p:txBody>
          <a:bodyPr wrap="square" rtlCol="0">
            <a:spAutoFit/>
          </a:bodyPr>
          <a:lstStyle/>
          <a:p>
            <a:pPr algn="ctr">
              <a:lnSpc>
                <a:spcPct val="150000"/>
              </a:lnSpc>
            </a:pPr>
            <a:r>
              <a:rPr lang="vi-VN" sz="3200" dirty="0">
                <a:solidFill>
                  <a:srgbClr val="FF0000"/>
                </a:solidFill>
                <a:latin typeface="Times New Roman" pitchFamily="18" charset="0"/>
                <a:cs typeface="Times New Roman" pitchFamily="18" charset="0"/>
              </a:rPr>
              <a:t>Câu 2: Khó khăn nhất trong nghề nghiệp của anh Hùng là gì?</a:t>
            </a:r>
          </a:p>
          <a:p>
            <a:pPr>
              <a:lnSpc>
                <a:spcPct val="150000"/>
              </a:lnSpc>
            </a:pPr>
            <a:r>
              <a:rPr lang="vi-VN" sz="3200" b="1" dirty="0">
                <a:latin typeface="Times New Roman" pitchFamily="18" charset="0"/>
                <a:cs typeface="Times New Roman" pitchFamily="18" charset="0"/>
              </a:rPr>
              <a:t>Gợi ý: </a:t>
            </a:r>
          </a:p>
          <a:p>
            <a:pPr>
              <a:lnSpc>
                <a:spcPct val="150000"/>
              </a:lnSpc>
            </a:pPr>
            <a:r>
              <a:rPr lang="vi-VN" sz="3200" dirty="0">
                <a:latin typeface="Times New Roman" pitchFamily="18" charset="0"/>
                <a:cs typeface="Times New Roman" pitchFamily="18" charset="0"/>
              </a:rPr>
              <a:t>- Muốn hạ cây thì phải khảo sát trước; có lệnh công ty thì mới được chặt.</a:t>
            </a:r>
          </a:p>
          <a:p>
            <a:pPr>
              <a:lnSpc>
                <a:spcPct val="150000"/>
              </a:lnSpc>
            </a:pPr>
            <a:r>
              <a:rPr lang="vi-VN" sz="3200" dirty="0">
                <a:latin typeface="Times New Roman" pitchFamily="18" charset="0"/>
                <a:cs typeface="Times New Roman" pitchFamily="18" charset="0"/>
              </a:rPr>
              <a:t>- Mùa đông mưa bão, phải trực 24/24 làm suốt đêm ngày vất vả.</a:t>
            </a:r>
          </a:p>
          <a:p>
            <a:pPr>
              <a:lnSpc>
                <a:spcPct val="150000"/>
              </a:lnSpc>
            </a:pPr>
            <a:r>
              <a:rPr lang="vi-VN" sz="3200" dirty="0">
                <a:latin typeface="Times New Roman" pitchFamily="18" charset="0"/>
                <a:cs typeface="Times New Roman" pitchFamily="18" charset="0"/>
              </a:rPr>
              <a:t>- Thu nhập thấp</a:t>
            </a:r>
            <a:r>
              <a:rPr lang="en-US" sz="3200" dirty="0">
                <a:latin typeface="Times New Roman" pitchFamily="18" charset="0"/>
                <a:cs typeface="Times New Roman" pitchFamily="18" charset="0"/>
              </a:rPr>
              <a:t>.</a:t>
            </a:r>
            <a:endParaRPr lang="vi-VN" sz="3200" dirty="0">
              <a:latin typeface="Times New Roman" pitchFamily="18" charset="0"/>
              <a:cs typeface="Times New Roman" pitchFamily="18" charset="0"/>
            </a:endParaRPr>
          </a:p>
        </p:txBody>
      </p:sp>
    </p:spTree>
    <p:extLst>
      <p:ext uri="{BB962C8B-B14F-4D97-AF65-F5344CB8AC3E}">
        <p14:creationId xmlns:p14="http://schemas.microsoft.com/office/powerpoint/2010/main" val="15709291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58846"/>
            <a:ext cx="8839199" cy="67403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50000"/>
              </a:lnSpc>
            </a:pPr>
            <a:r>
              <a:rPr lang="vi-VN" sz="3200" dirty="0">
                <a:solidFill>
                  <a:srgbClr val="FF0000"/>
                </a:solidFill>
                <a:latin typeface="Times New Roman" pitchFamily="18" charset="0"/>
                <a:cs typeface="Times New Roman" pitchFamily="18" charset="0"/>
              </a:rPr>
              <a:t>Câu 3: Em hãy nhận xét tinh thần làm việc của anh Hùng khi công việc khó khăn.</a:t>
            </a:r>
          </a:p>
          <a:p>
            <a:pPr>
              <a:lnSpc>
                <a:spcPct val="150000"/>
              </a:lnSpc>
            </a:pPr>
            <a:r>
              <a:rPr lang="vi-VN" sz="3200" b="1" dirty="0">
                <a:latin typeface="Times New Roman" pitchFamily="18" charset="0"/>
                <a:cs typeface="Times New Roman" pitchFamily="18" charset="0"/>
              </a:rPr>
              <a:t>Gợi ý: </a:t>
            </a:r>
          </a:p>
          <a:p>
            <a:pPr>
              <a:lnSpc>
                <a:spcPct val="150000"/>
              </a:lnSpc>
            </a:pPr>
            <a:r>
              <a:rPr lang="vi-VN" sz="3200" dirty="0">
                <a:latin typeface="Times New Roman" pitchFamily="18" charset="0"/>
                <a:cs typeface="Times New Roman" pitchFamily="18" charset="0"/>
              </a:rPr>
              <a:t>- Làm việc tận tụy, không đi sớm về muộn.</a:t>
            </a:r>
          </a:p>
          <a:p>
            <a:pPr>
              <a:lnSpc>
                <a:spcPct val="150000"/>
              </a:lnSpc>
            </a:pPr>
            <a:r>
              <a:rPr lang="vi-VN" sz="3200" dirty="0">
                <a:latin typeface="Times New Roman" pitchFamily="18" charset="0"/>
                <a:cs typeface="Times New Roman" pitchFamily="18" charset="0"/>
              </a:rPr>
              <a:t>- Vui vẻ hoàn thành nhiệm vụ</a:t>
            </a:r>
          </a:p>
          <a:p>
            <a:pPr>
              <a:lnSpc>
                <a:spcPct val="150000"/>
              </a:lnSpc>
            </a:pPr>
            <a:r>
              <a:rPr lang="vi-VN" sz="3200" dirty="0">
                <a:latin typeface="Times New Roman" pitchFamily="18" charset="0"/>
                <a:cs typeface="Times New Roman" pitchFamily="18" charset="0"/>
              </a:rPr>
              <a:t>- Sẵn sàng giúp đỡ đồng đội nhận việc khó khăn, nguy hiểm.</a:t>
            </a:r>
            <a:endParaRPr lang="en-US" sz="3200" dirty="0">
              <a:latin typeface="Times New Roman" pitchFamily="18" charset="0"/>
              <a:cs typeface="Times New Roman" pitchFamily="18" charset="0"/>
            </a:endParaRPr>
          </a:p>
          <a:p>
            <a:pPr>
              <a:lnSpc>
                <a:spcPct val="150000"/>
              </a:lnSpc>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nhiệm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cao</a:t>
            </a:r>
            <a:endParaRPr lang="en-US" sz="3200" dirty="0">
              <a:latin typeface="Times New Roman" pitchFamily="18" charset="0"/>
              <a:cs typeface="Times New Roman" pitchFamily="18" charset="0"/>
            </a:endParaRPr>
          </a:p>
          <a:p>
            <a:pPr>
              <a:lnSpc>
                <a:spcPct val="150000"/>
              </a:lnSpc>
            </a:pPr>
            <a:r>
              <a:rPr lang="en-US" sz="3200" dirty="0">
                <a:latin typeface="Times New Roman" pitchFamily="18" charset="0"/>
                <a:cs typeface="Times New Roman" pitchFamily="18" charset="0"/>
              </a:rPr>
              <a:t>=&gt; </a:t>
            </a:r>
            <a:r>
              <a:rPr lang="en-US" sz="3200" u="sng" dirty="0" err="1">
                <a:solidFill>
                  <a:srgbClr val="FF0000"/>
                </a:solidFill>
                <a:latin typeface="Times New Roman" pitchFamily="18" charset="0"/>
                <a:cs typeface="Times New Roman" pitchFamily="18" charset="0"/>
              </a:rPr>
              <a:t>Thể</a:t>
            </a:r>
            <a:r>
              <a:rPr lang="en-US" sz="3200" u="sng" dirty="0">
                <a:solidFill>
                  <a:srgbClr val="FF0000"/>
                </a:solidFill>
                <a:latin typeface="Times New Roman" pitchFamily="18" charset="0"/>
                <a:cs typeface="Times New Roman" pitchFamily="18" charset="0"/>
              </a:rPr>
              <a:t> </a:t>
            </a:r>
            <a:r>
              <a:rPr lang="en-US" sz="3200" u="sng" dirty="0" err="1">
                <a:solidFill>
                  <a:srgbClr val="FF0000"/>
                </a:solidFill>
                <a:latin typeface="Times New Roman" pitchFamily="18" charset="0"/>
                <a:cs typeface="Times New Roman" pitchFamily="18" charset="0"/>
              </a:rPr>
              <a:t>hiện</a:t>
            </a:r>
            <a:r>
              <a:rPr lang="en-US" sz="3200" u="sng" dirty="0">
                <a:solidFill>
                  <a:srgbClr val="FF0000"/>
                </a:solidFill>
                <a:latin typeface="Times New Roman" pitchFamily="18" charset="0"/>
                <a:cs typeface="Times New Roman" pitchFamily="18" charset="0"/>
              </a:rPr>
              <a:t> </a:t>
            </a:r>
            <a:r>
              <a:rPr lang="en-US" sz="3200" u="sng" dirty="0" err="1">
                <a:solidFill>
                  <a:srgbClr val="FF0000"/>
                </a:solidFill>
                <a:latin typeface="Times New Roman" pitchFamily="18" charset="0"/>
                <a:cs typeface="Times New Roman" pitchFamily="18" charset="0"/>
              </a:rPr>
              <a:t>tính</a:t>
            </a:r>
            <a:r>
              <a:rPr lang="en-US" sz="3200" u="sng" dirty="0">
                <a:solidFill>
                  <a:srgbClr val="FF0000"/>
                </a:solidFill>
                <a:latin typeface="Times New Roman" pitchFamily="18" charset="0"/>
                <a:cs typeface="Times New Roman" pitchFamily="18" charset="0"/>
              </a:rPr>
              <a:t> </a:t>
            </a:r>
            <a:r>
              <a:rPr lang="en-US" sz="3200" u="sng" dirty="0" err="1">
                <a:solidFill>
                  <a:srgbClr val="FF0000"/>
                </a:solidFill>
                <a:latin typeface="Times New Roman" pitchFamily="18" charset="0"/>
                <a:cs typeface="Times New Roman" pitchFamily="18" charset="0"/>
              </a:rPr>
              <a:t>đạo</a:t>
            </a:r>
            <a:r>
              <a:rPr lang="en-US" sz="3200" u="sng" dirty="0">
                <a:solidFill>
                  <a:srgbClr val="FF0000"/>
                </a:solidFill>
                <a:latin typeface="Times New Roman" pitchFamily="18" charset="0"/>
                <a:cs typeface="Times New Roman" pitchFamily="18" charset="0"/>
              </a:rPr>
              <a:t> </a:t>
            </a:r>
            <a:r>
              <a:rPr lang="en-US" sz="3200" u="sng" dirty="0" err="1">
                <a:solidFill>
                  <a:srgbClr val="FF0000"/>
                </a:solidFill>
                <a:latin typeface="Times New Roman" pitchFamily="18" charset="0"/>
                <a:cs typeface="Times New Roman" pitchFamily="18" charset="0"/>
              </a:rPr>
              <a:t>đức</a:t>
            </a:r>
            <a:r>
              <a:rPr lang="en-US" sz="3200" u="sng" dirty="0">
                <a:solidFill>
                  <a:srgbClr val="FF0000"/>
                </a:solidFill>
                <a:latin typeface="Times New Roman" pitchFamily="18" charset="0"/>
                <a:cs typeface="Times New Roman" pitchFamily="18" charset="0"/>
              </a:rPr>
              <a:t> </a:t>
            </a:r>
            <a:r>
              <a:rPr lang="en-US" sz="3200" u="sng" dirty="0" err="1">
                <a:solidFill>
                  <a:srgbClr val="FF0000"/>
                </a:solidFill>
                <a:latin typeface="Times New Roman" pitchFamily="18" charset="0"/>
                <a:cs typeface="Times New Roman" pitchFamily="18" charset="0"/>
              </a:rPr>
              <a:t>và</a:t>
            </a:r>
            <a:r>
              <a:rPr lang="en-US" sz="3200" u="sng" dirty="0">
                <a:solidFill>
                  <a:srgbClr val="FF0000"/>
                </a:solidFill>
                <a:latin typeface="Times New Roman" pitchFamily="18" charset="0"/>
                <a:cs typeface="Times New Roman" pitchFamily="18" charset="0"/>
              </a:rPr>
              <a:t> </a:t>
            </a:r>
            <a:r>
              <a:rPr lang="en-US" sz="3200" u="sng" dirty="0" err="1">
                <a:solidFill>
                  <a:srgbClr val="FF0000"/>
                </a:solidFill>
                <a:latin typeface="Times New Roman" pitchFamily="18" charset="0"/>
                <a:cs typeface="Times New Roman" pitchFamily="18" charset="0"/>
              </a:rPr>
              <a:t>kỉ</a:t>
            </a:r>
            <a:r>
              <a:rPr lang="en-US" sz="3200" u="sng" dirty="0">
                <a:solidFill>
                  <a:srgbClr val="FF0000"/>
                </a:solidFill>
                <a:latin typeface="Times New Roman" pitchFamily="18" charset="0"/>
                <a:cs typeface="Times New Roman" pitchFamily="18" charset="0"/>
              </a:rPr>
              <a:t> </a:t>
            </a:r>
            <a:r>
              <a:rPr lang="en-US" sz="3200" u="sng" dirty="0" err="1">
                <a:solidFill>
                  <a:srgbClr val="FF0000"/>
                </a:solidFill>
                <a:latin typeface="Times New Roman" pitchFamily="18" charset="0"/>
                <a:cs typeface="Times New Roman" pitchFamily="18" charset="0"/>
              </a:rPr>
              <a:t>luật</a:t>
            </a:r>
            <a:endParaRPr lang="vi-VN" sz="3200" u="sng"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8875276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additive="base">
                                        <p:cTn id="1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 calcmode="lin" valueType="num">
                                      <p:cBhvr additive="base">
                                        <p:cTn id="18"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additive="base">
                                        <p:cTn id="22"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 calcmode="lin" valueType="num">
                                      <p:cBhvr additive="base">
                                        <p:cTn id="2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 calcmode="lin" valueType="num">
                                      <p:cBhvr additive="base">
                                        <p:cTn id="30"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4">
                                            <p:txEl>
                                              <p:pRg st="6" end="6"/>
                                            </p:txEl>
                                          </p:spTgt>
                                        </p:tgtEl>
                                        <p:attrNameLst>
                                          <p:attrName>style.visibility</p:attrName>
                                        </p:attrNameLst>
                                      </p:cBhvr>
                                      <p:to>
                                        <p:strVal val="visible"/>
                                      </p:to>
                                    </p:set>
                                    <p:anim calcmode="lin" valueType="num">
                                      <p:cBhvr additive="base">
                                        <p:cTn id="34"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15AB4A-5CF1-4644-AE38-0FCBB1A551D6}"/>
              </a:ext>
            </a:extLst>
          </p:cNvPr>
          <p:cNvPicPr>
            <a:picLocks noChangeAspect="1"/>
          </p:cNvPicPr>
          <p:nvPr/>
        </p:nvPicPr>
        <p:blipFill>
          <a:blip r:embed="rId2"/>
          <a:stretch>
            <a:fillRect/>
          </a:stretch>
        </p:blipFill>
        <p:spPr>
          <a:xfrm>
            <a:off x="0" y="0"/>
            <a:ext cx="9144000" cy="6858000"/>
          </a:xfrm>
          <a:prstGeom prst="rect">
            <a:avLst/>
          </a:prstGeom>
        </p:spPr>
      </p:pic>
      <p:sp>
        <p:nvSpPr>
          <p:cNvPr id="3" name="Cloud 2"/>
          <p:cNvSpPr/>
          <p:nvPr/>
        </p:nvSpPr>
        <p:spPr>
          <a:xfrm>
            <a:off x="1181100" y="1447800"/>
            <a:ext cx="6781800" cy="4191000"/>
          </a:xfrm>
          <a:prstGeom prst="cloud">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b="1" dirty="0">
                <a:solidFill>
                  <a:srgbClr val="FF0000"/>
                </a:solidFill>
                <a:latin typeface="Times New Roman" pitchFamily="18" charset="0"/>
                <a:cs typeface="Times New Roman" pitchFamily="18" charset="0"/>
              </a:rPr>
              <a:t>II/ </a:t>
            </a:r>
            <a:r>
              <a:rPr lang="en-US" sz="3600" b="1" dirty="0" err="1">
                <a:solidFill>
                  <a:srgbClr val="FF0000"/>
                </a:solidFill>
                <a:latin typeface="Times New Roman" pitchFamily="18" charset="0"/>
                <a:cs typeface="Times New Roman" pitchFamily="18" charset="0"/>
              </a:rPr>
              <a:t>Nội</a:t>
            </a:r>
            <a:r>
              <a:rPr lang="en-US" sz="3600" b="1" dirty="0">
                <a:solidFill>
                  <a:srgbClr val="FF0000"/>
                </a:solidFill>
                <a:latin typeface="Times New Roman" pitchFamily="18" charset="0"/>
                <a:cs typeface="Times New Roman" pitchFamily="18" charset="0"/>
              </a:rPr>
              <a:t> dung </a:t>
            </a:r>
            <a:r>
              <a:rPr lang="en-US" sz="3600" b="1" dirty="0" err="1">
                <a:solidFill>
                  <a:srgbClr val="FF0000"/>
                </a:solidFill>
                <a:latin typeface="Times New Roman" pitchFamily="18" charset="0"/>
                <a:cs typeface="Times New Roman" pitchFamily="18" charset="0"/>
              </a:rPr>
              <a:t>bài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học</a:t>
            </a:r>
            <a:r>
              <a:rPr lang="en-US" sz="3600" b="1" dirty="0">
                <a:solidFill>
                  <a:srgbClr val="FF0000"/>
                </a:solidFill>
                <a:latin typeface="Times New Roman" pitchFamily="18" charset="0"/>
                <a:cs typeface="Times New Roman" pitchFamily="18" charset="0"/>
              </a:rPr>
              <a:t>:</a:t>
            </a:r>
          </a:p>
          <a:p>
            <a:pPr algn="ctr">
              <a:lnSpc>
                <a:spcPct val="150000"/>
              </a:lnSpc>
            </a:pPr>
            <a:r>
              <a:rPr lang="en-US" sz="3600" dirty="0">
                <a:solidFill>
                  <a:schemeClr val="tx1"/>
                </a:solidFill>
                <a:latin typeface="Times New Roman" pitchFamily="18" charset="0"/>
                <a:cs typeface="Times New Roman" pitchFamily="18" charset="0"/>
              </a:rPr>
              <a:t>1/ </a:t>
            </a:r>
            <a:r>
              <a:rPr lang="en-US" sz="3600" dirty="0" err="1">
                <a:solidFill>
                  <a:schemeClr val="tx1"/>
                </a:solidFill>
                <a:latin typeface="Times New Roman" pitchFamily="18" charset="0"/>
                <a:cs typeface="Times New Roman" pitchFamily="18" charset="0"/>
              </a:rPr>
              <a:t>Đạo</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đức</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là</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gì</a:t>
            </a:r>
            <a:r>
              <a:rPr lang="en-US" sz="3600" dirty="0">
                <a:solidFill>
                  <a:schemeClr val="tx1"/>
                </a:solidFill>
                <a:latin typeface="Times New Roman" pitchFamily="18" charset="0"/>
                <a:cs typeface="Times New Roman" pitchFamily="18" charset="0"/>
              </a:rPr>
              <a:t>?</a:t>
            </a:r>
          </a:p>
        </p:txBody>
      </p:sp>
    </p:spTree>
    <p:extLst>
      <p:ext uri="{BB962C8B-B14F-4D97-AF65-F5344CB8AC3E}">
        <p14:creationId xmlns:p14="http://schemas.microsoft.com/office/powerpoint/2010/main" val="12792104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9" y="-64210"/>
            <a:ext cx="9144000" cy="6858000"/>
          </a:xfrm>
          <a:prstGeom prst="rect">
            <a:avLst/>
          </a:prstGeom>
        </p:spPr>
      </p:pic>
      <p:sp>
        <p:nvSpPr>
          <p:cNvPr id="8" name="TextBox 10"/>
          <p:cNvSpPr>
            <a:spLocks noChangeArrowheads="1"/>
          </p:cNvSpPr>
          <p:nvPr/>
        </p:nvSpPr>
        <p:spPr bwMode="auto">
          <a:xfrm>
            <a:off x="124027" y="5325666"/>
            <a:ext cx="8895946" cy="1532334"/>
          </a:xfrm>
          <a:prstGeom prst="roundRect">
            <a:avLst>
              <a:gd name="adj" fmla="val 16667"/>
            </a:avLst>
          </a:prstGeom>
          <a:ln>
            <a:headEnd/>
            <a:tailEnd/>
          </a:ln>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US" sz="2800" dirty="0">
                <a:latin typeface="Times New Roman" pitchFamily="18" charset="0"/>
                <a:cs typeface="Times New Roman" pitchFamily="18" charset="0"/>
              </a:rPr>
              <a:t>=&gt;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nói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tâm</a:t>
            </a:r>
            <a:r>
              <a:rPr lang="en-US" sz="2800" dirty="0">
                <a:latin typeface="Times New Roman" pitchFamily="18" charset="0"/>
                <a:cs typeface="Times New Roman" pitchFamily="18" charset="0"/>
              </a:rPr>
              <a:t>, chia </a:t>
            </a:r>
            <a:r>
              <a:rPr lang="en-US" sz="2800" dirty="0" err="1">
                <a:latin typeface="Times New Roman" pitchFamily="18" charset="0"/>
                <a:cs typeface="Times New Roman" pitchFamily="18" charset="0"/>
              </a:rPr>
              <a:t>sẻ</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bào</a:t>
            </a:r>
            <a:r>
              <a:rPr lang="en-US" sz="2800" dirty="0">
                <a:latin typeface="Times New Roman" pitchFamily="18" charset="0"/>
                <a:cs typeface="Times New Roman" pitchFamily="18" charset="0"/>
              </a:rPr>
              <a:t> ta </a:t>
            </a:r>
            <a:r>
              <a:rPr lang="en-US" sz="2800" dirty="0" err="1">
                <a:latin typeface="Times New Roman" pitchFamily="18" charset="0"/>
                <a:cs typeface="Times New Roman" pitchFamily="18" charset="0"/>
              </a:rPr>
              <a:t>đối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gặp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phù</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a:t>
            </a:r>
          </a:p>
        </p:txBody>
      </p:sp>
      <p:pic>
        <p:nvPicPr>
          <p:cNvPr id="9" name="Picture 3" descr="Chú thích ả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9485" y="467757"/>
            <a:ext cx="4019146" cy="3666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124200" y="6092"/>
            <a:ext cx="2895600" cy="461665"/>
          </a:xfrm>
          <a:prstGeom prst="rect">
            <a:avLst/>
          </a:prstGeom>
          <a:solidFill>
            <a:schemeClr val="accent6">
              <a:lumMod val="20000"/>
              <a:lumOff val="80000"/>
            </a:schemeClr>
          </a:solidFill>
          <a:ln>
            <a:noFill/>
          </a:ln>
        </p:spPr>
        <p:txBody>
          <a:bodyPr wrap="square" rtlCol="0">
            <a:spAutoFit/>
          </a:bodyPr>
          <a:lstStyle/>
          <a:p>
            <a:r>
              <a:rPr lang="vi-VN" sz="2400" b="1" dirty="0">
                <a:solidFill>
                  <a:srgbClr val="FF0000"/>
                </a:solidFill>
                <a:latin typeface="+mj-lt"/>
              </a:rPr>
              <a:t>QUAN SÁT ẢNH</a:t>
            </a:r>
            <a:endParaRPr lang="en-US" sz="2400" b="1" dirty="0">
              <a:solidFill>
                <a:srgbClr val="FF0000"/>
              </a:solidFill>
              <a:latin typeface="+mj-lt"/>
            </a:endParaRPr>
          </a:p>
        </p:txBody>
      </p:sp>
      <p:pic>
        <p:nvPicPr>
          <p:cNvPr id="10" name="Picture 4" descr="Ông Nguyễn Kế Toại, Phó Chủ tịch UBMTTQVN tỉnh (thứ 3 từ trái qua), tiếp nhận số tiền 2 tỷ đồng từ ông Dương Minh Tú, Chủ tịch, kiêm Giám đốc Công ty TNHH MTV Xổ số Kiến thiết tỉnh Bà Rịa - Vũng Tàu. Ảnh: DIỄM QUỲ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57200"/>
            <a:ext cx="3812628" cy="3566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6"/>
          <p:cNvSpPr>
            <a:spLocks noChangeArrowheads="1"/>
          </p:cNvSpPr>
          <p:nvPr/>
        </p:nvSpPr>
        <p:spPr bwMode="auto">
          <a:xfrm>
            <a:off x="2362200" y="4057899"/>
            <a:ext cx="4224611" cy="1055608"/>
          </a:xfrm>
          <a:prstGeom prst="roundRect">
            <a:avLst>
              <a:gd name="adj" fmla="val 16667"/>
            </a:avLst>
          </a:prstGeom>
          <a:solidFill>
            <a:schemeClr val="bg1">
              <a:lumMod val="95000"/>
            </a:schemeClr>
          </a:solidFill>
          <a:ln w="9525">
            <a:noFill/>
            <a:round/>
            <a:headEnd/>
            <a:tailEnd/>
          </a:ln>
        </p:spPr>
        <p:txBody>
          <a:bodyPr wrap="square">
            <a:spAutoFit/>
          </a:bodyPr>
          <a:lstStyle/>
          <a:p>
            <a:pPr algn="ctr"/>
            <a:r>
              <a:rPr lang="en-US" sz="2800" dirty="0" err="1">
                <a:solidFill>
                  <a:srgbClr val="FF0000"/>
                </a:solidFill>
                <a:latin typeface="Times New Roman" pitchFamily="18" charset="0"/>
                <a:cs typeface="Times New Roman" pitchFamily="18" charset="0"/>
              </a:rPr>
              <a:t>Những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việc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ảnh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nói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lên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điều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gì</a:t>
            </a:r>
            <a:r>
              <a:rPr lang="en-US" sz="2800"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941927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10" y="76200"/>
            <a:ext cx="5113039" cy="287608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97" y="3200399"/>
            <a:ext cx="5129252" cy="3048000"/>
          </a:xfrm>
          <a:prstGeom prst="rect">
            <a:avLst/>
          </a:prstGeom>
        </p:spPr>
      </p:pic>
      <p:sp>
        <p:nvSpPr>
          <p:cNvPr id="5" name="TextBox 7"/>
          <p:cNvSpPr>
            <a:spLocks noChangeArrowheads="1"/>
          </p:cNvSpPr>
          <p:nvPr/>
        </p:nvSpPr>
        <p:spPr bwMode="auto">
          <a:xfrm>
            <a:off x="5219700" y="2438400"/>
            <a:ext cx="3886200" cy="2962513"/>
          </a:xfrm>
          <a:prstGeom prst="flowChartAlternateProcess">
            <a:avLst/>
          </a:prstGeom>
          <a:solidFill>
            <a:schemeClr val="accent5">
              <a:lumMod val="20000"/>
              <a:lumOff val="80000"/>
            </a:schemeClr>
          </a:solidFill>
          <a:ln w="9525">
            <a:noFill/>
            <a:miter lim="800000"/>
            <a:headEnd/>
            <a:tailEnd/>
          </a:ln>
        </p:spPr>
        <p:txBody>
          <a:bodyPr>
            <a:spAutoFit/>
          </a:bodyPr>
          <a:lstStyle/>
          <a:p>
            <a:r>
              <a:rPr lang="vi-VN" sz="2800" dirty="0">
                <a:latin typeface="Times New Roman" pitchFamily="18" charset="0"/>
                <a:cs typeface="Times New Roman" pitchFamily="18" charset="0"/>
              </a:rPr>
              <a:t>=&gt; G</a:t>
            </a:r>
            <a:r>
              <a:rPr lang="en-US" sz="2800" dirty="0" err="1">
                <a:latin typeface="Times New Roman" pitchFamily="18" charset="0"/>
                <a:cs typeface="Times New Roman" pitchFamily="18" charset="0"/>
              </a:rPr>
              <a:t>óp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nhiên</a:t>
            </a:r>
            <a:r>
              <a:rPr lang="en-US" sz="2800" dirty="0">
                <a:latin typeface="Times New Roman" pitchFamily="18" charset="0"/>
                <a:cs typeface="Times New Roman" pitchFamily="18" charset="0"/>
              </a:rPr>
              <a:t>. </a:t>
            </a:r>
            <a:r>
              <a:rPr lang="en-US" sz="2800" i="1" dirty="0">
                <a:latin typeface="Times New Roman" pitchFamily="18" charset="0"/>
                <a:cs typeface="Times New Roman" pitchFamily="18" charset="0"/>
              </a:rPr>
              <a:t>(</a:t>
            </a:r>
            <a:r>
              <a:rPr lang="en-US" sz="2800" i="1" dirty="0" err="1">
                <a:latin typeface="Times New Roman" pitchFamily="18" charset="0"/>
                <a:cs typeface="Times New Roman" pitchFamily="18" charset="0"/>
              </a:rPr>
              <a:t>Đây</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là</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cách</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ứng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xử</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phù</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hợp</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của</a:t>
            </a:r>
            <a:r>
              <a:rPr lang="en-US" sz="2800" i="1" dirty="0">
                <a:latin typeface="Times New Roman" pitchFamily="18" charset="0"/>
                <a:cs typeface="Times New Roman" pitchFamily="18" charset="0"/>
              </a:rPr>
              <a:t> con </a:t>
            </a:r>
            <a:r>
              <a:rPr lang="en-US" sz="2800" i="1" dirty="0" err="1">
                <a:latin typeface="Times New Roman" pitchFamily="18" charset="0"/>
                <a:cs typeface="Times New Roman" pitchFamily="18" charset="0"/>
              </a:rPr>
              <a:t>người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với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môi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trường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và</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thiên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nhiên</a:t>
            </a:r>
            <a:r>
              <a:rPr lang="en-US" sz="2800" i="1" dirty="0">
                <a:latin typeface="Times New Roman" pitchFamily="18" charset="0"/>
                <a:cs typeface="Times New Roman" pitchFamily="18" charset="0"/>
              </a:rPr>
              <a:t>)</a:t>
            </a:r>
          </a:p>
        </p:txBody>
      </p:sp>
      <p:sp>
        <p:nvSpPr>
          <p:cNvPr id="6" name="TextBox 8"/>
          <p:cNvSpPr>
            <a:spLocks noChangeArrowheads="1"/>
          </p:cNvSpPr>
          <p:nvPr/>
        </p:nvSpPr>
        <p:spPr bwMode="auto">
          <a:xfrm>
            <a:off x="5181600" y="76200"/>
            <a:ext cx="3962400" cy="2009061"/>
          </a:xfrm>
          <a:prstGeom prst="roundRect">
            <a:avLst>
              <a:gd name="adj" fmla="val 16667"/>
            </a:avLst>
          </a:prstGeom>
          <a:solidFill>
            <a:schemeClr val="accent6">
              <a:lumMod val="20000"/>
              <a:lumOff val="80000"/>
            </a:schemeClr>
          </a:solidFill>
          <a:ln w="9525">
            <a:solidFill>
              <a:srgbClr val="000000"/>
            </a:solidFill>
            <a:miter lim="800000"/>
            <a:headEnd/>
            <a:tailEnd/>
          </a:ln>
        </p:spPr>
        <p:txBody>
          <a:bodyPr>
            <a:spAutoFit/>
          </a:bodyPr>
          <a:lstStyle/>
          <a:p>
            <a:pPr algn="ctr"/>
            <a:r>
              <a:rPr lang="en-US" sz="2800" b="1" dirty="0" err="1">
                <a:solidFill>
                  <a:srgbClr val="FF0000"/>
                </a:solidFill>
                <a:latin typeface="Times New Roman" pitchFamily="18" charset="0"/>
                <a:cs typeface="Times New Roman" pitchFamily="18" charset="0"/>
              </a:rPr>
              <a:t>Câu</a:t>
            </a:r>
            <a:r>
              <a:rPr lang="en-US" sz="2800" b="1" dirty="0">
                <a:solidFill>
                  <a:srgbClr val="FF0000"/>
                </a:solidFill>
                <a:latin typeface="Times New Roman" pitchFamily="18" charset="0"/>
                <a:cs typeface="Times New Roman" pitchFamily="18" charset="0"/>
              </a:rPr>
              <a:t> 2</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Hình ảnh trên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ý </a:t>
            </a:r>
            <a:r>
              <a:rPr lang="en-US" sz="2800" dirty="0" err="1">
                <a:solidFill>
                  <a:srgbClr val="FF0000"/>
                </a:solidFill>
                <a:latin typeface="Times New Roman" pitchFamily="18" charset="0"/>
                <a:cs typeface="Times New Roman" pitchFamily="18" charset="0"/>
              </a:rPr>
              <a:t>nghĩa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như</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thế</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nào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đối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với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môi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trường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thiên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nhiên</a:t>
            </a:r>
            <a:r>
              <a:rPr lang="en-US" sz="2800"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5864935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1+#ppt_h/2"/>
                                          </p:val>
                                        </p:tav>
                                        <p:tav tm="100000">
                                          <p:val>
                                            <p:strVal val="#ppt_y"/>
                                          </p:val>
                                        </p:tav>
                                      </p:tavLst>
                                    </p:anim>
                                  </p:childTnLst>
                                </p:cTn>
                              </p:par>
                              <p:par>
                                <p:cTn id="15" presetID="4" presetClass="exit" presetSubtype="16" fill="hold" grpId="1" nodeType="withEffect">
                                  <p:stCondLst>
                                    <p:cond delay="0"/>
                                  </p:stCondLst>
                                  <p:childTnLst>
                                    <p:animEffect transition="out" filter="box(in)">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1FED19-9FCC-413E-B823-1196D7038CA1}"/>
              </a:ext>
            </a:extLst>
          </p:cNvPr>
          <p:cNvPicPr>
            <a:picLocks noChangeAspect="1"/>
          </p:cNvPicPr>
          <p:nvPr/>
        </p:nvPicPr>
        <p:blipFill rotWithShape="1">
          <a:blip r:embed="rId2"/>
          <a:srcRect b="6393"/>
          <a:stretch/>
        </p:blipFill>
        <p:spPr>
          <a:xfrm>
            <a:off x="0" y="0"/>
            <a:ext cx="9144000" cy="6858000"/>
          </a:xfrm>
          <a:prstGeom prst="rect">
            <a:avLst/>
          </a:prstGeom>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794" y="396402"/>
            <a:ext cx="3936665" cy="262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73704"/>
            <a:ext cx="4421992" cy="2945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37668" y="3547068"/>
            <a:ext cx="4308726" cy="2872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9"/>
          <p:cNvSpPr txBox="1">
            <a:spLocks noChangeArrowheads="1"/>
          </p:cNvSpPr>
          <p:nvPr/>
        </p:nvSpPr>
        <p:spPr bwMode="auto">
          <a:xfrm>
            <a:off x="137327" y="3547068"/>
            <a:ext cx="3657600" cy="1815882"/>
          </a:xfrm>
          <a:prstGeom prst="rect">
            <a:avLst/>
          </a:prstGeom>
          <a:solidFill>
            <a:schemeClr val="accent6">
              <a:lumMod val="20000"/>
              <a:lumOff val="80000"/>
            </a:schemeClr>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vi-VN" sz="2800" dirty="0">
                <a:solidFill>
                  <a:srgbClr val="FF0000"/>
                </a:solidFill>
                <a:latin typeface="Times New Roman" pitchFamily="18" charset="0"/>
                <a:cs typeface="Times New Roman" pitchFamily="18" charset="0"/>
              </a:rPr>
              <a:t>Hình ảnh trên </a:t>
            </a:r>
            <a:r>
              <a:rPr lang="en-US" sz="2800" dirty="0" err="1">
                <a:solidFill>
                  <a:srgbClr val="FF0000"/>
                </a:solidFill>
                <a:latin typeface="Times New Roman" pitchFamily="18" charset="0"/>
                <a:cs typeface="Times New Roman" pitchFamily="18" charset="0"/>
              </a:rPr>
              <a:t>đã</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thể</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hiện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tinh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thần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gì</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công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phòng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chống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dịch</a:t>
            </a:r>
            <a:r>
              <a:rPr lang="en-US" sz="2800" dirty="0">
                <a:solidFill>
                  <a:srgbClr val="FF0000"/>
                </a:solidFill>
                <a:latin typeface="Times New Roman" pitchFamily="18" charset="0"/>
                <a:cs typeface="Times New Roman" pitchFamily="18" charset="0"/>
              </a:rPr>
              <a:t> covid-19?</a:t>
            </a:r>
          </a:p>
        </p:txBody>
      </p:sp>
    </p:spTree>
    <p:extLst>
      <p:ext uri="{BB962C8B-B14F-4D97-AF65-F5344CB8AC3E}">
        <p14:creationId xmlns:p14="http://schemas.microsoft.com/office/powerpoint/2010/main" val="17396741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1000"/>
                                        <p:tgtEl>
                                          <p:spTgt spid="7"/>
                                        </p:tgtEl>
                                      </p:cBhvr>
                                    </p:animEffect>
                                  </p:childTnLst>
                                </p:cTn>
                              </p:par>
                              <p:par>
                                <p:cTn id="8" presetID="8" presetClass="exit" presetSubtype="16" fill="hold" grpId="1" nodeType="withEffect">
                                  <p:stCondLst>
                                    <p:cond delay="0"/>
                                  </p:stCondLst>
                                  <p:childTnLst>
                                    <p:animEffect transition="out" filter="diamond(in)">
                                      <p:cBhvr>
                                        <p:cTn id="9" dur="1000"/>
                                        <p:tgtEl>
                                          <p:spTgt spid="7"/>
                                        </p:tgtEl>
                                      </p:cBhvr>
                                    </p:animEffect>
                                    <p:set>
                                      <p:cBhvr>
                                        <p:cTn id="10"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10"/>
          <p:cNvSpPr>
            <a:spLocks noChangeArrowheads="1"/>
          </p:cNvSpPr>
          <p:nvPr/>
        </p:nvSpPr>
        <p:spPr bwMode="auto">
          <a:xfrm>
            <a:off x="228600" y="624193"/>
            <a:ext cx="2590800" cy="4024967"/>
          </a:xfrm>
          <a:prstGeom prst="ellipse">
            <a:avLst/>
          </a:prstGeom>
          <a:solidFill>
            <a:schemeClr val="accent5">
              <a:lumMod val="20000"/>
              <a:lumOff val="80000"/>
            </a:schemeClr>
          </a:solidFill>
          <a:ln w="9525">
            <a:noFill/>
            <a:round/>
            <a:headEnd/>
            <a:tailEnd/>
          </a:ln>
        </p:spPr>
        <p:txBody>
          <a:bodyPr wrap="square">
            <a:spAutoFit/>
          </a:bodyPr>
          <a:lstStyle/>
          <a:p>
            <a:pPr algn="ctr"/>
            <a:r>
              <a:rPr lang="en-US" sz="3600" dirty="0" err="1">
                <a:solidFill>
                  <a:srgbClr val="FF0000"/>
                </a:solidFill>
                <a:latin typeface="Times New Roman" pitchFamily="18" charset="0"/>
                <a:cs typeface="Times New Roman" pitchFamily="18" charset="0"/>
              </a:rPr>
              <a:t>Biểu</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hiện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của</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người</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sống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có</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đạo</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đức</a:t>
            </a:r>
            <a:r>
              <a:rPr lang="en-US" sz="3600" dirty="0">
                <a:solidFill>
                  <a:srgbClr val="FF0000"/>
                </a:solidFill>
                <a:latin typeface="Times New Roman" pitchFamily="18" charset="0"/>
                <a:cs typeface="Times New Roman" pitchFamily="18" charset="0"/>
              </a:rPr>
              <a:t>.</a:t>
            </a:r>
          </a:p>
        </p:txBody>
      </p:sp>
      <p:cxnSp>
        <p:nvCxnSpPr>
          <p:cNvPr id="5" name="Straight Arrow Connector 4"/>
          <p:cNvCxnSpPr>
            <a:stCxn id="17" idx="1"/>
          </p:cNvCxnSpPr>
          <p:nvPr/>
        </p:nvCxnSpPr>
        <p:spPr>
          <a:xfrm flipH="1">
            <a:off x="2819400" y="1070967"/>
            <a:ext cx="1528864" cy="529233"/>
          </a:xfrm>
          <a:prstGeom prst="straightConnector1">
            <a:avLst/>
          </a:prstGeom>
          <a:ln w="57150">
            <a:solidFill>
              <a:srgbClr val="F2F642"/>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flipV="1">
            <a:off x="2778868" y="1891322"/>
            <a:ext cx="1528864" cy="623278"/>
          </a:xfrm>
          <a:prstGeom prst="straightConnector1">
            <a:avLst/>
          </a:prstGeom>
          <a:ln w="57150">
            <a:solidFill>
              <a:srgbClr val="F8404D"/>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2819400" y="2315184"/>
            <a:ext cx="1447800" cy="1647216"/>
          </a:xfrm>
          <a:prstGeom prst="straightConnector1">
            <a:avLst/>
          </a:prstGeom>
          <a:ln w="5715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7" name="Rounded Rectangle 3"/>
          <p:cNvSpPr>
            <a:spLocks noChangeArrowheads="1"/>
          </p:cNvSpPr>
          <p:nvPr/>
        </p:nvSpPr>
        <p:spPr bwMode="auto">
          <a:xfrm>
            <a:off x="4348264" y="304800"/>
            <a:ext cx="4490936" cy="1532334"/>
          </a:xfrm>
          <a:prstGeom prst="roundRect">
            <a:avLst>
              <a:gd name="adj" fmla="val 16667"/>
            </a:avLst>
          </a:prstGeom>
          <a:solidFill>
            <a:schemeClr val="bg1">
              <a:lumMod val="95000"/>
            </a:schemeClr>
          </a:solidFill>
          <a:ln w="9525">
            <a:noFill/>
            <a:round/>
            <a:headEnd/>
            <a:tailEnd/>
          </a:ln>
        </p:spPr>
        <p:txBody>
          <a:bodyPr wrap="square">
            <a:spAutoFit/>
          </a:bodyPr>
          <a:lstStyle/>
          <a:p>
            <a:r>
              <a:rPr lang="en-US" sz="2800" dirty="0" err="1">
                <a:latin typeface="Times New Roman" pitchFamily="18" charset="0"/>
                <a:cs typeface="Times New Roman" pitchFamily="18" charset="0"/>
              </a:rPr>
              <a:t>Biết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tâm</a:t>
            </a:r>
            <a:r>
              <a:rPr lang="en-US" sz="2800" dirty="0">
                <a:latin typeface="Times New Roman" pitchFamily="18" charset="0"/>
                <a:cs typeface="Times New Roman" pitchFamily="18" charset="0"/>
              </a:rPr>
              <a:t>, chia </a:t>
            </a:r>
            <a:r>
              <a:rPr lang="en-US" sz="2800" dirty="0" err="1">
                <a:latin typeface="Times New Roman" pitchFamily="18" charset="0"/>
                <a:cs typeface="Times New Roman" pitchFamily="18" charset="0"/>
              </a:rPr>
              <a:t>sẻ</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gặp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khăn</a:t>
            </a:r>
            <a:r>
              <a:rPr lang="en-US" sz="2800" dirty="0">
                <a:latin typeface="Times New Roman" pitchFamily="18" charset="0"/>
                <a:cs typeface="Times New Roman" pitchFamily="18" charset="0"/>
              </a:rPr>
              <a:t>. </a:t>
            </a:r>
          </a:p>
        </p:txBody>
      </p:sp>
      <p:sp>
        <p:nvSpPr>
          <p:cNvPr id="18" name="Rounded Rectangle 4"/>
          <p:cNvSpPr>
            <a:spLocks noChangeArrowheads="1"/>
          </p:cNvSpPr>
          <p:nvPr/>
        </p:nvSpPr>
        <p:spPr bwMode="auto">
          <a:xfrm>
            <a:off x="4348264" y="1938643"/>
            <a:ext cx="4343400" cy="1532334"/>
          </a:xfrm>
          <a:prstGeom prst="roundRect">
            <a:avLst>
              <a:gd name="adj" fmla="val 16667"/>
            </a:avLst>
          </a:prstGeom>
          <a:solidFill>
            <a:schemeClr val="accent5">
              <a:lumMod val="40000"/>
              <a:lumOff val="60000"/>
            </a:schemeClr>
          </a:solidFill>
          <a:ln w="9525">
            <a:noFill/>
            <a:round/>
            <a:headEnd/>
            <a:tailEnd/>
          </a:ln>
        </p:spPr>
        <p:txBody>
          <a:bodyPr>
            <a:spAutoFit/>
          </a:bodyPr>
          <a:lstStyle/>
          <a:p>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góp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nhiên</a:t>
            </a:r>
            <a:endParaRPr lang="en-US" sz="2800" dirty="0">
              <a:latin typeface="Times New Roman" pitchFamily="18" charset="0"/>
              <a:cs typeface="Times New Roman" pitchFamily="18" charset="0"/>
            </a:endParaRPr>
          </a:p>
        </p:txBody>
      </p:sp>
      <p:sp>
        <p:nvSpPr>
          <p:cNvPr id="19" name="Rounded Rectangle 5"/>
          <p:cNvSpPr>
            <a:spLocks noChangeArrowheads="1"/>
          </p:cNvSpPr>
          <p:nvPr/>
        </p:nvSpPr>
        <p:spPr bwMode="auto">
          <a:xfrm>
            <a:off x="4307732" y="3657600"/>
            <a:ext cx="4343400" cy="1055608"/>
          </a:xfrm>
          <a:prstGeom prst="roundRect">
            <a:avLst>
              <a:gd name="adj" fmla="val 16667"/>
            </a:avLst>
          </a:prstGeom>
          <a:solidFill>
            <a:schemeClr val="accent6">
              <a:lumMod val="20000"/>
              <a:lumOff val="80000"/>
            </a:schemeClr>
          </a:solidFill>
          <a:ln w="9525">
            <a:noFill/>
            <a:round/>
            <a:headEnd/>
            <a:tailEnd/>
          </a:ln>
        </p:spPr>
        <p:txBody>
          <a:bodyPr>
            <a:spAutoFit/>
          </a:bodyPr>
          <a:lstStyle/>
          <a:p>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nhiệm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việc</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7656587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185D92-AB51-4CA4-88CB-7934AEAC55E6}"/>
              </a:ext>
            </a:extLst>
          </p:cNvPr>
          <p:cNvPicPr>
            <a:picLocks noChangeAspect="1"/>
          </p:cNvPicPr>
          <p:nvPr/>
        </p:nvPicPr>
        <p:blipFill>
          <a:blip r:embed="rId2"/>
          <a:stretch>
            <a:fillRect/>
          </a:stretch>
        </p:blipFill>
        <p:spPr>
          <a:xfrm>
            <a:off x="0" y="0"/>
            <a:ext cx="9144000" cy="6858000"/>
          </a:xfrm>
          <a:prstGeom prst="rect">
            <a:avLst/>
          </a:prstGeom>
        </p:spPr>
      </p:pic>
      <p:sp>
        <p:nvSpPr>
          <p:cNvPr id="3" name="TextBox 11"/>
          <p:cNvSpPr>
            <a:spLocks noChangeArrowheads="1"/>
          </p:cNvSpPr>
          <p:nvPr/>
        </p:nvSpPr>
        <p:spPr bwMode="auto">
          <a:xfrm>
            <a:off x="1143000" y="747139"/>
            <a:ext cx="5753100" cy="2783249"/>
          </a:xfrm>
          <a:prstGeom prst="cloudCallout">
            <a:avLst>
              <a:gd name="adj1" fmla="val 31828"/>
              <a:gd name="adj2" fmla="val 94634"/>
            </a:avLst>
          </a:prstGeom>
          <a:solidFill>
            <a:schemeClr val="accent3">
              <a:lumMod val="20000"/>
              <a:lumOff val="80000"/>
            </a:schemeClr>
          </a:solidFill>
          <a:ln w="9525">
            <a:noFill/>
            <a:round/>
            <a:headEnd/>
            <a:tailEnd/>
          </a:ln>
        </p:spPr>
        <p:txBody>
          <a:bodyPr wrap="square">
            <a:spAutoFit/>
          </a:bodyPr>
          <a:lstStyle/>
          <a:p>
            <a:pPr algn="ctr">
              <a:lnSpc>
                <a:spcPct val="150000"/>
              </a:lnSpc>
            </a:pPr>
            <a:r>
              <a:rPr lang="en-US" sz="4000" dirty="0" err="1">
                <a:solidFill>
                  <a:srgbClr val="FF0000"/>
                </a:solidFill>
                <a:latin typeface="Times New Roman" pitchFamily="18" charset="0"/>
                <a:cs typeface="Times New Roman" pitchFamily="18" charset="0"/>
              </a:rPr>
              <a:t>Vậy</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theo</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em</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đạo</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đức</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là</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gì</a:t>
            </a:r>
            <a:r>
              <a:rPr lang="en-US" sz="4000"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9869648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776BD6-7134-4EA8-96C9-BDCE253689F3}"/>
              </a:ext>
            </a:extLst>
          </p:cNvPr>
          <p:cNvPicPr>
            <a:picLocks noChangeAspect="1"/>
          </p:cNvPicPr>
          <p:nvPr/>
        </p:nvPicPr>
        <p:blipFill>
          <a:blip r:embed="rId2"/>
          <a:stretch>
            <a:fillRect/>
          </a:stretch>
        </p:blipFill>
        <p:spPr>
          <a:xfrm>
            <a:off x="0" y="0"/>
            <a:ext cx="9144000" cy="6858000"/>
          </a:xfrm>
          <a:prstGeom prst="rect">
            <a:avLst/>
          </a:prstGeom>
        </p:spPr>
      </p:pic>
      <p:sp>
        <p:nvSpPr>
          <p:cNvPr id="4" name="TextBox 3"/>
          <p:cNvSpPr txBox="1"/>
          <p:nvPr/>
        </p:nvSpPr>
        <p:spPr>
          <a:xfrm>
            <a:off x="1905000" y="3827"/>
            <a:ext cx="5638800" cy="1200329"/>
          </a:xfrm>
          <a:prstGeom prst="rect">
            <a:avLst/>
          </a:prstGeom>
          <a:noFill/>
        </p:spPr>
        <p:txBody>
          <a:bodyPr wrap="square" rtlCol="0">
            <a:spAutoFit/>
          </a:bodyPr>
          <a:lstStyle/>
          <a:p>
            <a:pPr algn="ctr"/>
            <a:r>
              <a:rPr lang="en-US" sz="3600" b="1" dirty="0" err="1">
                <a:latin typeface="Times New Roman" pitchFamily="18" charset="0"/>
                <a:cs typeface="Times New Roman" pitchFamily="18" charset="0"/>
              </a:rPr>
              <a:t>Bài</a:t>
            </a:r>
            <a:r>
              <a:rPr lang="en-US" sz="3600" b="1" dirty="0">
                <a:latin typeface="Times New Roman" pitchFamily="18" charset="0"/>
                <a:cs typeface="Times New Roman" pitchFamily="18" charset="0"/>
              </a:rPr>
              <a:t> 4: </a:t>
            </a:r>
          </a:p>
          <a:p>
            <a:pPr algn="ctr"/>
            <a:r>
              <a:rPr lang="en-US" sz="3600" b="1" dirty="0">
                <a:solidFill>
                  <a:srgbClr val="FF0000"/>
                </a:solidFill>
                <a:highlight>
                  <a:srgbClr val="FFFF00"/>
                </a:highlight>
                <a:latin typeface="Times New Roman" pitchFamily="18" charset="0"/>
                <a:cs typeface="Times New Roman" pitchFamily="18" charset="0"/>
              </a:rPr>
              <a:t>ĐẠO ĐỨC VÀ KỈ LUẬT</a:t>
            </a:r>
          </a:p>
        </p:txBody>
      </p:sp>
      <p:sp>
        <p:nvSpPr>
          <p:cNvPr id="5" name="TextBox 4"/>
          <p:cNvSpPr txBox="1"/>
          <p:nvPr/>
        </p:nvSpPr>
        <p:spPr>
          <a:xfrm>
            <a:off x="228600" y="1218747"/>
            <a:ext cx="8686800" cy="5032147"/>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vi-VN" sz="3200" b="1" dirty="0">
                <a:solidFill>
                  <a:srgbClr val="FF0000"/>
                </a:solidFill>
                <a:latin typeface="Times New Roman" pitchFamily="18" charset="0"/>
                <a:cs typeface="Times New Roman" pitchFamily="18" charset="0"/>
              </a:rPr>
              <a:t>I/ Truyện đọc: </a:t>
            </a:r>
          </a:p>
          <a:p>
            <a:pPr algn="ctr"/>
            <a:r>
              <a:rPr lang="vi-VN" sz="3200" i="1" dirty="0">
                <a:latin typeface="Times New Roman" pitchFamily="18" charset="0"/>
                <a:cs typeface="Times New Roman" pitchFamily="18" charset="0"/>
              </a:rPr>
              <a:t>‘Một tấm gương tận tụy vì việc chung’</a:t>
            </a:r>
          </a:p>
          <a:p>
            <a:r>
              <a:rPr lang="vi-VN" sz="3200" b="1" dirty="0">
                <a:solidFill>
                  <a:srgbClr val="FF0000"/>
                </a:solidFill>
                <a:latin typeface="Times New Roman" pitchFamily="18" charset="0"/>
                <a:cs typeface="Times New Roman" pitchFamily="18" charset="0"/>
              </a:rPr>
              <a:t>II/ Nội dung bài học: </a:t>
            </a:r>
          </a:p>
          <a:p>
            <a:pPr>
              <a:lnSpc>
                <a:spcPct val="150000"/>
              </a:lnSpc>
            </a:pPr>
            <a:r>
              <a:rPr lang="vi-VN" sz="3000" i="1" dirty="0">
                <a:latin typeface="Times New Roman" pitchFamily="18" charset="0"/>
                <a:cs typeface="Times New Roman" pitchFamily="18" charset="0"/>
              </a:rPr>
              <a:t>1/ Đạo đức là gì?</a:t>
            </a:r>
          </a:p>
          <a:p>
            <a:pPr>
              <a:lnSpc>
                <a:spcPct val="150000"/>
              </a:lnSpc>
            </a:pPr>
            <a:r>
              <a:rPr lang="vi-VN" sz="3000" dirty="0">
                <a:latin typeface="Times New Roman" pitchFamily="18" charset="0"/>
                <a:cs typeface="Times New Roman" pitchFamily="18" charset="0"/>
              </a:rPr>
              <a:t>- Đạo đức l</a:t>
            </a:r>
            <a:r>
              <a:rPr lang="en-US" sz="3000" dirty="0">
                <a:latin typeface="Times New Roman" pitchFamily="18" charset="0"/>
                <a:cs typeface="Times New Roman" pitchFamily="18" charset="0"/>
              </a:rPr>
              <a:t>à </a:t>
            </a:r>
            <a:r>
              <a:rPr lang="en-US" sz="3000" dirty="0" err="1">
                <a:latin typeface="Times New Roman" pitchFamily="18" charset="0"/>
                <a:cs typeface="Times New Roman" pitchFamily="18" charset="0"/>
              </a:rPr>
              <a:t>những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định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những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chuẩn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mực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ứng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xử</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của</a:t>
            </a:r>
            <a:r>
              <a:rPr lang="en-US" sz="3000" dirty="0">
                <a:latin typeface="Times New Roman" pitchFamily="18" charset="0"/>
                <a:cs typeface="Times New Roman" pitchFamily="18" charset="0"/>
              </a:rPr>
              <a:t> con </a:t>
            </a:r>
            <a:r>
              <a:rPr lang="en-US" sz="3000" dirty="0" err="1">
                <a:latin typeface="Times New Roman" pitchFamily="18" charset="0"/>
                <a:cs typeface="Times New Roman" pitchFamily="18" charset="0"/>
              </a:rPr>
              <a:t>người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với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người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với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việc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với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thiên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nhiên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môi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trường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sống</a:t>
            </a:r>
            <a:r>
              <a:rPr lang="en-US" sz="3000" dirty="0">
                <a:latin typeface="Times New Roman" pitchFamily="18" charset="0"/>
                <a:cs typeface="Times New Roman" pitchFamily="18" charset="0"/>
              </a:rPr>
              <a:t>;</a:t>
            </a:r>
            <a:endParaRPr lang="vi-VN" sz="3000" b="1" dirty="0">
              <a:latin typeface="Times New Roman" pitchFamily="18" charset="0"/>
              <a:cs typeface="Times New Roman" pitchFamily="18" charset="0"/>
            </a:endParaRPr>
          </a:p>
          <a:p>
            <a:pPr>
              <a:lnSpc>
                <a:spcPct val="150000"/>
              </a:lnSpc>
            </a:pPr>
            <a:r>
              <a:rPr lang="vi-VN"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Được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mọi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người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ủng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hộ</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tự</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thực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hiện</a:t>
            </a:r>
            <a:r>
              <a:rPr lang="en-US" sz="3000" dirty="0">
                <a:latin typeface="Times New Roman" pitchFamily="18" charset="0"/>
                <a:cs typeface="Times New Roman" pitchFamily="18" charset="0"/>
              </a:rPr>
              <a:t>.</a:t>
            </a:r>
            <a:endParaRPr lang="en-US" sz="3000" b="1" dirty="0">
              <a:latin typeface="Times New Roman" pitchFamily="18" charset="0"/>
              <a:cs typeface="Times New Roman" pitchFamily="18" charset="0"/>
            </a:endParaRPr>
          </a:p>
        </p:txBody>
      </p:sp>
    </p:spTree>
    <p:extLst>
      <p:ext uri="{BB962C8B-B14F-4D97-AF65-F5344CB8AC3E}">
        <p14:creationId xmlns:p14="http://schemas.microsoft.com/office/powerpoint/2010/main" val="22856010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barn(inVertical)">
                                      <p:cBhvr>
                                        <p:cTn id="13" dur="500"/>
                                        <p:tgtEl>
                                          <p:spTgt spid="5">
                                            <p:txEl>
                                              <p:pRg st="4" end="4"/>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xEl>
                                              <p:pRg st="5" end="5"/>
                                            </p:txEl>
                                          </p:spTgt>
                                        </p:tgtEl>
                                        <p:attrNameLst>
                                          <p:attrName>style.visibility</p:attrName>
                                        </p:attrNameLst>
                                      </p:cBhvr>
                                      <p:to>
                                        <p:strVal val="visible"/>
                                      </p:to>
                                    </p:set>
                                    <p:animEffect transition="in" filter="barn(inVertical)">
                                      <p:cBhvr>
                                        <p:cTn id="16"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E695270-52FA-4946-82C4-99B7691E9D50}"/>
              </a:ext>
            </a:extLst>
          </p:cNvPr>
          <p:cNvPicPr>
            <a:picLocks noChangeAspect="1"/>
          </p:cNvPicPr>
          <p:nvPr/>
        </p:nvPicPr>
        <p:blipFill>
          <a:blip r:embed="rId2"/>
          <a:stretch>
            <a:fillRect/>
          </a:stretch>
        </p:blipFill>
        <p:spPr>
          <a:xfrm>
            <a:off x="0" y="0"/>
            <a:ext cx="9144000" cy="6857999"/>
          </a:xfrm>
          <a:prstGeom prst="rect">
            <a:avLst/>
          </a:prstGeom>
        </p:spPr>
      </p:pic>
      <p:pic>
        <p:nvPicPr>
          <p:cNvPr id="9" name="Picture 8">
            <a:extLst>
              <a:ext uri="{FF2B5EF4-FFF2-40B4-BE49-F238E27FC236}">
                <a16:creationId xmlns:a16="http://schemas.microsoft.com/office/drawing/2014/main" id="{ADCCA8C1-4B60-416C-B651-580BBA6A972D}"/>
              </a:ext>
            </a:extLst>
          </p:cNvPr>
          <p:cNvPicPr>
            <a:picLocks noChangeAspect="1"/>
          </p:cNvPicPr>
          <p:nvPr/>
        </p:nvPicPr>
        <p:blipFill>
          <a:blip r:embed="rId3"/>
          <a:stretch>
            <a:fillRect/>
          </a:stretch>
        </p:blipFill>
        <p:spPr>
          <a:xfrm>
            <a:off x="0" y="12412"/>
            <a:ext cx="9144000" cy="6833175"/>
          </a:xfrm>
          <a:prstGeom prst="rect">
            <a:avLst/>
          </a:prstGeom>
        </p:spPr>
      </p:pic>
      <p:pic>
        <p:nvPicPr>
          <p:cNvPr id="3" name="Picture 1" descr="https://nhandan.vn/imgold/images/2015/ducduy/09/xara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592527"/>
            <a:ext cx="4766948" cy="5187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
          <p:cNvSpPr>
            <a:spLocks noChangeArrowheads="1"/>
          </p:cNvSpPr>
          <p:nvPr/>
        </p:nvSpPr>
        <p:spPr bwMode="auto">
          <a:xfrm>
            <a:off x="152400" y="3962400"/>
            <a:ext cx="3962400" cy="1384300"/>
          </a:xfrm>
          <a:prstGeom prst="rect">
            <a:avLst/>
          </a:prstGeom>
          <a:solidFill>
            <a:schemeClr val="accent3">
              <a:lumMod val="20000"/>
              <a:lumOff val="80000"/>
            </a:schemeClr>
          </a:solidFill>
          <a:ln w="9525">
            <a:noFill/>
            <a:miter lim="800000"/>
            <a:headEnd/>
            <a:tailEnd/>
          </a:ln>
        </p:spPr>
        <p:txBody>
          <a:bodyPr anchor="ctr">
            <a:spAutoFit/>
          </a:bodyPr>
          <a:lstStyle/>
          <a:p>
            <a:pPr algn="ct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đồng</a:t>
            </a:r>
            <a:r>
              <a:rPr lang="en-US" sz="2800" dirty="0">
                <a:latin typeface="Times New Roman" pitchFamily="18" charset="0"/>
                <a:cs typeface="Times New Roman" pitchFamily="18" charset="0"/>
              </a:rPr>
              <a:t> ý. </a:t>
            </a:r>
            <a:r>
              <a:rPr lang="en-US" sz="2800" dirty="0" err="1">
                <a:latin typeface="Times New Roman" pitchFamily="18" charset="0"/>
                <a:cs typeface="Times New Roman" pitchFamily="18" charset="0"/>
              </a:rPr>
              <a:t>Vì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hành</a:t>
            </a:r>
            <a:r>
              <a:rPr lang="en-US" sz="2800" dirty="0">
                <a:latin typeface="Times New Roman" pitchFamily="18" charset="0"/>
                <a:cs typeface="Times New Roman" pitchFamily="18" charset="0"/>
              </a:rPr>
              <a:t> vi </a:t>
            </a:r>
            <a:r>
              <a:rPr lang="en-US" sz="2800" dirty="0" err="1">
                <a:latin typeface="Times New Roman" pitchFamily="18" charset="0"/>
                <a:cs typeface="Times New Roman" pitchFamily="18" charset="0"/>
              </a:rPr>
              <a:t>thiếu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thiếu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kỉ</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luật</a:t>
            </a:r>
            <a:r>
              <a:rPr lang="en-US" sz="2800" dirty="0">
                <a:latin typeface="Times New Roman" pitchFamily="18" charset="0"/>
                <a:cs typeface="Times New Roman" pitchFamily="18" charset="0"/>
              </a:rPr>
              <a:t>.</a:t>
            </a:r>
          </a:p>
        </p:txBody>
      </p:sp>
      <p:sp>
        <p:nvSpPr>
          <p:cNvPr id="5" name="Rectangle 1"/>
          <p:cNvSpPr>
            <a:spLocks noChangeArrowheads="1"/>
          </p:cNvSpPr>
          <p:nvPr/>
        </p:nvSpPr>
        <p:spPr bwMode="auto">
          <a:xfrm>
            <a:off x="126460" y="152400"/>
            <a:ext cx="4038600" cy="1384995"/>
          </a:xfrm>
          <a:prstGeom prst="rect">
            <a:avLst/>
          </a:prstGeom>
          <a:solidFill>
            <a:schemeClr val="accent5">
              <a:lumMod val="20000"/>
              <a:lumOff val="80000"/>
            </a:schemeClr>
          </a:solidFill>
          <a:ln w="9525">
            <a:noFill/>
            <a:miter lim="800000"/>
            <a:headEnd/>
            <a:tailEnd/>
          </a:ln>
        </p:spPr>
        <p:txBody>
          <a:bodyPr anchor="ctr">
            <a:spAutoFit/>
          </a:bodyPr>
          <a:lstStyle/>
          <a:p>
            <a:pPr algn="ctr"/>
            <a:r>
              <a:rPr lang="en-US" sz="2800" dirty="0" err="1">
                <a:latin typeface="Times New Roman" pitchFamily="18" charset="0"/>
                <a:ea typeface="Calibri" pitchFamily="34" charset="0"/>
                <a:cs typeface="Times New Roman" pitchFamily="18" charset="0"/>
              </a:rPr>
              <a:t>Em</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hãy</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cho</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biết</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ảnh</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trên</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nói</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đến</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hành</a:t>
            </a:r>
            <a:r>
              <a:rPr lang="en-US" sz="2800" dirty="0">
                <a:latin typeface="Times New Roman" pitchFamily="18" charset="0"/>
                <a:ea typeface="Calibri" pitchFamily="34" charset="0"/>
                <a:cs typeface="Times New Roman" pitchFamily="18" charset="0"/>
              </a:rPr>
              <a:t> vi </a:t>
            </a:r>
            <a:r>
              <a:rPr lang="en-US" sz="2800" dirty="0" err="1">
                <a:latin typeface="Times New Roman" pitchFamily="18" charset="0"/>
                <a:ea typeface="Calibri" pitchFamily="34" charset="0"/>
                <a:cs typeface="Times New Roman" pitchFamily="18" charset="0"/>
              </a:rPr>
              <a:t>gì</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của</a:t>
            </a:r>
            <a:r>
              <a:rPr lang="en-US" sz="2800" dirty="0">
                <a:latin typeface="Times New Roman" pitchFamily="18" charset="0"/>
                <a:ea typeface="Calibri" pitchFamily="34" charset="0"/>
                <a:cs typeface="Times New Roman" pitchFamily="18" charset="0"/>
              </a:rPr>
              <a:t> con </a:t>
            </a:r>
            <a:r>
              <a:rPr lang="en-US" sz="2800" dirty="0" err="1">
                <a:latin typeface="Times New Roman" pitchFamily="18" charset="0"/>
                <a:ea typeface="Calibri" pitchFamily="34" charset="0"/>
                <a:cs typeface="Times New Roman" pitchFamily="18" charset="0"/>
              </a:rPr>
              <a:t>người</a:t>
            </a:r>
            <a:r>
              <a:rPr lang="en-US" sz="2800" dirty="0">
                <a:latin typeface="Times New Roman" pitchFamily="18" charset="0"/>
                <a:ea typeface="Calibri" pitchFamily="34" charset="0"/>
                <a:cs typeface="Times New Roman" pitchFamily="18" charset="0"/>
              </a:rPr>
              <a:t>?</a:t>
            </a:r>
          </a:p>
        </p:txBody>
      </p:sp>
      <p:sp>
        <p:nvSpPr>
          <p:cNvPr id="6" name="TextBox 5"/>
          <p:cNvSpPr txBox="1">
            <a:spLocks noChangeArrowheads="1"/>
          </p:cNvSpPr>
          <p:nvPr/>
        </p:nvSpPr>
        <p:spPr bwMode="auto">
          <a:xfrm>
            <a:off x="3962400" y="5780088"/>
            <a:ext cx="5181600" cy="1077912"/>
          </a:xfrm>
          <a:prstGeom prst="rect">
            <a:avLst/>
          </a:prstGeom>
          <a:noFill/>
          <a:ln w="9525">
            <a:solidFill>
              <a:srgbClr val="00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dirty="0" err="1">
                <a:latin typeface="Times New Roman" pitchFamily="18" charset="0"/>
                <a:cs typeface="Times New Roman" pitchFamily="18" charset="0"/>
              </a:rPr>
              <a:t>Hành</a:t>
            </a:r>
            <a:r>
              <a:rPr lang="en-US" sz="3200" dirty="0">
                <a:latin typeface="Times New Roman" pitchFamily="18" charset="0"/>
                <a:cs typeface="Times New Roman" pitchFamily="18" charset="0"/>
              </a:rPr>
              <a:t> vi </a:t>
            </a:r>
            <a:r>
              <a:rPr lang="en-US" sz="3200" dirty="0" err="1">
                <a:latin typeface="Times New Roman" pitchFamily="18" charset="0"/>
                <a:cs typeface="Times New Roman" pitchFamily="18" charset="0"/>
              </a:rPr>
              <a:t>xả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bừa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bãi</a:t>
            </a:r>
            <a:r>
              <a:rPr lang="en-US" sz="3200" dirty="0">
                <a:latin typeface="Times New Roman" pitchFamily="18" charset="0"/>
                <a:cs typeface="Times New Roman" pitchFamily="18" charset="0"/>
              </a:rPr>
              <a:t> </a:t>
            </a:r>
          </a:p>
          <a:p>
            <a:pPr algn="ctr" eaLnBrk="1" hangingPunct="1"/>
            <a:r>
              <a:rPr lang="en-US" sz="3200" dirty="0" err="1">
                <a:latin typeface="Times New Roman" pitchFamily="18" charset="0"/>
                <a:cs typeface="Times New Roman" pitchFamily="18" charset="0"/>
              </a:rPr>
              <a:t>nơi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cộng</a:t>
            </a:r>
            <a:endParaRPr lang="en-US" sz="3200" dirty="0">
              <a:latin typeface="Times New Roman" pitchFamily="18" charset="0"/>
              <a:cs typeface="Times New Roman" pitchFamily="18" charset="0"/>
            </a:endParaRPr>
          </a:p>
        </p:txBody>
      </p:sp>
      <p:sp>
        <p:nvSpPr>
          <p:cNvPr id="7" name="Rectangle 1"/>
          <p:cNvSpPr>
            <a:spLocks noChangeArrowheads="1"/>
          </p:cNvSpPr>
          <p:nvPr/>
        </p:nvSpPr>
        <p:spPr bwMode="auto">
          <a:xfrm>
            <a:off x="149158" y="2024406"/>
            <a:ext cx="3962400" cy="1384995"/>
          </a:xfrm>
          <a:prstGeom prst="rect">
            <a:avLst/>
          </a:prstGeom>
          <a:solidFill>
            <a:schemeClr val="accent6">
              <a:lumMod val="20000"/>
              <a:lumOff val="80000"/>
            </a:schemeClr>
          </a:solidFill>
          <a:ln w="9525">
            <a:noFill/>
            <a:miter lim="800000"/>
            <a:headEnd/>
            <a:tailEnd/>
          </a:ln>
        </p:spPr>
        <p:txBody>
          <a:bodyPr anchor="ctr">
            <a:spAutoFit/>
          </a:bodyPr>
          <a:lstStyle/>
          <a:p>
            <a:pPr algn="ct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Em</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có</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đồng</a:t>
            </a:r>
            <a:r>
              <a:rPr lang="en-US" sz="2800" dirty="0">
                <a:latin typeface="Times New Roman" pitchFamily="18" charset="0"/>
                <a:ea typeface="Calibri" pitchFamily="34" charset="0"/>
                <a:cs typeface="Times New Roman" pitchFamily="18" charset="0"/>
              </a:rPr>
              <a:t> ý </a:t>
            </a:r>
            <a:r>
              <a:rPr lang="en-US" sz="2800" dirty="0" err="1">
                <a:latin typeface="Times New Roman" pitchFamily="18" charset="0"/>
                <a:ea typeface="Calibri" pitchFamily="34" charset="0"/>
                <a:cs typeface="Times New Roman" pitchFamily="18" charset="0"/>
              </a:rPr>
              <a:t>với</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hành</a:t>
            </a:r>
            <a:r>
              <a:rPr lang="en-US" sz="2800" dirty="0">
                <a:latin typeface="Times New Roman" pitchFamily="18" charset="0"/>
                <a:ea typeface="Calibri" pitchFamily="34" charset="0"/>
                <a:cs typeface="Times New Roman" pitchFamily="18" charset="0"/>
              </a:rPr>
              <a:t> vi </a:t>
            </a:r>
            <a:r>
              <a:rPr lang="en-US" sz="2800" dirty="0" err="1">
                <a:latin typeface="Times New Roman" pitchFamily="18" charset="0"/>
                <a:ea typeface="Calibri" pitchFamily="34" charset="0"/>
                <a:cs typeface="Times New Roman" pitchFamily="18" charset="0"/>
              </a:rPr>
              <a:t>này</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không</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Vì</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sao</a:t>
            </a:r>
            <a:r>
              <a:rPr lang="en-US" sz="2800" dirty="0">
                <a:latin typeface="Times New Roman" pitchFamily="18" charset="0"/>
                <a:ea typeface="Calibri" pitchFamily="34" charset="0"/>
                <a:cs typeface="Times New Roman" pitchFamily="18" charset="0"/>
              </a:rPr>
              <a:t>?</a:t>
            </a:r>
          </a:p>
        </p:txBody>
      </p:sp>
      <p:sp>
        <p:nvSpPr>
          <p:cNvPr id="8" name="TextBox 7"/>
          <p:cNvSpPr txBox="1"/>
          <p:nvPr/>
        </p:nvSpPr>
        <p:spPr>
          <a:xfrm>
            <a:off x="5334000" y="12412"/>
            <a:ext cx="3352800" cy="584775"/>
          </a:xfrm>
          <a:prstGeom prst="rect">
            <a:avLst/>
          </a:prstGeom>
          <a:solidFill>
            <a:schemeClr val="bg2"/>
          </a:solidFill>
          <a:ln>
            <a:noFill/>
          </a:ln>
        </p:spPr>
        <p:txBody>
          <a:bodyPr wrap="square" rtlCol="0">
            <a:spAutoFit/>
          </a:bodyPr>
          <a:lstStyle/>
          <a:p>
            <a:r>
              <a:rPr lang="en-US" sz="3200" dirty="0">
                <a:solidFill>
                  <a:srgbClr val="FF0000"/>
                </a:solidFill>
                <a:latin typeface="Times New Roman" pitchFamily="18" charset="0"/>
                <a:cs typeface="Times New Roman" pitchFamily="18" charset="0"/>
              </a:rPr>
              <a:t>QUAN SÁT ẢNH</a:t>
            </a:r>
          </a:p>
        </p:txBody>
      </p:sp>
    </p:spTree>
    <p:extLst>
      <p:ext uri="{BB962C8B-B14F-4D97-AF65-F5344CB8AC3E}">
        <p14:creationId xmlns:p14="http://schemas.microsoft.com/office/powerpoint/2010/main" val="42437540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1000"/>
                                        <p:tgtEl>
                                          <p:spTgt spid="6"/>
                                        </p:tgtEl>
                                      </p:cBhvr>
                                    </p:animEffect>
                                  </p:childTnLst>
                                </p:cTn>
                              </p:par>
                              <p:par>
                                <p:cTn id="8" presetID="4" presetClass="exit" presetSubtype="16" fill="hold" grpId="0" nodeType="withEffect">
                                  <p:stCondLst>
                                    <p:cond delay="0"/>
                                  </p:stCondLst>
                                  <p:childTnLst>
                                    <p:animEffect transition="out" filter="box(in)">
                                      <p:cBhvr>
                                        <p:cTn id="9" dur="1000"/>
                                        <p:tgtEl>
                                          <p:spTgt spid="5"/>
                                        </p:tgtEl>
                                      </p:cBhvr>
                                    </p:animEffect>
                                    <p:set>
                                      <p:cBhvr>
                                        <p:cTn id="10" dur="1" fill="hold">
                                          <p:stCondLst>
                                            <p:cond delay="999"/>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1000" fill="hold"/>
                                        <p:tgtEl>
                                          <p:spTgt spid="4"/>
                                        </p:tgtEl>
                                        <p:attrNameLst>
                                          <p:attrName>ppt_x</p:attrName>
                                        </p:attrNameLst>
                                      </p:cBhvr>
                                      <p:tavLst>
                                        <p:tav tm="0">
                                          <p:val>
                                            <p:strVal val="0-#ppt_w/2"/>
                                          </p:val>
                                        </p:tav>
                                        <p:tav tm="100000">
                                          <p:val>
                                            <p:strVal val="#ppt_x"/>
                                          </p:val>
                                        </p:tav>
                                      </p:tavLst>
                                    </p:anim>
                                    <p:anim calcmode="lin" valueType="num">
                                      <p:cBhvr additive="base">
                                        <p:cTn id="21" dur="1000" fill="hold"/>
                                        <p:tgtEl>
                                          <p:spTgt spid="4"/>
                                        </p:tgtEl>
                                        <p:attrNameLst>
                                          <p:attrName>ppt_y</p:attrName>
                                        </p:attrNameLst>
                                      </p:cBhvr>
                                      <p:tavLst>
                                        <p:tav tm="0">
                                          <p:val>
                                            <p:strVal val="#ppt_y"/>
                                          </p:val>
                                        </p:tav>
                                        <p:tav tm="100000">
                                          <p:val>
                                            <p:strVal val="#ppt_y"/>
                                          </p:val>
                                        </p:tav>
                                      </p:tavLst>
                                    </p:anim>
                                  </p:childTnLst>
                                </p:cTn>
                              </p:par>
                              <p:par>
                                <p:cTn id="22" presetID="4" presetClass="exit" presetSubtype="16" fill="hold" grpId="1" nodeType="withEffect">
                                  <p:stCondLst>
                                    <p:cond delay="0"/>
                                  </p:stCondLst>
                                  <p:childTnLst>
                                    <p:animEffect transition="out" filter="box(in)">
                                      <p:cBhvr>
                                        <p:cTn id="23" dur="1000"/>
                                        <p:tgtEl>
                                          <p:spTgt spid="7"/>
                                        </p:tgtEl>
                                      </p:cBhvr>
                                    </p:animEffect>
                                    <p:set>
                                      <p:cBhvr>
                                        <p:cTn id="24"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7"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94A931-A640-4E6A-9B8A-F56C3D027463}"/>
              </a:ext>
            </a:extLst>
          </p:cNvPr>
          <p:cNvPicPr>
            <a:picLocks noChangeAspect="1"/>
          </p:cNvPicPr>
          <p:nvPr/>
        </p:nvPicPr>
        <p:blipFill rotWithShape="1">
          <a:blip r:embed="rId2"/>
          <a:srcRect b="6666"/>
          <a:stretch/>
        </p:blipFill>
        <p:spPr>
          <a:xfrm>
            <a:off x="0" y="0"/>
            <a:ext cx="9144000" cy="6858000"/>
          </a:xfrm>
          <a:prstGeom prst="rect">
            <a:avLst/>
          </a:prstGeom>
        </p:spPr>
      </p:pic>
      <p:sp>
        <p:nvSpPr>
          <p:cNvPr id="3" name="TextBox 11"/>
          <p:cNvSpPr>
            <a:spLocks noChangeArrowheads="1"/>
          </p:cNvSpPr>
          <p:nvPr/>
        </p:nvSpPr>
        <p:spPr bwMode="auto">
          <a:xfrm>
            <a:off x="381000" y="0"/>
            <a:ext cx="6096000" cy="3935492"/>
          </a:xfrm>
          <a:prstGeom prst="cloudCallout">
            <a:avLst>
              <a:gd name="adj1" fmla="val 56013"/>
              <a:gd name="adj2" fmla="val 69649"/>
            </a:avLst>
          </a:prstGeom>
          <a:solidFill>
            <a:schemeClr val="accent3">
              <a:lumMod val="20000"/>
              <a:lumOff val="80000"/>
            </a:schemeClr>
          </a:solidFill>
          <a:ln w="9525">
            <a:noFill/>
            <a:round/>
            <a:headEnd/>
            <a:tailEnd/>
          </a:ln>
        </p:spPr>
        <p:txBody>
          <a:bodyPr wrap="square">
            <a:spAutoFit/>
          </a:bodyPr>
          <a:lstStyle/>
          <a:p>
            <a:pPr algn="ctr">
              <a:lnSpc>
                <a:spcPct val="150000"/>
              </a:lnSpc>
            </a:pPr>
            <a:r>
              <a:rPr lang="en-US" sz="3600" dirty="0" err="1">
                <a:solidFill>
                  <a:srgbClr val="FF0000"/>
                </a:solidFill>
                <a:latin typeface="Times New Roman" pitchFamily="18" charset="0"/>
                <a:cs typeface="Times New Roman" pitchFamily="18" charset="0"/>
              </a:rPr>
              <a:t>Em</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hãy</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tìm</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những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hành</a:t>
            </a:r>
            <a:r>
              <a:rPr lang="en-US" sz="3600" dirty="0">
                <a:solidFill>
                  <a:srgbClr val="FF0000"/>
                </a:solidFill>
                <a:latin typeface="Times New Roman" pitchFamily="18" charset="0"/>
                <a:cs typeface="Times New Roman" pitchFamily="18" charset="0"/>
              </a:rPr>
              <a:t> vi </a:t>
            </a:r>
            <a:r>
              <a:rPr lang="en-US" sz="3600" dirty="0" err="1">
                <a:solidFill>
                  <a:srgbClr val="FF0000"/>
                </a:solidFill>
                <a:latin typeface="Times New Roman" pitchFamily="18" charset="0"/>
                <a:cs typeface="Times New Roman" pitchFamily="18" charset="0"/>
              </a:rPr>
              <a:t>biểu</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hiện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đạo</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đức</a:t>
            </a:r>
            <a:r>
              <a:rPr lang="en-US" sz="3600"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2740778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47EA57-DE74-4537-9138-E8EA2542432B}"/>
              </a:ext>
            </a:extLst>
          </p:cNvPr>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1371600" y="762000"/>
            <a:ext cx="6934200" cy="452431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lnSpc>
                <a:spcPct val="150000"/>
              </a:lnSpc>
            </a:pPr>
            <a:r>
              <a:rPr lang="en-US" sz="3200" b="1" dirty="0" err="1">
                <a:latin typeface="Times New Roman" pitchFamily="18" charset="0"/>
                <a:cs typeface="Times New Roman" pitchFamily="18" charset="0"/>
              </a:rPr>
              <a:t>Gợi</a:t>
            </a:r>
            <a:r>
              <a:rPr lang="en-US" sz="3200" b="1" dirty="0">
                <a:latin typeface="Times New Roman" pitchFamily="18" charset="0"/>
                <a:cs typeface="Times New Roman" pitchFamily="18" charset="0"/>
              </a:rPr>
              <a:t> ý:</a:t>
            </a:r>
          </a:p>
          <a:p>
            <a:pPr algn="just">
              <a:lnSpc>
                <a:spcPct val="150000"/>
              </a:lnSpc>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liệu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kiểm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tra</a:t>
            </a:r>
            <a:r>
              <a:rPr lang="en-US" sz="3200" dirty="0">
                <a:latin typeface="Times New Roman" pitchFamily="18" charset="0"/>
                <a:cs typeface="Times New Roman" pitchFamily="18" charset="0"/>
              </a:rPr>
              <a:t>.</a:t>
            </a:r>
          </a:p>
          <a:p>
            <a:pPr algn="just">
              <a:lnSpc>
                <a:spcPct val="150000"/>
              </a:lnSpc>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Luôn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hận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điều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trái</a:t>
            </a:r>
            <a:endParaRPr lang="en-US" sz="3200" dirty="0">
              <a:latin typeface="Times New Roman" pitchFamily="18" charset="0"/>
              <a:cs typeface="Times New Roman" pitchFamily="18" charset="0"/>
            </a:endParaRPr>
          </a:p>
          <a:p>
            <a:pPr algn="just">
              <a:lnSpc>
                <a:spcPct val="150000"/>
              </a:lnSpc>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chỗ</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lớn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tuổi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phụ</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mang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xe</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buýt</a:t>
            </a:r>
            <a:endParaRPr lang="en-US" sz="3200" dirty="0">
              <a:latin typeface="Times New Roman" pitchFamily="18" charset="0"/>
              <a:cs typeface="Times New Roman" pitchFamily="18" charset="0"/>
            </a:endParaRPr>
          </a:p>
          <a:p>
            <a:pPr algn="just">
              <a:lnSpc>
                <a:spcPct val="150000"/>
              </a:lnSpc>
            </a:pPr>
            <a:r>
              <a:rPr lang="en-US" sz="3200" dirty="0">
                <a:latin typeface="Times New Roman" pitchFamily="18" charset="0"/>
                <a:cs typeface="Times New Roman" pitchFamily="18" charset="0"/>
              </a:rPr>
              <a:t>- …….</a:t>
            </a:r>
          </a:p>
        </p:txBody>
      </p:sp>
    </p:spTree>
    <p:extLst>
      <p:ext uri="{BB962C8B-B14F-4D97-AF65-F5344CB8AC3E}">
        <p14:creationId xmlns:p14="http://schemas.microsoft.com/office/powerpoint/2010/main" val="14204023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8ACC5E-663C-4CEB-95DD-A32C57415069}"/>
              </a:ext>
            </a:extLst>
          </p:cNvPr>
          <p:cNvPicPr>
            <a:picLocks noChangeAspect="1"/>
          </p:cNvPicPr>
          <p:nvPr/>
        </p:nvPicPr>
        <p:blipFill>
          <a:blip r:embed="rId2"/>
          <a:stretch>
            <a:fillRect/>
          </a:stretch>
        </p:blipFill>
        <p:spPr>
          <a:xfrm>
            <a:off x="0" y="0"/>
            <a:ext cx="9144000" cy="6857999"/>
          </a:xfrm>
          <a:prstGeom prst="rect">
            <a:avLst/>
          </a:prstGeom>
        </p:spPr>
      </p:pic>
      <p:sp>
        <p:nvSpPr>
          <p:cNvPr id="3" name="Cloud 2"/>
          <p:cNvSpPr/>
          <p:nvPr/>
        </p:nvSpPr>
        <p:spPr>
          <a:xfrm>
            <a:off x="1866900" y="1905000"/>
            <a:ext cx="5410200" cy="3200400"/>
          </a:xfrm>
          <a:prstGeom prst="cloud">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i="1" dirty="0">
                <a:solidFill>
                  <a:srgbClr val="FF0000"/>
                </a:solidFill>
                <a:latin typeface="Times New Roman" pitchFamily="18" charset="0"/>
                <a:cs typeface="Times New Roman" pitchFamily="18" charset="0"/>
              </a:rPr>
              <a:t>2/ </a:t>
            </a:r>
            <a:r>
              <a:rPr lang="en-US" sz="4000" b="1" i="1" dirty="0" err="1">
                <a:solidFill>
                  <a:srgbClr val="FF0000"/>
                </a:solidFill>
                <a:latin typeface="Times New Roman" pitchFamily="18" charset="0"/>
                <a:cs typeface="Times New Roman" pitchFamily="18" charset="0"/>
              </a:rPr>
              <a:t>Kỉ</a:t>
            </a:r>
            <a:r>
              <a:rPr lang="en-US" sz="4000" b="1" i="1" dirty="0">
                <a:solidFill>
                  <a:srgbClr val="FF0000"/>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luật</a:t>
            </a:r>
            <a:r>
              <a:rPr lang="en-US" sz="4000" b="1" i="1" dirty="0">
                <a:solidFill>
                  <a:srgbClr val="FF0000"/>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là</a:t>
            </a:r>
            <a:r>
              <a:rPr lang="en-US" sz="4000" b="1" i="1" dirty="0">
                <a:solidFill>
                  <a:srgbClr val="FF0000"/>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gì</a:t>
            </a:r>
            <a:r>
              <a:rPr lang="en-US" sz="4000" b="1" i="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6281540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70" y="34047"/>
            <a:ext cx="9156970" cy="6858000"/>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744212"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2971800"/>
            <a:ext cx="2057400" cy="646331"/>
          </a:xfrm>
          <a:prstGeom prst="rect">
            <a:avLst/>
          </a:prstGeom>
          <a:solidFill>
            <a:schemeClr val="accent6">
              <a:lumMod val="20000"/>
              <a:lumOff val="80000"/>
            </a:schemeClr>
          </a:solidFill>
          <a:ln>
            <a:noFill/>
          </a:ln>
        </p:spPr>
        <p:txBody>
          <a:bodyPr wrap="square" rtlCol="0">
            <a:spAutoFit/>
          </a:bodyPr>
          <a:lstStyle/>
          <a:p>
            <a:r>
              <a:rPr lang="vi-VN" sz="3600" dirty="0">
                <a:latin typeface="Times New Roman" pitchFamily="18" charset="0"/>
                <a:cs typeface="Times New Roman" pitchFamily="18" charset="0"/>
              </a:rPr>
              <a:t>Bệnh viện</a:t>
            </a:r>
            <a:endParaRPr lang="en-US" sz="3600" dirty="0">
              <a:latin typeface="Times New Roman" pitchFamily="18" charset="0"/>
              <a:cs typeface="Times New Roman" pitchFamily="18" charset="0"/>
            </a:endParaRPr>
          </a:p>
        </p:txBody>
      </p:sp>
      <p:pic>
        <p:nvPicPr>
          <p:cNvPr id="3076"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570"/>
          <a:stretch/>
        </p:blipFill>
        <p:spPr bwMode="auto">
          <a:xfrm>
            <a:off x="5867400" y="123217"/>
            <a:ext cx="2970524" cy="367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400800" y="3739725"/>
            <a:ext cx="2480196" cy="646331"/>
          </a:xfrm>
          <a:prstGeom prst="rect">
            <a:avLst/>
          </a:prstGeom>
          <a:solidFill>
            <a:schemeClr val="accent6">
              <a:lumMod val="20000"/>
              <a:lumOff val="80000"/>
            </a:schemeClr>
          </a:solidFill>
          <a:ln>
            <a:noFill/>
          </a:ln>
        </p:spPr>
        <p:txBody>
          <a:bodyPr wrap="square" rtlCol="0">
            <a:spAutoFit/>
          </a:bodyPr>
          <a:lstStyle/>
          <a:p>
            <a:r>
              <a:rPr lang="vi-VN" sz="3600" dirty="0">
                <a:latin typeface="Times New Roman" pitchFamily="18" charset="0"/>
                <a:cs typeface="Times New Roman" pitchFamily="18" charset="0"/>
              </a:rPr>
              <a:t>Trường học</a:t>
            </a:r>
            <a:endParaRPr lang="en-US" sz="3600" dirty="0">
              <a:latin typeface="Times New Roman" pitchFamily="18" charset="0"/>
              <a:cs typeface="Times New Roman" pitchFamily="18" charset="0"/>
            </a:endParaRPr>
          </a:p>
        </p:txBody>
      </p:sp>
      <p:pic>
        <p:nvPicPr>
          <p:cNvPr id="10" name="Picture 4" descr="Bảng Nội quy công ty quảng cáo file CorelDRAW | Diễn đàn chia sẻ file thiết  kế đồ họa miễn phí"/>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459804"/>
            <a:ext cx="2819400"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5136204" y="5791200"/>
            <a:ext cx="2480196" cy="646331"/>
          </a:xfrm>
          <a:prstGeom prst="rect">
            <a:avLst/>
          </a:prstGeom>
          <a:solidFill>
            <a:schemeClr val="accent6">
              <a:lumMod val="20000"/>
              <a:lumOff val="80000"/>
            </a:schemeClr>
          </a:solidFill>
          <a:ln>
            <a:noFill/>
          </a:ln>
        </p:spPr>
        <p:txBody>
          <a:bodyPr wrap="square" rtlCol="0">
            <a:spAutoFit/>
          </a:bodyPr>
          <a:lstStyle/>
          <a:p>
            <a:r>
              <a:rPr lang="vi-VN" sz="3600" dirty="0">
                <a:latin typeface="Times New Roman" pitchFamily="18" charset="0"/>
                <a:cs typeface="Times New Roman" pitchFamily="18" charset="0"/>
              </a:rPr>
              <a:t>Công ty</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617091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500" fill="hold"/>
                                        <p:tgtEl>
                                          <p:spTgt spid="3076"/>
                                        </p:tgtEl>
                                        <p:attrNameLst>
                                          <p:attrName>ppt_x</p:attrName>
                                        </p:attrNameLst>
                                      </p:cBhvr>
                                      <p:tavLst>
                                        <p:tav tm="0">
                                          <p:val>
                                            <p:strVal val="#ppt_x"/>
                                          </p:val>
                                        </p:tav>
                                        <p:tav tm="100000">
                                          <p:val>
                                            <p:strVal val="#ppt_x"/>
                                          </p:val>
                                        </p:tav>
                                      </p:tavLst>
                                    </p:anim>
                                    <p:anim calcmode="lin" valueType="num">
                                      <p:cBhvr additive="base">
                                        <p:cTn id="12" dur="500" fill="hold"/>
                                        <p:tgtEl>
                                          <p:spTgt spid="307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2209800" y="76200"/>
            <a:ext cx="4572000" cy="2958502"/>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lnSpc>
                <a:spcPct val="150000"/>
              </a:lnSpc>
            </a:pPr>
            <a:r>
              <a:rPr lang="en-US" sz="3200" dirty="0" err="1">
                <a:latin typeface="Times New Roman" pitchFamily="18" charset="0"/>
                <a:cs typeface="Times New Roman" pitchFamily="18" charset="0"/>
              </a:rPr>
              <a:t>Những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định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bệnh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ty</a:t>
            </a:r>
            <a:r>
              <a:rPr lang="vi-VN" sz="3200" dirty="0">
                <a:latin typeface="Times New Roman" pitchFamily="18" charset="0"/>
                <a:cs typeface="Times New Roman" pitchFamily="18" charset="0"/>
              </a:rPr>
              <a:t>,....</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gọi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kỉ</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luật</a:t>
            </a:r>
            <a:r>
              <a:rPr lang="en-US" sz="3200" dirty="0">
                <a:latin typeface="Times New Roman" pitchFamily="18" charset="0"/>
                <a:cs typeface="Times New Roman" pitchFamily="18" charset="0"/>
              </a:rPr>
              <a:t>.</a:t>
            </a:r>
          </a:p>
        </p:txBody>
      </p:sp>
      <p:sp>
        <p:nvSpPr>
          <p:cNvPr id="5" name="Cloud 4"/>
          <p:cNvSpPr/>
          <p:nvPr/>
        </p:nvSpPr>
        <p:spPr>
          <a:xfrm>
            <a:off x="2514600" y="3581400"/>
            <a:ext cx="4495800" cy="2514600"/>
          </a:xfrm>
          <a:prstGeom prst="cloud">
            <a:avLst/>
          </a:prstGeom>
          <a:solidFill>
            <a:schemeClr val="accent6">
              <a:lumMod val="20000"/>
              <a:lumOff val="80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200" dirty="0">
                <a:solidFill>
                  <a:srgbClr val="FF0000"/>
                </a:solidFill>
                <a:latin typeface="Times New Roman" pitchFamily="18" charset="0"/>
                <a:cs typeface="Times New Roman" pitchFamily="18" charset="0"/>
              </a:rPr>
              <a:t>Vậy theo em, kỉ luật là gì?</a:t>
            </a: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74073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271BDB1-A0DB-48C4-B6AB-8E2A67C5F850}"/>
              </a:ext>
            </a:extLst>
          </p:cNvPr>
          <p:cNvPicPr>
            <a:picLocks noChangeAspect="1"/>
          </p:cNvPicPr>
          <p:nvPr/>
        </p:nvPicPr>
        <p:blipFill rotWithShape="1">
          <a:blip r:embed="rId2"/>
          <a:srcRect b="6666"/>
          <a:stretch/>
        </p:blipFill>
        <p:spPr>
          <a:xfrm>
            <a:off x="0" y="0"/>
            <a:ext cx="9144000" cy="6858000"/>
          </a:xfrm>
          <a:prstGeom prst="rect">
            <a:avLst/>
          </a:prstGeom>
        </p:spPr>
      </p:pic>
      <p:sp>
        <p:nvSpPr>
          <p:cNvPr id="4" name="TextBox 3"/>
          <p:cNvSpPr txBox="1"/>
          <p:nvPr/>
        </p:nvSpPr>
        <p:spPr>
          <a:xfrm>
            <a:off x="1905000" y="3827"/>
            <a:ext cx="5638800" cy="1200329"/>
          </a:xfrm>
          <a:prstGeom prst="rect">
            <a:avLst/>
          </a:prstGeom>
          <a:noFill/>
        </p:spPr>
        <p:txBody>
          <a:bodyPr wrap="square" rtlCol="0">
            <a:spAutoFit/>
          </a:bodyPr>
          <a:lstStyle/>
          <a:p>
            <a:pPr algn="ctr"/>
            <a:r>
              <a:rPr lang="en-US" sz="3600" b="1" dirty="0" err="1">
                <a:latin typeface="Times New Roman" pitchFamily="18" charset="0"/>
                <a:cs typeface="Times New Roman" pitchFamily="18" charset="0"/>
              </a:rPr>
              <a:t>Bài</a:t>
            </a:r>
            <a:r>
              <a:rPr lang="en-US" sz="3600" b="1" dirty="0">
                <a:latin typeface="Times New Roman" pitchFamily="18" charset="0"/>
                <a:cs typeface="Times New Roman" pitchFamily="18" charset="0"/>
              </a:rPr>
              <a:t> 4: </a:t>
            </a:r>
          </a:p>
          <a:p>
            <a:pPr algn="ctr"/>
            <a:r>
              <a:rPr lang="en-US" sz="3600" b="1" dirty="0">
                <a:solidFill>
                  <a:srgbClr val="FF0000"/>
                </a:solidFill>
                <a:highlight>
                  <a:srgbClr val="FFFF00"/>
                </a:highlight>
                <a:latin typeface="Times New Roman" pitchFamily="18" charset="0"/>
                <a:cs typeface="Times New Roman" pitchFamily="18" charset="0"/>
              </a:rPr>
              <a:t>ĐẠO ĐỨC VÀ KỈ LUẬT</a:t>
            </a:r>
          </a:p>
        </p:txBody>
      </p:sp>
      <p:sp>
        <p:nvSpPr>
          <p:cNvPr id="5" name="TextBox 4"/>
          <p:cNvSpPr txBox="1"/>
          <p:nvPr/>
        </p:nvSpPr>
        <p:spPr>
          <a:xfrm>
            <a:off x="1066800" y="1371600"/>
            <a:ext cx="7696200" cy="4970591"/>
          </a:xfrm>
          <a:prstGeom prst="rect">
            <a:avLst/>
          </a:prstGeom>
          <a:solidFill>
            <a:schemeClr val="bg1"/>
          </a:solidFill>
          <a:ln>
            <a:noFill/>
          </a:ln>
        </p:spPr>
        <p:txBody>
          <a:bodyPr wrap="square" rtlCol="0">
            <a:spAutoFit/>
          </a:bodyPr>
          <a:lstStyle/>
          <a:p>
            <a:r>
              <a:rPr lang="vi-VN" sz="3200" b="1" dirty="0">
                <a:solidFill>
                  <a:srgbClr val="FF0000"/>
                </a:solidFill>
                <a:latin typeface="Times New Roman" pitchFamily="18" charset="0"/>
                <a:cs typeface="Times New Roman" pitchFamily="18" charset="0"/>
              </a:rPr>
              <a:t>II/ Nội dung bài học: </a:t>
            </a:r>
          </a:p>
          <a:p>
            <a:pPr>
              <a:lnSpc>
                <a:spcPct val="150000"/>
              </a:lnSpc>
            </a:pPr>
            <a:r>
              <a:rPr lang="vi-VN" sz="3000" b="1" i="1" dirty="0">
                <a:solidFill>
                  <a:srgbClr val="0070C0"/>
                </a:solidFill>
                <a:latin typeface="Times New Roman" pitchFamily="18" charset="0"/>
                <a:cs typeface="Times New Roman" pitchFamily="18" charset="0"/>
              </a:rPr>
              <a:t>2/ Kỉ luật là?</a:t>
            </a:r>
          </a:p>
          <a:p>
            <a:pPr>
              <a:lnSpc>
                <a:spcPct val="150000"/>
              </a:lnSpc>
            </a:pPr>
            <a:r>
              <a:rPr lang="vi-VN"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định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chung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đồng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hoặc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tổ</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chức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hội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yêu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cầu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mọi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tuân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theo</a:t>
            </a:r>
            <a:r>
              <a:rPr lang="en-US" sz="3200" dirty="0">
                <a:latin typeface="Times New Roman" pitchFamily="18" charset="0"/>
                <a:cs typeface="Times New Roman" pitchFamily="18" charset="0"/>
              </a:rPr>
              <a:t>;</a:t>
            </a:r>
            <a:endParaRPr lang="vi-VN" sz="3200" b="1" dirty="0">
              <a:latin typeface="Times New Roman" pitchFamily="18" charset="0"/>
              <a:cs typeface="Times New Roman" pitchFamily="18" charset="0"/>
            </a:endParaRPr>
          </a:p>
          <a:p>
            <a:pPr>
              <a:lnSpc>
                <a:spcPct val="150000"/>
              </a:lnSpc>
            </a:pPr>
            <a:r>
              <a:rPr lang="vi-VN"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thống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hiệu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cao</a:t>
            </a:r>
            <a:r>
              <a:rPr lang="en-US" sz="3200" dirty="0">
                <a:latin typeface="Times New Roman" pitchFamily="18" charset="0"/>
                <a:cs typeface="Times New Roman" pitchFamily="18" charset="0"/>
              </a:rPr>
              <a:t>.</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16007035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additive="base">
                                        <p:cTn id="1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 calcmode="lin" valueType="num">
                                      <p:cBhvr additive="base">
                                        <p:cTn id="18"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1DF0A0-E189-448E-BEF5-09744AB607DE}"/>
              </a:ext>
            </a:extLst>
          </p:cNvPr>
          <p:cNvPicPr>
            <a:picLocks noChangeAspect="1"/>
          </p:cNvPicPr>
          <p:nvPr/>
        </p:nvPicPr>
        <p:blipFill rotWithShape="1">
          <a:blip r:embed="rId2"/>
          <a:srcRect b="6666"/>
          <a:stretch/>
        </p:blipFill>
        <p:spPr>
          <a:xfrm>
            <a:off x="0" y="0"/>
            <a:ext cx="9144000" cy="6857999"/>
          </a:xfrm>
          <a:prstGeom prst="rect">
            <a:avLst/>
          </a:prstGeom>
        </p:spPr>
      </p:pic>
      <p:sp>
        <p:nvSpPr>
          <p:cNvPr id="3" name="TextBox 11"/>
          <p:cNvSpPr>
            <a:spLocks noChangeArrowheads="1"/>
          </p:cNvSpPr>
          <p:nvPr/>
        </p:nvSpPr>
        <p:spPr bwMode="auto">
          <a:xfrm>
            <a:off x="381000" y="0"/>
            <a:ext cx="6096000" cy="3935492"/>
          </a:xfrm>
          <a:prstGeom prst="cloudCallout">
            <a:avLst>
              <a:gd name="adj1" fmla="val 56786"/>
              <a:gd name="adj2" fmla="val 69138"/>
            </a:avLst>
          </a:prstGeom>
          <a:solidFill>
            <a:schemeClr val="accent3">
              <a:lumMod val="20000"/>
              <a:lumOff val="80000"/>
            </a:schemeClr>
          </a:solidFill>
          <a:ln w="9525">
            <a:noFill/>
            <a:round/>
            <a:headEnd/>
            <a:tailEnd/>
          </a:ln>
        </p:spPr>
        <p:txBody>
          <a:bodyPr wrap="square">
            <a:spAutoFit/>
          </a:bodyPr>
          <a:lstStyle/>
          <a:p>
            <a:pPr algn="ctr">
              <a:lnSpc>
                <a:spcPct val="150000"/>
              </a:lnSpc>
            </a:pPr>
            <a:r>
              <a:rPr lang="en-US" sz="3600" dirty="0" err="1">
                <a:solidFill>
                  <a:srgbClr val="FF0000"/>
                </a:solidFill>
                <a:latin typeface="Times New Roman" pitchFamily="18" charset="0"/>
                <a:cs typeface="Times New Roman" pitchFamily="18" charset="0"/>
              </a:rPr>
              <a:t>Em</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hãy</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tìm</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những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hành</a:t>
            </a:r>
            <a:r>
              <a:rPr lang="en-US" sz="3600" dirty="0">
                <a:solidFill>
                  <a:srgbClr val="FF0000"/>
                </a:solidFill>
                <a:latin typeface="Times New Roman" pitchFamily="18" charset="0"/>
                <a:cs typeface="Times New Roman" pitchFamily="18" charset="0"/>
              </a:rPr>
              <a:t> vi </a:t>
            </a:r>
            <a:r>
              <a:rPr lang="en-US" sz="3600" dirty="0" err="1">
                <a:solidFill>
                  <a:srgbClr val="FF0000"/>
                </a:solidFill>
                <a:latin typeface="Times New Roman" pitchFamily="18" charset="0"/>
                <a:cs typeface="Times New Roman" pitchFamily="18" charset="0"/>
              </a:rPr>
              <a:t>thể</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hiện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tính</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kỉ</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luật</a:t>
            </a:r>
            <a:endParaRPr lang="en-US"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492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9F65C2-DF1A-4D02-872D-7994D46618E0}"/>
              </a:ext>
            </a:extLst>
          </p:cNvPr>
          <p:cNvPicPr>
            <a:picLocks noChangeAspect="1"/>
          </p:cNvPicPr>
          <p:nvPr/>
        </p:nvPicPr>
        <p:blipFill>
          <a:blip r:embed="rId2"/>
          <a:stretch>
            <a:fillRect/>
          </a:stretch>
        </p:blipFill>
        <p:spPr>
          <a:xfrm>
            <a:off x="0" y="0"/>
            <a:ext cx="9144000" cy="6857999"/>
          </a:xfrm>
          <a:prstGeom prst="rect">
            <a:avLst/>
          </a:prstGeom>
        </p:spPr>
      </p:pic>
      <p:sp>
        <p:nvSpPr>
          <p:cNvPr id="3" name="TextBox 2"/>
          <p:cNvSpPr txBox="1"/>
          <p:nvPr/>
        </p:nvSpPr>
        <p:spPr>
          <a:xfrm>
            <a:off x="1104900" y="990600"/>
            <a:ext cx="6934200" cy="378565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lang="en-US" sz="3200" b="1" dirty="0" err="1">
                <a:latin typeface="Times New Roman" pitchFamily="18" charset="0"/>
                <a:cs typeface="Times New Roman" pitchFamily="18" charset="0"/>
              </a:rPr>
              <a:t>Gợi</a:t>
            </a:r>
            <a:r>
              <a:rPr lang="en-US" sz="3200" b="1" dirty="0">
                <a:latin typeface="Times New Roman" pitchFamily="18" charset="0"/>
                <a:cs typeface="Times New Roman" pitchFamily="18" charset="0"/>
              </a:rPr>
              <a:t> ý:</a:t>
            </a:r>
          </a:p>
          <a:p>
            <a:pPr>
              <a:lnSpc>
                <a:spcPct val="150000"/>
              </a:lnSpc>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nói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chuyện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riêng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giờ</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a:t>
            </a:r>
          </a:p>
          <a:p>
            <a:pPr>
              <a:lnSpc>
                <a:spcPct val="150000"/>
              </a:lnSpc>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đúng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giờ</a:t>
            </a:r>
            <a:endParaRPr lang="en-US" sz="3200" dirty="0">
              <a:latin typeface="Times New Roman" pitchFamily="18" charset="0"/>
              <a:cs typeface="Times New Roman" pitchFamily="18" charset="0"/>
            </a:endParaRPr>
          </a:p>
          <a:p>
            <a:pPr>
              <a:lnSpc>
                <a:spcPct val="150000"/>
              </a:lnSpc>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Trang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phục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đúng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định</a:t>
            </a:r>
            <a:endParaRPr lang="en-US" sz="3200" dirty="0">
              <a:latin typeface="Times New Roman" pitchFamily="18" charset="0"/>
              <a:cs typeface="Times New Roman" pitchFamily="18" charset="0"/>
            </a:endParaRPr>
          </a:p>
          <a:p>
            <a:pPr>
              <a:lnSpc>
                <a:spcPct val="150000"/>
              </a:lnSpc>
            </a:pPr>
            <a:r>
              <a:rPr lang="en-US" sz="3200" dirty="0">
                <a:latin typeface="Times New Roman" pitchFamily="18" charset="0"/>
                <a:cs typeface="Times New Roman" pitchFamily="18" charset="0"/>
              </a:rPr>
              <a:t>-……..</a:t>
            </a:r>
          </a:p>
        </p:txBody>
      </p:sp>
    </p:spTree>
    <p:extLst>
      <p:ext uri="{BB962C8B-B14F-4D97-AF65-F5344CB8AC3E}">
        <p14:creationId xmlns:p14="http://schemas.microsoft.com/office/powerpoint/2010/main" val="4037619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25B24C-3798-48ED-AB1B-1286DDAA13DD}"/>
              </a:ext>
            </a:extLst>
          </p:cNvPr>
          <p:cNvPicPr>
            <a:picLocks noChangeAspect="1"/>
          </p:cNvPicPr>
          <p:nvPr/>
        </p:nvPicPr>
        <p:blipFill>
          <a:blip r:embed="rId2"/>
          <a:stretch>
            <a:fillRect/>
          </a:stretch>
        </p:blipFill>
        <p:spPr>
          <a:xfrm>
            <a:off x="0" y="0"/>
            <a:ext cx="9144000" cy="6857999"/>
          </a:xfrm>
          <a:prstGeom prst="rect">
            <a:avLst/>
          </a:prstGeom>
        </p:spPr>
      </p:pic>
      <p:sp>
        <p:nvSpPr>
          <p:cNvPr id="4" name="Cloud Callout 3"/>
          <p:cNvSpPr/>
          <p:nvPr/>
        </p:nvSpPr>
        <p:spPr>
          <a:xfrm>
            <a:off x="304800" y="969523"/>
            <a:ext cx="4724400" cy="3352800"/>
          </a:xfrm>
          <a:prstGeom prst="cloudCallout">
            <a:avLst>
              <a:gd name="adj1" fmla="val 73483"/>
              <a:gd name="adj2" fmla="val 72024"/>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i="1" dirty="0">
                <a:solidFill>
                  <a:srgbClr val="FF0000"/>
                </a:solidFill>
                <a:latin typeface="Times New Roman" pitchFamily="18" charset="0"/>
                <a:cs typeface="Times New Roman" pitchFamily="18" charset="0"/>
              </a:rPr>
              <a:t>3/ </a:t>
            </a:r>
            <a:r>
              <a:rPr lang="en-US" sz="3600" i="1" dirty="0" err="1">
                <a:solidFill>
                  <a:srgbClr val="FF0000"/>
                </a:solidFill>
                <a:latin typeface="Times New Roman" pitchFamily="18" charset="0"/>
                <a:cs typeface="Times New Roman" pitchFamily="18" charset="0"/>
              </a:rPr>
              <a:t>Mối</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quan</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hệ</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giữa</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đạo</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đức</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và</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kỉ</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luật</a:t>
            </a:r>
            <a:endParaRPr lang="en-US" sz="3600"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5501116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E65B1C-28E3-457B-BBB2-4255C5BF4751}"/>
              </a:ext>
            </a:extLst>
          </p:cNvPr>
          <p:cNvPicPr>
            <a:picLocks noChangeAspect="1"/>
          </p:cNvPicPr>
          <p:nvPr/>
        </p:nvPicPr>
        <p:blipFill>
          <a:blip r:embed="rId2"/>
          <a:stretch>
            <a:fillRect/>
          </a:stretch>
        </p:blipFill>
        <p:spPr>
          <a:xfrm>
            <a:off x="0" y="0"/>
            <a:ext cx="9144000" cy="6857999"/>
          </a:xfrm>
          <a:prstGeom prst="rect">
            <a:avLst/>
          </a:prstGeom>
        </p:spPr>
      </p:pic>
      <p:sp>
        <p:nvSpPr>
          <p:cNvPr id="3" name="Cloud 2"/>
          <p:cNvSpPr/>
          <p:nvPr/>
        </p:nvSpPr>
        <p:spPr>
          <a:xfrm>
            <a:off x="1143000" y="762000"/>
            <a:ext cx="6858000" cy="4572000"/>
          </a:xfrm>
          <a:prstGeom prst="cloud">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dirty="0" err="1">
                <a:solidFill>
                  <a:schemeClr val="tx1"/>
                </a:solidFill>
                <a:latin typeface="Times New Roman" pitchFamily="18" charset="0"/>
                <a:cs typeface="Times New Roman" pitchFamily="18" charset="0"/>
              </a:rPr>
              <a:t>Để</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trở</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thành</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người</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có</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đạo</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đức</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vì</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sao</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chúng</a:t>
            </a:r>
            <a:r>
              <a:rPr lang="en-US" sz="3600" dirty="0">
                <a:solidFill>
                  <a:schemeClr val="tx1"/>
                </a:solidFill>
                <a:latin typeface="Times New Roman" pitchFamily="18" charset="0"/>
                <a:cs typeface="Times New Roman" pitchFamily="18" charset="0"/>
              </a:rPr>
              <a:t> ta </a:t>
            </a:r>
            <a:r>
              <a:rPr lang="en-US" sz="3600" dirty="0" err="1">
                <a:solidFill>
                  <a:schemeClr val="tx1"/>
                </a:solidFill>
                <a:latin typeface="Times New Roman" pitchFamily="18" charset="0"/>
                <a:cs typeface="Times New Roman" pitchFamily="18" charset="0"/>
              </a:rPr>
              <a:t>phải</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coi</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trọng</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kỉ</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luật</a:t>
            </a:r>
            <a:r>
              <a:rPr lang="en-US" sz="3600" dirty="0">
                <a:solidFill>
                  <a:schemeClr val="tx1"/>
                </a:solidFill>
                <a:latin typeface="Times New Roman" pitchFamily="18" charset="0"/>
                <a:cs typeface="Times New Roman" pitchFamily="18" charset="0"/>
              </a:rPr>
              <a:t>?</a:t>
            </a:r>
          </a:p>
        </p:txBody>
      </p:sp>
    </p:spTree>
    <p:extLst>
      <p:ext uri="{BB962C8B-B14F-4D97-AF65-F5344CB8AC3E}">
        <p14:creationId xmlns:p14="http://schemas.microsoft.com/office/powerpoint/2010/main" val="34903679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668"/>
            <a:ext cx="9144000" cy="6858000"/>
          </a:xfrm>
          <a:prstGeom prst="rect">
            <a:avLst/>
          </a:prstGeom>
        </p:spPr>
      </p:pic>
      <p:sp>
        <p:nvSpPr>
          <p:cNvPr id="6" name="TextBox 5"/>
          <p:cNvSpPr txBox="1"/>
          <p:nvPr/>
        </p:nvSpPr>
        <p:spPr>
          <a:xfrm>
            <a:off x="2057400" y="1143000"/>
            <a:ext cx="6934200" cy="2123658"/>
          </a:xfrm>
          <a:prstGeom prst="rect">
            <a:avLst/>
          </a:prstGeom>
          <a:noFill/>
        </p:spPr>
        <p:txBody>
          <a:bodyPr wrap="square" rtlCol="0">
            <a:spAutoFit/>
          </a:bodyPr>
          <a:lstStyle/>
          <a:p>
            <a:pPr algn="ctr">
              <a:lnSpc>
                <a:spcPct val="150000"/>
              </a:lnSpc>
            </a:pPr>
            <a:r>
              <a:rPr lang="en-US" sz="4000" b="1" dirty="0" err="1">
                <a:latin typeface="Times New Roman" pitchFamily="18" charset="0"/>
                <a:cs typeface="Times New Roman" pitchFamily="18" charset="0"/>
              </a:rPr>
              <a:t>Bài</a:t>
            </a:r>
            <a:r>
              <a:rPr lang="en-US" sz="4000" b="1" dirty="0">
                <a:latin typeface="Times New Roman" pitchFamily="18" charset="0"/>
                <a:cs typeface="Times New Roman" pitchFamily="18" charset="0"/>
              </a:rPr>
              <a:t> 4: </a:t>
            </a:r>
          </a:p>
          <a:p>
            <a:pPr algn="ctr">
              <a:lnSpc>
                <a:spcPct val="150000"/>
              </a:lnSpc>
            </a:pPr>
            <a:r>
              <a:rPr lang="en-US" sz="4800" b="1" dirty="0">
                <a:solidFill>
                  <a:srgbClr val="FF0000"/>
                </a:solidFill>
                <a:latin typeface="Times New Roman" pitchFamily="18" charset="0"/>
                <a:cs typeface="Times New Roman" pitchFamily="18" charset="0"/>
              </a:rPr>
              <a:t>ĐẠO ĐỨC VÀ KỈ LUẬT</a:t>
            </a:r>
          </a:p>
        </p:txBody>
      </p:sp>
      <p:sp>
        <p:nvSpPr>
          <p:cNvPr id="3" name="TextBox 2"/>
          <p:cNvSpPr txBox="1"/>
          <p:nvPr/>
        </p:nvSpPr>
        <p:spPr>
          <a:xfrm>
            <a:off x="1699098" y="990600"/>
            <a:ext cx="2514600" cy="553998"/>
          </a:xfrm>
          <a:prstGeom prst="rect">
            <a:avLst/>
          </a:prstGeom>
          <a:noFill/>
        </p:spPr>
        <p:txBody>
          <a:bodyPr wrap="square" rtlCol="0">
            <a:spAutoFit/>
          </a:bodyPr>
          <a:lstStyle/>
          <a:p>
            <a:r>
              <a:rPr lang="en-US" sz="3000" dirty="0" err="1">
                <a:latin typeface="Times New Roman" pitchFamily="18" charset="0"/>
                <a:cs typeface="Times New Roman" pitchFamily="18" charset="0"/>
              </a:rPr>
              <a:t>Tuần</a:t>
            </a:r>
            <a:r>
              <a:rPr lang="en-US" sz="3000" dirty="0">
                <a:latin typeface="Times New Roman" pitchFamily="18" charset="0"/>
                <a:cs typeface="Times New Roman" pitchFamily="18" charset="0"/>
              </a:rPr>
              <a:t> 4 – </a:t>
            </a:r>
            <a:r>
              <a:rPr lang="en-US" sz="3000" dirty="0" err="1">
                <a:latin typeface="Times New Roman" pitchFamily="18" charset="0"/>
                <a:cs typeface="Times New Roman" pitchFamily="18" charset="0"/>
              </a:rPr>
              <a:t>Tiết</a:t>
            </a:r>
            <a:r>
              <a:rPr lang="en-US" sz="3000" dirty="0">
                <a:latin typeface="Times New Roman" pitchFamily="18" charset="0"/>
                <a:cs typeface="Times New Roman" pitchFamily="18" charset="0"/>
              </a:rPr>
              <a:t> 4</a:t>
            </a:r>
          </a:p>
        </p:txBody>
      </p:sp>
    </p:spTree>
    <p:extLst>
      <p:ext uri="{BB962C8B-B14F-4D97-AF65-F5344CB8AC3E}">
        <p14:creationId xmlns:p14="http://schemas.microsoft.com/office/powerpoint/2010/main" val="19289874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233F7BF-793E-46AB-BC5C-1A6F170DE0DC}"/>
              </a:ext>
            </a:extLst>
          </p:cNvPr>
          <p:cNvPicPr>
            <a:picLocks noChangeAspect="1"/>
          </p:cNvPicPr>
          <p:nvPr/>
        </p:nvPicPr>
        <p:blipFill>
          <a:blip r:embed="rId2"/>
          <a:stretch>
            <a:fillRect/>
          </a:stretch>
        </p:blipFill>
        <p:spPr>
          <a:xfrm>
            <a:off x="0" y="0"/>
            <a:ext cx="9144000" cy="6858000"/>
          </a:xfrm>
          <a:prstGeom prst="rect">
            <a:avLst/>
          </a:prstGeom>
        </p:spPr>
      </p:pic>
      <p:sp>
        <p:nvSpPr>
          <p:cNvPr id="4" name="TextBox 3"/>
          <p:cNvSpPr txBox="1"/>
          <p:nvPr/>
        </p:nvSpPr>
        <p:spPr>
          <a:xfrm>
            <a:off x="1905000" y="3827"/>
            <a:ext cx="5638800" cy="1200329"/>
          </a:xfrm>
          <a:prstGeom prst="rect">
            <a:avLst/>
          </a:prstGeom>
          <a:noFill/>
        </p:spPr>
        <p:txBody>
          <a:bodyPr wrap="square" rtlCol="0">
            <a:spAutoFit/>
          </a:bodyPr>
          <a:lstStyle/>
          <a:p>
            <a:pPr algn="ctr"/>
            <a:r>
              <a:rPr lang="en-US" sz="3600" b="1" dirty="0" err="1">
                <a:latin typeface="Times New Roman" pitchFamily="18" charset="0"/>
                <a:cs typeface="Times New Roman" pitchFamily="18" charset="0"/>
              </a:rPr>
              <a:t>Bài</a:t>
            </a:r>
            <a:r>
              <a:rPr lang="en-US" sz="3600" b="1" dirty="0">
                <a:latin typeface="Times New Roman" pitchFamily="18" charset="0"/>
                <a:cs typeface="Times New Roman" pitchFamily="18" charset="0"/>
              </a:rPr>
              <a:t> 4: </a:t>
            </a:r>
          </a:p>
          <a:p>
            <a:pPr algn="ctr"/>
            <a:r>
              <a:rPr lang="en-US" sz="3600" b="1" dirty="0">
                <a:solidFill>
                  <a:srgbClr val="FF0000"/>
                </a:solidFill>
                <a:highlight>
                  <a:srgbClr val="FFFF00"/>
                </a:highlight>
                <a:latin typeface="Times New Roman" pitchFamily="18" charset="0"/>
                <a:cs typeface="Times New Roman" pitchFamily="18" charset="0"/>
              </a:rPr>
              <a:t>ĐẠO ĐỨC VÀ KỈ LUẬT</a:t>
            </a:r>
          </a:p>
        </p:txBody>
      </p:sp>
      <p:sp>
        <p:nvSpPr>
          <p:cNvPr id="5" name="TextBox 4"/>
          <p:cNvSpPr txBox="1"/>
          <p:nvPr/>
        </p:nvSpPr>
        <p:spPr>
          <a:xfrm>
            <a:off x="762000" y="1600200"/>
            <a:ext cx="7620000" cy="4004943"/>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vi-VN" sz="3200" b="1" dirty="0">
                <a:solidFill>
                  <a:srgbClr val="FF0000"/>
                </a:solidFill>
                <a:latin typeface="Times New Roman" pitchFamily="18" charset="0"/>
                <a:cs typeface="Times New Roman" pitchFamily="18" charset="0"/>
              </a:rPr>
              <a:t>II/ Nội dung bài học: </a:t>
            </a:r>
          </a:p>
          <a:p>
            <a:pPr>
              <a:lnSpc>
                <a:spcPct val="150000"/>
              </a:lnSpc>
            </a:pPr>
            <a:r>
              <a:rPr lang="vi-VN" sz="3000" i="1" dirty="0">
                <a:latin typeface="Times New Roman" pitchFamily="18" charset="0"/>
                <a:cs typeface="Times New Roman" pitchFamily="18" charset="0"/>
              </a:rPr>
              <a:t>3/ Mối quan hệ giữa đạo đức và kỉ luật:</a:t>
            </a:r>
          </a:p>
          <a:p>
            <a:pPr>
              <a:lnSpc>
                <a:spcPct val="150000"/>
              </a:lnSpc>
            </a:pPr>
            <a:r>
              <a:rPr lang="vi-VN"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Người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đạo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đức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người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tự</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tuân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thủ</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kỉ</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luật</a:t>
            </a:r>
            <a:r>
              <a:rPr lang="en-US" sz="3000" dirty="0">
                <a:latin typeface="Times New Roman" pitchFamily="18" charset="0"/>
                <a:cs typeface="Times New Roman" pitchFamily="18" charset="0"/>
              </a:rPr>
              <a:t>;</a:t>
            </a:r>
            <a:endParaRPr lang="vi-VN" sz="3000" b="1" dirty="0">
              <a:latin typeface="Times New Roman" pitchFamily="18" charset="0"/>
              <a:cs typeface="Times New Roman" pitchFamily="18" charset="0"/>
            </a:endParaRPr>
          </a:p>
          <a:p>
            <a:pPr>
              <a:lnSpc>
                <a:spcPct val="150000"/>
              </a:lnSpc>
            </a:pPr>
            <a:r>
              <a:rPr lang="vi-VN" sz="3000" b="1" dirty="0">
                <a:latin typeface="Times New Roman" pitchFamily="18" charset="0"/>
                <a:cs typeface="Times New Roman" pitchFamily="18" charset="0"/>
              </a:rPr>
              <a:t>- </a:t>
            </a:r>
            <a:r>
              <a:rPr lang="en-US" sz="3000" dirty="0" err="1">
                <a:latin typeface="Times New Roman" pitchFamily="18" charset="0"/>
                <a:cs typeface="Times New Roman" pitchFamily="18" charset="0"/>
              </a:rPr>
              <a:t>Người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chấp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tốt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kỉ</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luật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người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đạo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đức</a:t>
            </a:r>
            <a:r>
              <a:rPr lang="en-US" sz="3200" dirty="0">
                <a:latin typeface="Times New Roman" pitchFamily="18" charset="0"/>
                <a:cs typeface="Times New Roman" pitchFamily="18" charset="0"/>
              </a:rPr>
              <a:t>.</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23577567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1000"/>
                                        <p:tgtEl>
                                          <p:spTgt spid="5">
                                            <p:txEl>
                                              <p:pRg st="2" end="2"/>
                                            </p:txEl>
                                          </p:spTgt>
                                        </p:tgtEl>
                                      </p:cBhvr>
                                    </p:animEffect>
                                    <p:anim calcmode="lin" valueType="num">
                                      <p:cBhvr>
                                        <p:cTn id="14"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1000"/>
                                        <p:tgtEl>
                                          <p:spTgt spid="5">
                                            <p:txEl>
                                              <p:pRg st="3" end="3"/>
                                            </p:txEl>
                                          </p:spTgt>
                                        </p:tgtEl>
                                      </p:cBhvr>
                                    </p:animEffect>
                                    <p:anim calcmode="lin" valueType="num">
                                      <p:cBhvr>
                                        <p:cTn id="1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849FE5-3D56-45A8-9366-C500D245F37F}"/>
              </a:ext>
            </a:extLst>
          </p:cNvPr>
          <p:cNvPicPr>
            <a:picLocks noChangeAspect="1"/>
          </p:cNvPicPr>
          <p:nvPr/>
        </p:nvPicPr>
        <p:blipFill>
          <a:blip r:embed="rId2"/>
          <a:stretch>
            <a:fillRect/>
          </a:stretch>
        </p:blipFill>
        <p:spPr>
          <a:xfrm>
            <a:off x="0" y="0"/>
            <a:ext cx="9144000" cy="6857999"/>
          </a:xfrm>
          <a:prstGeom prst="rect">
            <a:avLst/>
          </a:prstGeom>
        </p:spPr>
      </p:pic>
      <p:sp>
        <p:nvSpPr>
          <p:cNvPr id="4" name="Cloud Callout 3"/>
          <p:cNvSpPr/>
          <p:nvPr/>
        </p:nvSpPr>
        <p:spPr>
          <a:xfrm>
            <a:off x="304800" y="969523"/>
            <a:ext cx="4724400" cy="3352800"/>
          </a:xfrm>
          <a:prstGeom prst="cloudCallout">
            <a:avLst>
              <a:gd name="adj1" fmla="val 96218"/>
              <a:gd name="adj2" fmla="val 77219"/>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800" i="1" dirty="0">
                <a:solidFill>
                  <a:srgbClr val="FF0000"/>
                </a:solidFill>
                <a:latin typeface="Times New Roman" pitchFamily="18" charset="0"/>
                <a:cs typeface="Times New Roman" pitchFamily="18" charset="0"/>
              </a:rPr>
              <a:t>4/ Ý </a:t>
            </a:r>
            <a:r>
              <a:rPr lang="en-US" sz="4800" i="1" dirty="0" err="1">
                <a:solidFill>
                  <a:srgbClr val="FF0000"/>
                </a:solidFill>
                <a:latin typeface="Times New Roman" pitchFamily="18" charset="0"/>
                <a:cs typeface="Times New Roman" pitchFamily="18" charset="0"/>
              </a:rPr>
              <a:t>nghĩa</a:t>
            </a:r>
            <a:endParaRPr lang="en-US" sz="4800"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541290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B9DDDE-DD5A-49CE-B372-3FF8AACB7E30}"/>
              </a:ext>
            </a:extLst>
          </p:cNvPr>
          <p:cNvPicPr>
            <a:picLocks noChangeAspect="1"/>
          </p:cNvPicPr>
          <p:nvPr/>
        </p:nvPicPr>
        <p:blipFill>
          <a:blip r:embed="rId2"/>
          <a:stretch>
            <a:fillRect/>
          </a:stretch>
        </p:blipFill>
        <p:spPr>
          <a:xfrm>
            <a:off x="0" y="0"/>
            <a:ext cx="9144000" cy="6857999"/>
          </a:xfrm>
          <a:prstGeom prst="rect">
            <a:avLst/>
          </a:prstGeom>
        </p:spPr>
      </p:pic>
      <p:sp>
        <p:nvSpPr>
          <p:cNvPr id="3" name="Cloud 2"/>
          <p:cNvSpPr/>
          <p:nvPr/>
        </p:nvSpPr>
        <p:spPr>
          <a:xfrm>
            <a:off x="0" y="152400"/>
            <a:ext cx="5791200" cy="3733800"/>
          </a:xfrm>
          <a:prstGeom prst="cloud">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dirty="0">
                <a:solidFill>
                  <a:srgbClr val="FF0000"/>
                </a:solidFill>
                <a:latin typeface="Times New Roman" pitchFamily="18" charset="0"/>
                <a:cs typeface="Times New Roman" pitchFamily="18" charset="0"/>
              </a:rPr>
              <a:t>Theo em, tại sao trong xã hội cần phải có đạo đức và kỉ luật?</a:t>
            </a:r>
            <a:endParaRPr lang="en-US" sz="3600" dirty="0">
              <a:solidFill>
                <a:srgbClr val="FF0000"/>
              </a:solidFill>
              <a:latin typeface="Times New Roman" pitchFamily="18" charset="0"/>
              <a:cs typeface="Times New Roman" pitchFamily="18" charset="0"/>
            </a:endParaRPr>
          </a:p>
        </p:txBody>
      </p:sp>
      <p:sp>
        <p:nvSpPr>
          <p:cNvPr id="4" name="Cloud 3"/>
          <p:cNvSpPr/>
          <p:nvPr/>
        </p:nvSpPr>
        <p:spPr>
          <a:xfrm>
            <a:off x="2819400" y="2590800"/>
            <a:ext cx="6324601" cy="3952672"/>
          </a:xfrm>
          <a:prstGeom prst="cloud">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lnSpc>
                <a:spcPct val="150000"/>
              </a:lnSpc>
            </a:pPr>
            <a:r>
              <a:rPr lang="vi-VN" sz="3600" dirty="0">
                <a:solidFill>
                  <a:schemeClr val="tx1"/>
                </a:solidFill>
                <a:latin typeface="Times New Roman" pitchFamily="18" charset="0"/>
                <a:ea typeface="Calibri" pitchFamily="34" charset="0"/>
                <a:cs typeface="Times New Roman" pitchFamily="18" charset="0"/>
              </a:rPr>
              <a:t>=&gt; C</a:t>
            </a:r>
            <a:r>
              <a:rPr lang="en-US" sz="3600" dirty="0" err="1">
                <a:solidFill>
                  <a:schemeClr val="tx1"/>
                </a:solidFill>
                <a:latin typeface="Times New Roman" pitchFamily="18" charset="0"/>
                <a:ea typeface="Calibri" pitchFamily="34" charset="0"/>
                <a:cs typeface="Times New Roman" pitchFamily="18" charset="0"/>
              </a:rPr>
              <a:t>ần</a:t>
            </a:r>
            <a:r>
              <a:rPr lang="en-US" sz="3600" dirty="0">
                <a:solidFill>
                  <a:schemeClr val="tx1"/>
                </a:solidFill>
                <a:latin typeface="Times New Roman" pitchFamily="18" charset="0"/>
                <a:ea typeface="Calibri" pitchFamily="34" charset="0"/>
                <a:cs typeface="Times New Roman" pitchFamily="18" charset="0"/>
              </a:rPr>
              <a:t> </a:t>
            </a:r>
            <a:r>
              <a:rPr lang="en-US" sz="3600" dirty="0" err="1">
                <a:solidFill>
                  <a:schemeClr val="tx1"/>
                </a:solidFill>
                <a:latin typeface="Times New Roman" pitchFamily="18" charset="0"/>
                <a:ea typeface="Calibri" pitchFamily="34" charset="0"/>
                <a:cs typeface="Times New Roman" pitchFamily="18" charset="0"/>
              </a:rPr>
              <a:t>phải</a:t>
            </a:r>
            <a:r>
              <a:rPr lang="en-US" sz="3600" dirty="0">
                <a:solidFill>
                  <a:schemeClr val="tx1"/>
                </a:solidFill>
                <a:latin typeface="Times New Roman" pitchFamily="18" charset="0"/>
                <a:ea typeface="Calibri" pitchFamily="34" charset="0"/>
                <a:cs typeface="Times New Roman" pitchFamily="18" charset="0"/>
              </a:rPr>
              <a:t> </a:t>
            </a:r>
            <a:r>
              <a:rPr lang="en-US" sz="3600" dirty="0" err="1">
                <a:solidFill>
                  <a:schemeClr val="tx1"/>
                </a:solidFill>
                <a:latin typeface="Times New Roman" pitchFamily="18" charset="0"/>
                <a:ea typeface="Calibri" pitchFamily="34" charset="0"/>
                <a:cs typeface="Times New Roman" pitchFamily="18" charset="0"/>
              </a:rPr>
              <a:t>có</a:t>
            </a:r>
            <a:r>
              <a:rPr lang="en-US" sz="3600" dirty="0">
                <a:solidFill>
                  <a:schemeClr val="tx1"/>
                </a:solidFill>
                <a:latin typeface="Times New Roman" pitchFamily="18" charset="0"/>
                <a:ea typeface="Calibri" pitchFamily="34" charset="0"/>
                <a:cs typeface="Times New Roman" pitchFamily="18" charset="0"/>
              </a:rPr>
              <a:t> </a:t>
            </a:r>
            <a:r>
              <a:rPr lang="en-US" sz="3600" dirty="0" err="1">
                <a:solidFill>
                  <a:schemeClr val="tx1"/>
                </a:solidFill>
                <a:latin typeface="Times New Roman" pitchFamily="18" charset="0"/>
                <a:ea typeface="Calibri" pitchFamily="34" charset="0"/>
                <a:cs typeface="Times New Roman" pitchFamily="18" charset="0"/>
              </a:rPr>
              <a:t>đạo</a:t>
            </a:r>
            <a:r>
              <a:rPr lang="en-US" sz="3600" dirty="0">
                <a:solidFill>
                  <a:schemeClr val="tx1"/>
                </a:solidFill>
                <a:latin typeface="Times New Roman" pitchFamily="18" charset="0"/>
                <a:ea typeface="Calibri" pitchFamily="34" charset="0"/>
                <a:cs typeface="Times New Roman" pitchFamily="18" charset="0"/>
              </a:rPr>
              <a:t> </a:t>
            </a:r>
            <a:r>
              <a:rPr lang="en-US" sz="3600" dirty="0" err="1">
                <a:solidFill>
                  <a:schemeClr val="tx1"/>
                </a:solidFill>
                <a:latin typeface="Times New Roman" pitchFamily="18" charset="0"/>
                <a:ea typeface="Calibri" pitchFamily="34" charset="0"/>
                <a:cs typeface="Times New Roman" pitchFamily="18" charset="0"/>
              </a:rPr>
              <a:t>đức</a:t>
            </a:r>
            <a:r>
              <a:rPr lang="en-US" sz="3600" dirty="0">
                <a:solidFill>
                  <a:schemeClr val="tx1"/>
                </a:solidFill>
                <a:latin typeface="Times New Roman" pitchFamily="18" charset="0"/>
                <a:ea typeface="Calibri" pitchFamily="34" charset="0"/>
                <a:cs typeface="Times New Roman" pitchFamily="18" charset="0"/>
              </a:rPr>
              <a:t> </a:t>
            </a:r>
            <a:r>
              <a:rPr lang="en-US" sz="3600" dirty="0" err="1">
                <a:solidFill>
                  <a:schemeClr val="tx1"/>
                </a:solidFill>
                <a:latin typeface="Times New Roman" pitchFamily="18" charset="0"/>
                <a:ea typeface="Calibri" pitchFamily="34" charset="0"/>
                <a:cs typeface="Times New Roman" pitchFamily="18" charset="0"/>
              </a:rPr>
              <a:t>và</a:t>
            </a:r>
            <a:r>
              <a:rPr lang="en-US" sz="3600" dirty="0">
                <a:solidFill>
                  <a:schemeClr val="tx1"/>
                </a:solidFill>
                <a:latin typeface="Times New Roman" pitchFamily="18" charset="0"/>
                <a:ea typeface="Calibri" pitchFamily="34" charset="0"/>
                <a:cs typeface="Times New Roman" pitchFamily="18" charset="0"/>
              </a:rPr>
              <a:t> </a:t>
            </a:r>
            <a:r>
              <a:rPr lang="en-US" sz="3600" dirty="0" err="1">
                <a:solidFill>
                  <a:schemeClr val="tx1"/>
                </a:solidFill>
                <a:latin typeface="Times New Roman" pitchFamily="18" charset="0"/>
                <a:ea typeface="Calibri" pitchFamily="34" charset="0"/>
                <a:cs typeface="Times New Roman" pitchFamily="18" charset="0"/>
              </a:rPr>
              <a:t>kỉ</a:t>
            </a:r>
            <a:r>
              <a:rPr lang="en-US" sz="3600" dirty="0">
                <a:solidFill>
                  <a:schemeClr val="tx1"/>
                </a:solidFill>
                <a:latin typeface="Times New Roman" pitchFamily="18" charset="0"/>
                <a:ea typeface="Calibri" pitchFamily="34" charset="0"/>
                <a:cs typeface="Times New Roman" pitchFamily="18" charset="0"/>
              </a:rPr>
              <a:t> </a:t>
            </a:r>
            <a:r>
              <a:rPr lang="en-US" sz="3600" dirty="0" err="1">
                <a:solidFill>
                  <a:schemeClr val="tx1"/>
                </a:solidFill>
                <a:latin typeface="Times New Roman" pitchFamily="18" charset="0"/>
                <a:ea typeface="Calibri" pitchFamily="34" charset="0"/>
                <a:cs typeface="Times New Roman" pitchFamily="18" charset="0"/>
              </a:rPr>
              <a:t>luật</a:t>
            </a:r>
            <a:r>
              <a:rPr lang="en-US" sz="3600" dirty="0">
                <a:solidFill>
                  <a:schemeClr val="tx1"/>
                </a:solidFill>
                <a:latin typeface="Times New Roman" pitchFamily="18" charset="0"/>
                <a:ea typeface="Calibri" pitchFamily="34" charset="0"/>
                <a:cs typeface="Times New Roman" pitchFamily="18" charset="0"/>
              </a:rPr>
              <a:t> </a:t>
            </a:r>
            <a:r>
              <a:rPr lang="en-US" sz="3600" dirty="0" err="1">
                <a:solidFill>
                  <a:schemeClr val="tx1"/>
                </a:solidFill>
                <a:latin typeface="Times New Roman" pitchFamily="18" charset="0"/>
                <a:ea typeface="Calibri" pitchFamily="34" charset="0"/>
                <a:cs typeface="Times New Roman" pitchFamily="18" charset="0"/>
              </a:rPr>
              <a:t>thì</a:t>
            </a:r>
            <a:r>
              <a:rPr lang="en-US" sz="3600" dirty="0">
                <a:solidFill>
                  <a:schemeClr val="tx1"/>
                </a:solidFill>
                <a:latin typeface="Times New Roman" pitchFamily="18" charset="0"/>
                <a:ea typeface="Calibri" pitchFamily="34" charset="0"/>
                <a:cs typeface="Times New Roman" pitchFamily="18" charset="0"/>
              </a:rPr>
              <a:t> </a:t>
            </a:r>
            <a:r>
              <a:rPr lang="en-US" sz="3600" dirty="0" err="1">
                <a:solidFill>
                  <a:schemeClr val="tx1"/>
                </a:solidFill>
                <a:latin typeface="Times New Roman" pitchFamily="18" charset="0"/>
                <a:ea typeface="Calibri" pitchFamily="34" charset="0"/>
                <a:cs typeface="Times New Roman" pitchFamily="18" charset="0"/>
              </a:rPr>
              <a:t>xã</a:t>
            </a:r>
            <a:r>
              <a:rPr lang="en-US" sz="3600" dirty="0">
                <a:solidFill>
                  <a:schemeClr val="tx1"/>
                </a:solidFill>
                <a:latin typeface="Times New Roman" pitchFamily="18" charset="0"/>
                <a:ea typeface="Calibri" pitchFamily="34" charset="0"/>
                <a:cs typeface="Times New Roman" pitchFamily="18" charset="0"/>
              </a:rPr>
              <a:t> </a:t>
            </a:r>
            <a:r>
              <a:rPr lang="en-US" sz="3600" dirty="0" err="1">
                <a:solidFill>
                  <a:schemeClr val="tx1"/>
                </a:solidFill>
                <a:latin typeface="Times New Roman" pitchFamily="18" charset="0"/>
                <a:ea typeface="Calibri" pitchFamily="34" charset="0"/>
                <a:cs typeface="Times New Roman" pitchFamily="18" charset="0"/>
              </a:rPr>
              <a:t>hội</a:t>
            </a:r>
            <a:r>
              <a:rPr lang="en-US" sz="3600" dirty="0">
                <a:solidFill>
                  <a:schemeClr val="tx1"/>
                </a:solidFill>
                <a:latin typeface="Times New Roman" pitchFamily="18" charset="0"/>
                <a:ea typeface="Calibri" pitchFamily="34" charset="0"/>
                <a:cs typeface="Times New Roman" pitchFamily="18" charset="0"/>
              </a:rPr>
              <a:t> </a:t>
            </a:r>
            <a:r>
              <a:rPr lang="en-US" sz="3600" dirty="0" err="1">
                <a:solidFill>
                  <a:schemeClr val="tx1"/>
                </a:solidFill>
                <a:latin typeface="Times New Roman" pitchFamily="18" charset="0"/>
                <a:ea typeface="Calibri" pitchFamily="34" charset="0"/>
                <a:cs typeface="Times New Roman" pitchFamily="18" charset="0"/>
              </a:rPr>
              <a:t>mới</a:t>
            </a:r>
            <a:r>
              <a:rPr lang="en-US" sz="3600" dirty="0">
                <a:solidFill>
                  <a:schemeClr val="tx1"/>
                </a:solidFill>
                <a:latin typeface="Times New Roman" pitchFamily="18" charset="0"/>
                <a:ea typeface="Calibri" pitchFamily="34" charset="0"/>
                <a:cs typeface="Times New Roman" pitchFamily="18" charset="0"/>
              </a:rPr>
              <a:t> </a:t>
            </a:r>
            <a:r>
              <a:rPr lang="en-US" sz="3600" dirty="0" err="1">
                <a:solidFill>
                  <a:schemeClr val="tx1"/>
                </a:solidFill>
                <a:latin typeface="Times New Roman" pitchFamily="18" charset="0"/>
                <a:ea typeface="Calibri" pitchFamily="34" charset="0"/>
                <a:cs typeface="Times New Roman" pitchFamily="18" charset="0"/>
              </a:rPr>
              <a:t>được</a:t>
            </a:r>
            <a:r>
              <a:rPr lang="en-US" sz="3600" dirty="0">
                <a:solidFill>
                  <a:schemeClr val="tx1"/>
                </a:solidFill>
                <a:latin typeface="Times New Roman" pitchFamily="18" charset="0"/>
                <a:ea typeface="Calibri" pitchFamily="34" charset="0"/>
                <a:cs typeface="Times New Roman" pitchFamily="18" charset="0"/>
              </a:rPr>
              <a:t> </a:t>
            </a:r>
            <a:r>
              <a:rPr lang="en-US" sz="3600" dirty="0" err="1">
                <a:solidFill>
                  <a:schemeClr val="tx1"/>
                </a:solidFill>
                <a:latin typeface="Times New Roman" pitchFamily="18" charset="0"/>
                <a:ea typeface="Calibri" pitchFamily="34" charset="0"/>
                <a:cs typeface="Times New Roman" pitchFamily="18" charset="0"/>
              </a:rPr>
              <a:t>ổn</a:t>
            </a:r>
            <a:r>
              <a:rPr lang="en-US" sz="3600" dirty="0">
                <a:solidFill>
                  <a:schemeClr val="tx1"/>
                </a:solidFill>
                <a:latin typeface="Times New Roman" pitchFamily="18" charset="0"/>
                <a:ea typeface="Calibri" pitchFamily="34" charset="0"/>
                <a:cs typeface="Times New Roman" pitchFamily="18" charset="0"/>
              </a:rPr>
              <a:t> </a:t>
            </a:r>
            <a:r>
              <a:rPr lang="en-US" sz="3600" dirty="0" err="1">
                <a:solidFill>
                  <a:schemeClr val="tx1"/>
                </a:solidFill>
                <a:latin typeface="Times New Roman" pitchFamily="18" charset="0"/>
                <a:ea typeface="Calibri" pitchFamily="34" charset="0"/>
                <a:cs typeface="Times New Roman" pitchFamily="18" charset="0"/>
              </a:rPr>
              <a:t>định</a:t>
            </a:r>
            <a:r>
              <a:rPr lang="en-US" sz="3600" dirty="0">
                <a:solidFill>
                  <a:schemeClr val="tx1"/>
                </a:solidFill>
                <a:latin typeface="Times New Roman" pitchFamily="18" charset="0"/>
                <a:ea typeface="Calibri" pitchFamily="34" charset="0"/>
                <a:cs typeface="Times New Roman" pitchFamily="18" charset="0"/>
              </a:rPr>
              <a:t> </a:t>
            </a:r>
            <a:r>
              <a:rPr lang="en-US" sz="3600" dirty="0" err="1">
                <a:solidFill>
                  <a:schemeClr val="tx1"/>
                </a:solidFill>
                <a:latin typeface="Times New Roman" pitchFamily="18" charset="0"/>
                <a:ea typeface="Calibri" pitchFamily="34" charset="0"/>
                <a:cs typeface="Times New Roman" pitchFamily="18" charset="0"/>
              </a:rPr>
              <a:t>và</a:t>
            </a:r>
            <a:r>
              <a:rPr lang="en-US" sz="3600" dirty="0">
                <a:solidFill>
                  <a:schemeClr val="tx1"/>
                </a:solidFill>
                <a:latin typeface="Times New Roman" pitchFamily="18" charset="0"/>
                <a:ea typeface="Calibri" pitchFamily="34" charset="0"/>
                <a:cs typeface="Times New Roman" pitchFamily="18" charset="0"/>
              </a:rPr>
              <a:t> </a:t>
            </a:r>
            <a:r>
              <a:rPr lang="en-US" sz="3600" dirty="0" err="1">
                <a:solidFill>
                  <a:schemeClr val="tx1"/>
                </a:solidFill>
                <a:latin typeface="Times New Roman" pitchFamily="18" charset="0"/>
                <a:ea typeface="Calibri" pitchFamily="34" charset="0"/>
                <a:cs typeface="Times New Roman" pitchFamily="18" charset="0"/>
              </a:rPr>
              <a:t>phát</a:t>
            </a:r>
            <a:r>
              <a:rPr lang="en-US" sz="3600" dirty="0">
                <a:solidFill>
                  <a:schemeClr val="tx1"/>
                </a:solidFill>
                <a:latin typeface="Times New Roman" pitchFamily="18" charset="0"/>
                <a:ea typeface="Calibri" pitchFamily="34" charset="0"/>
                <a:cs typeface="Times New Roman" pitchFamily="18" charset="0"/>
              </a:rPr>
              <a:t> </a:t>
            </a:r>
            <a:r>
              <a:rPr lang="en-US" sz="3600" dirty="0" err="1">
                <a:solidFill>
                  <a:schemeClr val="tx1"/>
                </a:solidFill>
                <a:latin typeface="Times New Roman" pitchFamily="18" charset="0"/>
                <a:ea typeface="Calibri" pitchFamily="34" charset="0"/>
                <a:cs typeface="Times New Roman" pitchFamily="18" charset="0"/>
              </a:rPr>
              <a:t>triển</a:t>
            </a:r>
            <a:r>
              <a:rPr lang="en-US" sz="3600" dirty="0">
                <a:solidFill>
                  <a:schemeClr val="tx1"/>
                </a:solidFill>
                <a:latin typeface="Times New Roman" pitchFamily="18" charset="0"/>
                <a:ea typeface="Calibri" pitchFamily="34" charset="0"/>
                <a:cs typeface="Times New Roman" pitchFamily="18" charset="0"/>
              </a:rPr>
              <a:t> </a:t>
            </a:r>
            <a:r>
              <a:rPr lang="en-US" sz="3600" dirty="0" err="1">
                <a:solidFill>
                  <a:schemeClr val="tx1"/>
                </a:solidFill>
                <a:latin typeface="Times New Roman" pitchFamily="18" charset="0"/>
                <a:ea typeface="Calibri" pitchFamily="34" charset="0"/>
                <a:cs typeface="Times New Roman" pitchFamily="18" charset="0"/>
              </a:rPr>
              <a:t>bền</a:t>
            </a:r>
            <a:r>
              <a:rPr lang="en-US" sz="3600" dirty="0">
                <a:solidFill>
                  <a:schemeClr val="tx1"/>
                </a:solidFill>
                <a:latin typeface="Times New Roman" pitchFamily="18" charset="0"/>
                <a:ea typeface="Calibri" pitchFamily="34" charset="0"/>
                <a:cs typeface="Times New Roman" pitchFamily="18" charset="0"/>
              </a:rPr>
              <a:t> </a:t>
            </a:r>
            <a:r>
              <a:rPr lang="en-US" sz="3600" dirty="0" err="1">
                <a:solidFill>
                  <a:schemeClr val="tx1"/>
                </a:solidFill>
                <a:latin typeface="Times New Roman" pitchFamily="18" charset="0"/>
                <a:ea typeface="Calibri" pitchFamily="34" charset="0"/>
                <a:cs typeface="Times New Roman" pitchFamily="18" charset="0"/>
              </a:rPr>
              <a:t>vững</a:t>
            </a:r>
            <a:r>
              <a:rPr lang="en-US" sz="3600" dirty="0">
                <a:solidFill>
                  <a:schemeClr val="tx1"/>
                </a:solidFill>
                <a:latin typeface="Times New Roman" pitchFamily="18" charset="0"/>
                <a:ea typeface="Calibri" pitchFamily="34" charset="0"/>
                <a:cs typeface="Times New Roman" pitchFamily="18" charset="0"/>
              </a:rPr>
              <a:t>.</a:t>
            </a:r>
          </a:p>
        </p:txBody>
      </p:sp>
    </p:spTree>
    <p:extLst>
      <p:ext uri="{BB962C8B-B14F-4D97-AF65-F5344CB8AC3E}">
        <p14:creationId xmlns:p14="http://schemas.microsoft.com/office/powerpoint/2010/main" val="21738661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B730CDF-3322-425F-9520-295A5ADFCCA6}"/>
              </a:ext>
            </a:extLst>
          </p:cNvPr>
          <p:cNvPicPr>
            <a:picLocks noChangeAspect="1"/>
          </p:cNvPicPr>
          <p:nvPr/>
        </p:nvPicPr>
        <p:blipFill>
          <a:blip r:embed="rId2"/>
          <a:stretch>
            <a:fillRect/>
          </a:stretch>
        </p:blipFill>
        <p:spPr>
          <a:xfrm>
            <a:off x="0" y="0"/>
            <a:ext cx="9144000" cy="6857999"/>
          </a:xfrm>
          <a:prstGeom prst="rect">
            <a:avLst/>
          </a:prstGeom>
        </p:spPr>
      </p:pic>
      <p:pic>
        <p:nvPicPr>
          <p:cNvPr id="3" name="Picture 2" descr="Bộ Y tế lan tỏa thông điệp 5K bằng nhiều thứ tiếng để phòng dịch COVID-19 -  Bộ Y tế - Trang tin về dịch bệnh viêm đường hô hấp cấp COVID-19"/>
          <p:cNvPicPr>
            <a:picLocks noChangeAspect="1" noChangeArrowheads="1"/>
          </p:cNvPicPr>
          <p:nvPr/>
        </p:nvPicPr>
        <p:blipFill rotWithShape="1">
          <a:blip r:embed="rId3">
            <a:extLst>
              <a:ext uri="{28A0092B-C50C-407E-A947-70E740481C1C}">
                <a14:useLocalDpi xmlns:a14="http://schemas.microsoft.com/office/drawing/2010/main" val="0"/>
              </a:ext>
            </a:extLst>
          </a:blip>
          <a:srcRect b="7728"/>
          <a:stretch/>
        </p:blipFill>
        <p:spPr bwMode="auto">
          <a:xfrm>
            <a:off x="152400" y="152400"/>
            <a:ext cx="3810000" cy="61170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419600" y="228600"/>
            <a:ext cx="4343400" cy="2169825"/>
          </a:xfrm>
          <a:prstGeom prst="rect">
            <a:avLst/>
          </a:prstGeom>
          <a:solidFill>
            <a:schemeClr val="accent6">
              <a:lumMod val="20000"/>
              <a:lumOff val="80000"/>
            </a:schemeClr>
          </a:solidFill>
          <a:ln>
            <a:noFill/>
          </a:ln>
        </p:spPr>
        <p:txBody>
          <a:bodyPr>
            <a:spAutoFit/>
          </a:bodyPr>
          <a:lstStyle/>
          <a:p>
            <a:pPr algn="ctr">
              <a:lnSpc>
                <a:spcPct val="150000"/>
              </a:lnSpc>
              <a:defRPr/>
            </a:pPr>
            <a:r>
              <a:rPr lang="en-US" sz="3000" b="1" dirty="0">
                <a:solidFill>
                  <a:srgbClr val="FF0000"/>
                </a:solidFill>
                <a:latin typeface="Times New Roman" pitchFamily="18" charset="0"/>
                <a:cs typeface="Times New Roman" pitchFamily="18" charset="0"/>
              </a:rPr>
              <a:t>Theo </a:t>
            </a:r>
            <a:r>
              <a:rPr lang="en-US" sz="3000" b="1" dirty="0" err="1">
                <a:solidFill>
                  <a:srgbClr val="FF0000"/>
                </a:solidFill>
                <a:latin typeface="Times New Roman" pitchFamily="18" charset="0"/>
                <a:cs typeface="Times New Roman" pitchFamily="18" charset="0"/>
              </a:rPr>
              <a:t>em</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hình</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ảnh</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này</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nhằm</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nhắc</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nhở</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chúng</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ta</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điều</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gì</a:t>
            </a:r>
            <a:r>
              <a:rPr lang="en-US" sz="3000" b="1" dirty="0">
                <a:solidFill>
                  <a:srgbClr val="FF0000"/>
                </a:solidFill>
                <a:latin typeface="Times New Roman" pitchFamily="18" charset="0"/>
                <a:cs typeface="Times New Roman" pitchFamily="18" charset="0"/>
              </a:rPr>
              <a:t>?</a:t>
            </a:r>
          </a:p>
        </p:txBody>
      </p:sp>
      <p:sp>
        <p:nvSpPr>
          <p:cNvPr id="5" name="TextBox 4"/>
          <p:cNvSpPr txBox="1"/>
          <p:nvPr/>
        </p:nvSpPr>
        <p:spPr>
          <a:xfrm>
            <a:off x="3962400" y="2514600"/>
            <a:ext cx="5006502" cy="4164345"/>
          </a:xfrm>
          <a:prstGeom prst="rect">
            <a:avLst/>
          </a:prstGeom>
          <a:solidFill>
            <a:schemeClr val="accent3">
              <a:lumMod val="20000"/>
              <a:lumOff val="80000"/>
            </a:schemeClr>
          </a:solidFill>
          <a:ln>
            <a:noFill/>
          </a:ln>
        </p:spPr>
        <p:txBody>
          <a:bodyPr wrap="square">
            <a:spAutoFit/>
          </a:bodyPr>
          <a:lstStyle/>
          <a:p>
            <a:pPr>
              <a:lnSpc>
                <a:spcPct val="150000"/>
              </a:lnSpc>
              <a:defRPr/>
            </a:pP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Nhắc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nhở</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chúng</a:t>
            </a:r>
            <a:r>
              <a:rPr lang="en-US" sz="3000" dirty="0">
                <a:latin typeface="Times New Roman" pitchFamily="18" charset="0"/>
                <a:cs typeface="Times New Roman" pitchFamily="18" charset="0"/>
              </a:rPr>
              <a:t> ta </a:t>
            </a:r>
            <a:r>
              <a:rPr lang="en-US" sz="3000" dirty="0" err="1">
                <a:latin typeface="Times New Roman" pitchFamily="18" charset="0"/>
                <a:cs typeface="Times New Roman" pitchFamily="18" charset="0"/>
              </a:rPr>
              <a:t>hãy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thực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hiện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tốt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tắc</a:t>
            </a:r>
            <a:r>
              <a:rPr lang="en-US" sz="3000" dirty="0">
                <a:latin typeface="Times New Roman" pitchFamily="18" charset="0"/>
                <a:cs typeface="Times New Roman" pitchFamily="18" charset="0"/>
              </a:rPr>
              <a:t> 5k.</a:t>
            </a:r>
          </a:p>
          <a:p>
            <a:pPr>
              <a:lnSpc>
                <a:spcPct val="150000"/>
              </a:lnSpc>
              <a:defRPr/>
            </a:pP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Mỗi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chúng</a:t>
            </a:r>
            <a:r>
              <a:rPr lang="en-US" sz="3000" dirty="0">
                <a:latin typeface="Times New Roman" pitchFamily="18" charset="0"/>
                <a:cs typeface="Times New Roman" pitchFamily="18" charset="0"/>
              </a:rPr>
              <a:t> ta </a:t>
            </a:r>
            <a:r>
              <a:rPr lang="en-US" sz="3000" dirty="0" err="1">
                <a:latin typeface="Times New Roman" pitchFamily="18" charset="0"/>
                <a:cs typeface="Times New Roman" pitchFamily="18" charset="0"/>
              </a:rPr>
              <a:t>hãy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tự</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thực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hiện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đúng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định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chung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để</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góp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phần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chống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đại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dịch</a:t>
            </a:r>
            <a:r>
              <a:rPr lang="en-US" sz="3000" dirty="0">
                <a:latin typeface="Times New Roman" pitchFamily="18" charset="0"/>
                <a:cs typeface="Times New Roman" pitchFamily="18" charset="0"/>
              </a:rPr>
              <a:t> covid-19</a:t>
            </a:r>
          </a:p>
        </p:txBody>
      </p:sp>
    </p:spTree>
    <p:extLst>
      <p:ext uri="{BB962C8B-B14F-4D97-AF65-F5344CB8AC3E}">
        <p14:creationId xmlns:p14="http://schemas.microsoft.com/office/powerpoint/2010/main" val="27804275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xit" presetSubtype="16" fill="hold" grpId="0" nodeType="afterEffect">
                                  <p:stCondLst>
                                    <p:cond delay="0"/>
                                  </p:stCondLst>
                                  <p:childTnLst>
                                    <p:animEffect transition="out" filter="box(i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down)">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9728D4-5439-4A27-AADF-2A4AA348649D}"/>
              </a:ext>
            </a:extLst>
          </p:cNvPr>
          <p:cNvPicPr>
            <a:picLocks noChangeAspect="1"/>
          </p:cNvPicPr>
          <p:nvPr/>
        </p:nvPicPr>
        <p:blipFill>
          <a:blip r:embed="rId2"/>
          <a:stretch>
            <a:fillRect/>
          </a:stretch>
        </p:blipFill>
        <p:spPr>
          <a:xfrm>
            <a:off x="0" y="0"/>
            <a:ext cx="9144000" cy="68579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1905000" y="3827"/>
            <a:ext cx="5638800" cy="1200329"/>
          </a:xfrm>
          <a:prstGeom prst="rect">
            <a:avLst/>
          </a:prstGeom>
          <a:noFill/>
        </p:spPr>
        <p:txBody>
          <a:bodyPr wrap="square" rtlCol="0">
            <a:spAutoFit/>
          </a:bodyPr>
          <a:lstStyle/>
          <a:p>
            <a:pPr algn="ctr"/>
            <a:r>
              <a:rPr lang="en-US" sz="3600" b="1" dirty="0" err="1">
                <a:latin typeface="Times New Roman" pitchFamily="18" charset="0"/>
                <a:cs typeface="Times New Roman" pitchFamily="18" charset="0"/>
              </a:rPr>
              <a:t>Bài</a:t>
            </a:r>
            <a:r>
              <a:rPr lang="en-US" sz="3600" b="1" dirty="0">
                <a:latin typeface="Times New Roman" pitchFamily="18" charset="0"/>
                <a:cs typeface="Times New Roman" pitchFamily="18" charset="0"/>
              </a:rPr>
              <a:t> 4: </a:t>
            </a:r>
          </a:p>
          <a:p>
            <a:pPr algn="ctr"/>
            <a:r>
              <a:rPr lang="en-US" sz="3600" b="1" dirty="0">
                <a:solidFill>
                  <a:srgbClr val="FF0000"/>
                </a:solidFill>
                <a:highlight>
                  <a:srgbClr val="FFFF00"/>
                </a:highlight>
                <a:latin typeface="Times New Roman" pitchFamily="18" charset="0"/>
                <a:cs typeface="Times New Roman" pitchFamily="18" charset="0"/>
              </a:rPr>
              <a:t>ĐẠO ĐỨC VÀ KỈ LUẬT</a:t>
            </a:r>
          </a:p>
        </p:txBody>
      </p:sp>
      <p:sp>
        <p:nvSpPr>
          <p:cNvPr id="5" name="TextBox 4"/>
          <p:cNvSpPr txBox="1"/>
          <p:nvPr/>
        </p:nvSpPr>
        <p:spPr>
          <a:xfrm>
            <a:off x="723900" y="1676400"/>
            <a:ext cx="7696200" cy="2662267"/>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vi-VN" sz="3200" b="1" dirty="0">
                <a:solidFill>
                  <a:srgbClr val="FF0000"/>
                </a:solidFill>
                <a:latin typeface="Times New Roman" pitchFamily="18" charset="0"/>
                <a:cs typeface="Times New Roman" pitchFamily="18" charset="0"/>
              </a:rPr>
              <a:t>II/ Nội dung bài học: </a:t>
            </a:r>
          </a:p>
          <a:p>
            <a:pPr>
              <a:lnSpc>
                <a:spcPct val="150000"/>
              </a:lnSpc>
            </a:pPr>
            <a:r>
              <a:rPr lang="vi-VN" sz="3000" i="1" dirty="0">
                <a:latin typeface="Times New Roman" pitchFamily="18" charset="0"/>
                <a:cs typeface="Times New Roman" pitchFamily="18" charset="0"/>
              </a:rPr>
              <a:t>4/ Ý nghĩa: </a:t>
            </a:r>
          </a:p>
          <a:p>
            <a:pPr>
              <a:lnSpc>
                <a:spcPct val="150000"/>
              </a:lnSpc>
            </a:pPr>
            <a:r>
              <a:rPr lang="vi-VN" sz="3000" i="1" dirty="0">
                <a:latin typeface="Times New Roman" pitchFamily="18" charset="0"/>
                <a:cs typeface="Times New Roman" pitchFamily="18" charset="0"/>
              </a:rPr>
              <a:t>	</a:t>
            </a:r>
            <a:r>
              <a:rPr lang="en-US" sz="3000" dirty="0" err="1">
                <a:latin typeface="Times New Roman" pitchFamily="18" charset="0"/>
                <a:cs typeface="Times New Roman" pitchFamily="18" charset="0"/>
              </a:rPr>
              <a:t>Người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đạo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đức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biết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tuân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thủ</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kỷ</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luật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được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mọi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người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tôn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trọng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quý</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mến</a:t>
            </a:r>
            <a:endParaRPr lang="en-US" sz="3000" b="1" dirty="0">
              <a:latin typeface="Times New Roman" pitchFamily="18" charset="0"/>
              <a:cs typeface="Times New Roman" pitchFamily="18" charset="0"/>
            </a:endParaRPr>
          </a:p>
        </p:txBody>
      </p:sp>
    </p:spTree>
    <p:extLst>
      <p:ext uri="{BB962C8B-B14F-4D97-AF65-F5344CB8AC3E}">
        <p14:creationId xmlns:p14="http://schemas.microsoft.com/office/powerpoint/2010/main" val="39189389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0A0E23-7379-4833-AFDB-8302D5C5D0BE}"/>
              </a:ext>
            </a:extLst>
          </p:cNvPr>
          <p:cNvPicPr>
            <a:picLocks noChangeAspect="1"/>
          </p:cNvPicPr>
          <p:nvPr/>
        </p:nvPicPr>
        <p:blipFill>
          <a:blip r:embed="rId2"/>
          <a:stretch>
            <a:fillRect/>
          </a:stretch>
        </p:blipFill>
        <p:spPr>
          <a:xfrm>
            <a:off x="0" y="0"/>
            <a:ext cx="9144000" cy="6857999"/>
          </a:xfrm>
          <a:prstGeom prst="rect">
            <a:avLst/>
          </a:prstGeom>
        </p:spPr>
      </p:pic>
      <p:sp>
        <p:nvSpPr>
          <p:cNvPr id="3" name="AutoShape 2" descr="Tư liệu ảnh Chủ tịch Hồ Chí Minh từ năm 1954 - 1969 | Hồ Chí Mi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Cloud 3"/>
          <p:cNvSpPr/>
          <p:nvPr/>
        </p:nvSpPr>
        <p:spPr>
          <a:xfrm>
            <a:off x="1485900" y="914400"/>
            <a:ext cx="6172200" cy="4191000"/>
          </a:xfrm>
          <a:prstGeom prst="cloud">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200" dirty="0" err="1">
                <a:solidFill>
                  <a:schemeClr val="tx1"/>
                </a:solidFill>
                <a:latin typeface="Times New Roman" pitchFamily="18" charset="0"/>
                <a:cs typeface="Times New Roman" pitchFamily="18" charset="0"/>
              </a:rPr>
              <a:t>Em</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hãy</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tìm</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những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tấm</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gương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thể</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hiện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có</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đạo</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đức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và</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tính</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kỉ</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luật</a:t>
            </a:r>
            <a:r>
              <a:rPr lang="en-US" sz="3200" dirty="0">
                <a:solidFill>
                  <a:schemeClr val="tx1"/>
                </a:solidFill>
                <a:latin typeface="Times New Roman" pitchFamily="18" charset="0"/>
                <a:cs typeface="Times New Roman" pitchFamily="18" charset="0"/>
              </a:rPr>
              <a:t>?</a:t>
            </a:r>
          </a:p>
        </p:txBody>
      </p:sp>
    </p:spTree>
    <p:extLst>
      <p:ext uri="{BB962C8B-B14F-4D97-AF65-F5344CB8AC3E}">
        <p14:creationId xmlns:p14="http://schemas.microsoft.com/office/powerpoint/2010/main" val="25534230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9565EC-7668-4458-81F7-4F011636CAF8}"/>
              </a:ext>
            </a:extLst>
          </p:cNvPr>
          <p:cNvPicPr>
            <a:picLocks noChangeAspect="1"/>
          </p:cNvPicPr>
          <p:nvPr/>
        </p:nvPicPr>
        <p:blipFill>
          <a:blip r:embed="rId2"/>
          <a:stretch>
            <a:fillRect/>
          </a:stretch>
        </p:blipFill>
        <p:spPr>
          <a:xfrm>
            <a:off x="0" y="0"/>
            <a:ext cx="9144000" cy="6858000"/>
          </a:xfrm>
          <a:prstGeom prst="rect">
            <a:avLst/>
          </a:prstGeom>
        </p:spPr>
      </p:pic>
      <p:sp>
        <p:nvSpPr>
          <p:cNvPr id="3" name="AutoShape 2" descr="Tư liệu ảnh Chủ tịch Hồ Chí Minh từ năm 1954 - 1969 | Hồ Chí Mi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1230549"/>
            <a:ext cx="4356938" cy="3352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3"/>
          <p:cNvSpPr txBox="1">
            <a:spLocks noChangeArrowheads="1"/>
          </p:cNvSpPr>
          <p:nvPr/>
        </p:nvSpPr>
        <p:spPr bwMode="auto">
          <a:xfrm>
            <a:off x="139430" y="297544"/>
            <a:ext cx="4064540" cy="3785652"/>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50000"/>
              </a:lnSpc>
            </a:pPr>
            <a:r>
              <a:rPr lang="en-US" sz="3200" dirty="0" err="1">
                <a:solidFill>
                  <a:srgbClr val="FF0066"/>
                </a:solidFill>
                <a:latin typeface="Times New Roman" pitchFamily="18" charset="0"/>
                <a:cs typeface="Times New Roman" pitchFamily="18" charset="0"/>
              </a:rPr>
              <a:t>Bác</a:t>
            </a:r>
            <a:r>
              <a:rPr lang="en-US" sz="3200" dirty="0">
                <a:solidFill>
                  <a:srgbClr val="FF0066"/>
                </a:solidFill>
                <a:latin typeface="Times New Roman" pitchFamily="18" charset="0"/>
                <a:cs typeface="Times New Roman" pitchFamily="18" charset="0"/>
              </a:rPr>
              <a:t> </a:t>
            </a:r>
            <a:r>
              <a:rPr lang="en-US" sz="3200" dirty="0" err="1">
                <a:solidFill>
                  <a:srgbClr val="FF0066"/>
                </a:solidFill>
                <a:latin typeface="Times New Roman" pitchFamily="18" charset="0"/>
                <a:cs typeface="Times New Roman" pitchFamily="18" charset="0"/>
              </a:rPr>
              <a:t>là</a:t>
            </a:r>
            <a:r>
              <a:rPr lang="en-US" sz="3200" dirty="0">
                <a:solidFill>
                  <a:srgbClr val="FF0066"/>
                </a:solidFill>
                <a:latin typeface="Times New Roman" pitchFamily="18" charset="0"/>
                <a:cs typeface="Times New Roman" pitchFamily="18" charset="0"/>
              </a:rPr>
              <a:t> </a:t>
            </a:r>
            <a:r>
              <a:rPr lang="en-US" sz="3200" dirty="0" err="1">
                <a:solidFill>
                  <a:srgbClr val="FF0066"/>
                </a:solidFill>
                <a:latin typeface="Times New Roman" pitchFamily="18" charset="0"/>
                <a:cs typeface="Times New Roman" pitchFamily="18" charset="0"/>
              </a:rPr>
              <a:t>một</a:t>
            </a:r>
            <a:r>
              <a:rPr lang="en-US" sz="3200" dirty="0">
                <a:solidFill>
                  <a:srgbClr val="FF0066"/>
                </a:solidFill>
                <a:latin typeface="Times New Roman" pitchFamily="18" charset="0"/>
                <a:cs typeface="Times New Roman" pitchFamily="18" charset="0"/>
              </a:rPr>
              <a:t> </a:t>
            </a:r>
            <a:r>
              <a:rPr lang="en-US" sz="3200" dirty="0" err="1">
                <a:solidFill>
                  <a:srgbClr val="FF0066"/>
                </a:solidFill>
                <a:latin typeface="Times New Roman" pitchFamily="18" charset="0"/>
                <a:cs typeface="Times New Roman" pitchFamily="18" charset="0"/>
              </a:rPr>
              <a:t>tấm</a:t>
            </a:r>
            <a:r>
              <a:rPr lang="en-US" sz="3200" dirty="0">
                <a:solidFill>
                  <a:srgbClr val="FF0066"/>
                </a:solidFill>
                <a:latin typeface="Times New Roman" pitchFamily="18" charset="0"/>
                <a:cs typeface="Times New Roman" pitchFamily="18" charset="0"/>
              </a:rPr>
              <a:t> </a:t>
            </a:r>
            <a:r>
              <a:rPr lang="en-US" sz="3200" dirty="0" err="1">
                <a:solidFill>
                  <a:srgbClr val="FF0066"/>
                </a:solidFill>
                <a:latin typeface="Times New Roman" pitchFamily="18" charset="0"/>
                <a:cs typeface="Times New Roman" pitchFamily="18" charset="0"/>
              </a:rPr>
              <a:t>gương</a:t>
            </a:r>
            <a:r>
              <a:rPr lang="en-US" sz="3200" dirty="0">
                <a:solidFill>
                  <a:srgbClr val="FF0066"/>
                </a:solidFill>
                <a:latin typeface="Times New Roman" pitchFamily="18" charset="0"/>
                <a:cs typeface="Times New Roman" pitchFamily="18" charset="0"/>
              </a:rPr>
              <a:t> </a:t>
            </a:r>
            <a:r>
              <a:rPr lang="en-US" sz="3200" dirty="0" err="1">
                <a:solidFill>
                  <a:srgbClr val="FF0066"/>
                </a:solidFill>
                <a:latin typeface="Times New Roman" pitchFamily="18" charset="0"/>
                <a:cs typeface="Times New Roman" pitchFamily="18" charset="0"/>
              </a:rPr>
              <a:t>đạo</a:t>
            </a:r>
            <a:r>
              <a:rPr lang="en-US" sz="3200" dirty="0">
                <a:solidFill>
                  <a:srgbClr val="FF0066"/>
                </a:solidFill>
                <a:latin typeface="Times New Roman" pitchFamily="18" charset="0"/>
                <a:cs typeface="Times New Roman" pitchFamily="18" charset="0"/>
              </a:rPr>
              <a:t> </a:t>
            </a:r>
            <a:r>
              <a:rPr lang="en-US" sz="3200" dirty="0" err="1">
                <a:solidFill>
                  <a:srgbClr val="FF0066"/>
                </a:solidFill>
                <a:latin typeface="Times New Roman" pitchFamily="18" charset="0"/>
                <a:cs typeface="Times New Roman" pitchFamily="18" charset="0"/>
              </a:rPr>
              <a:t>đức</a:t>
            </a:r>
            <a:r>
              <a:rPr lang="en-US" sz="3200" dirty="0">
                <a:solidFill>
                  <a:srgbClr val="FF0066"/>
                </a:solidFill>
                <a:latin typeface="Times New Roman" pitchFamily="18" charset="0"/>
                <a:cs typeface="Times New Roman" pitchFamily="18" charset="0"/>
              </a:rPr>
              <a:t> </a:t>
            </a:r>
            <a:r>
              <a:rPr lang="en-US" sz="3200" dirty="0" err="1">
                <a:solidFill>
                  <a:srgbClr val="FF0066"/>
                </a:solidFill>
                <a:latin typeface="Times New Roman" pitchFamily="18" charset="0"/>
                <a:cs typeface="Times New Roman" pitchFamily="18" charset="0"/>
              </a:rPr>
              <a:t>để</a:t>
            </a:r>
            <a:r>
              <a:rPr lang="en-US" sz="3200" dirty="0">
                <a:solidFill>
                  <a:srgbClr val="FF0066"/>
                </a:solidFill>
                <a:latin typeface="Times New Roman" pitchFamily="18" charset="0"/>
                <a:cs typeface="Times New Roman" pitchFamily="18" charset="0"/>
              </a:rPr>
              <a:t> </a:t>
            </a:r>
            <a:r>
              <a:rPr lang="en-US" sz="3200" dirty="0" err="1">
                <a:solidFill>
                  <a:srgbClr val="FF0066"/>
                </a:solidFill>
                <a:latin typeface="Times New Roman" pitchFamily="18" charset="0"/>
                <a:cs typeface="Times New Roman" pitchFamily="18" charset="0"/>
              </a:rPr>
              <a:t>chúng</a:t>
            </a:r>
            <a:r>
              <a:rPr lang="en-US" sz="3200" dirty="0">
                <a:solidFill>
                  <a:srgbClr val="FF0066"/>
                </a:solidFill>
                <a:latin typeface="Times New Roman" pitchFamily="18" charset="0"/>
                <a:cs typeface="Times New Roman" pitchFamily="18" charset="0"/>
              </a:rPr>
              <a:t> ta </a:t>
            </a:r>
            <a:r>
              <a:rPr lang="en-US" sz="3200" dirty="0" err="1">
                <a:solidFill>
                  <a:srgbClr val="FF0066"/>
                </a:solidFill>
                <a:latin typeface="Times New Roman" pitchFamily="18" charset="0"/>
                <a:cs typeface="Times New Roman" pitchFamily="18" charset="0"/>
              </a:rPr>
              <a:t>học</a:t>
            </a:r>
            <a:r>
              <a:rPr lang="en-US" sz="3200" dirty="0">
                <a:solidFill>
                  <a:srgbClr val="FF0066"/>
                </a:solidFill>
                <a:latin typeface="Times New Roman" pitchFamily="18" charset="0"/>
                <a:cs typeface="Times New Roman" pitchFamily="18" charset="0"/>
              </a:rPr>
              <a:t> </a:t>
            </a:r>
            <a:r>
              <a:rPr lang="en-US" sz="3200" dirty="0" err="1">
                <a:solidFill>
                  <a:srgbClr val="FF0066"/>
                </a:solidFill>
                <a:latin typeface="Times New Roman" pitchFamily="18" charset="0"/>
                <a:cs typeface="Times New Roman" pitchFamily="18" charset="0"/>
              </a:rPr>
              <a:t>tập</a:t>
            </a:r>
            <a:r>
              <a:rPr lang="en-US" sz="3200" dirty="0">
                <a:solidFill>
                  <a:srgbClr val="FF0066"/>
                </a:solidFill>
                <a:latin typeface="Times New Roman" pitchFamily="18" charset="0"/>
                <a:cs typeface="Times New Roman" pitchFamily="18" charset="0"/>
              </a:rPr>
              <a:t>, </a:t>
            </a:r>
            <a:r>
              <a:rPr lang="en-US" sz="3200" dirty="0" err="1">
                <a:solidFill>
                  <a:srgbClr val="FF0066"/>
                </a:solidFill>
                <a:latin typeface="Times New Roman" pitchFamily="18" charset="0"/>
                <a:cs typeface="Times New Roman" pitchFamily="18" charset="0"/>
              </a:rPr>
              <a:t>noi</a:t>
            </a:r>
            <a:r>
              <a:rPr lang="en-US" sz="3200" dirty="0">
                <a:solidFill>
                  <a:srgbClr val="FF0066"/>
                </a:solidFill>
                <a:latin typeface="Times New Roman" pitchFamily="18" charset="0"/>
                <a:cs typeface="Times New Roman" pitchFamily="18" charset="0"/>
              </a:rPr>
              <a:t> </a:t>
            </a:r>
            <a:r>
              <a:rPr lang="en-US" sz="3200" dirty="0" err="1">
                <a:solidFill>
                  <a:srgbClr val="FF0066"/>
                </a:solidFill>
                <a:latin typeface="Times New Roman" pitchFamily="18" charset="0"/>
                <a:cs typeface="Times New Roman" pitchFamily="18" charset="0"/>
              </a:rPr>
              <a:t>theo</a:t>
            </a:r>
            <a:r>
              <a:rPr lang="en-US" sz="3200" dirty="0">
                <a:solidFill>
                  <a:srgbClr val="FF0066"/>
                </a:solidFill>
                <a:latin typeface="Times New Roman" pitchFamily="18" charset="0"/>
                <a:cs typeface="Times New Roman" pitchFamily="18" charset="0"/>
              </a:rPr>
              <a:t> </a:t>
            </a:r>
            <a:r>
              <a:rPr lang="en-US" sz="3200" dirty="0" err="1">
                <a:solidFill>
                  <a:srgbClr val="FF0066"/>
                </a:solidFill>
                <a:latin typeface="Times New Roman" pitchFamily="18" charset="0"/>
                <a:cs typeface="Times New Roman" pitchFamily="18" charset="0"/>
              </a:rPr>
              <a:t>và</a:t>
            </a:r>
            <a:r>
              <a:rPr lang="en-US" sz="3200" dirty="0">
                <a:solidFill>
                  <a:srgbClr val="FF0066"/>
                </a:solidFill>
                <a:latin typeface="Times New Roman" pitchFamily="18" charset="0"/>
                <a:cs typeface="Times New Roman" pitchFamily="18" charset="0"/>
              </a:rPr>
              <a:t> </a:t>
            </a:r>
            <a:r>
              <a:rPr lang="en-US" sz="3200" dirty="0" err="1">
                <a:solidFill>
                  <a:srgbClr val="FF0066"/>
                </a:solidFill>
                <a:latin typeface="Times New Roman" pitchFamily="18" charset="0"/>
                <a:cs typeface="Times New Roman" pitchFamily="18" charset="0"/>
              </a:rPr>
              <a:t>là</a:t>
            </a:r>
            <a:r>
              <a:rPr lang="en-US" sz="3200" dirty="0">
                <a:solidFill>
                  <a:srgbClr val="FF0066"/>
                </a:solidFill>
                <a:latin typeface="Times New Roman" pitchFamily="18" charset="0"/>
                <a:cs typeface="Times New Roman" pitchFamily="18" charset="0"/>
              </a:rPr>
              <a:t> </a:t>
            </a:r>
            <a:r>
              <a:rPr lang="en-US" sz="3200" dirty="0" err="1">
                <a:solidFill>
                  <a:srgbClr val="FF0066"/>
                </a:solidFill>
                <a:latin typeface="Times New Roman" pitchFamily="18" charset="0"/>
                <a:cs typeface="Times New Roman" pitchFamily="18" charset="0"/>
              </a:rPr>
              <a:t>người</a:t>
            </a:r>
            <a:r>
              <a:rPr lang="en-US" sz="3200" dirty="0">
                <a:solidFill>
                  <a:srgbClr val="FF0066"/>
                </a:solidFill>
                <a:latin typeface="Times New Roman" pitchFamily="18" charset="0"/>
                <a:cs typeface="Times New Roman" pitchFamily="18" charset="0"/>
              </a:rPr>
              <a:t> </a:t>
            </a:r>
            <a:r>
              <a:rPr lang="en-US" sz="3200" dirty="0" err="1">
                <a:solidFill>
                  <a:srgbClr val="FF0066"/>
                </a:solidFill>
                <a:latin typeface="Times New Roman" pitchFamily="18" charset="0"/>
                <a:cs typeface="Times New Roman" pitchFamily="18" charset="0"/>
              </a:rPr>
              <a:t>luôn</a:t>
            </a:r>
            <a:r>
              <a:rPr lang="en-US" sz="3200" dirty="0">
                <a:solidFill>
                  <a:srgbClr val="FF0066"/>
                </a:solidFill>
                <a:latin typeface="Times New Roman" pitchFamily="18" charset="0"/>
                <a:cs typeface="Times New Roman" pitchFamily="18" charset="0"/>
              </a:rPr>
              <a:t> </a:t>
            </a:r>
            <a:r>
              <a:rPr lang="en-US" sz="3200" dirty="0" err="1">
                <a:solidFill>
                  <a:srgbClr val="FF0066"/>
                </a:solidFill>
                <a:latin typeface="Times New Roman" pitchFamily="18" charset="0"/>
                <a:cs typeface="Times New Roman" pitchFamily="18" charset="0"/>
              </a:rPr>
              <a:t>có</a:t>
            </a:r>
            <a:r>
              <a:rPr lang="en-US" sz="3200" dirty="0">
                <a:solidFill>
                  <a:srgbClr val="FF0066"/>
                </a:solidFill>
                <a:latin typeface="Times New Roman" pitchFamily="18" charset="0"/>
                <a:cs typeface="Times New Roman" pitchFamily="18" charset="0"/>
              </a:rPr>
              <a:t> ý </a:t>
            </a:r>
            <a:r>
              <a:rPr lang="en-US" sz="3200" dirty="0" err="1">
                <a:solidFill>
                  <a:srgbClr val="FF0066"/>
                </a:solidFill>
                <a:latin typeface="Times New Roman" pitchFamily="18" charset="0"/>
                <a:cs typeface="Times New Roman" pitchFamily="18" charset="0"/>
              </a:rPr>
              <a:t>thức</a:t>
            </a:r>
            <a:r>
              <a:rPr lang="en-US" sz="3200" dirty="0">
                <a:solidFill>
                  <a:srgbClr val="FF0066"/>
                </a:solidFill>
                <a:latin typeface="Times New Roman" pitchFamily="18" charset="0"/>
                <a:cs typeface="Times New Roman" pitchFamily="18" charset="0"/>
              </a:rPr>
              <a:t> </a:t>
            </a:r>
            <a:r>
              <a:rPr lang="en-US" sz="3200" dirty="0" err="1">
                <a:solidFill>
                  <a:srgbClr val="FF0066"/>
                </a:solidFill>
                <a:latin typeface="Times New Roman" pitchFamily="18" charset="0"/>
                <a:cs typeface="Times New Roman" pitchFamily="18" charset="0"/>
              </a:rPr>
              <a:t>chấp</a:t>
            </a:r>
            <a:r>
              <a:rPr lang="en-US" sz="3200" dirty="0">
                <a:solidFill>
                  <a:srgbClr val="FF0066"/>
                </a:solidFill>
                <a:latin typeface="Times New Roman" pitchFamily="18" charset="0"/>
                <a:cs typeface="Times New Roman" pitchFamily="18" charset="0"/>
              </a:rPr>
              <a:t> </a:t>
            </a:r>
            <a:r>
              <a:rPr lang="en-US" sz="3200" dirty="0" err="1">
                <a:solidFill>
                  <a:srgbClr val="FF0066"/>
                </a:solidFill>
                <a:latin typeface="Times New Roman" pitchFamily="18" charset="0"/>
                <a:cs typeface="Times New Roman" pitchFamily="18" charset="0"/>
              </a:rPr>
              <a:t>hành</a:t>
            </a:r>
            <a:r>
              <a:rPr lang="en-US" sz="3200" dirty="0">
                <a:solidFill>
                  <a:srgbClr val="FF0066"/>
                </a:solidFill>
                <a:latin typeface="Times New Roman" pitchFamily="18" charset="0"/>
                <a:cs typeface="Times New Roman" pitchFamily="18" charset="0"/>
              </a:rPr>
              <a:t>  </a:t>
            </a:r>
            <a:r>
              <a:rPr lang="en-US" sz="3200" dirty="0" err="1">
                <a:solidFill>
                  <a:srgbClr val="FF0066"/>
                </a:solidFill>
                <a:latin typeface="Times New Roman" pitchFamily="18" charset="0"/>
                <a:cs typeface="Times New Roman" pitchFamily="18" charset="0"/>
              </a:rPr>
              <a:t>kỉ</a:t>
            </a:r>
            <a:r>
              <a:rPr lang="en-US" sz="3200" dirty="0">
                <a:solidFill>
                  <a:srgbClr val="FF0066"/>
                </a:solidFill>
                <a:latin typeface="Times New Roman" pitchFamily="18" charset="0"/>
                <a:cs typeface="Times New Roman" pitchFamily="18" charset="0"/>
              </a:rPr>
              <a:t> </a:t>
            </a:r>
            <a:r>
              <a:rPr lang="en-US" sz="3200" dirty="0" err="1">
                <a:solidFill>
                  <a:srgbClr val="FF0066"/>
                </a:solidFill>
                <a:latin typeface="Times New Roman" pitchFamily="18" charset="0"/>
                <a:cs typeface="Times New Roman" pitchFamily="18" charset="0"/>
              </a:rPr>
              <a:t>luật</a:t>
            </a:r>
            <a:r>
              <a:rPr lang="en-US" sz="3200" dirty="0">
                <a:solidFill>
                  <a:srgbClr val="FF0066"/>
                </a:solidFill>
                <a:latin typeface="Times New Roman" pitchFamily="18" charset="0"/>
                <a:cs typeface="Times New Roman" pitchFamily="18" charset="0"/>
              </a:rPr>
              <a:t> </a:t>
            </a:r>
            <a:r>
              <a:rPr lang="en-US" sz="3200" dirty="0" err="1">
                <a:solidFill>
                  <a:srgbClr val="FF0066"/>
                </a:solidFill>
                <a:latin typeface="Times New Roman" pitchFamily="18" charset="0"/>
                <a:cs typeface="Times New Roman" pitchFamily="18" charset="0"/>
              </a:rPr>
              <a:t>cao</a:t>
            </a:r>
            <a:endParaRPr lang="en-US" sz="3200" dirty="0">
              <a:solidFill>
                <a:srgbClr val="FF0066"/>
              </a:solidFill>
              <a:latin typeface="Times New Roman" pitchFamily="18" charset="0"/>
              <a:cs typeface="Times New Roman" pitchFamily="18" charset="0"/>
            </a:endParaRPr>
          </a:p>
        </p:txBody>
      </p:sp>
      <p:sp>
        <p:nvSpPr>
          <p:cNvPr id="8" name="Rectangle 7"/>
          <p:cNvSpPr/>
          <p:nvPr/>
        </p:nvSpPr>
        <p:spPr>
          <a:xfrm>
            <a:off x="5382025" y="4876800"/>
            <a:ext cx="2784737" cy="584775"/>
          </a:xfrm>
          <a:prstGeom prst="rect">
            <a:avLst/>
          </a:prstGeom>
          <a:solidFill>
            <a:schemeClr val="accent5">
              <a:lumMod val="20000"/>
              <a:lumOff val="80000"/>
            </a:schemeClr>
          </a:solidFill>
          <a:ln>
            <a:noFill/>
          </a:ln>
        </p:spPr>
        <p:txBody>
          <a:bodyPr wrap="none">
            <a:spAutoFit/>
          </a:bodyPr>
          <a:lstStyle/>
          <a:p>
            <a:r>
              <a:rPr lang="en-US" sz="3200" dirty="0">
                <a:solidFill>
                  <a:srgbClr val="FF0066"/>
                </a:solidFill>
                <a:latin typeface="Times New Roman" pitchFamily="18" charset="0"/>
                <a:cs typeface="Times New Roman" pitchFamily="18" charset="0"/>
              </a:rPr>
              <a:t>HỒ CHÍ MINH</a:t>
            </a:r>
          </a:p>
        </p:txBody>
      </p:sp>
      <p:sp>
        <p:nvSpPr>
          <p:cNvPr id="4" name="TextBox 3"/>
          <p:cNvSpPr txBox="1"/>
          <p:nvPr/>
        </p:nvSpPr>
        <p:spPr>
          <a:xfrm>
            <a:off x="5821893" y="327320"/>
            <a:ext cx="1905000" cy="830997"/>
          </a:xfrm>
          <a:prstGeom prst="rect">
            <a:avLst/>
          </a:prstGeom>
          <a:noFill/>
        </p:spPr>
        <p:txBody>
          <a:bodyPr wrap="square" rtlCol="0">
            <a:spAutoFit/>
          </a:bodyPr>
          <a:lstStyle/>
          <a:p>
            <a:r>
              <a:rPr lang="en-US" sz="4800" b="1" dirty="0" err="1">
                <a:solidFill>
                  <a:srgbClr val="FF0000"/>
                </a:solidFill>
                <a:latin typeface="Times New Roman" pitchFamily="18" charset="0"/>
                <a:cs typeface="Times New Roman" pitchFamily="18" charset="0"/>
              </a:rPr>
              <a:t>Gợi</a:t>
            </a:r>
            <a:r>
              <a:rPr lang="en-US" sz="4800" b="1" dirty="0">
                <a:solidFill>
                  <a:srgbClr val="FF0000"/>
                </a:solidFill>
                <a:latin typeface="Times New Roman" pitchFamily="18" charset="0"/>
                <a:cs typeface="Times New Roman" pitchFamily="18" charset="0"/>
              </a:rPr>
              <a:t> ý</a:t>
            </a:r>
          </a:p>
        </p:txBody>
      </p:sp>
    </p:spTree>
    <p:extLst>
      <p:ext uri="{BB962C8B-B14F-4D97-AF65-F5344CB8AC3E}">
        <p14:creationId xmlns:p14="http://schemas.microsoft.com/office/powerpoint/2010/main" val="41442177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9B9A3D-AD34-4695-AD0A-188E37557C71}"/>
              </a:ext>
            </a:extLst>
          </p:cNvPr>
          <p:cNvPicPr>
            <a:picLocks noChangeAspect="1"/>
          </p:cNvPicPr>
          <p:nvPr/>
        </p:nvPicPr>
        <p:blipFill>
          <a:blip r:embed="rId2"/>
          <a:stretch>
            <a:fillRect/>
          </a:stretch>
        </p:blipFill>
        <p:spPr>
          <a:xfrm>
            <a:off x="0" y="0"/>
            <a:ext cx="9144000" cy="6857999"/>
          </a:xfrm>
          <a:prstGeom prst="rect">
            <a:avLst/>
          </a:prstGeom>
        </p:spPr>
      </p:pic>
      <p:sp>
        <p:nvSpPr>
          <p:cNvPr id="3" name="TextBox 2"/>
          <p:cNvSpPr txBox="1"/>
          <p:nvPr/>
        </p:nvSpPr>
        <p:spPr>
          <a:xfrm>
            <a:off x="219277" y="381000"/>
            <a:ext cx="8705445" cy="6324808"/>
          </a:xfrm>
          <a:prstGeom prst="rect">
            <a:avLst/>
          </a:prstGeom>
          <a:solidFill>
            <a:schemeClr val="accent6">
              <a:lumMod val="20000"/>
              <a:lumOff val="80000"/>
            </a:schemeClr>
          </a:solidFill>
        </p:spPr>
        <p:txBody>
          <a:bodyPr wrap="square" rtlCol="0">
            <a:spAutoFit/>
          </a:bodyPr>
          <a:lstStyle/>
          <a:p>
            <a:pPr algn="ctr"/>
            <a:r>
              <a:rPr lang="vi-VN" sz="3000" b="1" dirty="0">
                <a:solidFill>
                  <a:srgbClr val="FF0000"/>
                </a:solidFill>
                <a:latin typeface="Times New Roman" pitchFamily="18" charset="0"/>
                <a:cs typeface="Times New Roman" pitchFamily="18" charset="0"/>
              </a:rPr>
              <a:t>III/ Luyện tập:</a:t>
            </a:r>
          </a:p>
          <a:p>
            <a:r>
              <a:rPr lang="vi-VN" sz="3000" i="1" u="sng" dirty="0">
                <a:latin typeface="Times New Roman" pitchFamily="18" charset="0"/>
                <a:cs typeface="Times New Roman" pitchFamily="18" charset="0"/>
              </a:rPr>
              <a:t>Bài tập </a:t>
            </a:r>
            <a:r>
              <a:rPr lang="vi-VN" sz="3000" i="1" dirty="0">
                <a:latin typeface="Times New Roman" pitchFamily="18" charset="0"/>
                <a:cs typeface="Times New Roman" pitchFamily="18" charset="0"/>
              </a:rPr>
              <a:t>a: Trong những hành vi sau đây, hành vi nào vừa biểu hiện đạo đức, vừa thể hiện tính kỉ luật?</a:t>
            </a:r>
          </a:p>
          <a:p>
            <a:pPr marL="342900" indent="-342900">
              <a:lnSpc>
                <a:spcPct val="150000"/>
              </a:lnSpc>
              <a:buAutoNum type="arabicParenBoth"/>
            </a:pPr>
            <a:r>
              <a:rPr lang="vi-VN" sz="3000" dirty="0">
                <a:latin typeface="Times New Roman" pitchFamily="18" charset="0"/>
                <a:cs typeface="Times New Roman" pitchFamily="18" charset="0"/>
              </a:rPr>
              <a:t>Không nói chuyện riêng trong lớp.</a:t>
            </a:r>
          </a:p>
          <a:p>
            <a:pPr marL="342900" indent="-342900">
              <a:lnSpc>
                <a:spcPct val="150000"/>
              </a:lnSpc>
              <a:buAutoNum type="arabicParenBoth"/>
            </a:pPr>
            <a:r>
              <a:rPr lang="vi-VN" sz="3000" dirty="0">
                <a:latin typeface="Times New Roman" pitchFamily="18" charset="0"/>
                <a:cs typeface="Times New Roman" pitchFamily="18" charset="0"/>
              </a:rPr>
              <a:t>Không quay cóp trong thi cử</a:t>
            </a:r>
          </a:p>
          <a:p>
            <a:pPr marL="342900" indent="-342900">
              <a:lnSpc>
                <a:spcPct val="150000"/>
              </a:lnSpc>
              <a:buAutoNum type="arabicParenBoth"/>
            </a:pPr>
            <a:r>
              <a:rPr lang="vi-VN" sz="3000" dirty="0">
                <a:latin typeface="Times New Roman" pitchFamily="18" charset="0"/>
                <a:cs typeface="Times New Roman" pitchFamily="18" charset="0"/>
              </a:rPr>
              <a:t>Luôn giúp đỡ bạn bè khi khó khăn</a:t>
            </a:r>
          </a:p>
          <a:p>
            <a:pPr marL="342900" indent="-342900">
              <a:lnSpc>
                <a:spcPct val="150000"/>
              </a:lnSpc>
              <a:buAutoNum type="arabicParenBoth"/>
            </a:pPr>
            <a:r>
              <a:rPr lang="vi-VN" sz="3000" dirty="0">
                <a:latin typeface="Times New Roman" pitchFamily="18" charset="0"/>
                <a:cs typeface="Times New Roman" pitchFamily="18" charset="0"/>
              </a:rPr>
              <a:t>Tích cực tham gia các hoạt động của lớp, của trường</a:t>
            </a:r>
          </a:p>
          <a:p>
            <a:pPr marL="342900" indent="-342900">
              <a:lnSpc>
                <a:spcPct val="150000"/>
              </a:lnSpc>
              <a:buAutoNum type="arabicParenBoth"/>
            </a:pPr>
            <a:r>
              <a:rPr lang="vi-VN" sz="3000" dirty="0">
                <a:latin typeface="Times New Roman" pitchFamily="18" charset="0"/>
                <a:cs typeface="Times New Roman" pitchFamily="18" charset="0"/>
              </a:rPr>
              <a:t>Luôn hối hận khi làm điều sai trái</a:t>
            </a:r>
          </a:p>
          <a:p>
            <a:pPr marL="342900" indent="-342900">
              <a:lnSpc>
                <a:spcPct val="150000"/>
              </a:lnSpc>
              <a:buAutoNum type="arabicParenBoth"/>
            </a:pPr>
            <a:r>
              <a:rPr lang="vi-VN" sz="3000" dirty="0">
                <a:latin typeface="Times New Roman" pitchFamily="18" charset="0"/>
                <a:cs typeface="Times New Roman" pitchFamily="18" charset="0"/>
              </a:rPr>
              <a:t>Không hút thuốc lá, không uống rượu bia</a:t>
            </a:r>
          </a:p>
          <a:p>
            <a:pPr marL="342900" indent="-342900">
              <a:lnSpc>
                <a:spcPct val="150000"/>
              </a:lnSpc>
              <a:buAutoNum type="arabicParenBoth"/>
            </a:pPr>
            <a:r>
              <a:rPr lang="vi-VN" sz="3000" dirty="0">
                <a:latin typeface="Times New Roman" pitchFamily="18" charset="0"/>
                <a:cs typeface="Times New Roman" pitchFamily="18" charset="0"/>
              </a:rPr>
              <a:t>Làm bài đầy đủ trước khi tới lớp</a:t>
            </a:r>
          </a:p>
        </p:txBody>
      </p:sp>
    </p:spTree>
    <p:extLst>
      <p:ext uri="{BB962C8B-B14F-4D97-AF65-F5344CB8AC3E}">
        <p14:creationId xmlns:p14="http://schemas.microsoft.com/office/powerpoint/2010/main" val="26685433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2F003A-F108-4453-846F-6268BCCB7E40}"/>
              </a:ext>
            </a:extLst>
          </p:cNvPr>
          <p:cNvPicPr>
            <a:picLocks noChangeAspect="1"/>
          </p:cNvPicPr>
          <p:nvPr/>
        </p:nvPicPr>
        <p:blipFill>
          <a:blip r:embed="rId2"/>
          <a:stretch>
            <a:fillRect/>
          </a:stretch>
        </p:blipFill>
        <p:spPr>
          <a:xfrm>
            <a:off x="0" y="0"/>
            <a:ext cx="9144000" cy="6857999"/>
          </a:xfrm>
          <a:prstGeom prst="rect">
            <a:avLst/>
          </a:prstGeom>
        </p:spPr>
      </p:pic>
      <p:sp>
        <p:nvSpPr>
          <p:cNvPr id="5" name="TextBox 4"/>
          <p:cNvSpPr txBox="1"/>
          <p:nvPr/>
        </p:nvSpPr>
        <p:spPr>
          <a:xfrm>
            <a:off x="457200" y="609600"/>
            <a:ext cx="8001000" cy="4031873"/>
          </a:xfrm>
          <a:prstGeom prst="rect">
            <a:avLst/>
          </a:prstGeom>
          <a:solidFill>
            <a:schemeClr val="bg1"/>
          </a:solidFill>
          <a:ln>
            <a:noFill/>
          </a:ln>
        </p:spPr>
        <p:txBody>
          <a:bodyPr wrap="square" rtlCol="0">
            <a:spAutoFit/>
          </a:bodyPr>
          <a:lstStyle/>
          <a:p>
            <a:pPr algn="just"/>
            <a:r>
              <a:rPr lang="vi-VN" sz="3200" i="1" dirty="0">
                <a:latin typeface="Times New Roman" pitchFamily="18" charset="0"/>
                <a:cs typeface="Times New Roman" pitchFamily="18" charset="0"/>
              </a:rPr>
              <a:t>Bài tập b: Em hãy nêu những biểu hiện thiếu tính kỉ luật của một số bạn học sinh hiện nay.</a:t>
            </a:r>
          </a:p>
          <a:p>
            <a:pPr algn="just"/>
            <a:r>
              <a:rPr lang="vi-VN" sz="3200" b="1" i="1" dirty="0">
                <a:latin typeface="Times New Roman" pitchFamily="18" charset="0"/>
                <a:cs typeface="Times New Roman" pitchFamily="18" charset="0"/>
              </a:rPr>
              <a:t>Gợi ý:</a:t>
            </a:r>
          </a:p>
          <a:p>
            <a:pPr algn="just"/>
            <a:r>
              <a:rPr lang="vi-VN" sz="3200" dirty="0">
                <a:latin typeface="Times New Roman" pitchFamily="18" charset="0"/>
                <a:cs typeface="Times New Roman" pitchFamily="18" charset="0"/>
              </a:rPr>
              <a:t>- Trốn học đi chơi</a:t>
            </a:r>
          </a:p>
          <a:p>
            <a:pPr algn="just"/>
            <a:r>
              <a:rPr lang="vi-VN" sz="3200" dirty="0">
                <a:latin typeface="Times New Roman" pitchFamily="18" charset="0"/>
                <a:cs typeface="Times New Roman" pitchFamily="18" charset="0"/>
              </a:rPr>
              <a:t>- Quay cóp, sử dụng tài liệu khi làm bài thi, kiểm tra.</a:t>
            </a:r>
          </a:p>
          <a:p>
            <a:pPr algn="just"/>
            <a:r>
              <a:rPr lang="vi-VN" sz="3200" dirty="0">
                <a:latin typeface="Times New Roman" pitchFamily="18" charset="0"/>
                <a:cs typeface="Times New Roman" pitchFamily="18" charset="0"/>
              </a:rPr>
              <a:t>- Nghỉ học không xin phép.</a:t>
            </a:r>
          </a:p>
          <a:p>
            <a:pPr algn="just"/>
            <a:r>
              <a:rPr lang="vi-VN" sz="3200" dirty="0">
                <a:latin typeface="Times New Roman" pitchFamily="18" charset="0"/>
                <a:cs typeface="Times New Roman" pitchFamily="18" charset="0"/>
              </a:rPr>
              <a:t>- Ra vào lớp tùy tiện không xin phép,...</a:t>
            </a:r>
          </a:p>
        </p:txBody>
      </p:sp>
    </p:spTree>
    <p:extLst>
      <p:ext uri="{BB962C8B-B14F-4D97-AF65-F5344CB8AC3E}">
        <p14:creationId xmlns:p14="http://schemas.microsoft.com/office/powerpoint/2010/main" val="276745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7A4999-E130-4D71-8773-F91CF389D2EE}"/>
              </a:ext>
            </a:extLst>
          </p:cNvPr>
          <p:cNvPicPr>
            <a:picLocks noChangeAspect="1"/>
          </p:cNvPicPr>
          <p:nvPr/>
        </p:nvPicPr>
        <p:blipFill>
          <a:blip r:embed="rId2"/>
          <a:stretch>
            <a:fillRect/>
          </a:stretch>
        </p:blipFill>
        <p:spPr>
          <a:xfrm>
            <a:off x="0" y="0"/>
            <a:ext cx="9144000" cy="6857999"/>
          </a:xfrm>
          <a:prstGeom prst="rect">
            <a:avLst/>
          </a:prstGeom>
        </p:spPr>
      </p:pic>
      <p:sp>
        <p:nvSpPr>
          <p:cNvPr id="5" name="TextBox 4"/>
          <p:cNvSpPr txBox="1"/>
          <p:nvPr/>
        </p:nvSpPr>
        <p:spPr>
          <a:xfrm>
            <a:off x="800100" y="685800"/>
            <a:ext cx="7543800" cy="4435830"/>
          </a:xfrm>
          <a:prstGeom prst="rect">
            <a:avLst/>
          </a:prstGeom>
          <a:solidFill>
            <a:schemeClr val="bg1"/>
          </a:solidFill>
          <a:ln>
            <a:noFill/>
          </a:ln>
        </p:spPr>
        <p:txBody>
          <a:bodyPr wrap="square" rtlCol="0">
            <a:spAutoFit/>
          </a:bodyPr>
          <a:lstStyle/>
          <a:p>
            <a:pPr>
              <a:lnSpc>
                <a:spcPct val="150000"/>
              </a:lnSpc>
            </a:pPr>
            <a:r>
              <a:rPr lang="vi-VN" sz="3200" i="1" dirty="0">
                <a:latin typeface="Times New Roman" pitchFamily="18" charset="0"/>
                <a:cs typeface="Times New Roman" pitchFamily="18" charset="0"/>
              </a:rPr>
              <a:t>Bài tập </a:t>
            </a:r>
            <a:r>
              <a:rPr lang="en-US" sz="3200" i="1" dirty="0">
                <a:latin typeface="Times New Roman" pitchFamily="18" charset="0"/>
                <a:cs typeface="Times New Roman" pitchFamily="18" charset="0"/>
              </a:rPr>
              <a:t>c</a:t>
            </a:r>
            <a:r>
              <a:rPr lang="vi-VN" sz="3200" i="1" dirty="0">
                <a:latin typeface="Times New Roman" pitchFamily="18" charset="0"/>
                <a:cs typeface="Times New Roman" pitchFamily="18" charset="0"/>
              </a:rPr>
              <a:t>: Em có dự định gì rèn luyện đạo đức và kỉ luật khi còn là một học sinh?</a:t>
            </a:r>
          </a:p>
          <a:p>
            <a:pPr>
              <a:lnSpc>
                <a:spcPct val="150000"/>
              </a:lnSpc>
            </a:pPr>
            <a:r>
              <a:rPr lang="vi-VN" sz="3200" b="1" i="1" dirty="0">
                <a:latin typeface="Times New Roman" pitchFamily="18" charset="0"/>
                <a:cs typeface="Times New Roman" pitchFamily="18" charset="0"/>
              </a:rPr>
              <a:t>Gợi ý:</a:t>
            </a:r>
          </a:p>
          <a:p>
            <a:pPr>
              <a:lnSpc>
                <a:spcPct val="150000"/>
              </a:lnSpc>
            </a:pPr>
            <a:r>
              <a:rPr lang="vi-VN" sz="3200" dirty="0">
                <a:latin typeface="Times New Roman" pitchFamily="18" charset="0"/>
                <a:cs typeface="Times New Roman" pitchFamily="18" charset="0"/>
              </a:rPr>
              <a:t>- Chấp hành đầy đủ, đúng nội quy nha trường,lớp.</a:t>
            </a:r>
          </a:p>
          <a:p>
            <a:pPr>
              <a:lnSpc>
                <a:spcPct val="150000"/>
              </a:lnSpc>
            </a:pPr>
            <a:r>
              <a:rPr lang="vi-VN" sz="3200" dirty="0">
                <a:latin typeface="Times New Roman" pitchFamily="18" charset="0"/>
                <a:cs typeface="Times New Roman" pitchFamily="18" charset="0"/>
              </a:rPr>
              <a:t>- Học nghiêm túc để đạt kết quả cao,....</a:t>
            </a:r>
          </a:p>
        </p:txBody>
      </p:sp>
    </p:spTree>
    <p:extLst>
      <p:ext uri="{BB962C8B-B14F-4D97-AF65-F5344CB8AC3E}">
        <p14:creationId xmlns:p14="http://schemas.microsoft.com/office/powerpoint/2010/main" val="4063016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E884A4-27B5-430E-9F5F-62E9D742FBD2}"/>
              </a:ext>
            </a:extLst>
          </p:cNvPr>
          <p:cNvPicPr>
            <a:picLocks noChangeAspect="1"/>
          </p:cNvPicPr>
          <p:nvPr/>
        </p:nvPicPr>
        <p:blipFill rotWithShape="1">
          <a:blip r:embed="rId2"/>
          <a:srcRect b="6666"/>
          <a:stretch/>
        </p:blipFill>
        <p:spPr>
          <a:xfrm>
            <a:off x="0" y="0"/>
            <a:ext cx="9144000" cy="6858000"/>
          </a:xfrm>
          <a:prstGeom prst="rect">
            <a:avLst/>
          </a:prstGeom>
        </p:spPr>
      </p:pic>
      <p:sp>
        <p:nvSpPr>
          <p:cNvPr id="3" name="TextBox 2"/>
          <p:cNvSpPr txBox="1"/>
          <p:nvPr/>
        </p:nvSpPr>
        <p:spPr>
          <a:xfrm>
            <a:off x="2057400" y="0"/>
            <a:ext cx="5638800" cy="1200329"/>
          </a:xfrm>
          <a:prstGeom prst="rect">
            <a:avLst/>
          </a:prstGeom>
          <a:noFill/>
        </p:spPr>
        <p:txBody>
          <a:bodyPr wrap="square" rtlCol="0">
            <a:spAutoFit/>
          </a:bodyPr>
          <a:lstStyle/>
          <a:p>
            <a:pPr algn="ctr"/>
            <a:r>
              <a:rPr lang="en-US" sz="3600" b="1" dirty="0" err="1">
                <a:latin typeface="Times New Roman" pitchFamily="18" charset="0"/>
                <a:cs typeface="Times New Roman" pitchFamily="18" charset="0"/>
              </a:rPr>
              <a:t>Bài</a:t>
            </a:r>
            <a:r>
              <a:rPr lang="en-US" sz="3600" b="1" dirty="0">
                <a:latin typeface="Times New Roman" pitchFamily="18" charset="0"/>
                <a:cs typeface="Times New Roman" pitchFamily="18" charset="0"/>
              </a:rPr>
              <a:t> 4: </a:t>
            </a:r>
          </a:p>
          <a:p>
            <a:pPr algn="ctr"/>
            <a:r>
              <a:rPr lang="en-US" sz="3600" b="1" dirty="0">
                <a:solidFill>
                  <a:srgbClr val="FF0000"/>
                </a:solidFill>
                <a:highlight>
                  <a:srgbClr val="FFFF00"/>
                </a:highlight>
                <a:latin typeface="Times New Roman" pitchFamily="18" charset="0"/>
                <a:cs typeface="Times New Roman" pitchFamily="18" charset="0"/>
              </a:rPr>
              <a:t>ĐẠO ĐỨC VÀ KỈ LUẬT</a:t>
            </a:r>
          </a:p>
        </p:txBody>
      </p:sp>
      <p:sp>
        <p:nvSpPr>
          <p:cNvPr id="4" name="TextBox 3"/>
          <p:cNvSpPr txBox="1"/>
          <p:nvPr/>
        </p:nvSpPr>
        <p:spPr>
          <a:xfrm>
            <a:off x="1066800" y="1739441"/>
            <a:ext cx="7459494" cy="452431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3600" dirty="0">
                <a:solidFill>
                  <a:srgbClr val="FF0000"/>
                </a:solidFill>
                <a:latin typeface="Times New Roman" pitchFamily="18" charset="0"/>
                <a:cs typeface="Times New Roman" pitchFamily="18" charset="0"/>
              </a:rPr>
              <a:t>I/ </a:t>
            </a:r>
            <a:r>
              <a:rPr lang="vi-VN" sz="3600" dirty="0">
                <a:solidFill>
                  <a:srgbClr val="FF0000"/>
                </a:solidFill>
                <a:latin typeface="Times New Roman" pitchFamily="18" charset="0"/>
                <a:cs typeface="Times New Roman" pitchFamily="18" charset="0"/>
              </a:rPr>
              <a:t>Tìm hiểu truyện đọc: </a:t>
            </a:r>
            <a:r>
              <a:rPr lang="vi-VN" sz="3600" dirty="0">
                <a:solidFill>
                  <a:schemeClr val="tx1"/>
                </a:solidFill>
                <a:latin typeface="Times New Roman" pitchFamily="18" charset="0"/>
                <a:cs typeface="Times New Roman" pitchFamily="18" charset="0"/>
              </a:rPr>
              <a:t>‘Một tấm gương tận tụy vì việc chung’.</a:t>
            </a:r>
            <a:endParaRPr lang="en-US" sz="3600" dirty="0">
              <a:solidFill>
                <a:schemeClr val="tx1"/>
              </a:solidFill>
              <a:latin typeface="Times New Roman" pitchFamily="18" charset="0"/>
              <a:cs typeface="Times New Roman" pitchFamily="18" charset="0"/>
            </a:endParaRPr>
          </a:p>
          <a:p>
            <a:r>
              <a:rPr lang="en-US" sz="3600" dirty="0">
                <a:solidFill>
                  <a:srgbClr val="FF0000"/>
                </a:solidFill>
                <a:latin typeface="Times New Roman" pitchFamily="18" charset="0"/>
                <a:cs typeface="Times New Roman" pitchFamily="18" charset="0"/>
              </a:rPr>
              <a:t>II/ </a:t>
            </a:r>
            <a:r>
              <a:rPr lang="en-US" sz="3600" dirty="0" err="1">
                <a:solidFill>
                  <a:srgbClr val="FF0000"/>
                </a:solidFill>
                <a:latin typeface="Times New Roman" pitchFamily="18" charset="0"/>
                <a:cs typeface="Times New Roman" pitchFamily="18" charset="0"/>
              </a:rPr>
              <a:t>Nội</a:t>
            </a:r>
            <a:r>
              <a:rPr lang="en-US" sz="3600" dirty="0">
                <a:solidFill>
                  <a:srgbClr val="FF0000"/>
                </a:solidFill>
                <a:latin typeface="Times New Roman" pitchFamily="18" charset="0"/>
                <a:cs typeface="Times New Roman" pitchFamily="18" charset="0"/>
              </a:rPr>
              <a:t> dung </a:t>
            </a:r>
            <a:r>
              <a:rPr lang="en-US" sz="3600" dirty="0" err="1">
                <a:solidFill>
                  <a:srgbClr val="FF0000"/>
                </a:solidFill>
                <a:latin typeface="Times New Roman" pitchFamily="18" charset="0"/>
                <a:cs typeface="Times New Roman" pitchFamily="18" charset="0"/>
              </a:rPr>
              <a:t>bài</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học</a:t>
            </a:r>
            <a:r>
              <a:rPr lang="en-US" sz="3600" dirty="0">
                <a:solidFill>
                  <a:srgbClr val="FF0000"/>
                </a:solidFill>
                <a:latin typeface="Times New Roman" pitchFamily="18" charset="0"/>
                <a:cs typeface="Times New Roman" pitchFamily="18" charset="0"/>
              </a:rPr>
              <a:t>:</a:t>
            </a:r>
          </a:p>
          <a:p>
            <a:r>
              <a:rPr lang="en-US" sz="3600" dirty="0">
                <a:latin typeface="Times New Roman" pitchFamily="18" charset="0"/>
                <a:cs typeface="Times New Roman" pitchFamily="18" charset="0"/>
              </a:rPr>
              <a:t>1/ </a:t>
            </a:r>
            <a:r>
              <a:rPr lang="en-US" sz="3600" dirty="0" err="1">
                <a:latin typeface="Times New Roman" pitchFamily="18" charset="0"/>
                <a:cs typeface="Times New Roman" pitchFamily="18" charset="0"/>
              </a:rPr>
              <a:t>Đạo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đức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gì</a:t>
            </a:r>
            <a:r>
              <a:rPr lang="en-US" sz="3600" dirty="0">
                <a:latin typeface="Times New Roman" pitchFamily="18" charset="0"/>
                <a:cs typeface="Times New Roman" pitchFamily="18" charset="0"/>
              </a:rPr>
              <a:t>?</a:t>
            </a:r>
          </a:p>
          <a:p>
            <a:r>
              <a:rPr lang="en-US" sz="3600" dirty="0">
                <a:latin typeface="Times New Roman" pitchFamily="18" charset="0"/>
                <a:cs typeface="Times New Roman" pitchFamily="18" charset="0"/>
              </a:rPr>
              <a:t>2/ </a:t>
            </a:r>
            <a:r>
              <a:rPr lang="en-US" sz="3600" dirty="0" err="1">
                <a:latin typeface="Times New Roman" pitchFamily="18" charset="0"/>
                <a:cs typeface="Times New Roman" pitchFamily="18" charset="0"/>
              </a:rPr>
              <a:t>Kỉ</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luật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gì</a:t>
            </a:r>
            <a:r>
              <a:rPr lang="en-US" sz="3600" dirty="0">
                <a:latin typeface="Times New Roman" pitchFamily="18" charset="0"/>
                <a:cs typeface="Times New Roman" pitchFamily="18" charset="0"/>
              </a:rPr>
              <a:t>?</a:t>
            </a:r>
          </a:p>
          <a:p>
            <a:r>
              <a:rPr lang="en-US" sz="3600" dirty="0">
                <a:latin typeface="Times New Roman" pitchFamily="18" charset="0"/>
                <a:cs typeface="Times New Roman" pitchFamily="18" charset="0"/>
              </a:rPr>
              <a:t>3/ </a:t>
            </a:r>
            <a:r>
              <a:rPr lang="en-US" sz="3600" dirty="0" err="1">
                <a:latin typeface="Times New Roman" pitchFamily="18" charset="0"/>
                <a:cs typeface="Times New Roman" pitchFamily="18" charset="0"/>
              </a:rPr>
              <a:t>Mối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quan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hệ</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giữa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đạo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đức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kỉ</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luật</a:t>
            </a:r>
            <a:r>
              <a:rPr lang="en-US" sz="3600" dirty="0">
                <a:latin typeface="Times New Roman" pitchFamily="18" charset="0"/>
                <a:cs typeface="Times New Roman" pitchFamily="18" charset="0"/>
              </a:rPr>
              <a:t>.</a:t>
            </a:r>
          </a:p>
          <a:p>
            <a:r>
              <a:rPr lang="en-US" sz="3600" dirty="0">
                <a:latin typeface="Times New Roman" pitchFamily="18" charset="0"/>
                <a:cs typeface="Times New Roman" pitchFamily="18" charset="0"/>
              </a:rPr>
              <a:t>4/ Ý </a:t>
            </a:r>
            <a:r>
              <a:rPr lang="en-US" sz="3600" dirty="0" err="1">
                <a:latin typeface="Times New Roman" pitchFamily="18" charset="0"/>
                <a:cs typeface="Times New Roman" pitchFamily="18" charset="0"/>
              </a:rPr>
              <a:t>nghĩa</a:t>
            </a:r>
            <a:r>
              <a:rPr lang="en-US" sz="3600" dirty="0">
                <a:latin typeface="Times New Roman" pitchFamily="18" charset="0"/>
                <a:cs typeface="Times New Roman" pitchFamily="18" charset="0"/>
              </a:rPr>
              <a:t>.</a:t>
            </a:r>
          </a:p>
          <a:p>
            <a:r>
              <a:rPr lang="en-US" sz="3600" dirty="0">
                <a:solidFill>
                  <a:srgbClr val="FF0000"/>
                </a:solidFill>
                <a:latin typeface="Times New Roman" pitchFamily="18" charset="0"/>
                <a:cs typeface="Times New Roman" pitchFamily="18" charset="0"/>
              </a:rPr>
              <a:t>III/ </a:t>
            </a:r>
            <a:r>
              <a:rPr lang="en-US" sz="3600" dirty="0" err="1">
                <a:solidFill>
                  <a:srgbClr val="FF0000"/>
                </a:solidFill>
                <a:latin typeface="Times New Roman" pitchFamily="18" charset="0"/>
                <a:cs typeface="Times New Roman" pitchFamily="18" charset="0"/>
              </a:rPr>
              <a:t>Luyện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tập</a:t>
            </a:r>
            <a:r>
              <a:rPr lang="en-US" sz="3600"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8668095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A4F66F-4049-42A9-A88A-9766F3330433}"/>
              </a:ext>
            </a:extLst>
          </p:cNvPr>
          <p:cNvPicPr>
            <a:picLocks noChangeAspect="1"/>
          </p:cNvPicPr>
          <p:nvPr/>
        </p:nvPicPr>
        <p:blipFill>
          <a:blip r:embed="rId2"/>
          <a:stretch>
            <a:fillRect/>
          </a:stretch>
        </p:blipFill>
        <p:spPr>
          <a:xfrm>
            <a:off x="0" y="0"/>
            <a:ext cx="9144000" cy="6857999"/>
          </a:xfrm>
          <a:prstGeom prst="rect">
            <a:avLst/>
          </a:prstGeom>
        </p:spPr>
      </p:pic>
      <p:sp>
        <p:nvSpPr>
          <p:cNvPr id="5" name="TextBox 4"/>
          <p:cNvSpPr txBox="1"/>
          <p:nvPr/>
        </p:nvSpPr>
        <p:spPr>
          <a:xfrm>
            <a:off x="457199" y="457200"/>
            <a:ext cx="8229601" cy="5509200"/>
          </a:xfrm>
          <a:prstGeom prst="rect">
            <a:avLst/>
          </a:prstGeom>
          <a:solidFill>
            <a:schemeClr val="bg1"/>
          </a:solidFill>
          <a:ln>
            <a:noFill/>
          </a:ln>
        </p:spPr>
        <p:txBody>
          <a:bodyPr wrap="square" rtlCol="0">
            <a:spAutoFit/>
          </a:bodyPr>
          <a:lstStyle/>
          <a:p>
            <a:pPr algn="just"/>
            <a:r>
              <a:rPr lang="vi-VN" sz="3200" i="1" dirty="0">
                <a:latin typeface="Times New Roman" pitchFamily="18" charset="0"/>
                <a:cs typeface="Times New Roman" pitchFamily="18" charset="0"/>
              </a:rPr>
              <a:t>Bài tập </a:t>
            </a:r>
            <a:r>
              <a:rPr lang="en-US" sz="3200" i="1" dirty="0">
                <a:latin typeface="Times New Roman" pitchFamily="18" charset="0"/>
                <a:cs typeface="Times New Roman" pitchFamily="18" charset="0"/>
              </a:rPr>
              <a:t>d: </a:t>
            </a:r>
            <a:r>
              <a:rPr lang="vi-VN" sz="3200" dirty="0">
                <a:latin typeface="Times New Roman" pitchFamily="18" charset="0"/>
                <a:cs typeface="Times New Roman" pitchFamily="18" charset="0"/>
              </a:rPr>
              <a:t>Hoàn cảnh gia đình bạn Tuấn rất khó khăn, Tuấn thường xuyên phải đi làm kiếm tiền giúp đỡ bố mẹ vào ngày chủ nhật, vì vậy thỉnh thoảng Tuấn báo cáo vắng mặt  trong những hoạt động do lớp tổ chức vào chủ nhật.</a:t>
            </a:r>
            <a:r>
              <a:rPr lang="en-US" sz="3200" dirty="0">
                <a:latin typeface="Times New Roman" pitchFamily="18" charset="0"/>
                <a:cs typeface="Times New Roman" pitchFamily="18" charset="0"/>
              </a:rPr>
              <a:t> </a:t>
            </a:r>
            <a:r>
              <a:rPr lang="vi-VN" sz="3200" u="sng" dirty="0">
                <a:solidFill>
                  <a:srgbClr val="FF0000"/>
                </a:solidFill>
                <a:latin typeface="Times New Roman" pitchFamily="18" charset="0"/>
                <a:cs typeface="Times New Roman" pitchFamily="18" charset="0"/>
              </a:rPr>
              <a:t>Có bạn ở lớp cho rằng Tuấn là học sinh ở lớp thiếu ý thức kỉ luật.</a:t>
            </a:r>
          </a:p>
          <a:p>
            <a:pPr algn="just"/>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Em có đồ</a:t>
            </a:r>
            <a:r>
              <a:rPr lang="en-US" sz="3200" dirty="0">
                <a:latin typeface="Times New Roman" pitchFamily="18" charset="0"/>
                <a:cs typeface="Times New Roman" pitchFamily="18" charset="0"/>
              </a:rPr>
              <a:t>n</a:t>
            </a:r>
            <a:r>
              <a:rPr lang="vi-VN" sz="3200" dirty="0">
                <a:latin typeface="Times New Roman" pitchFamily="18" charset="0"/>
                <a:cs typeface="Times New Roman" pitchFamily="18" charset="0"/>
              </a:rPr>
              <a:t>g ý với ý kiến trên không? Vì sao?</a:t>
            </a:r>
          </a:p>
          <a:p>
            <a:pPr algn="just"/>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Nếu em học cùng lớp với Tuấn em sẽ làm gì để Tuấn có thể tham gia được các hoạt động tập thể lớp trong những ngày chủ nhật?</a:t>
            </a:r>
          </a:p>
        </p:txBody>
      </p:sp>
    </p:spTree>
    <p:extLst>
      <p:ext uri="{BB962C8B-B14F-4D97-AF65-F5344CB8AC3E}">
        <p14:creationId xmlns:p14="http://schemas.microsoft.com/office/powerpoint/2010/main" val="32644052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C1399B-DEA4-42CC-B5B7-E8BF58A5EF20}"/>
              </a:ext>
            </a:extLst>
          </p:cNvPr>
          <p:cNvPicPr>
            <a:picLocks noChangeAspect="1"/>
          </p:cNvPicPr>
          <p:nvPr/>
        </p:nvPicPr>
        <p:blipFill>
          <a:blip r:embed="rId2"/>
          <a:stretch>
            <a:fillRect/>
          </a:stretch>
        </p:blipFill>
        <p:spPr>
          <a:xfrm>
            <a:off x="0" y="1"/>
            <a:ext cx="9144000" cy="6857999"/>
          </a:xfrm>
          <a:prstGeom prst="rect">
            <a:avLst/>
          </a:prstGeom>
        </p:spPr>
      </p:pic>
      <p:sp>
        <p:nvSpPr>
          <p:cNvPr id="5" name="TextBox 4"/>
          <p:cNvSpPr txBox="1"/>
          <p:nvPr/>
        </p:nvSpPr>
        <p:spPr>
          <a:xfrm>
            <a:off x="571500" y="457200"/>
            <a:ext cx="8001000" cy="4708981"/>
          </a:xfrm>
          <a:prstGeom prst="rect">
            <a:avLst/>
          </a:prstGeom>
          <a:solidFill>
            <a:schemeClr val="bg1"/>
          </a:solidFill>
          <a:ln>
            <a:noFill/>
          </a:ln>
        </p:spPr>
        <p:txBody>
          <a:bodyPr wrap="square" rtlCol="0">
            <a:spAutoFit/>
          </a:bodyPr>
          <a:lstStyle/>
          <a:p>
            <a:pPr algn="just"/>
            <a:r>
              <a:rPr lang="en-US" sz="3000" i="1" dirty="0" err="1">
                <a:latin typeface="Times New Roman" pitchFamily="18" charset="0"/>
                <a:cs typeface="Times New Roman" pitchFamily="18" charset="0"/>
              </a:rPr>
              <a:t>Gợi</a:t>
            </a:r>
            <a:r>
              <a:rPr lang="en-US" sz="3000" i="1" dirty="0">
                <a:latin typeface="Times New Roman" pitchFamily="18" charset="0"/>
                <a:cs typeface="Times New Roman" pitchFamily="18" charset="0"/>
              </a:rPr>
              <a:t> ý:</a:t>
            </a:r>
          </a:p>
          <a:p>
            <a:pPr algn="just"/>
            <a:r>
              <a:rPr lang="en-US" sz="3000" b="1" i="1" dirty="0">
                <a:latin typeface="Times New Roman" pitchFamily="18" charset="0"/>
                <a:cs typeface="Times New Roman" pitchFamily="18" charset="0"/>
              </a:rPr>
              <a:t>-</a:t>
            </a:r>
            <a:r>
              <a:rPr lang="vi-VN" sz="3000" b="1" i="1" dirty="0">
                <a:latin typeface="Times New Roman" pitchFamily="18" charset="0"/>
                <a:cs typeface="Times New Roman" pitchFamily="18" charset="0"/>
              </a:rPr>
              <a:t>Em không đồng ý với ý kiến trên</a:t>
            </a:r>
            <a:r>
              <a:rPr lang="vi-VN" sz="3000" dirty="0">
                <a:latin typeface="Times New Roman" pitchFamily="18" charset="0"/>
                <a:cs typeface="Times New Roman" pitchFamily="18" charset="0"/>
              </a:rPr>
              <a:t> bởi vì: hoàn cảnh nhà bạn Tuấn </a:t>
            </a:r>
            <a:r>
              <a:rPr lang="en-US" sz="3000" dirty="0" err="1">
                <a:latin typeface="Times New Roman" pitchFamily="18" charset="0"/>
                <a:cs typeface="Times New Roman" pitchFamily="18" charset="0"/>
              </a:rPr>
              <a:t>khó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khăn</a:t>
            </a:r>
            <a:r>
              <a:rPr lang="vi-VN" sz="3000" dirty="0">
                <a:latin typeface="Times New Roman" pitchFamily="18" charset="0"/>
                <a:cs typeface="Times New Roman" pitchFamily="18" charset="0"/>
              </a:rPr>
              <a:t> nên bạn mới phải bỏ các buổi </a:t>
            </a:r>
            <a:r>
              <a:rPr lang="en-US" sz="3000" dirty="0" err="1">
                <a:latin typeface="Times New Roman" pitchFamily="18" charset="0"/>
                <a:cs typeface="Times New Roman" pitchFamily="18" charset="0"/>
              </a:rPr>
              <a:t>sinh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hoạt</a:t>
            </a:r>
            <a:r>
              <a:rPr lang="en-US" sz="3000" dirty="0">
                <a:latin typeface="Times New Roman" pitchFamily="18" charset="0"/>
                <a:cs typeface="Times New Roman" pitchFamily="18" charset="0"/>
              </a:rPr>
              <a:t> </a:t>
            </a:r>
            <a:r>
              <a:rPr lang="vi-VN" sz="3000" dirty="0">
                <a:latin typeface="Times New Roman" pitchFamily="18" charset="0"/>
                <a:cs typeface="Times New Roman" pitchFamily="18" charset="0"/>
              </a:rPr>
              <a:t>để kiếm tiền phụ bố mẹ. </a:t>
            </a:r>
            <a:endParaRPr lang="en-US" sz="3000" dirty="0">
              <a:latin typeface="Times New Roman" pitchFamily="18" charset="0"/>
              <a:cs typeface="Times New Roman" pitchFamily="18" charset="0"/>
            </a:endParaRPr>
          </a:p>
          <a:p>
            <a:pPr algn="just"/>
            <a:r>
              <a:rPr lang="vi-VN" sz="3000" b="1" i="1" dirty="0">
                <a:latin typeface="Times New Roman" pitchFamily="18" charset="0"/>
                <a:cs typeface="Times New Roman" pitchFamily="18" charset="0"/>
              </a:rPr>
              <a:t>- Nếu em học cùng lớp với Tuấn em sẽ:</a:t>
            </a:r>
            <a:endParaRPr lang="vi-VN" sz="3000" dirty="0">
              <a:latin typeface="Times New Roman" pitchFamily="18" charset="0"/>
              <a:cs typeface="Times New Roman" pitchFamily="18" charset="0"/>
            </a:endParaRPr>
          </a:p>
          <a:p>
            <a:pPr algn="just"/>
            <a:r>
              <a:rPr lang="en-US" sz="3000" dirty="0">
                <a:latin typeface="Times New Roman" pitchFamily="18" charset="0"/>
                <a:cs typeface="Times New Roman" pitchFamily="18" charset="0"/>
              </a:rPr>
              <a:t>+</a:t>
            </a:r>
            <a:r>
              <a:rPr lang="vi-VN" sz="3000" dirty="0">
                <a:latin typeface="Times New Roman" pitchFamily="18" charset="0"/>
                <a:cs typeface="Times New Roman" pitchFamily="18" charset="0"/>
              </a:rPr>
              <a:t>Động viên Tuấn để bạn ấy cố gắng vươn lên học tập tốt.</a:t>
            </a:r>
          </a:p>
          <a:p>
            <a:pPr algn="just"/>
            <a:r>
              <a:rPr lang="en-US" sz="3000" dirty="0">
                <a:latin typeface="Times New Roman" pitchFamily="18" charset="0"/>
                <a:cs typeface="Times New Roman" pitchFamily="18" charset="0"/>
              </a:rPr>
              <a:t>+</a:t>
            </a:r>
            <a:r>
              <a:rPr lang="vi-VN" sz="3000" dirty="0">
                <a:latin typeface="Times New Roman" pitchFamily="18" charset="0"/>
                <a:cs typeface="Times New Roman" pitchFamily="18" charset="0"/>
              </a:rPr>
              <a:t>Vận động bạn bè có thể đóng góp và san sẻ bớt một phần khó khăn cho Tuấn cũng như là gia đình Tuấn…</a:t>
            </a:r>
            <a:r>
              <a:rPr lang="en-US" sz="3000" dirty="0">
                <a:latin typeface="Times New Roman" pitchFamily="18" charset="0"/>
                <a:cs typeface="Times New Roman" pitchFamily="18" charset="0"/>
              </a:rPr>
              <a:t>.</a:t>
            </a:r>
            <a:endParaRPr lang="vi-VN" sz="3000" dirty="0">
              <a:latin typeface="Times New Roman" pitchFamily="18" charset="0"/>
              <a:cs typeface="Times New Roman" pitchFamily="18" charset="0"/>
            </a:endParaRPr>
          </a:p>
        </p:txBody>
      </p:sp>
    </p:spTree>
    <p:extLst>
      <p:ext uri="{BB962C8B-B14F-4D97-AF65-F5344CB8AC3E}">
        <p14:creationId xmlns:p14="http://schemas.microsoft.com/office/powerpoint/2010/main" val="10398231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533400" y="381000"/>
            <a:ext cx="8077200" cy="6001643"/>
          </a:xfrm>
          <a:prstGeom prst="rect">
            <a:avLst/>
          </a:prstGeom>
          <a:solidFill>
            <a:schemeClr val="bg1"/>
          </a:solidFill>
          <a:ln>
            <a:noFill/>
          </a:ln>
        </p:spPr>
        <p:txBody>
          <a:bodyPr wrap="square" rtlCol="0">
            <a:spAutoFit/>
          </a:bodyPr>
          <a:lstStyle/>
          <a:p>
            <a:pPr algn="ctr">
              <a:lnSpc>
                <a:spcPct val="150000"/>
              </a:lnSpc>
            </a:pPr>
            <a:r>
              <a:rPr lang="en-US" sz="3200" b="1" dirty="0" err="1">
                <a:solidFill>
                  <a:srgbClr val="FF0000"/>
                </a:solidFill>
                <a:latin typeface="Times New Roman" pitchFamily="18" charset="0"/>
                <a:cs typeface="Times New Roman" pitchFamily="18" charset="0"/>
              </a:rPr>
              <a:t>Hướng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dẫn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về</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nhà</a:t>
            </a:r>
            <a:endParaRPr lang="en-US" sz="3200" b="1" dirty="0">
              <a:solidFill>
                <a:srgbClr val="FF0000"/>
              </a:solidFill>
              <a:latin typeface="Times New Roman" pitchFamily="18" charset="0"/>
              <a:cs typeface="Times New Roman" pitchFamily="18" charset="0"/>
            </a:endParaRPr>
          </a:p>
          <a:p>
            <a:pPr>
              <a:lnSpc>
                <a:spcPct val="150000"/>
              </a:lnSpc>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bài</a:t>
            </a:r>
            <a:r>
              <a:rPr lang="en-US" sz="3200" dirty="0">
                <a:latin typeface="Times New Roman" pitchFamily="18" charset="0"/>
                <a:cs typeface="Times New Roman" pitchFamily="18" charset="0"/>
              </a:rPr>
              <a:t> 4 </a:t>
            </a:r>
          </a:p>
          <a:p>
            <a:pPr>
              <a:lnSpc>
                <a:spcPct val="150000"/>
              </a:lnSpc>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Chuẩn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Yêu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thương</a:t>
            </a:r>
            <a:r>
              <a:rPr lang="en-US" sz="3200" dirty="0">
                <a:latin typeface="Times New Roman" pitchFamily="18" charset="0"/>
                <a:cs typeface="Times New Roman" pitchFamily="18" charset="0"/>
              </a:rPr>
              <a:t> con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đoàn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tương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trợ</a:t>
            </a:r>
            <a:r>
              <a:rPr lang="en-US" sz="3200" dirty="0">
                <a:latin typeface="Times New Roman" pitchFamily="18" charset="0"/>
                <a:cs typeface="Times New Roman" pitchFamily="18" charset="0"/>
              </a:rPr>
              <a:t>”.</a:t>
            </a:r>
          </a:p>
          <a:p>
            <a:pPr>
              <a:lnSpc>
                <a:spcPct val="150000"/>
              </a:lnSpc>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hỏi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SGk</a:t>
            </a:r>
            <a:r>
              <a:rPr lang="en-US" sz="3200" dirty="0">
                <a:latin typeface="Times New Roman" pitchFamily="18" charset="0"/>
                <a:cs typeface="Times New Roman" pitchFamily="18" charset="0"/>
              </a:rPr>
              <a:t>/16;22</a:t>
            </a:r>
          </a:p>
          <a:p>
            <a:pPr>
              <a:lnSpc>
                <a:spcPct val="150000"/>
              </a:lnSpc>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tìm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biểu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lòng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yêu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thương</a:t>
            </a:r>
            <a:r>
              <a:rPr lang="en-US" sz="3200" dirty="0">
                <a:latin typeface="Times New Roman" pitchFamily="18" charset="0"/>
                <a:cs typeface="Times New Roman" pitchFamily="18" charset="0"/>
              </a:rPr>
              <a:t> con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đoàn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tương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tập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cuộc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sống</a:t>
            </a:r>
            <a:r>
              <a:rPr lang="en-US" sz="3200" dirty="0">
                <a:latin typeface="Times New Roman" pitchFamily="18" charset="0"/>
                <a:cs typeface="Times New Roman" pitchFamily="18" charset="0"/>
              </a:rPr>
              <a:t>.</a:t>
            </a:r>
          </a:p>
        </p:txBody>
      </p:sp>
    </p:spTree>
    <p:extLst>
      <p:ext uri="{BB962C8B-B14F-4D97-AF65-F5344CB8AC3E}">
        <p14:creationId xmlns:p14="http://schemas.microsoft.com/office/powerpoint/2010/main" val="8001039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61" y="0"/>
            <a:ext cx="9144000" cy="6858000"/>
          </a:xfrm>
          <a:prstGeom prst="rect">
            <a:avLst/>
          </a:prstGeom>
        </p:spPr>
      </p:pic>
      <p:sp>
        <p:nvSpPr>
          <p:cNvPr id="3" name="TextBox 2"/>
          <p:cNvSpPr txBox="1"/>
          <p:nvPr/>
        </p:nvSpPr>
        <p:spPr>
          <a:xfrm>
            <a:off x="2057400" y="0"/>
            <a:ext cx="5638800" cy="1200329"/>
          </a:xfrm>
          <a:prstGeom prst="rect">
            <a:avLst/>
          </a:prstGeom>
          <a:noFill/>
        </p:spPr>
        <p:txBody>
          <a:bodyPr wrap="square" rtlCol="0">
            <a:spAutoFit/>
          </a:bodyPr>
          <a:lstStyle/>
          <a:p>
            <a:pPr algn="ctr"/>
            <a:r>
              <a:rPr lang="en-US" sz="3600" b="1" dirty="0" err="1">
                <a:latin typeface="Times New Roman" pitchFamily="18" charset="0"/>
                <a:cs typeface="Times New Roman" pitchFamily="18" charset="0"/>
              </a:rPr>
              <a:t>Bài</a:t>
            </a:r>
            <a:r>
              <a:rPr lang="en-US" sz="3600" b="1" dirty="0">
                <a:latin typeface="Times New Roman" pitchFamily="18" charset="0"/>
                <a:cs typeface="Times New Roman" pitchFamily="18" charset="0"/>
              </a:rPr>
              <a:t> 4: </a:t>
            </a:r>
          </a:p>
          <a:p>
            <a:pPr algn="ctr"/>
            <a:r>
              <a:rPr lang="en-US" sz="3600" b="1" dirty="0">
                <a:solidFill>
                  <a:srgbClr val="FF0000"/>
                </a:solidFill>
                <a:highlight>
                  <a:srgbClr val="FFFF00"/>
                </a:highlight>
                <a:latin typeface="Times New Roman" pitchFamily="18" charset="0"/>
                <a:cs typeface="Times New Roman" pitchFamily="18" charset="0"/>
              </a:rPr>
              <a:t>ĐẠO ĐỨC VÀ KỈ LUẬT</a:t>
            </a:r>
          </a:p>
        </p:txBody>
      </p:sp>
      <p:sp>
        <p:nvSpPr>
          <p:cNvPr id="4" name="TextBox 3"/>
          <p:cNvSpPr txBox="1"/>
          <p:nvPr/>
        </p:nvSpPr>
        <p:spPr>
          <a:xfrm>
            <a:off x="1997413" y="1676400"/>
            <a:ext cx="7086600" cy="1234953"/>
          </a:xfrm>
          <a:prstGeom prst="rect">
            <a:avLst/>
          </a:prstGeom>
          <a:noFill/>
        </p:spPr>
        <p:txBody>
          <a:bodyPr wrap="square" rtlCol="0">
            <a:spAutoFit/>
          </a:bodyPr>
          <a:lstStyle/>
          <a:p>
            <a:r>
              <a:rPr lang="vi-VN" sz="3200" b="1" dirty="0">
                <a:solidFill>
                  <a:srgbClr val="FF0000"/>
                </a:solidFill>
                <a:latin typeface="Times New Roman" pitchFamily="18" charset="0"/>
                <a:cs typeface="Times New Roman" pitchFamily="18" charset="0"/>
              </a:rPr>
              <a:t>I/ Truyện đọc: </a:t>
            </a:r>
          </a:p>
          <a:p>
            <a:pPr algn="ctr">
              <a:lnSpc>
                <a:spcPct val="150000"/>
              </a:lnSpc>
            </a:pPr>
            <a:r>
              <a:rPr lang="vi-VN" sz="3200" dirty="0">
                <a:latin typeface="Times New Roman" pitchFamily="18" charset="0"/>
                <a:cs typeface="Times New Roman" pitchFamily="18" charset="0"/>
              </a:rPr>
              <a:t>‘Một tấm gương tận tụy vì việc chung’</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1025388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1179"/>
            <a:ext cx="9143999" cy="6478184"/>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bodyPr>
          <a:lstStyle/>
          <a:p>
            <a:pPr algn="just">
              <a:lnSpc>
                <a:spcPct val="150000"/>
              </a:lnSpc>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Nguyễn</a:t>
            </a:r>
            <a:r>
              <a:rPr lang="en-US" sz="2800" dirty="0">
                <a:latin typeface="Times New Roman" pitchFamily="18" charset="0"/>
                <a:cs typeface="Times New Roman" pitchFamily="18" charset="0"/>
              </a:rPr>
              <a:t> Phi </a:t>
            </a:r>
            <a:r>
              <a:rPr lang="en-US" sz="2800" dirty="0" err="1">
                <a:latin typeface="Times New Roman" pitchFamily="18" charset="0"/>
                <a:cs typeface="Times New Roman" pitchFamily="18" charset="0"/>
              </a:rPr>
              <a:t>Hùng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tám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Cắt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viên</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Nội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Hội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biểu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tốt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tốt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tổ</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chức</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Cung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hóa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hữu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Nội</a:t>
            </a:r>
            <a:r>
              <a:rPr lang="en-US" sz="2800" dirty="0">
                <a:latin typeface="Times New Roman" pitchFamily="18" charset="0"/>
                <a:cs typeface="Times New Roman" pitchFamily="18" charset="0"/>
              </a:rPr>
              <a:t>.</a:t>
            </a:r>
          </a:p>
          <a:p>
            <a:pPr algn="just">
              <a:lnSpc>
                <a:spcPct val="150000"/>
              </a:lnSpc>
            </a:pPr>
            <a:r>
              <a:rPr lang="en-US" sz="2800" dirty="0" err="1">
                <a:latin typeface="Times New Roman" pitchFamily="18" charset="0"/>
                <a:cs typeface="Times New Roman" pitchFamily="18" charset="0"/>
              </a:rPr>
              <a:t>Nói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Lúc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ngồi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chót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vót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mấy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chục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mét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hốt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mắt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ôm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lấy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dám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nhìn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rồi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quen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Nhưng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dù</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hay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quen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nghiêm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135734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49" y="163748"/>
            <a:ext cx="9132651" cy="6555641"/>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bodyPr>
          <a:lstStyle/>
          <a:p>
            <a:pPr algn="just">
              <a:lnSpc>
                <a:spcPct val="150000"/>
              </a:lnSpc>
            </a:pP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phải</a:t>
            </a:r>
            <a:r>
              <a:rPr lang="en-US" sz="2800" dirty="0">
                <a:latin typeface="Times New Roman" pitchFamily="18" charset="0"/>
                <a:cs typeface="Times New Roman" pitchFamily="18" charset="0"/>
              </a:rPr>
              <a:t> qua </a:t>
            </a:r>
            <a:r>
              <a:rPr lang="en-US" sz="2800" dirty="0" err="1">
                <a:latin typeface="Times New Roman" pitchFamily="18" charset="0"/>
                <a:cs typeface="Times New Roman" pitchFamily="18" charset="0"/>
              </a:rPr>
              <a:t>huấn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luyện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an </a:t>
            </a:r>
            <a:r>
              <a:rPr lang="en-US" sz="2800" dirty="0" err="1">
                <a:latin typeface="Times New Roman" pitchFamily="18" charset="0"/>
                <a:cs typeface="Times New Roman" pitchFamily="18" charset="0"/>
              </a:rPr>
              <a:t>toan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trèo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khoác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đủ</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thừng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lớn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cưa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tay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cưa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máy</a:t>
            </a:r>
            <a:r>
              <a:rPr lang="en-US" sz="2800" dirty="0">
                <a:latin typeface="Times New Roman" pitchFamily="18" charset="0"/>
                <a:cs typeface="Times New Roman" pitchFamily="18" charset="0"/>
              </a:rPr>
              <a:t>,…</a:t>
            </a:r>
          </a:p>
          <a:p>
            <a:pPr algn="just">
              <a:lnSpc>
                <a:spcPct val="150000"/>
              </a:lnSpc>
            </a:pP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hỏi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nghiệp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ta </a:t>
            </a:r>
            <a:r>
              <a:rPr lang="en-US" sz="2800" dirty="0" err="1">
                <a:latin typeface="Times New Roman" pitchFamily="18" charset="0"/>
                <a:cs typeface="Times New Roman" pitchFamily="18" charset="0"/>
              </a:rPr>
              <a:t>buộc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vắt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thoại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cáo</a:t>
            </a:r>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chằng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chịt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gặp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chỗ</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hở</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cẩn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nghiêm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kỉ</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luật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Muốn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6513217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13" y="151179"/>
            <a:ext cx="9132651" cy="6555641"/>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bodyPr>
          <a:lstStyle/>
          <a:p>
            <a:pPr algn="just">
              <a:lnSpc>
                <a:spcPct val="150000"/>
              </a:lnSpc>
            </a:pPr>
            <a:r>
              <a:rPr lang="en-US" sz="2800" dirty="0" err="1">
                <a:latin typeface="Times New Roman" pitchFamily="18" charset="0"/>
                <a:cs typeface="Times New Roman" pitchFamily="18" charset="0"/>
              </a:rPr>
              <a:t>bộ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môn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khảo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sổ</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lệnh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a:t>
            </a:r>
            <a:r>
              <a:rPr lang="en-US" sz="2800" dirty="0">
                <a:latin typeface="Times New Roman" pitchFamily="18" charset="0"/>
                <a:cs typeface="Times New Roman" pitchFamily="18" charset="0"/>
              </a:rPr>
              <a:t> ý </a:t>
            </a:r>
            <a:r>
              <a:rPr lang="en-US" sz="2800" dirty="0" err="1">
                <a:latin typeface="Times New Roman" pitchFamily="18" charset="0"/>
                <a:cs typeface="Times New Roman" pitchFamily="18" charset="0"/>
              </a:rPr>
              <a:t>muốn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cắt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Mọi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tháng</a:t>
            </a:r>
            <a:r>
              <a:rPr lang="en-US" sz="2800" dirty="0">
                <a:latin typeface="Times New Roman" pitchFamily="18" charset="0"/>
                <a:cs typeface="Times New Roman" pitchFamily="18" charset="0"/>
              </a:rPr>
              <a:t> 7, </a:t>
            </a:r>
            <a:r>
              <a:rPr lang="en-US" sz="2800" dirty="0" err="1">
                <a:latin typeface="Times New Roman" pitchFamily="18" charset="0"/>
                <a:cs typeface="Times New Roman" pitchFamily="18" charset="0"/>
              </a:rPr>
              <a:t>trước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mùa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mưa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bão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mùa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trực</a:t>
            </a:r>
            <a:r>
              <a:rPr lang="en-US" sz="2800" dirty="0">
                <a:latin typeface="Times New Roman" pitchFamily="18" charset="0"/>
                <a:cs typeface="Times New Roman" pitchFamily="18" charset="0"/>
              </a:rPr>
              <a:t> 24/24 </a:t>
            </a:r>
            <a:r>
              <a:rPr lang="en-US" sz="2800" dirty="0" err="1">
                <a:latin typeface="Times New Roman" pitchFamily="18" charset="0"/>
                <a:cs typeface="Times New Roman" pitchFamily="18" charset="0"/>
              </a:rPr>
              <a:t>giờ</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đổ</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gẫy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suốt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ngày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đêm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mưa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rét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ướt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sớm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hậu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thầm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lặng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hơn</a:t>
            </a:r>
            <a:r>
              <a:rPr lang="en-US" sz="2800" dirty="0">
                <a:latin typeface="Times New Roman" pitchFamily="18" charset="0"/>
                <a:cs typeface="Times New Roman" pitchFamily="18" charset="0"/>
              </a:rPr>
              <a:t> so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nhưng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vẫn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vui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vẻ</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nhiệm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giờ</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muộn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sớm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sẵn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giúp</a:t>
            </a:r>
            <a:r>
              <a:rPr lang="en-US" sz="2800" dirty="0">
                <a:latin typeface="Times New Roman" pitchFamily="18" charset="0"/>
                <a:cs typeface="Times New Roman" pitchFamily="18" charset="0"/>
              </a:rPr>
              <a:t> </a:t>
            </a:r>
          </a:p>
        </p:txBody>
      </p:sp>
    </p:spTree>
    <p:extLst>
      <p:ext uri="{BB962C8B-B14F-4D97-AF65-F5344CB8AC3E}">
        <p14:creationId xmlns:p14="http://schemas.microsoft.com/office/powerpoint/2010/main" val="5648410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591"/>
            <a:ext cx="9144000" cy="6858000"/>
          </a:xfrm>
          <a:prstGeom prst="rect">
            <a:avLst/>
          </a:prstGeom>
        </p:spPr>
      </p:pic>
      <p:sp>
        <p:nvSpPr>
          <p:cNvPr id="2" name="TextBox 1"/>
          <p:cNvSpPr txBox="1"/>
          <p:nvPr/>
        </p:nvSpPr>
        <p:spPr>
          <a:xfrm>
            <a:off x="11349" y="-7557"/>
            <a:ext cx="9132651" cy="3246530"/>
          </a:xfrm>
          <a:prstGeom prst="rect">
            <a:avLst/>
          </a:prstGeom>
          <a:solidFill>
            <a:schemeClr val="bg1"/>
          </a:solidFill>
        </p:spPr>
        <p:txBody>
          <a:bodyPr wrap="square" rtlCol="0">
            <a:spAutoFit/>
          </a:bodyPr>
          <a:lstStyle/>
          <a:p>
            <a:pPr algn="just">
              <a:lnSpc>
                <a:spcPct val="150000"/>
              </a:lnSpc>
            </a:pPr>
            <a:r>
              <a:rPr lang="en-US" sz="2800" dirty="0" err="1">
                <a:latin typeface="Times New Roman" pitchFamily="18" charset="0"/>
                <a:cs typeface="Times New Roman" pitchFamily="18" charset="0"/>
              </a:rPr>
              <a:t>đỡ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hiểm</a:t>
            </a:r>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luôn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mọi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tôn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yêu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tốt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tốt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phố</a:t>
            </a:r>
            <a:r>
              <a:rPr lang="en-US" sz="2800" dirty="0">
                <a:latin typeface="Times New Roman" pitchFamily="18" charset="0"/>
                <a:cs typeface="Times New Roman" pitchFamily="18" charset="0"/>
              </a:rPr>
              <a:t>.</a:t>
            </a:r>
          </a:p>
          <a:p>
            <a:pPr>
              <a:lnSpc>
                <a:spcPct val="150000"/>
              </a:lnSpc>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Phỏng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theo</a:t>
            </a:r>
            <a:r>
              <a:rPr lang="en-US" sz="2800"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Giang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Quân</a:t>
            </a:r>
            <a:endParaRPr lang="en-US" sz="2800" b="1" dirty="0">
              <a:latin typeface="Times New Roman" pitchFamily="18" charset="0"/>
              <a:cs typeface="Times New Roman" pitchFamily="18" charset="0"/>
            </a:endParaRPr>
          </a:p>
          <a:p>
            <a:pPr>
              <a:lnSpc>
                <a:spcPct val="150000"/>
              </a:lnSpc>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cuốn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đẹp</a:t>
            </a:r>
            <a:r>
              <a:rPr lang="en-US" sz="2800" dirty="0">
                <a:latin typeface="Times New Roman" pitchFamily="18" charset="0"/>
                <a:cs typeface="Times New Roman" pitchFamily="18" charset="0"/>
              </a:rPr>
              <a:t> NXB </a:t>
            </a:r>
            <a:r>
              <a:rPr lang="en-US" sz="2800" dirty="0" err="1">
                <a:latin typeface="Times New Roman" pitchFamily="18" charset="0"/>
                <a:cs typeface="Times New Roman" pitchFamily="18" charset="0"/>
              </a:rPr>
              <a:t>Hội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văn</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4254454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647</TotalTime>
  <Words>2061</Words>
  <Application>Microsoft Office PowerPoint</Application>
  <PresentationFormat>On-screen Show (4:3)</PresentationFormat>
  <Paragraphs>148</Paragraphs>
  <Slides>42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ANHTHU</dc:creator>
  <cp:lastModifiedBy>Lê  Trọng Tâm</cp:lastModifiedBy>
  <cp:revision>45</cp:revision>
  <dcterms:created xsi:type="dcterms:W3CDTF">2021-08-30T01:31:20Z</dcterms:created>
  <dcterms:modified xsi:type="dcterms:W3CDTF">2021-09-03T10:12:57Z</dcterms:modified>
</cp:coreProperties>
</file>