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96" r:id="rId3"/>
    <p:sldId id="307" r:id="rId4"/>
    <p:sldId id="294" r:id="rId5"/>
    <p:sldId id="298" r:id="rId6"/>
    <p:sldId id="297" r:id="rId7"/>
    <p:sldId id="299" r:id="rId8"/>
    <p:sldId id="300" r:id="rId9"/>
    <p:sldId id="301" r:id="rId10"/>
    <p:sldId id="302" r:id="rId11"/>
    <p:sldId id="303" r:id="rId12"/>
    <p:sldId id="309" r:id="rId13"/>
    <p:sldId id="310" r:id="rId14"/>
    <p:sldId id="305" r:id="rId15"/>
    <p:sldId id="280" r:id="rId16"/>
  </p:sldIdLst>
  <p:sldSz cx="12192000" cy="6858000"/>
  <p:notesSz cx="6858000" cy="9144000"/>
  <p:embeddedFontLst>
    <p:embeddedFont>
      <p:font typeface="Tahoma" pitchFamily="34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.VnTime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FF"/>
    <a:srgbClr val="0B02BE"/>
    <a:srgbClr val="3A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701127-D4DE-45CF-8AB5-3F8B9EA414DD}">
  <a:tblStyle styleId="{FA701127-D4DE-45CF-8AB5-3F8B9EA414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2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10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35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85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120" y="6244920"/>
            <a:ext cx="2844960" cy="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440" y="6244920"/>
            <a:ext cx="3861120" cy="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6960" y="6244920"/>
            <a:ext cx="2844960" cy="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2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2514600" y="770516"/>
            <a:ext cx="8938560" cy="82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TRƯỜNG THCS CHU VĂN AN</a:t>
            </a:r>
            <a:endParaRPr sz="4800" dirty="0"/>
          </a:p>
        </p:txBody>
      </p:sp>
      <p:sp>
        <p:nvSpPr>
          <p:cNvPr id="65" name="Google Shape;65;p14"/>
          <p:cNvSpPr/>
          <p:nvPr/>
        </p:nvSpPr>
        <p:spPr>
          <a:xfrm>
            <a:off x="2057400" y="1828800"/>
            <a:ext cx="9182100" cy="25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algn="ctr"/>
            <a:r>
              <a:rPr lang="en-US" sz="5400" b="1" dirty="0">
                <a:latin typeface="Tahoma"/>
                <a:ea typeface="Tahoma"/>
                <a:cs typeface="Tahoma"/>
                <a:sym typeface="Tahoma"/>
              </a:rPr>
              <a:t>NHIỆT LIỆT CHÀO MỪNG  </a:t>
            </a:r>
            <a:endParaRPr sz="5400" dirty="0"/>
          </a:p>
          <a:p>
            <a:pPr algn="ctr"/>
            <a:r>
              <a:rPr lang="en-US" sz="5400" b="1" dirty="0">
                <a:latin typeface="Tahoma"/>
                <a:ea typeface="Tahoma"/>
                <a:cs typeface="Tahoma"/>
                <a:sym typeface="Tahoma"/>
              </a:rPr>
              <a:t>QUÝ THẦY CÔ</a:t>
            </a:r>
            <a:endParaRPr sz="5400" dirty="0"/>
          </a:p>
          <a:p>
            <a:pPr algn="ctr"/>
            <a:r>
              <a:rPr lang="en-US" sz="5400" b="1" dirty="0">
                <a:latin typeface="Tahoma"/>
                <a:ea typeface="Tahoma"/>
                <a:cs typeface="Tahoma"/>
                <a:sym typeface="Tahoma"/>
              </a:rPr>
              <a:t>VỀ DỰ GIỜ</a:t>
            </a:r>
            <a:endParaRPr sz="5400" dirty="0"/>
          </a:p>
        </p:txBody>
      </p:sp>
      <p:sp>
        <p:nvSpPr>
          <p:cNvPr id="66" name="Google Shape;66;p14"/>
          <p:cNvSpPr/>
          <p:nvPr/>
        </p:nvSpPr>
        <p:spPr>
          <a:xfrm>
            <a:off x="4572000" y="5105400"/>
            <a:ext cx="6416061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GV: </a:t>
            </a:r>
            <a:r>
              <a:rPr lang="en-US" sz="3600" b="1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Dương</a:t>
            </a:r>
            <a:r>
              <a:rPr lang="en-US" sz="36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Thị</a:t>
            </a:r>
            <a:r>
              <a:rPr lang="en-US" sz="36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Bích</a:t>
            </a:r>
            <a:r>
              <a:rPr lang="en-US" sz="36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Duyên</a:t>
            </a:r>
            <a:endParaRPr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11052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532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1.Phép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785406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466" y="1220912"/>
            <a:ext cx="644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2364" y="598301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Em hãy nhắc lại tính chất cơ bản của phép cộng số nguyên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1496555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2590800"/>
            <a:ext cx="525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 phân số cũng có các tính chất như vậy. Vậy phép cộng phân số có các tính chất nào</a:t>
            </a:r>
            <a:r>
              <a:rPr lang="nl-NL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02365" y="3975795"/>
            <a:ext cx="5361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nl-NL" sz="2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cộng phân số </a:t>
            </a:r>
            <a:r>
              <a:rPr lang="nl-NL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nl-NL" sz="2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chất  </a:t>
            </a:r>
            <a:r>
              <a:rPr lang="nl-NL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giao hoán và kết hợp 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02365" y="5105400"/>
            <a:ext cx="50562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Trong thực hành ta áp dụng các tính chất này để tính giá trị biểu thực hợp lý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29723"/>
              </p:ext>
            </p:extLst>
          </p:nvPr>
        </p:nvGraphicFramePr>
        <p:xfrm>
          <a:off x="304800" y="2406997"/>
          <a:ext cx="4800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6" imgW="4419360" imgH="1650960" progId="Equation.DSMT4">
                  <p:embed/>
                </p:oleObj>
              </mc:Choice>
              <mc:Fallback>
                <p:oleObj name="Equation" r:id="rId6" imgW="4419360" imgH="1650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06997"/>
                        <a:ext cx="4800600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4466" y="1729577"/>
            <a:ext cx="1254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86496"/>
              </p:ext>
            </p:extLst>
          </p:nvPr>
        </p:nvGraphicFramePr>
        <p:xfrm>
          <a:off x="152400" y="4839395"/>
          <a:ext cx="60960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8" imgW="4457520" imgH="1650960" progId="Equation.DSMT4">
                  <p:embed/>
                </p:oleObj>
              </mc:Choice>
              <mc:Fallback>
                <p:oleObj name="Equation" r:id="rId8" imgW="4457520" imgH="1650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39395"/>
                        <a:ext cx="6096000" cy="165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160320" y="4191238"/>
            <a:ext cx="3497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27" grpId="0"/>
      <p:bldP spid="28" grpId="0"/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895600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BT 1: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40643"/>
              </p:ext>
            </p:extLst>
          </p:nvPr>
        </p:nvGraphicFramePr>
        <p:xfrm>
          <a:off x="304800" y="1143000"/>
          <a:ext cx="25844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3" imgW="2577960" imgH="825480" progId="Equation.DSMT4">
                  <p:embed/>
                </p:oleObj>
              </mc:Choice>
              <mc:Fallback>
                <p:oleObj name="Equation" r:id="rId3" imgW="25779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25844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84106"/>
              </p:ext>
            </p:extLst>
          </p:nvPr>
        </p:nvGraphicFramePr>
        <p:xfrm>
          <a:off x="4953000" y="1219200"/>
          <a:ext cx="1846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5" imgW="1841400" imgH="825480" progId="Equation.DSMT4">
                  <p:embed/>
                </p:oleObj>
              </mc:Choice>
              <mc:Fallback>
                <p:oleObj name="Equation" r:id="rId5" imgW="184140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19200"/>
                        <a:ext cx="18462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682691"/>
              </p:ext>
            </p:extLst>
          </p:nvPr>
        </p:nvGraphicFramePr>
        <p:xfrm>
          <a:off x="8458200" y="1219200"/>
          <a:ext cx="2379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7" imgW="2374560" imgH="825480" progId="Equation.DSMT4">
                  <p:embed/>
                </p:oleObj>
              </mc:Choice>
              <mc:Fallback>
                <p:oleObj name="Equation" r:id="rId7" imgW="237456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1219200"/>
                        <a:ext cx="2379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5440"/>
              </p:ext>
            </p:extLst>
          </p:nvPr>
        </p:nvGraphicFramePr>
        <p:xfrm>
          <a:off x="419100" y="2438400"/>
          <a:ext cx="2355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9" imgW="2349360" imgH="825480" progId="Equation.DSMT4">
                  <p:embed/>
                </p:oleObj>
              </mc:Choice>
              <mc:Fallback>
                <p:oleObj name="Equation" r:id="rId9" imgW="234936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438400"/>
                        <a:ext cx="23558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50844"/>
              </p:ext>
            </p:extLst>
          </p:nvPr>
        </p:nvGraphicFramePr>
        <p:xfrm>
          <a:off x="394936" y="3581400"/>
          <a:ext cx="17954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11" imgW="1790640" imgH="825480" progId="Equation.DSMT4">
                  <p:embed/>
                </p:oleObj>
              </mc:Choice>
              <mc:Fallback>
                <p:oleObj name="Equation" r:id="rId11" imgW="179064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36" y="3581400"/>
                        <a:ext cx="17954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20243"/>
              </p:ext>
            </p:extLst>
          </p:nvPr>
        </p:nvGraphicFramePr>
        <p:xfrm>
          <a:off x="441325" y="4724400"/>
          <a:ext cx="1617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13" imgW="1612800" imgH="825480" progId="Equation.DSMT4">
                  <p:embed/>
                </p:oleObj>
              </mc:Choice>
              <mc:Fallback>
                <p:oleObj name="Equation" r:id="rId13" imgW="1612800" imgH="825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400"/>
                        <a:ext cx="161766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92828"/>
              </p:ext>
            </p:extLst>
          </p:nvPr>
        </p:nvGraphicFramePr>
        <p:xfrm>
          <a:off x="5346700" y="2438400"/>
          <a:ext cx="10572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15" imgW="1054080" imgH="825480" progId="Equation.DSMT4">
                  <p:embed/>
                </p:oleObj>
              </mc:Choice>
              <mc:Fallback>
                <p:oleObj name="Equation" r:id="rId15" imgW="1054080" imgH="82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2438400"/>
                        <a:ext cx="10572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30241"/>
              </p:ext>
            </p:extLst>
          </p:nvPr>
        </p:nvGraphicFramePr>
        <p:xfrm>
          <a:off x="5346700" y="3505200"/>
          <a:ext cx="1031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17" imgW="1028520" imgH="825480" progId="Equation.DSMT4">
                  <p:embed/>
                </p:oleObj>
              </mc:Choice>
              <mc:Fallback>
                <p:oleObj name="Equation" r:id="rId17" imgW="1028520" imgH="825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505200"/>
                        <a:ext cx="10318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09669"/>
              </p:ext>
            </p:extLst>
          </p:nvPr>
        </p:nvGraphicFramePr>
        <p:xfrm>
          <a:off x="8686800" y="2362200"/>
          <a:ext cx="14001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19" imgW="1396800" imgH="825480" progId="Equation.DSMT4">
                  <p:embed/>
                </p:oleObj>
              </mc:Choice>
              <mc:Fallback>
                <p:oleObj name="Equation" r:id="rId19" imgW="1396800" imgH="825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362200"/>
                        <a:ext cx="14001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3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9624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1,2,3: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4,5,6: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0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58410"/>
            <a:ext cx="215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336185"/>
              </p:ext>
            </p:extLst>
          </p:nvPr>
        </p:nvGraphicFramePr>
        <p:xfrm>
          <a:off x="304800" y="1490408"/>
          <a:ext cx="33480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4" imgW="3340080" imgH="888840" progId="Equation.DSMT4">
                  <p:embed/>
                </p:oleObj>
              </mc:Choice>
              <mc:Fallback>
                <p:oleObj name="Equation" r:id="rId4" imgW="334008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90408"/>
                        <a:ext cx="33480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76876"/>
              </p:ext>
            </p:extLst>
          </p:nvPr>
        </p:nvGraphicFramePr>
        <p:xfrm>
          <a:off x="4191000" y="1505534"/>
          <a:ext cx="35258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6" imgW="3517560" imgH="888840" progId="Equation.DSMT4">
                  <p:embed/>
                </p:oleObj>
              </mc:Choice>
              <mc:Fallback>
                <p:oleObj name="Equation" r:id="rId6" imgW="351756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05534"/>
                        <a:ext cx="35258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728" y="228600"/>
            <a:ext cx="9028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BT 1/ </a:t>
            </a:r>
            <a:r>
              <a:rPr lang="en-US" sz="2800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18 :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729288" y="3290889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605463" y="3224214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WordArt 11"/>
          <p:cNvSpPr>
            <a:spLocks noChangeArrowheads="1" noChangeShapeType="1" noTextEdit="1"/>
          </p:cNvSpPr>
          <p:nvPr/>
        </p:nvSpPr>
        <p:spPr bwMode="auto">
          <a:xfrm>
            <a:off x="1831935" y="0"/>
            <a:ext cx="81962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23"/>
              </a:avLst>
            </a:prstTxWarp>
          </a:bodyPr>
          <a:lstStyle/>
          <a:p>
            <a:pPr algn="ctr"/>
            <a:endParaRPr lang="en-US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9649" y="-8930"/>
            <a:ext cx="82525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HƯỚNG DẪN HỌC SINH TỰ HỌC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1082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1,2/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sbt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19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ORCH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790951"/>
            <a:ext cx="1531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FLOWER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795184"/>
            <a:ext cx="124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FLWRV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3956051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MSTLETO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5752" y="5687484"/>
            <a:ext cx="117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MSTLETO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77065" y="5590117"/>
            <a:ext cx="117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781300" y="836084"/>
            <a:ext cx="6172200" cy="297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1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.VnTime"/>
              </a:rPr>
              <a:t>Xin tr©n träng c¶m ¬n !</a:t>
            </a:r>
          </a:p>
          <a:p>
            <a:pPr algn="ctr"/>
            <a:r>
              <a:rPr lang="en-US" sz="21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.VnTime"/>
              </a:rPr>
              <a:t>vµ chóc søc khoÎ quý thÇy, c« gi¸o</a:t>
            </a:r>
          </a:p>
        </p:txBody>
      </p:sp>
    </p:spTree>
    <p:extLst>
      <p:ext uri="{BB962C8B-B14F-4D97-AF65-F5344CB8AC3E}">
        <p14:creationId xmlns:p14="http://schemas.microsoft.com/office/powerpoint/2010/main" val="343537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11052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</a:t>
            </a:r>
            <a:endParaRPr sz="2600" dirty="0"/>
          </a:p>
        </p:txBody>
      </p:sp>
      <p:sp>
        <p:nvSpPr>
          <p:cNvPr id="6" name="Rectangle 5"/>
          <p:cNvSpPr/>
          <p:nvPr/>
        </p:nvSpPr>
        <p:spPr>
          <a:xfrm>
            <a:off x="121920" y="640080"/>
            <a:ext cx="11917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1. Kiến thức:</a:t>
            </a:r>
            <a:r>
              <a:rPr lang="nl-NL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Sau khi học xong bài này, HS sẽ được khám phá các nội sung sau: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Quy tắc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cộng  hai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phân số.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Tính chất của phép cộng phân số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027427"/>
            <a:ext cx="1135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Năng lực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i="1" dirty="0">
                <a:latin typeface="Times New Roman" pitchFamily="18" charset="0"/>
                <a:cs typeface="Times New Roman" pitchFamily="18" charset="0"/>
              </a:rPr>
              <a:t>- Năng lực chung: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Tự chủ và tự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159774" y="4274196"/>
            <a:ext cx="9683394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tabLst>
                <a:tab pos="2743200" algn="ctr"/>
                <a:tab pos="4552950" algn="r"/>
                <a:tab pos="5486400" algn="r"/>
              </a:tabLst>
            </a:pPr>
            <a:r>
              <a:rPr lang="nl-NL" sz="28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Năng lực riêng: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Nêu được quy tắc cộng hai phân số.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Thực hiện được cộng các phân số.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Nêu được tính chất của phép cộng phân số.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  <a:tab pos="4552950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Sử dụng được tính chất phép cộng phân sốđể tính hợp lí.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6" grpId="0"/>
      <p:bldP spid="10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743200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KHỞI ĐỘNG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094" y="914400"/>
            <a:ext cx="11754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102" y="2590800"/>
            <a:ext cx="11388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397" y="1898363"/>
            <a:ext cx="1062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●Muốn </a:t>
            </a:r>
            <a:r>
              <a:rPr lang="nl-NL" sz="28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cộng hai phân số cùng mẫu, ta cộng tử và giữ nguyên mẫu chung</a:t>
            </a:r>
            <a:endParaRPr lang="en-US" sz="2800" dirty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392" y="3733800"/>
            <a:ext cx="1104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● Muốn </a:t>
            </a:r>
            <a:r>
              <a:rPr lang="nl-NL" sz="28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cộng hai phân số khác mẫu, ta quy đồng mẫu của chúng rồi cộng hai phân số có cùng mẫu”</a:t>
            </a:r>
            <a:endParaRPr lang="en-US" sz="2800" dirty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11601" y="4687907"/>
            <a:ext cx="11769453" cy="2057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nay.”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895600"/>
            <a:ext cx="597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KIẾN THỨC MỚI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11052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816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1.Phép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0" y="588480"/>
            <a:ext cx="6489290" cy="33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467" y="1053764"/>
            <a:ext cx="43630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HĐKP1: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08010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4467" y="3310481"/>
            <a:ext cx="5032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1213"/>
              </p:ext>
            </p:extLst>
          </p:nvPr>
        </p:nvGraphicFramePr>
        <p:xfrm>
          <a:off x="1230313" y="4220096"/>
          <a:ext cx="2032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Equation" r:id="rId7" imgW="2082600" imgH="876240" progId="Equation.DSMT4">
                  <p:embed/>
                </p:oleObj>
              </mc:Choice>
              <mc:Fallback>
                <p:oleObj name="Equation" r:id="rId7" imgW="2082600" imgH="876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220096"/>
                        <a:ext cx="2032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10082"/>
              </p:ext>
            </p:extLst>
          </p:nvPr>
        </p:nvGraphicFramePr>
        <p:xfrm>
          <a:off x="1368425" y="2394108"/>
          <a:ext cx="22542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9" imgW="2311200" imgH="876240" progId="Equation.DSMT4">
                  <p:embed/>
                </p:oleObj>
              </mc:Choice>
              <mc:Fallback>
                <p:oleObj name="Equation" r:id="rId9" imgW="2311200" imgH="876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394108"/>
                        <a:ext cx="22542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4467" y="1454261"/>
            <a:ext cx="49247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-57762" y="4977588"/>
            <a:ext cx="50771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03303"/>
              </p:ext>
            </p:extLst>
          </p:nvPr>
        </p:nvGraphicFramePr>
        <p:xfrm>
          <a:off x="457200" y="5874962"/>
          <a:ext cx="33575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11" imgW="3441600" imgH="888840" progId="Equation.DSMT4">
                  <p:embed/>
                </p:oleObj>
              </mc:Choice>
              <mc:Fallback>
                <p:oleObj name="Equation" r:id="rId11" imgW="3441600" imgH="8888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874962"/>
                        <a:ext cx="33575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11052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1.Phép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467" y="1053764"/>
            <a:ext cx="43630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HĐKP1: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01214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3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806902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150324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756" y="148849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467" y="1904581"/>
            <a:ext cx="5305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06845" y="1838594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81552"/>
              </p:ext>
            </p:extLst>
          </p:nvPr>
        </p:nvGraphicFramePr>
        <p:xfrm>
          <a:off x="401606" y="4016724"/>
          <a:ext cx="41227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4" name="Equation" r:id="rId6" imgW="4114800" imgH="825480" progId="Equation.DSMT4">
                  <p:embed/>
                </p:oleObj>
              </mc:Choice>
              <mc:Fallback>
                <p:oleObj name="Equation" r:id="rId6" imgW="4114800" imgH="825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06" y="4016724"/>
                        <a:ext cx="412273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232037"/>
              </p:ext>
            </p:extLst>
          </p:nvPr>
        </p:nvGraphicFramePr>
        <p:xfrm>
          <a:off x="366251" y="4945620"/>
          <a:ext cx="4629151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5" name="Equation" r:id="rId8" imgW="5117760" imgH="825480" progId="Equation.DSMT4">
                  <p:embed/>
                </p:oleObj>
              </mc:Choice>
              <mc:Fallback>
                <p:oleObj name="Equation" r:id="rId8" imgW="5117760" imgH="825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51" y="4945620"/>
                        <a:ext cx="4629151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13292"/>
              </p:ext>
            </p:extLst>
          </p:nvPr>
        </p:nvGraphicFramePr>
        <p:xfrm>
          <a:off x="380999" y="5894436"/>
          <a:ext cx="45196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6" name="Equation" r:id="rId10" imgW="5194080" imgH="825480" progId="Equation.DSMT4">
                  <p:embed/>
                </p:oleObj>
              </mc:Choice>
              <mc:Fallback>
                <p:oleObj name="Equation" r:id="rId10" imgW="519408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5894436"/>
                        <a:ext cx="4519613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535286"/>
              </p:ext>
            </p:extLst>
          </p:nvPr>
        </p:nvGraphicFramePr>
        <p:xfrm>
          <a:off x="219253" y="2755944"/>
          <a:ext cx="48275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12" imgW="4813200" imgH="825480" progId="Equation.DSMT4">
                  <p:embed/>
                </p:oleObj>
              </mc:Choice>
              <mc:Fallback>
                <p:oleObj name="Equation" r:id="rId12" imgW="481320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53" y="2755944"/>
                        <a:ext cx="48275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88773" y="3505200"/>
            <a:ext cx="1181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72184"/>
              </p:ext>
            </p:extLst>
          </p:nvPr>
        </p:nvGraphicFramePr>
        <p:xfrm>
          <a:off x="5715000" y="3357235"/>
          <a:ext cx="16795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name="Equation" r:id="rId14" imgW="1676160" imgH="825480" progId="Equation.DSMT4">
                  <p:embed/>
                </p:oleObj>
              </mc:Choice>
              <mc:Fallback>
                <p:oleObj name="Equation" r:id="rId14" imgW="167616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57235"/>
                        <a:ext cx="16795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65218"/>
              </p:ext>
            </p:extLst>
          </p:nvPr>
        </p:nvGraphicFramePr>
        <p:xfrm>
          <a:off x="5791200" y="4343400"/>
          <a:ext cx="13906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Equation" r:id="rId16" imgW="1536480" imgH="825480" progId="Equation.DSMT4">
                  <p:embed/>
                </p:oleObj>
              </mc:Choice>
              <mc:Fallback>
                <p:oleObj name="Equation" r:id="rId16" imgW="1536480" imgH="825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43400"/>
                        <a:ext cx="13906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814471"/>
              </p:ext>
            </p:extLst>
          </p:nvPr>
        </p:nvGraphicFramePr>
        <p:xfrm>
          <a:off x="5791200" y="5181600"/>
          <a:ext cx="11493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Equation" r:id="rId18" imgW="1320480" imgH="825480" progId="Equation.DSMT4">
                  <p:embed/>
                </p:oleObj>
              </mc:Choice>
              <mc:Fallback>
                <p:oleObj name="Equation" r:id="rId18" imgW="1320480" imgH="825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81600"/>
                        <a:ext cx="114935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2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11052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1.Phép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467" y="1053764"/>
            <a:ext cx="43630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HĐKP1: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41245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806902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150324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756" y="148849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90" y="1805563"/>
            <a:ext cx="6540910" cy="11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9885" y="2026464"/>
            <a:ext cx="5305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09914" y="2989697"/>
            <a:ext cx="1451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86022"/>
              </p:ext>
            </p:extLst>
          </p:nvPr>
        </p:nvGraphicFramePr>
        <p:xfrm>
          <a:off x="209914" y="3676536"/>
          <a:ext cx="169386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" name="Equation" r:id="rId7" imgW="1688760" imgH="825480" progId="Equation.DSMT4">
                  <p:embed/>
                </p:oleObj>
              </mc:Choice>
              <mc:Fallback>
                <p:oleObj name="Equation" r:id="rId7" imgW="1688760" imgH="825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14" y="3676536"/>
                        <a:ext cx="1693862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10841"/>
              </p:ext>
            </p:extLst>
          </p:nvPr>
        </p:nvGraphicFramePr>
        <p:xfrm>
          <a:off x="1912630" y="3525207"/>
          <a:ext cx="27638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" name="Equation" r:id="rId9" imgW="2755800" imgH="1002960" progId="Equation.DSMT4">
                  <p:embed/>
                </p:oleObj>
              </mc:Choice>
              <mc:Fallback>
                <p:oleObj name="Equation" r:id="rId9" imgW="2755800" imgH="1002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630" y="3525207"/>
                        <a:ext cx="27638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70373"/>
              </p:ext>
            </p:extLst>
          </p:nvPr>
        </p:nvGraphicFramePr>
        <p:xfrm>
          <a:off x="1981200" y="4724400"/>
          <a:ext cx="11334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" name="Equation" r:id="rId11" imgW="1130040" imgH="825480" progId="Equation.DSMT4">
                  <p:embed/>
                </p:oleObj>
              </mc:Choice>
              <mc:Fallback>
                <p:oleObj name="Equation" r:id="rId11" imgW="1130040" imgH="825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11334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30482"/>
              </p:ext>
            </p:extLst>
          </p:nvPr>
        </p:nvGraphicFramePr>
        <p:xfrm>
          <a:off x="2000119" y="5497512"/>
          <a:ext cx="146526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" name="Equation" r:id="rId13" imgW="1460160" imgH="1002960" progId="Equation.DSMT4">
                  <p:embed/>
                </p:oleObj>
              </mc:Choice>
              <mc:Fallback>
                <p:oleObj name="Equation" r:id="rId13" imgW="1460160" imgH="1002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119" y="5497512"/>
                        <a:ext cx="1465263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56187"/>
              </p:ext>
            </p:extLst>
          </p:nvPr>
        </p:nvGraphicFramePr>
        <p:xfrm>
          <a:off x="3352800" y="5452396"/>
          <a:ext cx="8286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Equation" r:id="rId15" imgW="825480" imgH="1002960" progId="Equation.DSMT4">
                  <p:embed/>
                </p:oleObj>
              </mc:Choice>
              <mc:Fallback>
                <p:oleObj name="Equation" r:id="rId15" imgW="825480" imgH="1002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52396"/>
                        <a:ext cx="8286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6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31920" y="51816"/>
            <a:ext cx="9110520" cy="48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52-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4: PHÉP CỘNG VÀ PHÉP TRỪ PHÂN SỐ</a:t>
            </a:r>
            <a:endParaRPr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541776"/>
            <a:ext cx="0" cy="6269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467" y="54529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1.Phép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467" y="1053764"/>
            <a:ext cx="43630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HĐKP1: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549780"/>
              </p:ext>
            </p:extLst>
          </p:nvPr>
        </p:nvGraphicFramePr>
        <p:xfrm>
          <a:off x="3778250" y="2359025"/>
          <a:ext cx="185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4" imgW="190440" imgH="330120" progId="Equation.DSMT4">
                  <p:embed/>
                </p:oleObj>
              </mc:Choice>
              <mc:Fallback>
                <p:oleObj name="Equation" r:id="rId4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59025"/>
                        <a:ext cx="1857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99" y="150324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756" y="148849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164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85" y="2026464"/>
            <a:ext cx="5305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09914" y="2989697"/>
            <a:ext cx="1451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6352"/>
            <a:ext cx="5410200" cy="20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6174" y="2728087"/>
            <a:ext cx="40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626" y="3512917"/>
            <a:ext cx="269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15337"/>
              </p:ext>
            </p:extLst>
          </p:nvPr>
        </p:nvGraphicFramePr>
        <p:xfrm>
          <a:off x="209550" y="4191000"/>
          <a:ext cx="4467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7" imgW="4457520" imgH="825480" progId="Equation.DSMT4">
                  <p:embed/>
                </p:oleObj>
              </mc:Choice>
              <mc:Fallback>
                <p:oleObj name="Equation" r:id="rId7" imgW="4457520" imgH="825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191000"/>
                        <a:ext cx="44672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01030"/>
              </p:ext>
            </p:extLst>
          </p:nvPr>
        </p:nvGraphicFramePr>
        <p:xfrm>
          <a:off x="209914" y="5257800"/>
          <a:ext cx="38814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9" imgW="3873240" imgH="825480" progId="Equation.DSMT4">
                  <p:embed/>
                </p:oleObj>
              </mc:Choice>
              <mc:Fallback>
                <p:oleObj name="Equation" r:id="rId9" imgW="3873240" imgH="825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14" y="5257800"/>
                        <a:ext cx="38814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9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742</Words>
  <Application>Microsoft Office PowerPoint</Application>
  <PresentationFormat>Custom</PresentationFormat>
  <Paragraphs>83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Tahoma</vt:lpstr>
      <vt:lpstr>Calibri</vt:lpstr>
      <vt:lpstr>.VnTime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VITINHTHIENVU.COM</dc:creator>
  <cp:lastModifiedBy>VITINHTHIENVU.COM</cp:lastModifiedBy>
  <cp:revision>149</cp:revision>
  <dcterms:modified xsi:type="dcterms:W3CDTF">2021-08-29T05:29:06Z</dcterms:modified>
</cp:coreProperties>
</file>