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3" r:id="rId3"/>
    <p:sldId id="334" r:id="rId4"/>
    <p:sldId id="277" r:id="rId5"/>
    <p:sldId id="319" r:id="rId6"/>
    <p:sldId id="335" r:id="rId7"/>
    <p:sldId id="327" r:id="rId8"/>
    <p:sldId id="322" r:id="rId9"/>
    <p:sldId id="328" r:id="rId10"/>
    <p:sldId id="336" r:id="rId11"/>
    <p:sldId id="329" r:id="rId12"/>
    <p:sldId id="337" r:id="rId13"/>
    <p:sldId id="323" r:id="rId14"/>
    <p:sldId id="338" r:id="rId15"/>
    <p:sldId id="330" r:id="rId16"/>
    <p:sldId id="331" r:id="rId17"/>
    <p:sldId id="332" r:id="rId18"/>
    <p:sldId id="339" r:id="rId19"/>
    <p:sldId id="340" r:id="rId20"/>
    <p:sldId id="341" r:id="rId21"/>
    <p:sldId id="342" r:id="rId22"/>
    <p:sldId id="343" r:id="rId23"/>
    <p:sldId id="344" r:id="rId24"/>
    <p:sldId id="310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CC0000"/>
    <a:srgbClr val="0066CC"/>
    <a:srgbClr val="0000FF"/>
    <a:srgbClr val="0099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59" autoAdjust="0"/>
    <p:restoredTop sz="94444" autoAdjust="0"/>
  </p:normalViewPr>
  <p:slideViewPr>
    <p:cSldViewPr>
      <p:cViewPr varScale="1"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15496D46-979D-47A4-8934-D2B5A0B91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43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834185D5-600B-4D17-9A44-D362DE055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17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b="1" smtClean="0">
                  <a:solidFill>
                    <a:schemeClr val="tx2"/>
                  </a:solidFill>
                  <a:latin typeface="Arial" charset="0"/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</a:t>
            </a:r>
            <a:br>
              <a:rPr lang="en-US" noProof="0" smtClean="0"/>
            </a:br>
            <a:r>
              <a:rPr lang="en-US" noProof="0" smtClean="0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16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DC9F-07FE-4123-BCD2-26CDFD7C8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8367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2FFD-38B1-4237-A984-BC478A1DC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050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BE51C-E634-4946-8AA5-0A552FA22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6235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9BA0-979A-43A8-9134-FA03F66B7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221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DA65-2D79-4FFC-B1A6-C373AB70F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0098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6510E-5C13-4884-8222-5DD5764A6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877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728EB-6F46-4702-9E3A-3509B7DCC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3780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E7CD-1ABE-4C35-A57D-5D153B3BD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2031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5EA74-0E54-48D4-85C4-639B65375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7493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CDC5F-7E01-458E-A82D-C7B9393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6965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99E8057A-3117-4C6E-9289-2C560FEC8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32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33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35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458200" cy="2209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en-US" sz="4800" dirty="0" err="1" smtClean="0"/>
              <a:t>Bài</a:t>
            </a:r>
            <a:r>
              <a:rPr lang="en-US" altLang="en-US" sz="4800" dirty="0" smtClean="0"/>
              <a:t> </a:t>
            </a:r>
            <a:r>
              <a:rPr lang="en-US" altLang="en-US" sz="4800" dirty="0" smtClean="0"/>
              <a:t>4</a:t>
            </a:r>
            <a:br>
              <a:rPr lang="en-US" altLang="en-US" sz="4800" dirty="0" smtClean="0"/>
            </a:br>
            <a:r>
              <a:rPr lang="en-US" altLang="en-US" sz="4800" dirty="0" smtClean="0"/>
              <a:t> TÌM HIỂU THƯ ĐIỆN TỬ</a:t>
            </a:r>
          </a:p>
        </p:txBody>
      </p:sp>
      <p:pic>
        <p:nvPicPr>
          <p:cNvPr id="3075" name="Picture 5" descr="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06963"/>
            <a:ext cx="9906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8350"/>
            <a:ext cx="1905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0"/>
            <a:ext cx="6759575" cy="507523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sp>
        <p:nvSpPr>
          <p:cNvPr id="6" name="Folded Corner 5"/>
          <p:cNvSpPr/>
          <p:nvPr/>
        </p:nvSpPr>
        <p:spPr bwMode="auto">
          <a:xfrm>
            <a:off x="990600" y="5257800"/>
            <a:ext cx="7391400" cy="914400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13315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1534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3200"/>
              <a:t>- Trong hệ thống thư điện tử, người gửi và người nhận đều phải có tài khoản thư điện tử để gửi và nhận thư</a:t>
            </a:r>
          </a:p>
          <a:p>
            <a:pPr algn="just" eaLnBrk="1" hangingPunct="1"/>
            <a:r>
              <a:rPr lang="en-US" altLang="en-US" sz="3200"/>
              <a:t>- Các máy chủ được cài đặt phần mềm quản lý thư điện tử</a:t>
            </a:r>
          </a:p>
          <a:p>
            <a:pPr algn="just" eaLnBrk="1" hangingPunct="1"/>
            <a:r>
              <a:rPr lang="en-US" altLang="en-US" sz="3200"/>
              <a:t>- Người gửi và người nhận sử dụng phần mềm thích hợp để soạn, gửi và nhận thư</a:t>
            </a:r>
          </a:p>
          <a:p>
            <a:pPr algn="just" eaLnBrk="1" hangingPunct="1"/>
            <a:endParaRPr lang="en-US" altLang="en-US" sz="3200">
              <a:solidFill>
                <a:srgbClr val="990000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1. HỆ THỐNG THƯ ĐIỆN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1524000"/>
            <a:ext cx="2805113" cy="10445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7338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6148388" y="4121150"/>
            <a:ext cx="2990850" cy="2286000"/>
          </a:xfrm>
          <a:prstGeom prst="wedgeRoundRectCallout">
            <a:avLst>
              <a:gd name="adj1" fmla="val -39236"/>
              <a:gd name="adj2" fmla="val -106544"/>
              <a:gd name="adj3" fmla="val 16667"/>
            </a:avLst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295400" y="4724400"/>
            <a:ext cx="3676650" cy="2105025"/>
          </a:xfrm>
          <a:prstGeom prst="wedgeRoundRectCallout">
            <a:avLst>
              <a:gd name="adj1" fmla="val 30299"/>
              <a:gd name="adj2" fmla="val -49153"/>
              <a:gd name="adj3" fmla="val 16667"/>
            </a:avLst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15363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2. TẠO TÀI KHOẢN, GỬI VÀ NHẬN THƯ ĐIỆN TỬ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1534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990000"/>
                </a:solidFill>
              </a:rPr>
              <a:t>a.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Tạo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tài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khoản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thư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điện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tử</a:t>
            </a:r>
            <a:endParaRPr lang="en-US" altLang="en-US" sz="3200" dirty="0" smtClean="0">
              <a:solidFill>
                <a:srgbClr val="990000"/>
              </a:solidFill>
            </a:endParaRPr>
          </a:p>
          <a:p>
            <a:pPr marL="0" indent="0" algn="just" eaLnBrk="1" hangingPunct="1">
              <a:defRPr/>
            </a:pPr>
            <a:r>
              <a:rPr lang="en-US" sz="3200" dirty="0" smtClean="0"/>
              <a:t>-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gửi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, ta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khoản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cung</a:t>
            </a:r>
            <a:r>
              <a:rPr lang="en-US" sz="3200" dirty="0" smtClean="0"/>
              <a:t> </a:t>
            </a:r>
            <a:r>
              <a:rPr lang="en-US" sz="3200" dirty="0" err="1" smtClean="0"/>
              <a:t>cấp</a:t>
            </a:r>
            <a:r>
              <a:rPr lang="en-US" sz="3200" dirty="0" smtClean="0"/>
              <a:t> </a:t>
            </a:r>
            <a:r>
              <a:rPr lang="en-US" sz="3200" dirty="0" err="1" smtClean="0"/>
              <a:t>dịch</a:t>
            </a:r>
            <a:r>
              <a:rPr lang="en-US" sz="3200" dirty="0" smtClean="0"/>
              <a:t> </a:t>
            </a:r>
            <a:r>
              <a:rPr lang="en-US" sz="3200" dirty="0" err="1" smtClean="0"/>
              <a:t>vụ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: Yahoo, Google, Microsoft, …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-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cung</a:t>
            </a:r>
            <a:r>
              <a:rPr lang="en-US" sz="3200" dirty="0" smtClean="0"/>
              <a:t> </a:t>
            </a:r>
            <a:r>
              <a:rPr lang="en-US" sz="3200" dirty="0" err="1" smtClean="0"/>
              <a:t>cấp</a:t>
            </a:r>
            <a:r>
              <a:rPr lang="en-US" sz="3200" dirty="0" smtClean="0"/>
              <a:t> </a:t>
            </a:r>
            <a:r>
              <a:rPr lang="en-US" sz="3200" dirty="0" err="1" smtClean="0"/>
              <a:t>dịch</a:t>
            </a:r>
            <a:r>
              <a:rPr lang="en-US" sz="3200" dirty="0" smtClean="0"/>
              <a:t> </a:t>
            </a:r>
            <a:r>
              <a:rPr lang="en-US" sz="3200" dirty="0" err="1" smtClean="0"/>
              <a:t>vụ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cung</a:t>
            </a:r>
            <a:r>
              <a:rPr lang="en-US" sz="3200" dirty="0" smtClean="0"/>
              <a:t> </a:t>
            </a:r>
            <a:r>
              <a:rPr lang="en-US" sz="3200" dirty="0" err="1" smtClean="0"/>
              <a:t>cấp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hộp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máy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. 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-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hộp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,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đăng</a:t>
            </a:r>
            <a:r>
              <a:rPr lang="en-US" sz="3200" dirty="0" smtClean="0"/>
              <a:t> </a:t>
            </a:r>
            <a:r>
              <a:rPr lang="en-US" sz="3200" dirty="0" err="1" smtClean="0"/>
              <a:t>nhập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khẩu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truy</a:t>
            </a:r>
            <a:r>
              <a:rPr lang="en-US" sz="3200" dirty="0" smtClean="0"/>
              <a:t> </a:t>
            </a: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19200"/>
            <a:ext cx="4394200" cy="24384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2672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sp>
        <p:nvSpPr>
          <p:cNvPr id="6" name="Folded Corner 5"/>
          <p:cNvSpPr/>
          <p:nvPr/>
        </p:nvSpPr>
        <p:spPr bwMode="auto">
          <a:xfrm>
            <a:off x="1447800" y="4038600"/>
            <a:ext cx="6477000" cy="2438400"/>
          </a:xfrm>
          <a:prstGeom prst="foldedCorner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7339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17411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2. TẠO TÀI KHOẢN, GỬI VÀ NHẬN THƯ ĐIỆN TỬ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1534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990000"/>
                </a:solidFill>
              </a:rPr>
              <a:t>a.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Tạo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tài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khoản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thư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điện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tử</a:t>
            </a:r>
            <a:endParaRPr lang="en-US" altLang="en-US" sz="3200" dirty="0" smtClean="0">
              <a:solidFill>
                <a:srgbClr val="990000"/>
              </a:solidFill>
            </a:endParaRPr>
          </a:p>
          <a:p>
            <a:pPr marL="0" indent="0" algn="just" eaLnBrk="1" hangingPunct="1">
              <a:defRPr/>
            </a:pPr>
            <a:r>
              <a:rPr lang="en-US" sz="3200" dirty="0" smtClean="0"/>
              <a:t>- </a:t>
            </a:r>
            <a:r>
              <a:rPr lang="en-US" sz="3200" dirty="0" err="1" smtClean="0"/>
              <a:t>Hộp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gắn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địa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: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&lt;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đăng</a:t>
            </a:r>
            <a:r>
              <a:rPr lang="en-US" sz="3200" dirty="0" smtClean="0"/>
              <a:t> </a:t>
            </a:r>
            <a:r>
              <a:rPr lang="en-US" sz="3200" dirty="0" err="1" smtClean="0"/>
              <a:t>nhập</a:t>
            </a:r>
            <a:r>
              <a:rPr lang="en-US" sz="3200" dirty="0" smtClean="0"/>
              <a:t>&gt;@&lt;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máy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 </a:t>
            </a:r>
            <a:r>
              <a:rPr lang="en-US" sz="3200" dirty="0" err="1" smtClean="0"/>
              <a:t>lưu</a:t>
            </a:r>
            <a:r>
              <a:rPr lang="en-US" sz="3200" dirty="0" smtClean="0"/>
              <a:t> </a:t>
            </a:r>
            <a:r>
              <a:rPr lang="en-US" sz="3200" dirty="0" err="1" smtClean="0"/>
              <a:t>hộp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&gt;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VD: </a:t>
            </a:r>
            <a:r>
              <a:rPr lang="en-US" sz="3200" dirty="0" smtClean="0">
                <a:solidFill>
                  <a:srgbClr val="000099"/>
                </a:solidFill>
              </a:rPr>
              <a:t>huynhvannghe@gmail.com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18435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2. TẠO TÀI KHOẢN, GỬI VÀ NHẬN THƯ ĐIỆN TỬ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1534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990000"/>
                </a:solidFill>
              </a:rPr>
              <a:t>b.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Nhận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và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gửi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thư</a:t>
            </a:r>
            <a:endParaRPr lang="en-US" altLang="en-US" sz="3200" dirty="0" smtClean="0">
              <a:solidFill>
                <a:srgbClr val="990000"/>
              </a:solidFill>
            </a:endParaRPr>
          </a:p>
          <a:p>
            <a:pPr marL="0" indent="0" algn="just" eaLnBrk="1" hangingPunct="1">
              <a:defRPr/>
            </a:pPr>
            <a:r>
              <a:rPr lang="en-US" sz="3200" dirty="0" smtClean="0"/>
              <a:t>-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</a:t>
            </a:r>
            <a:r>
              <a:rPr lang="en-US" sz="3200" dirty="0" err="1" smtClean="0"/>
              <a:t>truy</a:t>
            </a:r>
            <a:r>
              <a:rPr lang="en-US" sz="3200" dirty="0" smtClean="0"/>
              <a:t> </a:t>
            </a: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hộp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.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B1: </a:t>
            </a:r>
            <a:r>
              <a:rPr lang="en-US" sz="3200" dirty="0" err="1" smtClean="0"/>
              <a:t>Truy</a:t>
            </a:r>
            <a:r>
              <a:rPr lang="en-US" sz="3200" dirty="0" smtClean="0"/>
              <a:t> </a:t>
            </a: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web </a:t>
            </a:r>
            <a:r>
              <a:rPr lang="en-US" sz="3200" dirty="0" err="1" smtClean="0"/>
              <a:t>cung</a:t>
            </a:r>
            <a:r>
              <a:rPr lang="en-US" sz="3200" dirty="0" smtClean="0"/>
              <a:t> </a:t>
            </a:r>
            <a:r>
              <a:rPr lang="en-US" sz="3200" dirty="0" err="1" smtClean="0"/>
              <a:t>cấp</a:t>
            </a:r>
            <a:r>
              <a:rPr lang="en-US" sz="3200" dirty="0" smtClean="0"/>
              <a:t> </a:t>
            </a:r>
            <a:r>
              <a:rPr lang="en-US" sz="3200" dirty="0" err="1" smtClean="0"/>
              <a:t>dịch</a:t>
            </a:r>
            <a:r>
              <a:rPr lang="en-US" sz="3200" dirty="0" smtClean="0"/>
              <a:t> </a:t>
            </a:r>
            <a:r>
              <a:rPr lang="en-US" sz="3200" dirty="0" err="1" smtClean="0"/>
              <a:t>vụ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.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B2: </a:t>
            </a:r>
            <a:r>
              <a:rPr lang="en-US" sz="3200" dirty="0" err="1" smtClean="0"/>
              <a:t>Đăng</a:t>
            </a:r>
            <a:r>
              <a:rPr lang="en-US" sz="3200" dirty="0" smtClean="0"/>
              <a:t> </a:t>
            </a:r>
            <a:r>
              <a:rPr lang="en-US" sz="3200" dirty="0" err="1" smtClean="0"/>
              <a:t>nhập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hộp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gõ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đăng</a:t>
            </a:r>
            <a:r>
              <a:rPr lang="en-US" sz="3200" dirty="0" smtClean="0"/>
              <a:t> </a:t>
            </a:r>
            <a:r>
              <a:rPr lang="en-US" sz="3200" dirty="0" err="1" smtClean="0"/>
              <a:t>nhập</a:t>
            </a:r>
            <a:r>
              <a:rPr lang="en-US" sz="3200" dirty="0" smtClean="0"/>
              <a:t> (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),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khẩu</a:t>
            </a:r>
            <a:r>
              <a:rPr lang="en-US" sz="3200" dirty="0" smtClean="0"/>
              <a:t>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nhấn</a:t>
            </a:r>
            <a:r>
              <a:rPr lang="en-US" sz="3200" dirty="0" smtClean="0"/>
              <a:t> Enter (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</a:t>
            </a:r>
            <a:r>
              <a:rPr lang="en-US" sz="3200" dirty="0" err="1" smtClean="0"/>
              <a:t>Đăng</a:t>
            </a:r>
            <a:r>
              <a:rPr lang="en-US" sz="3200" dirty="0" smtClean="0"/>
              <a:t> </a:t>
            </a:r>
            <a:r>
              <a:rPr lang="en-US" sz="3200" dirty="0" err="1" smtClean="0"/>
              <a:t>nhập</a:t>
            </a:r>
            <a:r>
              <a:rPr lang="en-US" sz="32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1945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2. TẠO TÀI KHOẢN, GỬI VÀ NHẬN THƯ ĐIỆN TỬ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1534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990000"/>
                </a:solidFill>
              </a:rPr>
              <a:t>b.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Nhận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và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gửi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thư</a:t>
            </a:r>
            <a:endParaRPr lang="en-US" altLang="en-US" sz="3200" dirty="0" smtClean="0">
              <a:solidFill>
                <a:srgbClr val="990000"/>
              </a:solidFill>
            </a:endParaRPr>
          </a:p>
          <a:p>
            <a:pPr marL="0" indent="0" algn="just" eaLnBrk="1" hangingPunct="1">
              <a:defRPr/>
            </a:pP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chính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dịch</a:t>
            </a:r>
            <a:r>
              <a:rPr lang="en-US" sz="3200" dirty="0" smtClean="0"/>
              <a:t> </a:t>
            </a:r>
            <a:r>
              <a:rPr lang="en-US" sz="3200" dirty="0" err="1" smtClean="0"/>
              <a:t>vụ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tử</a:t>
            </a:r>
            <a:r>
              <a:rPr lang="en-US" sz="3200" dirty="0" smtClean="0"/>
              <a:t>: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-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xem</a:t>
            </a:r>
            <a:r>
              <a:rPr lang="en-US" sz="3200" dirty="0" smtClean="0"/>
              <a:t> </a:t>
            </a:r>
            <a:r>
              <a:rPr lang="en-US" sz="3200" dirty="0" err="1" smtClean="0"/>
              <a:t>danh</a:t>
            </a:r>
            <a:r>
              <a:rPr lang="en-US" sz="3200" dirty="0" smtClean="0"/>
              <a:t> </a:t>
            </a:r>
            <a:r>
              <a:rPr lang="en-US" sz="3200" dirty="0" err="1" smtClean="0"/>
              <a:t>sách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.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-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bức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.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-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gửi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nhiều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.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-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.</a:t>
            </a:r>
          </a:p>
          <a:p>
            <a:pPr marL="0" indent="0" algn="just" eaLnBrk="1" hangingPunct="1">
              <a:defRPr/>
            </a:pPr>
            <a:r>
              <a:rPr lang="en-US" sz="3200" dirty="0" smtClean="0"/>
              <a:t>- </a:t>
            </a:r>
            <a:r>
              <a:rPr lang="en-US" sz="3200" dirty="0" err="1" smtClean="0"/>
              <a:t>Chuyển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thư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Luyện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smtClean="0"/>
              <a:t>Câu 1: Thư điện tử là?</a:t>
            </a:r>
            <a:endParaRPr lang="en-US" smtClean="0"/>
          </a:p>
          <a:p>
            <a:r>
              <a:rPr lang="en-US" smtClean="0"/>
              <a:t>A. Dịch vụ chuyển thư dưới dạng số trên máy tính thông qua các hộp thư điện tử</a:t>
            </a:r>
          </a:p>
          <a:p>
            <a:r>
              <a:rPr lang="en-US" smtClean="0"/>
              <a:t>B. Dịch vụ chuyển thư dưới dạng số trên mạng máy tính</a:t>
            </a:r>
          </a:p>
          <a:p>
            <a:r>
              <a:rPr lang="en-US" smtClean="0"/>
              <a:t>C. Dịch vụ chuyển thư dưới dạng số trên mạng máy tính thông qua các hộp thư điện tử</a:t>
            </a:r>
          </a:p>
          <a:p>
            <a:r>
              <a:rPr lang="en-US" smtClean="0"/>
              <a:t>D. Các hộp thư điện tử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smtClean="0"/>
              <a:t>Câu 2: Thư điện tử có ưu điểm gì so với thư truyền thống?</a:t>
            </a:r>
            <a:endParaRPr lang="en-US" smtClean="0"/>
          </a:p>
          <a:p>
            <a:r>
              <a:rPr lang="en-US" smtClean="0"/>
              <a:t>A. Thời gian gửi nhanh	 			</a:t>
            </a:r>
          </a:p>
          <a:p>
            <a:r>
              <a:rPr lang="en-US" smtClean="0"/>
              <a:t>B. Có thể gửi đồng thời cho nhiều người</a:t>
            </a:r>
          </a:p>
          <a:p>
            <a:r>
              <a:rPr lang="en-US" smtClean="0"/>
              <a:t>C. Chi phí thấp					</a:t>
            </a:r>
          </a:p>
          <a:p>
            <a:r>
              <a:rPr lang="en-US" smtClean="0"/>
              <a:t>D. Tất cả các ưu điểm trên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TÌNH HUỐNG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101" name="AutoShape 2" descr="Thư tay, có phải bây giờ là thói quen 'sến sẩm'? - Tuổi Trẻ Online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19200"/>
            <a:ext cx="3967163" cy="3048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1219200"/>
            <a:ext cx="4648200" cy="35401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Nhược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điểm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US" dirty="0"/>
              <a:t>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  <a:p>
            <a:pPr marL="457200" indent="-457200">
              <a:buFontTx/>
              <a:buChar char="-"/>
              <a:defRPr/>
            </a:pP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lâu</a:t>
            </a:r>
            <a:endParaRPr lang="en-US" dirty="0"/>
          </a:p>
          <a:p>
            <a:pPr marL="457200" indent="-457200">
              <a:buFontTx/>
              <a:buChar char="-"/>
              <a:defRPr/>
            </a:pP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thất</a:t>
            </a:r>
            <a:r>
              <a:rPr lang="en-US" dirty="0"/>
              <a:t> </a:t>
            </a:r>
            <a:r>
              <a:rPr lang="en-US" dirty="0" err="1"/>
              <a:t>lạc</a:t>
            </a:r>
            <a:endParaRPr lang="en-US" dirty="0"/>
          </a:p>
          <a:p>
            <a:pPr marL="457200" indent="-457200">
              <a:buFontTx/>
              <a:buChar char="-"/>
              <a:defRPr/>
            </a:pP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endParaRPr lang="en-US" dirty="0"/>
          </a:p>
          <a:p>
            <a:pPr marL="457200" indent="-457200">
              <a:buFontTx/>
              <a:buChar char="-"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lúc</a:t>
            </a:r>
            <a:endParaRPr lang="en-US" dirty="0"/>
          </a:p>
          <a:p>
            <a:pPr marL="457200" indent="-457200">
              <a:buFontTx/>
              <a:buChar char="-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err="1"/>
              <a:t>Câu</a:t>
            </a:r>
            <a:r>
              <a:rPr lang="en-US" b="1" i="1" dirty="0"/>
              <a:t> 3: </a:t>
            </a:r>
            <a:r>
              <a:rPr lang="en-US" b="1" i="1" dirty="0" err="1"/>
              <a:t>Để</a:t>
            </a:r>
            <a:r>
              <a:rPr lang="en-US" b="1" i="1" dirty="0"/>
              <a:t> </a:t>
            </a:r>
            <a:r>
              <a:rPr lang="en-US" b="1" i="1" dirty="0" err="1"/>
              <a:t>đăng</a:t>
            </a:r>
            <a:r>
              <a:rPr lang="en-US" b="1" i="1" dirty="0"/>
              <a:t> </a:t>
            </a:r>
            <a:r>
              <a:rPr lang="en-US" b="1" i="1" dirty="0" err="1"/>
              <a:t>nhập</a:t>
            </a:r>
            <a:r>
              <a:rPr lang="en-US" b="1" i="1" dirty="0"/>
              <a:t> </a:t>
            </a:r>
            <a:r>
              <a:rPr lang="en-US" b="1" i="1" dirty="0" err="1"/>
              <a:t>hộp</a:t>
            </a:r>
            <a:r>
              <a:rPr lang="en-US" b="1" i="1" dirty="0"/>
              <a:t> </a:t>
            </a:r>
            <a:r>
              <a:rPr lang="en-US" b="1" i="1" dirty="0" err="1"/>
              <a:t>thư</a:t>
            </a:r>
            <a:r>
              <a:rPr lang="en-US" b="1" i="1" dirty="0"/>
              <a:t> </a:t>
            </a:r>
            <a:r>
              <a:rPr lang="en-US" b="1" i="1" dirty="0" err="1"/>
              <a:t>điện</a:t>
            </a:r>
            <a:r>
              <a:rPr lang="en-US" b="1" i="1" dirty="0"/>
              <a:t> </a:t>
            </a:r>
            <a:r>
              <a:rPr lang="en-US" b="1" i="1" dirty="0" err="1"/>
              <a:t>tử</a:t>
            </a:r>
            <a:r>
              <a:rPr lang="en-US" b="1" i="1" dirty="0"/>
              <a:t> ta </a:t>
            </a:r>
            <a:r>
              <a:rPr lang="en-US" b="1" i="1" dirty="0" err="1"/>
              <a:t>cần</a:t>
            </a:r>
            <a:r>
              <a:rPr lang="en-US" b="1" i="1" dirty="0"/>
              <a:t> </a:t>
            </a:r>
            <a:r>
              <a:rPr lang="en-US" b="1" i="1" dirty="0" err="1"/>
              <a:t>nhập</a:t>
            </a:r>
            <a:r>
              <a:rPr lang="en-US" b="1" i="1" dirty="0"/>
              <a:t>:</a:t>
            </a: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A.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nhập</a:t>
            </a: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B. </a:t>
            </a:r>
            <a:r>
              <a:rPr lang="en-US" dirty="0" err="1" smtClean="0"/>
              <a:t>Mật</a:t>
            </a:r>
            <a:r>
              <a:rPr lang="en-US" dirty="0" smtClean="0"/>
              <a:t> </a:t>
            </a:r>
            <a:r>
              <a:rPr lang="en-US" dirty="0" err="1"/>
              <a:t>khẩu</a:t>
            </a: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C.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khẩu</a:t>
            </a: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D.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err="1"/>
              <a:t>Câu</a:t>
            </a:r>
            <a:r>
              <a:rPr lang="en-US" b="1" i="1" dirty="0"/>
              <a:t> 4: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chức</a:t>
            </a:r>
            <a:r>
              <a:rPr lang="en-US" b="1" i="1" dirty="0"/>
              <a:t> </a:t>
            </a:r>
            <a:r>
              <a:rPr lang="en-US" b="1" i="1" dirty="0" err="1"/>
              <a:t>năng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dịch</a:t>
            </a:r>
            <a:r>
              <a:rPr lang="en-US" b="1" i="1" dirty="0"/>
              <a:t> </a:t>
            </a:r>
            <a:r>
              <a:rPr lang="en-US" b="1" i="1" dirty="0" err="1"/>
              <a:t>vụ</a:t>
            </a:r>
            <a:r>
              <a:rPr lang="en-US" b="1" i="1" dirty="0"/>
              <a:t> </a:t>
            </a:r>
            <a:r>
              <a:rPr lang="en-US" b="1" i="1" dirty="0" err="1"/>
              <a:t>thư</a:t>
            </a:r>
            <a:r>
              <a:rPr lang="en-US" b="1" i="1" dirty="0"/>
              <a:t> </a:t>
            </a:r>
            <a:r>
              <a:rPr lang="en-US" b="1" i="1" dirty="0" err="1"/>
              <a:t>điện</a:t>
            </a:r>
            <a:r>
              <a:rPr lang="en-US" b="1" i="1" dirty="0"/>
              <a:t> </a:t>
            </a:r>
            <a:r>
              <a:rPr lang="en-US" b="1" i="1" dirty="0" err="1"/>
              <a:t>tử</a:t>
            </a:r>
            <a:endParaRPr lang="en-US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,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thư</a:t>
            </a:r>
            <a:endParaRPr lang="en-US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thư</a:t>
            </a:r>
            <a:endParaRPr lang="en-US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,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thư</a:t>
            </a:r>
            <a:endParaRPr lang="en-US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trên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35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err="1"/>
              <a:t>Câu</a:t>
            </a:r>
            <a:r>
              <a:rPr lang="en-US" b="1" i="1" dirty="0"/>
              <a:t> 5: </a:t>
            </a:r>
            <a:r>
              <a:rPr lang="en-US" b="1" i="1" dirty="0" err="1"/>
              <a:t>Nhà</a:t>
            </a:r>
            <a:r>
              <a:rPr lang="en-US" b="1" i="1" dirty="0"/>
              <a:t> </a:t>
            </a:r>
            <a:r>
              <a:rPr lang="en-US" b="1" i="1" dirty="0" err="1"/>
              <a:t>cung</a:t>
            </a:r>
            <a:r>
              <a:rPr lang="en-US" b="1" i="1" dirty="0"/>
              <a:t> </a:t>
            </a:r>
            <a:r>
              <a:rPr lang="en-US" b="1" i="1" dirty="0" err="1"/>
              <a:t>cấp</a:t>
            </a:r>
            <a:r>
              <a:rPr lang="en-US" b="1" i="1" dirty="0"/>
              <a:t> </a:t>
            </a:r>
            <a:r>
              <a:rPr lang="en-US" b="1" i="1" dirty="0" err="1"/>
              <a:t>dịch</a:t>
            </a:r>
            <a:r>
              <a:rPr lang="en-US" b="1" i="1" dirty="0"/>
              <a:t> </a:t>
            </a:r>
            <a:r>
              <a:rPr lang="en-US" b="1" i="1" dirty="0" err="1"/>
              <a:t>vụ</a:t>
            </a:r>
            <a:r>
              <a:rPr lang="en-US" b="1" i="1" dirty="0"/>
              <a:t> </a:t>
            </a:r>
            <a:r>
              <a:rPr lang="en-US" b="1" i="1" dirty="0" err="1"/>
              <a:t>thư</a:t>
            </a:r>
            <a:r>
              <a:rPr lang="en-US" b="1" i="1" dirty="0"/>
              <a:t> </a:t>
            </a:r>
            <a:r>
              <a:rPr lang="en-US" b="1" i="1" dirty="0" err="1"/>
              <a:t>điện</a:t>
            </a:r>
            <a:r>
              <a:rPr lang="en-US" b="1" i="1" dirty="0"/>
              <a:t> </a:t>
            </a:r>
            <a:r>
              <a:rPr lang="en-US" b="1" i="1" dirty="0" err="1"/>
              <a:t>tử</a:t>
            </a:r>
            <a:r>
              <a:rPr lang="en-US" b="1" i="1" dirty="0"/>
              <a:t> </a:t>
            </a:r>
            <a:r>
              <a:rPr lang="en-US" b="1" i="1" dirty="0" err="1"/>
              <a:t>trên</a:t>
            </a:r>
            <a:r>
              <a:rPr lang="en-US" b="1" i="1" dirty="0"/>
              <a:t> Internet</a:t>
            </a:r>
            <a:endParaRPr lang="en-US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/>
              <a:t>Yahoo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/>
              <a:t>Google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/>
              <a:t>Microsoft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err="1"/>
              <a:t>Cả</a:t>
            </a:r>
            <a:r>
              <a:rPr lang="en-US" dirty="0"/>
              <a:t> 3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trên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4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smtClean="0"/>
              <a:t>Câu 6: Khi không sử dụng hộp thư nữa, để không bị người khác sử dụng ta cần đóng hộp thư bằng cách:</a:t>
            </a:r>
            <a:endParaRPr lang="en-US" smtClean="0"/>
          </a:p>
          <a:p>
            <a:r>
              <a:rPr lang="en-US" smtClean="0"/>
              <a:t>A. Tắt máy tính					</a:t>
            </a:r>
          </a:p>
          <a:p>
            <a:r>
              <a:rPr lang="en-US" smtClean="0"/>
              <a:t>B. Nháy chuột vào nút Đăng xuất</a:t>
            </a:r>
          </a:p>
          <a:p>
            <a:r>
              <a:rPr lang="en-US" smtClean="0"/>
              <a:t>C. Thoát khỏi Internet				</a:t>
            </a:r>
          </a:p>
          <a:p>
            <a:r>
              <a:rPr lang="en-US" smtClean="0"/>
              <a:t>D. Truy cập vào một trang Web khác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5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914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/>
              <a:t>DẶN DÒ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772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Ôn lại bài, chuẩn bị bài cho tiết học sau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 Làm bài tập SGK trang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81000"/>
            <a:ext cx="7042150" cy="528161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85800" y="5791200"/>
            <a:ext cx="77724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internet,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khắp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giới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03238"/>
            <a:ext cx="7391400" cy="48736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NỘI DUNG BÀI HỌC</a:t>
            </a:r>
            <a:endParaRPr lang="en-US" altLang="en-US" sz="4000" smtClean="0">
              <a:solidFill>
                <a:schemeClr val="accent1"/>
              </a:solidFill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6149" name="Line 46"/>
          <p:cNvSpPr>
            <a:spLocks noChangeShapeType="1"/>
          </p:cNvSpPr>
          <p:nvPr/>
        </p:nvSpPr>
        <p:spPr bwMode="auto">
          <a:xfrm>
            <a:off x="985838" y="2514600"/>
            <a:ext cx="7396162" cy="20638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0" name="Group 47"/>
          <p:cNvGrpSpPr>
            <a:grpSpLocks/>
          </p:cNvGrpSpPr>
          <p:nvPr/>
        </p:nvGrpSpPr>
        <p:grpSpPr bwMode="auto">
          <a:xfrm>
            <a:off x="742950" y="2408238"/>
            <a:ext cx="182563" cy="182562"/>
            <a:chOff x="1239" y="1515"/>
            <a:chExt cx="115" cy="115"/>
          </a:xfrm>
        </p:grpSpPr>
        <p:sp>
          <p:nvSpPr>
            <p:cNvPr id="6158" name="AutoShape 48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6159" name="AutoShape 49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</p:grpSp>
      <p:sp>
        <p:nvSpPr>
          <p:cNvPr id="6151" name="Text Box 50"/>
          <p:cNvSpPr txBox="1">
            <a:spLocks noChangeArrowheads="1"/>
          </p:cNvSpPr>
          <p:nvPr/>
        </p:nvSpPr>
        <p:spPr bwMode="auto">
          <a:xfrm>
            <a:off x="1143000" y="1919288"/>
            <a:ext cx="5603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3200" b="1">
                <a:solidFill>
                  <a:schemeClr val="tx2"/>
                </a:solidFill>
                <a:latin typeface="Arial" charset="0"/>
              </a:rPr>
              <a:t>1. HỆ THỐNG THƯ ĐIỆN TỬ</a:t>
            </a:r>
          </a:p>
        </p:txBody>
      </p:sp>
      <p:sp>
        <p:nvSpPr>
          <p:cNvPr id="6152" name="Line 52"/>
          <p:cNvSpPr>
            <a:spLocks noChangeShapeType="1"/>
          </p:cNvSpPr>
          <p:nvPr/>
        </p:nvSpPr>
        <p:spPr bwMode="auto">
          <a:xfrm>
            <a:off x="990600" y="3810000"/>
            <a:ext cx="73914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3" name="Group 53"/>
          <p:cNvGrpSpPr>
            <a:grpSpLocks/>
          </p:cNvGrpSpPr>
          <p:nvPr/>
        </p:nvGrpSpPr>
        <p:grpSpPr bwMode="auto">
          <a:xfrm>
            <a:off x="742950" y="3703638"/>
            <a:ext cx="182563" cy="182562"/>
            <a:chOff x="1239" y="1515"/>
            <a:chExt cx="115" cy="115"/>
          </a:xfrm>
        </p:grpSpPr>
        <p:sp>
          <p:nvSpPr>
            <p:cNvPr id="6156" name="AutoShape 54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6157" name="AutoShape 55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</p:grpSp>
      <p:sp>
        <p:nvSpPr>
          <p:cNvPr id="6154" name="Text Box 56"/>
          <p:cNvSpPr txBox="1">
            <a:spLocks noChangeArrowheads="1"/>
          </p:cNvSpPr>
          <p:nvPr/>
        </p:nvSpPr>
        <p:spPr bwMode="auto">
          <a:xfrm>
            <a:off x="1066800" y="3200400"/>
            <a:ext cx="688340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3200" b="1">
                <a:solidFill>
                  <a:schemeClr val="tx2"/>
                </a:solidFill>
                <a:latin typeface="Arial" charset="0"/>
              </a:rPr>
              <a:t>2. TẠO TÀI KHOẢN, GỬI VÀ NHẬN</a:t>
            </a:r>
          </a:p>
          <a:p>
            <a:pPr>
              <a:spcBef>
                <a:spcPts val="1200"/>
              </a:spcBef>
            </a:pPr>
            <a:r>
              <a:rPr lang="en-US" altLang="en-US" sz="3200" b="1">
                <a:solidFill>
                  <a:schemeClr val="tx2"/>
                </a:solidFill>
                <a:latin typeface="Arial" charset="0"/>
              </a:rPr>
              <a:t>    THƯ ĐIỆN TỬ</a:t>
            </a:r>
          </a:p>
        </p:txBody>
      </p:sp>
      <p:sp>
        <p:nvSpPr>
          <p:cNvPr id="6155" name="Line 52"/>
          <p:cNvSpPr>
            <a:spLocks noChangeShapeType="1"/>
          </p:cNvSpPr>
          <p:nvPr/>
        </p:nvSpPr>
        <p:spPr bwMode="auto">
          <a:xfrm>
            <a:off x="990600" y="4419600"/>
            <a:ext cx="73914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7171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1. HỆ THỐNG THƯ ĐIỆN TỬ</a:t>
            </a:r>
          </a:p>
        </p:txBody>
      </p:sp>
      <p:sp>
        <p:nvSpPr>
          <p:cNvPr id="6149" name="AutoShape 21"/>
          <p:cNvSpPr>
            <a:spLocks noChangeArrowheads="1"/>
          </p:cNvSpPr>
          <p:nvPr/>
        </p:nvSpPr>
        <p:spPr bwMode="auto">
          <a:xfrm>
            <a:off x="228600" y="3276600"/>
            <a:ext cx="8763000" cy="4724400"/>
          </a:xfrm>
          <a:prstGeom prst="horizontalScroll">
            <a:avLst>
              <a:gd name="adj" fmla="val 24306"/>
            </a:avLst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Thư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điện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tử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thư</a:t>
            </a:r>
            <a:r>
              <a:rPr lang="en-US" sz="3200" dirty="0"/>
              <a:t> </a:t>
            </a:r>
            <a:r>
              <a:rPr lang="en-US" sz="3200" dirty="0" err="1" smtClean="0"/>
              <a:t>dưới</a:t>
            </a:r>
            <a:endParaRPr lang="en-US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qua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thư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điện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tử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 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8153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990000"/>
                </a:solidFill>
              </a:rPr>
              <a:t>Thư điện tử là gì?</a:t>
            </a:r>
          </a:p>
        </p:txBody>
      </p:sp>
      <p:pic>
        <p:nvPicPr>
          <p:cNvPr id="7" name="Picture 18" descr="thu dien 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327275"/>
            <a:ext cx="27209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thu 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Ưu điểm của thư điện tử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81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219200"/>
            <a:ext cx="2217738" cy="177641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3798888"/>
            <a:ext cx="25955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4038600"/>
            <a:ext cx="28448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01F8B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 bwMode="auto">
          <a:xfrm>
            <a:off x="0" y="1371600"/>
            <a:ext cx="2743200" cy="4419600"/>
          </a:xfrm>
          <a:prstGeom prst="wedgeEllipseCallout">
            <a:avLst>
              <a:gd name="adj1" fmla="val 84674"/>
              <a:gd name="adj2" fmla="val 477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ưu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921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1. HỆ THỐNG THƯ ĐIỆN TỬ</a:t>
            </a:r>
          </a:p>
        </p:txBody>
      </p:sp>
      <p:sp>
        <p:nvSpPr>
          <p:cNvPr id="6149" name="AutoShape 21"/>
          <p:cNvSpPr>
            <a:spLocks noChangeArrowheads="1"/>
          </p:cNvSpPr>
          <p:nvPr/>
        </p:nvSpPr>
        <p:spPr bwMode="auto">
          <a:xfrm>
            <a:off x="228600" y="2133600"/>
            <a:ext cx="8763000" cy="4724400"/>
          </a:xfrm>
          <a:prstGeom prst="horizontalScroll">
            <a:avLst>
              <a:gd name="adj" fmla="val 24306"/>
            </a:avLst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Ưu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Tốc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độ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nhanh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phí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thấp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Gửi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đồng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thời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cho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người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Có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thể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gửi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kèm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tệp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(file)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8153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990000"/>
                </a:solidFill>
              </a:rPr>
              <a:t>Ưu điểm thư điện tử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10243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153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990000"/>
                </a:solidFill>
              </a:rPr>
              <a:t>Quan sát quá trình chuyển thư từ TP Hà Nội đến TP Hồ Chí Minh</a:t>
            </a:r>
          </a:p>
          <a:p>
            <a:pPr algn="just" eaLnBrk="1" hangingPunct="1"/>
            <a:endParaRPr lang="en-US" altLang="en-US" sz="3200">
              <a:solidFill>
                <a:srgbClr val="990000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1. HỆ THỐNG THƯ ĐIỆN TỬ</a:t>
            </a:r>
          </a:p>
        </p:txBody>
      </p:sp>
      <p:pic>
        <p:nvPicPr>
          <p:cNvPr id="102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4582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11267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153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990000"/>
                </a:solidFill>
              </a:rPr>
              <a:t>Quan sát hình 1.41. Minh họa quá trình gửi và nhận thư điện tử</a:t>
            </a:r>
          </a:p>
          <a:p>
            <a:pPr algn="just" eaLnBrk="1" hangingPunct="1"/>
            <a:endParaRPr lang="en-US" altLang="en-US" sz="3200">
              <a:solidFill>
                <a:srgbClr val="990000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1. HỆ THỐNG THƯ ĐIỆN TỬ</a:t>
            </a:r>
          </a:p>
        </p:txBody>
      </p:sp>
      <p:pic>
        <p:nvPicPr>
          <p:cNvPr id="1127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187700"/>
            <a:ext cx="8763000" cy="3213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db2004117gl">
  <a:themeElements>
    <a:clrScheme name="cdb2004117gl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cdb2004117g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cdb2004117gl</Template>
  <TotalTime>1959</TotalTime>
  <Words>928</Words>
  <Application>Microsoft Office PowerPoint</Application>
  <PresentationFormat>On-screen Show (4:3)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Times New Roman</vt:lpstr>
      <vt:lpstr>Arial</vt:lpstr>
      <vt:lpstr>Verdana</vt:lpstr>
      <vt:lpstr>Wingdings</vt:lpstr>
      <vt:lpstr>Tahoma</vt:lpstr>
      <vt:lpstr>cdb2004117gl</vt:lpstr>
      <vt:lpstr>Bài 4  TÌM HIỂU THƯ ĐIỆN TỬ</vt:lpstr>
      <vt:lpstr>TÌNH HUỐNG</vt:lpstr>
      <vt:lpstr>PowerPoint Presentation</vt:lpstr>
      <vt:lpstr>NỘI DUNG BÀI HỌC</vt:lpstr>
      <vt:lpstr>1. HỆ THỐNG THƯ ĐIỆN TỬ</vt:lpstr>
      <vt:lpstr>Ưu điểm của thư điện tử</vt:lpstr>
      <vt:lpstr>1. HỆ THỐNG THƯ ĐIỆN TỬ</vt:lpstr>
      <vt:lpstr>1. HỆ THỐNG THƯ ĐIỆN TỬ</vt:lpstr>
      <vt:lpstr>1. HỆ THỐNG THƯ ĐIỆN TỬ</vt:lpstr>
      <vt:lpstr>PowerPoint Presentation</vt:lpstr>
      <vt:lpstr>1. HỆ THỐNG THƯ ĐIỆN TỬ</vt:lpstr>
      <vt:lpstr>PowerPoint Presentation</vt:lpstr>
      <vt:lpstr>2. TẠO TÀI KHOẢN, GỬI VÀ NHẬN THƯ ĐIỆN TỬ</vt:lpstr>
      <vt:lpstr>PowerPoint Presentation</vt:lpstr>
      <vt:lpstr>2. TẠO TÀI KHOẢN, GỬI VÀ NHẬN THƯ ĐIỆN TỬ</vt:lpstr>
      <vt:lpstr>2. TẠO TÀI KHOẢN, GỬI VÀ NHẬN THƯ ĐIỆN TỬ</vt:lpstr>
      <vt:lpstr>2. TẠO TÀI KHOẢN, GỬI VÀ NHẬN THƯ ĐIỆN TỬ</vt:lpstr>
      <vt:lpstr>Luyện tập</vt:lpstr>
      <vt:lpstr>Luyện tập</vt:lpstr>
      <vt:lpstr>Luyện tập</vt:lpstr>
      <vt:lpstr>Luyện tập</vt:lpstr>
      <vt:lpstr>Luyện tập</vt:lpstr>
      <vt:lpstr>Luyện tập</vt:lpstr>
      <vt:lpstr>DẶN DÒ</vt:lpstr>
    </vt:vector>
  </TitlesOfParts>
  <Company>songvan.com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  TỪ BÀI TOÁN ĐẾN CHƯƠNG TRÌNH</dc:title>
  <dc:creator>meigyoku</dc:creator>
  <cp:lastModifiedBy>PC</cp:lastModifiedBy>
  <cp:revision>75</cp:revision>
  <cp:lastPrinted>2018-11-11T23:29:37Z</cp:lastPrinted>
  <dcterms:created xsi:type="dcterms:W3CDTF">2013-11-06T06:33:07Z</dcterms:created>
  <dcterms:modified xsi:type="dcterms:W3CDTF">2021-10-16T01:13:33Z</dcterms:modified>
</cp:coreProperties>
</file>