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301" r:id="rId2"/>
    <p:sldId id="257" r:id="rId3"/>
    <p:sldId id="259" r:id="rId4"/>
    <p:sldId id="260" r:id="rId5"/>
    <p:sldId id="291" r:id="rId6"/>
    <p:sldId id="261" r:id="rId7"/>
    <p:sldId id="262" r:id="rId8"/>
    <p:sldId id="265" r:id="rId9"/>
    <p:sldId id="263" r:id="rId10"/>
    <p:sldId id="302" r:id="rId11"/>
    <p:sldId id="292" r:id="rId12"/>
    <p:sldId id="266" r:id="rId13"/>
    <p:sldId id="267" r:id="rId14"/>
    <p:sldId id="268" r:id="rId15"/>
    <p:sldId id="269" r:id="rId16"/>
    <p:sldId id="270" r:id="rId17"/>
    <p:sldId id="303" r:id="rId18"/>
    <p:sldId id="304" r:id="rId19"/>
    <p:sldId id="271" r:id="rId20"/>
    <p:sldId id="274" r:id="rId21"/>
    <p:sldId id="293" r:id="rId22"/>
    <p:sldId id="294" r:id="rId23"/>
    <p:sldId id="275" r:id="rId24"/>
    <p:sldId id="278" r:id="rId25"/>
    <p:sldId id="279" r:id="rId26"/>
    <p:sldId id="280" r:id="rId27"/>
    <p:sldId id="296" r:id="rId28"/>
    <p:sldId id="300" r:id="rId29"/>
    <p:sldId id="297" r:id="rId30"/>
    <p:sldId id="298" r:id="rId31"/>
    <p:sldId id="299" r:id="rId32"/>
    <p:sldId id="282" r:id="rId33"/>
    <p:sldId id="284" r:id="rId34"/>
    <p:sldId id="286" r:id="rId35"/>
    <p:sldId id="288" r:id="rId36"/>
    <p:sldId id="289" r:id="rId37"/>
    <p:sldId id="290" r:id="rId3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-1020" y="-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32D-954F-41BA-B48F-7D5EB1E4CD7A}" type="datetimeFigureOut">
              <a:rPr lang="vi-VN" smtClean="0"/>
              <a:pPr/>
              <a:t>12/03/2019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ACF0-EF6D-475C-BD53-05CAC2C17F3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587130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32D-954F-41BA-B48F-7D5EB1E4CD7A}" type="datetimeFigureOut">
              <a:rPr lang="vi-VN" smtClean="0"/>
              <a:pPr/>
              <a:t>12/03/2019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ACF0-EF6D-475C-BD53-05CAC2C17F3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816939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32D-954F-41BA-B48F-7D5EB1E4CD7A}" type="datetimeFigureOut">
              <a:rPr lang="vi-VN" smtClean="0"/>
              <a:pPr/>
              <a:t>12/03/2019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ACF0-EF6D-475C-BD53-05CAC2C17F3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09725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32D-954F-41BA-B48F-7D5EB1E4CD7A}" type="datetimeFigureOut">
              <a:rPr lang="vi-VN" smtClean="0"/>
              <a:pPr/>
              <a:t>12/03/2019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ACF0-EF6D-475C-BD53-05CAC2C17F3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903039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32D-954F-41BA-B48F-7D5EB1E4CD7A}" type="datetimeFigureOut">
              <a:rPr lang="vi-VN" smtClean="0"/>
              <a:pPr/>
              <a:t>12/03/2019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ACF0-EF6D-475C-BD53-05CAC2C17F3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935640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32D-954F-41BA-B48F-7D5EB1E4CD7A}" type="datetimeFigureOut">
              <a:rPr lang="vi-VN" smtClean="0"/>
              <a:pPr/>
              <a:t>12/03/2019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ACF0-EF6D-475C-BD53-05CAC2C17F3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559101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32D-954F-41BA-B48F-7D5EB1E4CD7A}" type="datetimeFigureOut">
              <a:rPr lang="vi-VN" smtClean="0"/>
              <a:pPr/>
              <a:t>12/03/2019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ACF0-EF6D-475C-BD53-05CAC2C17F3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37095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32D-954F-41BA-B48F-7D5EB1E4CD7A}" type="datetimeFigureOut">
              <a:rPr lang="vi-VN" smtClean="0"/>
              <a:pPr/>
              <a:t>12/03/2019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ACF0-EF6D-475C-BD53-05CAC2C17F3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4065088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32D-954F-41BA-B48F-7D5EB1E4CD7A}" type="datetimeFigureOut">
              <a:rPr lang="vi-VN" smtClean="0"/>
              <a:pPr/>
              <a:t>12/03/2019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ACF0-EF6D-475C-BD53-05CAC2C17F3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881908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32D-954F-41BA-B48F-7D5EB1E4CD7A}" type="datetimeFigureOut">
              <a:rPr lang="vi-VN" smtClean="0"/>
              <a:pPr/>
              <a:t>12/03/2019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ACF0-EF6D-475C-BD53-05CAC2C17F3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9829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232D-954F-41BA-B48F-7D5EB1E4CD7A}" type="datetimeFigureOut">
              <a:rPr lang="vi-VN" smtClean="0"/>
              <a:pPr/>
              <a:t>12/03/2019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ACF0-EF6D-475C-BD53-05CAC2C17F3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640682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7232D-954F-41BA-B48F-7D5EB1E4CD7A}" type="datetimeFigureOut">
              <a:rPr lang="vi-VN" smtClean="0"/>
              <a:pPr/>
              <a:t>12/03/2019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5ACF0-EF6D-475C-BD53-05CAC2C17F3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1125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huynhquyen\Documents\gi&#225;o%20&#225;n%20sinh%20h&#7885;c%207\powerpoint\M&#7897;t%20s&#7889;%20lo&#224;i%20D&#417;i%20Vi&#7879;t%20Nam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huynhquyen\Documents\gi&#225;o%20&#225;n%20sinh%20h&#7885;c%207\powerpoint\T&#7840;I%20SAO%20C&#193;%20VOI%20&#272;&#431;&#7906;C%20X&#7870;P%20V&#192;O%20L&#7898;P%20TH&#218;-.mp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huynhquyen\Documents\gi&#225;o%20&#225;n%20sinh%20h&#7885;c%207\powerpoint\Whale%20Song%20-%20B&#7841;n%20&#273;&#227;%20nghe%20c&#225;%20voi%20h&#225;t%20bao%20gi&#7901;%20ch&#432;a-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4313" y="204686"/>
            <a:ext cx="11701670" cy="4496696"/>
          </a:xfrm>
          <a:prstGeom prst="rect">
            <a:avLst/>
          </a:prstGeom>
          <a:noFill/>
        </p:spPr>
        <p:txBody>
          <a:bodyPr>
            <a:prstTxWarp prst="textInflateTop">
              <a:avLst/>
            </a:prstTxWarp>
            <a:spAutoFit/>
            <a:scene3d>
              <a:camera prst="perspectiveFront"/>
              <a:lightRig rig="threePt" dir="t"/>
            </a:scene3d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KÍNH CHÀO QUÝ THẦY CÔ GIÁO 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VÀ CÁC EM HỌC SINH</a:t>
            </a:r>
          </a:p>
        </p:txBody>
      </p:sp>
      <p:pic>
        <p:nvPicPr>
          <p:cNvPr id="22532" name="Picture 5" descr="DSTARS-P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654" y="165688"/>
            <a:ext cx="13716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DSTARS-P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4541838"/>
            <a:ext cx="115252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DSTARS-P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1" y="5913438"/>
            <a:ext cx="115252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DSTARS-P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1066801"/>
            <a:ext cx="11525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9" descr="DSTARS-P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38201"/>
            <a:ext cx="11525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0" descr="DSTARS-P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5684838"/>
            <a:ext cx="115252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1" descr="DSTARS-P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4191001"/>
            <a:ext cx="1152525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54632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ột số loài Dơi Việt Nam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08082" y="346840"/>
            <a:ext cx="8429297" cy="6321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/>
          <p:cNvSpPr/>
          <p:nvPr/>
        </p:nvSpPr>
        <p:spPr>
          <a:xfrm>
            <a:off x="7527235" y="0"/>
            <a:ext cx="4320209" cy="2213114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ười?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3114261" y="1623391"/>
            <a:ext cx="5234609" cy="82163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Có lợi: dơi ăn sâu bọ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3114261" y="5536095"/>
            <a:ext cx="8269357" cy="8878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Có hại: dơi ăn quả, hút máu, truyền bệnh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61" y="2691295"/>
            <a:ext cx="4267200" cy="284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91"/>
            <a:ext cx="3114261" cy="35946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270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052" y="523220"/>
            <a:ext cx="6285948" cy="1470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" y="2050203"/>
            <a:ext cx="12192000" cy="42473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Đại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dơi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dơi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alt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-Chi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trước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biến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đổi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cánh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màng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rộng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ngắn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cánh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bay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thoăn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thoắt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hướng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đổi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chiều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hoạt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yếu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bám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cành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treo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ngược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̉. 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bắt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đầu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bay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rời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bám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buông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s-ES" sz="3600" dirty="0" smtClean="0">
                <a:latin typeface="Times New Roman" pitchFamily="18" charset="0"/>
                <a:cs typeface="Times New Roman" pitchFamily="18" charset="0"/>
              </a:rPr>
              <a:t>̀ cao.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lợi:ăn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quả,hút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alt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1828800" y="6096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DƠI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516835" y="0"/>
            <a:ext cx="1147638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Tiết53-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49.ĐA DẠNG CỦA LỚP THÚ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BỘ DƠI VÀ BỘ CÁ VOI</a:t>
            </a:r>
          </a:p>
        </p:txBody>
      </p:sp>
      <p:pic>
        <p:nvPicPr>
          <p:cNvPr id="6" name="Picture 20" descr="gu1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5" y="861357"/>
            <a:ext cx="8382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131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952500" y="551766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 dirty="0">
                <a:solidFill>
                  <a:schemeClr val="folHlink"/>
                </a:solidFill>
              </a:rPr>
              <a:t>II.</a:t>
            </a:r>
            <a:r>
              <a:rPr lang="en-US" altLang="vi-VN" sz="2400" b="1" u="sng" dirty="0">
                <a:solidFill>
                  <a:schemeClr val="folHlink"/>
                </a:solidFill>
              </a:rPr>
              <a:t>BỘ CÁ VOI: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086678" y="3942428"/>
            <a:ext cx="109065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</a:t>
            </a:r>
            <a:r>
              <a:rPr lang="en-US" altLang="vi-VN" sz="32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 </a:t>
            </a:r>
            <a:r>
              <a:rPr lang="en-US" altLang="vi-VN" sz="32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7662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965680"/>
            <a:ext cx="3962400" cy="304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2994991" y="2509823"/>
            <a:ext cx="26404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vi-VN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344557" y="5056858"/>
            <a:ext cx="12192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Chi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Chi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665" name="Picture 17" descr="dau hoi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78" y="4102857"/>
            <a:ext cx="457200" cy="838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16835" y="0"/>
            <a:ext cx="1147638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Tiết53-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49.ĐA DẠNG CỦA LỚP THÚ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BỘ DƠI VÀ BỘ CÁ VOI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84" y="875615"/>
            <a:ext cx="4766640" cy="31718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3196" y="1008966"/>
            <a:ext cx="1616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endParaRPr lang="vi-VN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/>
      <p:bldP spid="27663" grpId="0"/>
      <p:bldP spid="27664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12" y="1295400"/>
            <a:ext cx="4619625" cy="3581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8085163" y="1528108"/>
            <a:ext cx="3494806" cy="21236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altLang="vi-VN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altLang="vi-VN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vi-V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altLang="vi-VN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Các </a:t>
            </a:r>
            <a:r>
              <a:rPr lang="en-US" altLang="vi-V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altLang="vi-VN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226365" y="1004888"/>
            <a:ext cx="976685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altLang="vi-VN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endParaRPr lang="en-US" altLang="vi-VN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709" name="Group 13"/>
          <p:cNvGrpSpPr>
            <a:grpSpLocks/>
          </p:cNvGrpSpPr>
          <p:nvPr/>
        </p:nvGrpSpPr>
        <p:grpSpPr bwMode="auto">
          <a:xfrm rot="18144898">
            <a:off x="10576317" y="5604309"/>
            <a:ext cx="1273175" cy="1066800"/>
            <a:chOff x="1777" y="666"/>
            <a:chExt cx="617" cy="816"/>
          </a:xfrm>
        </p:grpSpPr>
        <p:pic>
          <p:nvPicPr>
            <p:cNvPr id="29710" name="Picture 14" descr="Picture9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" y="666"/>
              <a:ext cx="612" cy="81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11" name="AutoShape 15"/>
            <p:cNvSpPr>
              <a:spLocks noChangeArrowheads="1"/>
            </p:cNvSpPr>
            <p:nvPr/>
          </p:nvSpPr>
          <p:spPr bwMode="auto">
            <a:xfrm rot="-4109579">
              <a:off x="1964" y="1062"/>
              <a:ext cx="202" cy="576"/>
            </a:xfrm>
            <a:prstGeom prst="flowChartCollat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2454965" y="4437416"/>
            <a:ext cx="93527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chi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đặc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nào?</a:t>
            </a:r>
            <a:endParaRPr lang="en-US" altLang="vi-VN" sz="2800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10113964" y="5053013"/>
            <a:ext cx="456247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vi-VN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vi-VN">
              <a:latin typeface="Arial" panose="020B0604020202020204" pitchFamily="34" charset="0"/>
            </a:endParaRPr>
          </a:p>
        </p:txBody>
      </p:sp>
      <p:sp>
        <p:nvSpPr>
          <p:cNvPr id="29716" name="Text Box 20"/>
          <p:cNvSpPr txBox="1">
            <a:spLocks noChangeArrowheads="1"/>
          </p:cNvSpPr>
          <p:nvPr/>
        </p:nvSpPr>
        <p:spPr bwMode="auto">
          <a:xfrm>
            <a:off x="2745531" y="5118308"/>
            <a:ext cx="816996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Vây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(chi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alt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9717" name="Picture 21" descr="dau hoi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65" y="4061878"/>
            <a:ext cx="457200" cy="838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952500" y="551766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 dirty="0">
                <a:solidFill>
                  <a:schemeClr val="folHlink"/>
                </a:solidFill>
              </a:rPr>
              <a:t>II.</a:t>
            </a:r>
            <a:r>
              <a:rPr lang="en-US" altLang="vi-VN" sz="2400" b="1" u="sng" dirty="0">
                <a:solidFill>
                  <a:schemeClr val="folHlink"/>
                </a:solidFill>
              </a:rPr>
              <a:t>BỘ CÁ VOI: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16835" y="0"/>
            <a:ext cx="1147638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Tiết53-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49.ĐA DẠNG CỦA LỚP THÚ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BỘ DƠI VÀ BỘ CÁ VOI</a:t>
            </a:r>
          </a:p>
        </p:txBody>
      </p:sp>
    </p:spTree>
    <p:extLst>
      <p:ext uri="{BB962C8B-B14F-4D97-AF65-F5344CB8AC3E}">
        <p14:creationId xmlns="" xmlns:p14="http://schemas.microsoft.com/office/powerpoint/2010/main" val="422815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 animBg="1"/>
      <p:bldP spid="29701" grpId="0" animBg="1"/>
      <p:bldP spid="29703" grpId="0"/>
      <p:bldP spid="29716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a_vo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23925"/>
            <a:ext cx="3581400" cy="2419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a_nha_ta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14400"/>
            <a:ext cx="39624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a_he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3552826"/>
            <a:ext cx="3619500" cy="2752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276600" y="3114675"/>
            <a:ext cx="16002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>
                <a:latin typeface="Arial" panose="020B0604020202020204" pitchFamily="34" charset="0"/>
              </a:rPr>
              <a:t>Cá voi xanh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7239000" y="3062289"/>
            <a:ext cx="1600200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>
                <a:latin typeface="Arial" panose="020B0604020202020204" pitchFamily="34" charset="0"/>
              </a:rPr>
              <a:t>Cá nhà táng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4724400" y="6096001"/>
            <a:ext cx="1905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>
                <a:latin typeface="Arial" panose="020B0604020202020204" pitchFamily="34" charset="0"/>
              </a:rPr>
              <a:t>Cá heo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3200400" y="6430964"/>
            <a:ext cx="57150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200" b="1" dirty="0" err="1">
                <a:solidFill>
                  <a:srgbClr val="CC0099"/>
                </a:solidFill>
                <a:latin typeface="Arial" panose="020B0604020202020204" pitchFamily="34" charset="0"/>
              </a:rPr>
              <a:t>Một</a:t>
            </a:r>
            <a:r>
              <a:rPr lang="en-US" altLang="vi-VN" sz="2200" b="1" dirty="0">
                <a:solidFill>
                  <a:srgbClr val="CC0099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200" b="1" dirty="0" err="1">
                <a:solidFill>
                  <a:srgbClr val="CC0099"/>
                </a:solidFill>
                <a:latin typeface="Arial" panose="020B0604020202020204" pitchFamily="34" charset="0"/>
              </a:rPr>
              <a:t>số</a:t>
            </a:r>
            <a:r>
              <a:rPr lang="en-US" altLang="vi-VN" sz="2200" b="1" dirty="0">
                <a:solidFill>
                  <a:srgbClr val="CC0099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200" b="1" dirty="0" err="1">
                <a:solidFill>
                  <a:srgbClr val="CC0099"/>
                </a:solidFill>
                <a:latin typeface="Arial" panose="020B0604020202020204" pitchFamily="34" charset="0"/>
              </a:rPr>
              <a:t>đại</a:t>
            </a:r>
            <a:r>
              <a:rPr lang="en-US" altLang="vi-VN" sz="2200" b="1" dirty="0">
                <a:solidFill>
                  <a:srgbClr val="CC0099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200" b="1" dirty="0" err="1">
                <a:solidFill>
                  <a:srgbClr val="CC0099"/>
                </a:solidFill>
                <a:latin typeface="Arial" panose="020B0604020202020204" pitchFamily="34" charset="0"/>
              </a:rPr>
              <a:t>diện</a:t>
            </a:r>
            <a:r>
              <a:rPr lang="en-US" altLang="vi-VN" sz="2200" b="1" dirty="0">
                <a:solidFill>
                  <a:srgbClr val="CC0099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200" b="1" dirty="0" err="1">
                <a:solidFill>
                  <a:srgbClr val="CC0099"/>
                </a:solidFill>
                <a:latin typeface="Arial" panose="020B0604020202020204" pitchFamily="34" charset="0"/>
              </a:rPr>
              <a:t>của</a:t>
            </a:r>
            <a:r>
              <a:rPr lang="en-US" altLang="vi-VN" sz="2200" b="1" dirty="0">
                <a:solidFill>
                  <a:srgbClr val="CC0099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200" b="1" dirty="0" err="1">
                <a:solidFill>
                  <a:srgbClr val="CC0099"/>
                </a:solidFill>
                <a:latin typeface="Arial" panose="020B0604020202020204" pitchFamily="34" charset="0"/>
              </a:rPr>
              <a:t>bộ</a:t>
            </a:r>
            <a:r>
              <a:rPr lang="en-US" altLang="vi-VN" sz="2200" b="1" dirty="0">
                <a:solidFill>
                  <a:srgbClr val="CC0099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200" b="1" dirty="0" err="1">
                <a:solidFill>
                  <a:srgbClr val="CC0099"/>
                </a:solidFill>
                <a:latin typeface="Arial" panose="020B0604020202020204" pitchFamily="34" charset="0"/>
              </a:rPr>
              <a:t>cá</a:t>
            </a:r>
            <a:r>
              <a:rPr lang="en-US" altLang="vi-VN" sz="2200" b="1" dirty="0">
                <a:solidFill>
                  <a:srgbClr val="CC0099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200" b="1" dirty="0" err="1">
                <a:solidFill>
                  <a:srgbClr val="CC0099"/>
                </a:solidFill>
                <a:latin typeface="Arial" panose="020B0604020202020204" pitchFamily="34" charset="0"/>
              </a:rPr>
              <a:t>voi</a:t>
            </a:r>
            <a:endParaRPr lang="en-US" altLang="vi-VN" sz="2200" b="1" dirty="0">
              <a:solidFill>
                <a:srgbClr val="CC009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181" name="Object 13"/>
          <p:cNvGraphicFramePr>
            <a:graphicFrameLocks noChangeAspect="1"/>
          </p:cNvGraphicFramePr>
          <p:nvPr/>
        </p:nvGraphicFramePr>
        <p:xfrm>
          <a:off x="9525000" y="5638800"/>
          <a:ext cx="1143000" cy="1219200"/>
        </p:xfrm>
        <a:graphic>
          <a:graphicData uri="http://schemas.openxmlformats.org/presentationml/2006/ole">
            <p:oleObj spid="_x0000_s1045" name="Photo Editor Photo" r:id="rId6" imgW="1400000" imgH="1428949" progId="">
              <p:embed/>
            </p:oleObj>
          </a:graphicData>
        </a:graphic>
      </p:graphicFrame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0" y="585133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altLang="vi-VN" sz="24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CÁ VOI</a:t>
            </a:r>
            <a:r>
              <a:rPr lang="en-US" altLang="vi-VN" sz="2400" b="1" u="sng" dirty="0">
                <a:solidFill>
                  <a:srgbClr val="000099"/>
                </a:solidFill>
                <a:latin typeface="Arial" panose="020B0604020202020204" pitchFamily="34" charset="0"/>
              </a:rPr>
              <a:t>:</a:t>
            </a:r>
          </a:p>
        </p:txBody>
      </p:sp>
      <p:pic>
        <p:nvPicPr>
          <p:cNvPr id="7183" name="Picture 15" descr="CAHE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95688"/>
            <a:ext cx="3962400" cy="2386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3276600" y="6019800"/>
            <a:ext cx="8382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vi-VN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16835" y="0"/>
            <a:ext cx="1147638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Tiết53-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49.ĐA DẠNG CỦA LỚP THÚ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BỘ DƠI VÀ BỘ CÁ VOI</a:t>
            </a:r>
          </a:p>
        </p:txBody>
      </p:sp>
    </p:spTree>
    <p:extLst>
      <p:ext uri="{BB962C8B-B14F-4D97-AF65-F5344CB8AC3E}">
        <p14:creationId xmlns="" xmlns:p14="http://schemas.microsoft.com/office/powerpoint/2010/main" val="367301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 animBg="1"/>
      <p:bldP spid="7178" grpId="0" animBg="1"/>
      <p:bldP spid="7179" grpId="0" animBg="1"/>
      <p:bldP spid="718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666999" y="914400"/>
            <a:ext cx="67287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86200"/>
            <a:ext cx="4876800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7010400" y="4327525"/>
            <a:ext cx="49828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Khi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1981200" y="2590800"/>
            <a:ext cx="6553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altLang="vi-VN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1063486" y="2067580"/>
            <a:ext cx="81070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Hãy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 ?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2796208" y="1324768"/>
            <a:ext cx="89783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dirty="0">
                <a:solidFill>
                  <a:schemeClr val="folHlink"/>
                </a:solidFill>
              </a:rPr>
              <a:t>-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vi-VN" sz="28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7010400" y="5514976"/>
            <a:ext cx="49828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Khi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3" name="Picture 13" descr="dau hoi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008" y="673000"/>
            <a:ext cx="457200" cy="838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8709990" y="3830727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24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400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516835" y="0"/>
            <a:ext cx="1147638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Tiết53-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49.ĐA DẠNG CỦA LỚP THÚ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BỘ DƠI VÀ BỘ CÁ VOI</a:t>
            </a:r>
          </a:p>
        </p:txBody>
      </p:sp>
    </p:spTree>
    <p:extLst>
      <p:ext uri="{BB962C8B-B14F-4D97-AF65-F5344CB8AC3E}">
        <p14:creationId xmlns="" xmlns:p14="http://schemas.microsoft.com/office/powerpoint/2010/main" val="238434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30728" grpId="0"/>
      <p:bldP spid="30729" grpId="0"/>
      <p:bldP spid="30730" grpId="0"/>
      <p:bldP spid="30731" grpId="0"/>
      <p:bldP spid="30732" grpId="0"/>
      <p:bldP spid="307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I SAO CÁ VOI ĐƯỢC XẾP VÀO LỚP THÚ-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86909" y="252248"/>
            <a:ext cx="8471339" cy="6353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le Song - Bạn đã nghe cá voi hát bao giờ chưa-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18441" y="1"/>
            <a:ext cx="8702566" cy="6889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524000" y="5105401"/>
            <a:ext cx="144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>
                <a:solidFill>
                  <a:schemeClr val="bg1"/>
                </a:solidFill>
              </a:rPr>
              <a:t>Cá heo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3810000" y="2133601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>
                <a:solidFill>
                  <a:schemeClr val="bg1"/>
                </a:solidFill>
              </a:rPr>
              <a:t>Cá nhà táng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6172200" y="2590801"/>
            <a:ext cx="251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>
                <a:solidFill>
                  <a:schemeClr val="bg1"/>
                </a:solidFill>
              </a:rPr>
              <a:t>Cá voi xanh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79" y="157646"/>
            <a:ext cx="9822741" cy="64991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24800" y="5364957"/>
            <a:ext cx="2769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79" y="157646"/>
            <a:ext cx="9822741" cy="65166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20378" y="4334722"/>
            <a:ext cx="287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158113"/>
            <a:ext cx="9804521" cy="65110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52870" y="1391478"/>
            <a:ext cx="4041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gù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79" y="140182"/>
            <a:ext cx="9822741" cy="65166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13003" y="940060"/>
            <a:ext cx="2610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8" y="164306"/>
            <a:ext cx="9804521" cy="647941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24939" y="5738191"/>
            <a:ext cx="2716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224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50323" y="1745429"/>
            <a:ext cx="11819972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vi-VN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vi-VN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Đại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+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alt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+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alt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Kanguru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Đại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alt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+ Chi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altLang="vi-V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+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con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ở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270" name="Picture 6" descr="j02991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28" y="85725"/>
            <a:ext cx="784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j02341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238" y="5638800"/>
            <a:ext cx="1147762" cy="121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767414" y="-46878"/>
            <a:ext cx="5029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4800" b="1" dirty="0" err="1">
                <a:solidFill>
                  <a:srgbClr val="FF0066"/>
                </a:solidFill>
              </a:rPr>
              <a:t>Kiểm</a:t>
            </a:r>
            <a:r>
              <a:rPr lang="en-US" altLang="vi-VN" sz="4800" b="1" dirty="0">
                <a:solidFill>
                  <a:srgbClr val="FF0066"/>
                </a:solidFill>
              </a:rPr>
              <a:t> </a:t>
            </a:r>
            <a:r>
              <a:rPr lang="en-US" altLang="vi-VN" sz="4800" b="1" dirty="0" err="1">
                <a:solidFill>
                  <a:srgbClr val="FF0066"/>
                </a:solidFill>
              </a:rPr>
              <a:t>tra</a:t>
            </a:r>
            <a:r>
              <a:rPr lang="en-US" altLang="vi-VN" sz="4800" b="1" dirty="0">
                <a:solidFill>
                  <a:srgbClr val="FF0066"/>
                </a:solidFill>
              </a:rPr>
              <a:t> </a:t>
            </a:r>
            <a:r>
              <a:rPr lang="en-US" altLang="vi-VN" sz="4800" b="1" dirty="0" err="1">
                <a:solidFill>
                  <a:srgbClr val="FF0066"/>
                </a:solidFill>
              </a:rPr>
              <a:t>bài</a:t>
            </a:r>
            <a:r>
              <a:rPr lang="en-US" altLang="vi-VN" sz="4800" b="1" dirty="0">
                <a:solidFill>
                  <a:srgbClr val="FF0066"/>
                </a:solidFill>
              </a:rPr>
              <a:t> </a:t>
            </a:r>
            <a:r>
              <a:rPr lang="en-US" altLang="vi-VN" sz="4800" b="1" dirty="0" err="1">
                <a:solidFill>
                  <a:srgbClr val="FF0066"/>
                </a:solidFill>
              </a:rPr>
              <a:t>cũ</a:t>
            </a:r>
            <a:endParaRPr lang="en-US" altLang="vi-VN" sz="4800" b="1" dirty="0">
              <a:solidFill>
                <a:srgbClr val="FF0066"/>
              </a:solidFill>
            </a:endParaRPr>
          </a:p>
        </p:txBody>
      </p:sp>
      <p:pic>
        <p:nvPicPr>
          <p:cNvPr id="11273" name="Picture 9" descr="BD14710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74" y="696072"/>
            <a:ext cx="5715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2342322" y="791322"/>
            <a:ext cx="950512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dirty="0">
                <a:solidFill>
                  <a:srgbClr val="0000FF"/>
                </a:solidFill>
              </a:rPr>
              <a:t> 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Hãy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Kanguru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1275" name="Picture 11" descr="dau hoi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33" y="802365"/>
            <a:ext cx="457200" cy="838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3508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72" grpId="0"/>
      <p:bldP spid="1127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a heo da bo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124201"/>
            <a:ext cx="4610100" cy="3171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8" name="Rectangle 4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5791200" cy="4525963"/>
          </a:xfrm>
        </p:spPr>
        <p:txBody>
          <a:bodyPr/>
          <a:lstStyle/>
          <a:p>
            <a:endParaRPr lang="vi-VN" altLang="vi-VN"/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343401" y="6408738"/>
            <a:ext cx="355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vi-VN" sz="2400">
                <a:solidFill>
                  <a:srgbClr val="000099"/>
                </a:solidFill>
              </a:rPr>
              <a:t>? Em biết gì về loài cá heo?</a:t>
            </a:r>
          </a:p>
        </p:txBody>
      </p:sp>
      <p:pic>
        <p:nvPicPr>
          <p:cNvPr id="93190" name="Picture 6" descr="Ca heo lam xie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495800" cy="3171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1" name="Picture 7" descr="Ca he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4343400" cy="304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2" name="Picture 8" descr="caheo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4648200" cy="32527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="" xmlns:p14="http://schemas.microsoft.com/office/powerpoint/2010/main" val="292579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/>
      <p:bldP spid="9318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ời ACE thưởng thức Biểu diễn xiếc ca heo rất tuyệt.FLV (online-video-cutter.com)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19201" y="800101"/>
            <a:ext cx="10257182" cy="59535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7364" y="0"/>
            <a:ext cx="50712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Video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xiếc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heo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906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ời ACE thưởng thức Biểu diễn xiếc ca heo rất tuyệt.FLV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44487" y="755374"/>
            <a:ext cx="9568070" cy="5791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80857" y="0"/>
            <a:ext cx="50712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Video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xiếc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cá</a:t>
            </a:r>
            <a:r>
              <a: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heo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633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0" y="1581233"/>
            <a:ext cx="12192000" cy="65556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Đại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vi-VN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vi-VN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altLang="vi-VN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altLang="vi-VN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4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vi-VN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heo</a:t>
            </a:r>
            <a:endParaRPr lang="en-US" altLang="vi-VN" sz="40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-Chi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vây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-Chi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Vây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uốn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4000" dirty="0" err="1" smtClean="0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s-E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vi-VN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1524000" y="4572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>
                <a:solidFill>
                  <a:srgbClr val="000099"/>
                </a:solidFill>
              </a:rPr>
              <a:t>II.</a:t>
            </a:r>
            <a:r>
              <a:rPr lang="en-US" altLang="vi-VN" sz="2400" b="1" u="sng">
                <a:solidFill>
                  <a:srgbClr val="000099"/>
                </a:solidFill>
              </a:rPr>
              <a:t>BỘ CÁ VOI: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1152197" y="841401"/>
            <a:ext cx="26687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 </a:t>
            </a:r>
            <a:r>
              <a:rPr lang="en-US" altLang="vi-VN" b="1" u="sng" dirty="0">
                <a:solidFill>
                  <a:srgbClr val="FF0066"/>
                </a:solidFill>
              </a:rPr>
              <a:t>: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516835" y="0"/>
            <a:ext cx="1147638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Tiết53-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49.ĐA DẠNG CỦA LỚP THÚ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BỘ DƠI VÀ BỘ CÁ VOI</a:t>
            </a:r>
          </a:p>
        </p:txBody>
      </p:sp>
      <p:pic>
        <p:nvPicPr>
          <p:cNvPr id="8" name="Picture 20" descr="gu1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7" y="507838"/>
            <a:ext cx="8382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2949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 animBg="1"/>
      <p:bldP spid="61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vi-VN"/>
              <a:t>Hình ảnh ứng dụng: rada</a:t>
            </a:r>
          </a:p>
        </p:txBody>
      </p:sp>
      <p:pic>
        <p:nvPicPr>
          <p:cNvPr id="105476" name="Picture 4" descr="250px-Radar_antenna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8305800" cy="487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4538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vi-VN"/>
              <a:t>Hình ảnh ứng dụng: siêu âm</a:t>
            </a: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3219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vi-VN" sz="4000"/>
              <a:t>Hình ảnh ứng dụng: siêu âm</a:t>
            </a:r>
            <a:br>
              <a:rPr lang="en-US" altLang="vi-VN" sz="4000"/>
            </a:br>
            <a:endParaRPr lang="en-US" altLang="vi-VN" sz="4000"/>
          </a:p>
        </p:txBody>
      </p:sp>
      <p:pic>
        <p:nvPicPr>
          <p:cNvPr id="106500" name="Picture 4" descr="small_nvn_1241073585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13" y="1232870"/>
            <a:ext cx="9548191" cy="52871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64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41" y="1412716"/>
            <a:ext cx="3749123" cy="2440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769" y="974843"/>
            <a:ext cx="3238095" cy="3000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409043" y="2875722"/>
            <a:ext cx="1722783" cy="26504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82957" y="4558748"/>
            <a:ext cx="7023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dirty="0">
                <a:latin typeface="+mj-lt"/>
              </a:rPr>
              <a:t>Sóng siêu âm</a:t>
            </a:r>
          </a:p>
        </p:txBody>
      </p:sp>
    </p:spTree>
    <p:extLst>
      <p:ext uri="{BB962C8B-B14F-4D97-AF65-F5344CB8AC3E}">
        <p14:creationId xmlns="" xmlns:p14="http://schemas.microsoft.com/office/powerpoint/2010/main" val="40659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30" y="1041009"/>
            <a:ext cx="4377519" cy="3193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816" y="881286"/>
            <a:ext cx="4084983" cy="33530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98505" y="4664765"/>
            <a:ext cx="50623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dirty="0">
                <a:latin typeface="+mj-lt"/>
              </a:rPr>
              <a:t>Cá heo</a:t>
            </a:r>
          </a:p>
        </p:txBody>
      </p:sp>
    </p:spTree>
    <p:extLst>
      <p:ext uri="{BB962C8B-B14F-4D97-AF65-F5344CB8AC3E}">
        <p14:creationId xmlns="" xmlns:p14="http://schemas.microsoft.com/office/powerpoint/2010/main" val="63129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38" y="748069"/>
            <a:ext cx="3963436" cy="2968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267" y="748069"/>
            <a:ext cx="5048250" cy="285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4834" y="4333461"/>
            <a:ext cx="52876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dirty="0">
                <a:latin typeface="+mj-lt"/>
              </a:rPr>
              <a:t>Vây đuôi</a:t>
            </a:r>
          </a:p>
        </p:txBody>
      </p:sp>
    </p:spTree>
    <p:extLst>
      <p:ext uri="{BB962C8B-B14F-4D97-AF65-F5344CB8AC3E}">
        <p14:creationId xmlns="" xmlns:p14="http://schemas.microsoft.com/office/powerpoint/2010/main" val="209123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8" name="Group 8"/>
          <p:cNvGrpSpPr>
            <a:grpSpLocks/>
          </p:cNvGrpSpPr>
          <p:nvPr/>
        </p:nvGrpSpPr>
        <p:grpSpPr bwMode="auto">
          <a:xfrm rot="7134485">
            <a:off x="269217" y="33767"/>
            <a:ext cx="1360488" cy="1295400"/>
            <a:chOff x="1777" y="666"/>
            <a:chExt cx="617" cy="816"/>
          </a:xfrm>
        </p:grpSpPr>
        <p:pic>
          <p:nvPicPr>
            <p:cNvPr id="5129" name="Picture 9" descr="Picture9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" y="666"/>
              <a:ext cx="612" cy="81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30" name="AutoShape 10"/>
            <p:cNvSpPr>
              <a:spLocks noChangeArrowheads="1"/>
            </p:cNvSpPr>
            <p:nvPr/>
          </p:nvSpPr>
          <p:spPr bwMode="auto">
            <a:xfrm rot="-4109579">
              <a:off x="1964" y="1062"/>
              <a:ext cx="202" cy="576"/>
            </a:xfrm>
            <a:prstGeom prst="flowChartCollat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5131" name="WordArt 11"/>
          <p:cNvSpPr>
            <a:spLocks noChangeArrowheads="1" noChangeShapeType="1" noTextEdit="1"/>
          </p:cNvSpPr>
          <p:nvPr/>
        </p:nvSpPr>
        <p:spPr bwMode="auto">
          <a:xfrm>
            <a:off x="251666" y="2756570"/>
            <a:ext cx="6899618" cy="2157524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BỘ DƠI VÀ BỘ CÁ VOI</a:t>
            </a:r>
          </a:p>
        </p:txBody>
      </p:sp>
      <p:sp>
        <p:nvSpPr>
          <p:cNvPr id="5132" name="WordArt 12"/>
          <p:cNvSpPr>
            <a:spLocks noChangeArrowheads="1" noChangeShapeType="1" noTextEdit="1"/>
          </p:cNvSpPr>
          <p:nvPr/>
        </p:nvSpPr>
        <p:spPr bwMode="auto">
          <a:xfrm>
            <a:off x="384316" y="1209747"/>
            <a:ext cx="6110288" cy="12954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ĐA DẠNG CỦA LỚP THÚ (tiếp theo)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236804" y="0"/>
            <a:ext cx="525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4800" b="1" u="sng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altLang="vi-VN" sz="4800" b="1" u="sng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r>
              <a:rPr lang="en-US" altLang="vi-VN" sz="48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4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41" y="221313"/>
            <a:ext cx="4952802" cy="3203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41" y="3424633"/>
            <a:ext cx="4996759" cy="34333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642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4" y="807346"/>
            <a:ext cx="4286250" cy="3228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62" y="807346"/>
            <a:ext cx="3186113" cy="3228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52" y="766935"/>
            <a:ext cx="3670348" cy="32693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6870" y="4518992"/>
            <a:ext cx="5539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dirty="0">
                <a:latin typeface="+mj-lt"/>
              </a:rPr>
              <a:t>Dơi ăn quả</a:t>
            </a:r>
          </a:p>
        </p:txBody>
      </p:sp>
    </p:spTree>
    <p:extLst>
      <p:ext uri="{BB962C8B-B14F-4D97-AF65-F5344CB8AC3E}">
        <p14:creationId xmlns="" xmlns:p14="http://schemas.microsoft.com/office/powerpoint/2010/main" val="26335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7" y="1099625"/>
            <a:ext cx="3423138" cy="2995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59" y="1099625"/>
            <a:ext cx="3516158" cy="2995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09428" y="1099625"/>
            <a:ext cx="3137095" cy="2839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3684104" y="4863548"/>
            <a:ext cx="68381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dirty="0">
                <a:latin typeface="+mj-lt"/>
              </a:rPr>
              <a:t>Cá voi xanh</a:t>
            </a:r>
          </a:p>
        </p:txBody>
      </p:sp>
    </p:spTree>
    <p:extLst>
      <p:ext uri="{BB962C8B-B14F-4D97-AF65-F5344CB8AC3E}">
        <p14:creationId xmlns="" xmlns:p14="http://schemas.microsoft.com/office/powerpoint/2010/main" val="211774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8" name="Text Box 30"/>
          <p:cNvSpPr txBox="1">
            <a:spLocks noChangeArrowheads="1"/>
          </p:cNvSpPr>
          <p:nvPr/>
        </p:nvSpPr>
        <p:spPr bwMode="auto">
          <a:xfrm>
            <a:off x="1562100" y="1391478"/>
            <a:ext cx="43434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dơi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</a:rPr>
              <a:t>a. Những </a:t>
            </a:r>
            <a:r>
              <a:rPr lang="en-US" altLang="vi-VN" sz="3200" dirty="0" err="1">
                <a:solidFill>
                  <a:srgbClr val="0000FF"/>
                </a:solidFill>
              </a:rPr>
              <a:t>thú</a:t>
            </a:r>
            <a:r>
              <a:rPr lang="en-US" altLang="vi-VN" sz="3200" dirty="0">
                <a:solidFill>
                  <a:srgbClr val="0000FF"/>
                </a:solidFill>
              </a:rPr>
              <a:t> bay</a:t>
            </a:r>
          </a:p>
          <a:p>
            <a:pPr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</a:rPr>
              <a:t>b. Những </a:t>
            </a:r>
            <a:r>
              <a:rPr lang="en-US" altLang="vi-VN" sz="3200" dirty="0" err="1">
                <a:solidFill>
                  <a:srgbClr val="0000FF"/>
                </a:solidFill>
              </a:rPr>
              <a:t>thú</a:t>
            </a:r>
            <a:r>
              <a:rPr lang="en-US" altLang="vi-VN" sz="3200" dirty="0">
                <a:solidFill>
                  <a:srgbClr val="0000FF"/>
                </a:solidFill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</a:rPr>
              <a:t>bơi</a:t>
            </a:r>
            <a:endParaRPr lang="en-US" altLang="vi-VN" sz="3200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</a:rPr>
              <a:t>c. Những </a:t>
            </a:r>
            <a:r>
              <a:rPr lang="en-US" altLang="vi-VN" sz="3200" dirty="0" err="1">
                <a:solidFill>
                  <a:srgbClr val="0000FF"/>
                </a:solidFill>
              </a:rPr>
              <a:t>thú</a:t>
            </a:r>
            <a:r>
              <a:rPr lang="en-US" altLang="vi-VN" sz="3200" dirty="0">
                <a:solidFill>
                  <a:srgbClr val="0000FF"/>
                </a:solidFill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</a:rPr>
              <a:t>chaỵ</a:t>
            </a:r>
            <a:r>
              <a:rPr lang="en-US" altLang="vi-VN" sz="3200" dirty="0">
                <a:solidFill>
                  <a:srgbClr val="0000FF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</a:rPr>
              <a:t>d. </a:t>
            </a:r>
            <a:r>
              <a:rPr lang="en-US" altLang="vi-VN" sz="3200" dirty="0" err="1">
                <a:solidFill>
                  <a:srgbClr val="0000FF"/>
                </a:solidFill>
              </a:rPr>
              <a:t>Cả</a:t>
            </a:r>
            <a:r>
              <a:rPr lang="en-US" altLang="vi-VN" sz="3200" dirty="0">
                <a:solidFill>
                  <a:srgbClr val="0000FF"/>
                </a:solidFill>
              </a:rPr>
              <a:t> a, b, </a:t>
            </a:r>
            <a:r>
              <a:rPr lang="en-US" altLang="vi-VN" sz="3200" dirty="0" err="1">
                <a:solidFill>
                  <a:srgbClr val="0000FF"/>
                </a:solidFill>
              </a:rPr>
              <a:t>và</a:t>
            </a:r>
            <a:r>
              <a:rPr lang="en-US" altLang="vi-VN" sz="3200" dirty="0">
                <a:solidFill>
                  <a:srgbClr val="0000FF"/>
                </a:solidFill>
              </a:rPr>
              <a:t> c</a:t>
            </a:r>
          </a:p>
        </p:txBody>
      </p:sp>
      <p:sp>
        <p:nvSpPr>
          <p:cNvPr id="37927" name="AutoShape 39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9677400" y="6324600"/>
            <a:ext cx="457200" cy="4572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16835" y="0"/>
            <a:ext cx="1147638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Tiết53-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49.ĐA DẠNG CỦA LỚP THÚ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BỘ DƠI VÀ BỘ CÁ VOI</a:t>
            </a:r>
          </a:p>
        </p:txBody>
      </p:sp>
      <p:sp>
        <p:nvSpPr>
          <p:cNvPr id="11" name="Oval 10"/>
          <p:cNvSpPr/>
          <p:nvPr/>
        </p:nvSpPr>
        <p:spPr>
          <a:xfrm>
            <a:off x="1457739" y="2140676"/>
            <a:ext cx="516835" cy="5963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1809422"/>
            <a:ext cx="4286250" cy="32289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7279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2070652" y="1103769"/>
            <a:ext cx="43434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Những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pPr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Những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alt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Những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chaỵ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66572" name="AutoShape 1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9753600" y="6400800"/>
            <a:ext cx="457200" cy="4572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16835" y="0"/>
            <a:ext cx="1147638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Tiết53-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49.ĐA DẠNG CỦA LỚP THÚ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BỘ DƠI VÀ BỘ CÁ VOI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56" y="1210194"/>
            <a:ext cx="5929736" cy="343300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921565" y="2575310"/>
            <a:ext cx="516835" cy="5963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44548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8" grpId="0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1603513" y="1951038"/>
            <a:ext cx="83091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2632212" y="2564745"/>
            <a:ext cx="6251713" cy="2462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+mj-lt"/>
              <a:buAutoNum type="alphaLcParenR"/>
            </a:pP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Dễ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dàng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phá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vỡ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vỏ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kitin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sâu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bọ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+mj-lt"/>
              <a:buAutoNum type="alphaLcParenR"/>
            </a:pP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Dễ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dàng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cắn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chặt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kẻ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thù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+mj-lt"/>
              <a:buAutoNum type="alphaLcParenR"/>
            </a:pP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Dễ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dàng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gặm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lá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+mj-lt"/>
              <a:buAutoNum type="alphaLcParenR"/>
            </a:pP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cắn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vách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8620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114800"/>
            <a:ext cx="2743200" cy="2362200"/>
          </a:xfrm>
          <a:prstGeom prst="rect">
            <a:avLst/>
          </a:prstGeom>
          <a:solidFill>
            <a:srgbClr val="66FF33"/>
          </a:solidFill>
        </p:spPr>
      </p:pic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8077200" y="6156325"/>
            <a:ext cx="1676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b="1" dirty="0">
                <a:solidFill>
                  <a:srgbClr val="0000FF"/>
                </a:solidFill>
              </a:rPr>
              <a:t>Bộ </a:t>
            </a:r>
            <a:r>
              <a:rPr lang="en-US" altLang="vi-VN" b="1" dirty="0" err="1">
                <a:solidFill>
                  <a:srgbClr val="0000FF"/>
                </a:solidFill>
              </a:rPr>
              <a:t>răng</a:t>
            </a:r>
            <a:r>
              <a:rPr lang="en-US" altLang="vi-VN" b="1" dirty="0">
                <a:solidFill>
                  <a:srgbClr val="0000FF"/>
                </a:solidFill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</a:rPr>
              <a:t>dơi</a:t>
            </a:r>
            <a:endParaRPr lang="en-US" altLang="vi-VN" b="1" dirty="0">
              <a:solidFill>
                <a:srgbClr val="0000FF"/>
              </a:solidFill>
            </a:endParaRPr>
          </a:p>
        </p:txBody>
      </p:sp>
      <p:sp>
        <p:nvSpPr>
          <p:cNvPr id="68622" name="AutoShape 1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9753600" y="6400800"/>
            <a:ext cx="457200" cy="4572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16835" y="0"/>
            <a:ext cx="1147638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Tiết53-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49.ĐA DẠNG CỦA LỚP THÚ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BỘ DƠI VÀ BỘ CÁ VOI</a:t>
            </a:r>
          </a:p>
        </p:txBody>
      </p:sp>
      <p:sp>
        <p:nvSpPr>
          <p:cNvPr id="2" name="Oval 1"/>
          <p:cNvSpPr/>
          <p:nvPr/>
        </p:nvSpPr>
        <p:spPr>
          <a:xfrm>
            <a:off x="2531165" y="2564745"/>
            <a:ext cx="516835" cy="5963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5458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6" grpId="0"/>
      <p:bldP spid="68617" grpId="0" animBg="1"/>
      <p:bldP spid="68621" grpId="0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2668137" y="1828800"/>
            <a:ext cx="75426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2463421" y="2622527"/>
            <a:ext cx="962849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rét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voi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chiếc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phao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bơi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dễ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nổi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luỹ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khan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hiếm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ăn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bơi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70" name="AutoShape 1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9753600" y="6400800"/>
            <a:ext cx="457200" cy="4572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16835" y="0"/>
            <a:ext cx="1147638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Tiết53-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49.ĐA DẠNG CỦA LỚP THÚ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BỘ DƠI VÀ BỘ CÁ VOI</a:t>
            </a:r>
          </a:p>
        </p:txBody>
      </p:sp>
      <p:sp>
        <p:nvSpPr>
          <p:cNvPr id="2" name="Oval 1"/>
          <p:cNvSpPr/>
          <p:nvPr/>
        </p:nvSpPr>
        <p:spPr>
          <a:xfrm>
            <a:off x="2415653" y="3266779"/>
            <a:ext cx="504967" cy="5868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11018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7" grpId="0"/>
      <p:bldP spid="70668" grpId="0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2227997" y="1440717"/>
            <a:ext cx="88949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đặc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2227997" y="2830189"/>
            <a:ext cx="956935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cổ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ngắn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lớp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mỡ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da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dày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b. Chi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chi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bơi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bơi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chèo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c. Vây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đuôi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nằm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ngang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bơi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uốn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chiều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dọc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đều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răng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92" name="AutoShape 1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9753600" y="6400800"/>
            <a:ext cx="457200" cy="4572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16835" y="0"/>
            <a:ext cx="1147638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Tiết53-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49.ĐA DẠNG CỦA LỚP THÚ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BỘ DƠI VÀ BỘ CÁ VOI</a:t>
            </a:r>
          </a:p>
        </p:txBody>
      </p:sp>
      <p:sp>
        <p:nvSpPr>
          <p:cNvPr id="2" name="Oval 1"/>
          <p:cNvSpPr/>
          <p:nvPr/>
        </p:nvSpPr>
        <p:spPr>
          <a:xfrm>
            <a:off x="2101755" y="4737470"/>
            <a:ext cx="581736" cy="5549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07483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9" grpId="0"/>
      <p:bldP spid="71690" grpId="0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971800" y="685801"/>
            <a:ext cx="6172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800" b="1">
                <a:solidFill>
                  <a:srgbClr val="CC0099"/>
                </a:solidFill>
              </a:rPr>
              <a:t>NHIỆM VỤ VỀ NHÀ</a:t>
            </a:r>
          </a:p>
        </p:txBody>
      </p:sp>
      <p:pic>
        <p:nvPicPr>
          <p:cNvPr id="38918" name="Picture 6" descr="BD14710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00150"/>
            <a:ext cx="5715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1" name="Group 9"/>
          <p:cNvGrpSpPr>
            <a:grpSpLocks/>
          </p:cNvGrpSpPr>
          <p:nvPr/>
        </p:nvGrpSpPr>
        <p:grpSpPr bwMode="auto">
          <a:xfrm rot="8700985" flipH="1">
            <a:off x="1778000" y="455613"/>
            <a:ext cx="1371600" cy="1066800"/>
            <a:chOff x="1777" y="666"/>
            <a:chExt cx="617" cy="816"/>
          </a:xfrm>
        </p:grpSpPr>
        <p:pic>
          <p:nvPicPr>
            <p:cNvPr id="38922" name="Picture 10" descr="Picture9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" y="666"/>
              <a:ext cx="612" cy="81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23" name="AutoShape 11"/>
            <p:cNvSpPr>
              <a:spLocks noChangeArrowheads="1"/>
            </p:cNvSpPr>
            <p:nvPr/>
          </p:nvSpPr>
          <p:spPr bwMode="auto">
            <a:xfrm rot="-4109579">
              <a:off x="1964" y="1062"/>
              <a:ext cx="202" cy="576"/>
            </a:xfrm>
            <a:prstGeom prst="flowChartCollat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2895600" y="2030413"/>
            <a:ext cx="70104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vi-VN" sz="2400" b="1" dirty="0">
                <a:solidFill>
                  <a:srgbClr val="0000FF"/>
                </a:solidFill>
              </a:rPr>
              <a:t> Học </a:t>
            </a:r>
            <a:r>
              <a:rPr lang="en-US" altLang="vi-VN" sz="2400" b="1" dirty="0" err="1">
                <a:solidFill>
                  <a:srgbClr val="0000FF"/>
                </a:solidFill>
              </a:rPr>
              <a:t>bài</a:t>
            </a:r>
            <a:r>
              <a:rPr lang="en-US" altLang="vi-VN" sz="2400" b="1" dirty="0">
                <a:solidFill>
                  <a:srgbClr val="0000FF"/>
                </a:solidFill>
              </a:rPr>
              <a:t>,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trả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lời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câu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hỏi</a:t>
            </a:r>
            <a:r>
              <a:rPr lang="en-US" altLang="vi-VN" sz="2400" b="1" dirty="0">
                <a:solidFill>
                  <a:srgbClr val="0000FF"/>
                </a:solidFill>
              </a:rPr>
              <a:t> 1, 2 </a:t>
            </a:r>
            <a:r>
              <a:rPr lang="en-US" altLang="vi-VN" sz="2400" b="1" dirty="0" err="1">
                <a:solidFill>
                  <a:srgbClr val="0000FF"/>
                </a:solidFill>
              </a:rPr>
              <a:t>trang</a:t>
            </a:r>
            <a:r>
              <a:rPr lang="en-US" altLang="vi-VN" sz="2400" b="1" dirty="0">
                <a:solidFill>
                  <a:srgbClr val="0000FF"/>
                </a:solidFill>
              </a:rPr>
              <a:t> 161 SGK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Đọc</a:t>
            </a:r>
            <a:r>
              <a:rPr lang="en-US" altLang="vi-VN" sz="2400" b="1" dirty="0">
                <a:solidFill>
                  <a:srgbClr val="0000FF"/>
                </a:solidFill>
              </a:rPr>
              <a:t> “</a:t>
            </a:r>
            <a:r>
              <a:rPr lang="en-US" altLang="vi-VN" sz="2400" b="1" dirty="0" err="1">
                <a:solidFill>
                  <a:srgbClr val="0000FF"/>
                </a:solidFill>
              </a:rPr>
              <a:t>Em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có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biết</a:t>
            </a:r>
            <a:r>
              <a:rPr lang="en-US" altLang="vi-VN" sz="2400" b="1" dirty="0">
                <a:solidFill>
                  <a:srgbClr val="0000FF"/>
                </a:solidFill>
              </a:rPr>
              <a:t>”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Soạn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bài</a:t>
            </a:r>
            <a:r>
              <a:rPr lang="en-US" altLang="vi-VN" sz="2400" b="1" dirty="0">
                <a:solidFill>
                  <a:srgbClr val="0000FF"/>
                </a:solidFill>
              </a:rPr>
              <a:t> 50. </a:t>
            </a:r>
            <a:r>
              <a:rPr lang="en-US" altLang="vi-VN" sz="2400" b="1" dirty="0" err="1">
                <a:solidFill>
                  <a:srgbClr val="0000FF"/>
                </a:solidFill>
              </a:rPr>
              <a:t>Đa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dạng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của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lớp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thú</a:t>
            </a:r>
            <a:r>
              <a:rPr lang="en-US" altLang="vi-VN" sz="2400" b="1" dirty="0">
                <a:solidFill>
                  <a:srgbClr val="0000FF"/>
                </a:solidFill>
              </a:rPr>
              <a:t> (</a:t>
            </a:r>
            <a:r>
              <a:rPr lang="en-US" altLang="vi-VN" sz="2400" b="1" dirty="0" err="1">
                <a:solidFill>
                  <a:srgbClr val="0000FF"/>
                </a:solidFill>
              </a:rPr>
              <a:t>tt</a:t>
            </a:r>
            <a:r>
              <a:rPr lang="en-US" altLang="vi-VN" sz="2400" b="1" dirty="0">
                <a:solidFill>
                  <a:srgbClr val="0000FF"/>
                </a:solidFill>
              </a:rPr>
              <a:t>). Bộ </a:t>
            </a:r>
            <a:r>
              <a:rPr lang="en-US" altLang="vi-VN" sz="2400" b="1" dirty="0" err="1">
                <a:solidFill>
                  <a:srgbClr val="0000FF"/>
                </a:solidFill>
              </a:rPr>
              <a:t>ăn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sâu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bọ</a:t>
            </a:r>
            <a:r>
              <a:rPr lang="en-US" altLang="vi-VN" sz="2400" b="1" dirty="0">
                <a:solidFill>
                  <a:srgbClr val="0000FF"/>
                </a:solidFill>
              </a:rPr>
              <a:t>, </a:t>
            </a:r>
            <a:r>
              <a:rPr lang="en-US" altLang="vi-VN" sz="2400" b="1" dirty="0" err="1">
                <a:solidFill>
                  <a:srgbClr val="0000FF"/>
                </a:solidFill>
              </a:rPr>
              <a:t>bộ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gặm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nhấm</a:t>
            </a:r>
            <a:r>
              <a:rPr lang="en-US" altLang="vi-VN" sz="2400" b="1" dirty="0">
                <a:solidFill>
                  <a:srgbClr val="0000FF"/>
                </a:solidFill>
              </a:rPr>
              <a:t>, </a:t>
            </a:r>
            <a:r>
              <a:rPr lang="en-US" altLang="vi-VN" sz="2400" b="1" dirty="0" err="1">
                <a:solidFill>
                  <a:srgbClr val="0000FF"/>
                </a:solidFill>
              </a:rPr>
              <a:t>bộ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ăn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thịt</a:t>
            </a:r>
            <a:endParaRPr lang="en-US" altLang="vi-VN" sz="2400" b="1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Sưu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tầm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tranh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ảnh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các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bộ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thú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</p:txBody>
      </p:sp>
      <p:graphicFrame>
        <p:nvGraphicFramePr>
          <p:cNvPr id="38925" name="Object 13"/>
          <p:cNvGraphicFramePr>
            <a:graphicFrameLocks noChangeAspect="1"/>
          </p:cNvGraphicFramePr>
          <p:nvPr/>
        </p:nvGraphicFramePr>
        <p:xfrm>
          <a:off x="9167814" y="5257800"/>
          <a:ext cx="1500187" cy="1600200"/>
        </p:xfrm>
        <a:graphic>
          <a:graphicData uri="http://schemas.openxmlformats.org/presentationml/2006/ole">
            <p:oleObj spid="_x0000_s2066" name="Photo Editor Photo" r:id="rId5" imgW="1400000" imgH="1428949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3925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/>
      <p:bldP spid="389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800100" y="636088"/>
            <a:ext cx="2209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DƠI</a:t>
            </a:r>
            <a:r>
              <a:rPr lang="en-US" altLang="vi-VN" sz="24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3558207" y="4202668"/>
            <a:ext cx="73327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49.1.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dơi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endParaRPr lang="en-US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1212574" y="4614631"/>
            <a:ext cx="107806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(SGK)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đặc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735128"/>
            <a:ext cx="8382000" cy="32556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516835" y="0"/>
            <a:ext cx="1147638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Tiết53-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49.ĐA DẠNG CỦA LỚP THÚ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BỘ DƠI VÀ BỘ CÁ VOI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122830" y="5029201"/>
            <a:ext cx="1206917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Dơi bay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thoăn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thoắt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dơi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dơi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Dơi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2305" name="Picture 17" descr="dau hoi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4" y="4614631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3569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6" grpId="0"/>
      <p:bldP spid="12300" grpId="0"/>
      <p:bldP spid="1230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193038"/>
            <a:ext cx="8719930" cy="6569014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2570922" y="2934205"/>
            <a:ext cx="463827" cy="124023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261113" y="1775792"/>
            <a:ext cx="834887" cy="848139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H="1" flipV="1">
            <a:off x="6573078" y="1020417"/>
            <a:ext cx="655984" cy="9409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282609" y="3432313"/>
            <a:ext cx="1060174" cy="7421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96000" y="543339"/>
            <a:ext cx="2080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28383" y="3974812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78017" y="1252330"/>
            <a:ext cx="1895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62539" y="4068416"/>
            <a:ext cx="2040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481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120127"/>
            <a:ext cx="2743200" cy="281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10668000" y="973794"/>
            <a:ext cx="162256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Dơi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đặc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vi-VN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altLang="vi-VN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1524000" y="6096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DƠI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188842" y="5042118"/>
            <a:ext cx="1213236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Chi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thưa,mềm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327" name="Picture 15" descr="dau hoi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325" y="543892"/>
            <a:ext cx="324678" cy="5952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9" name="Picture 17" descr="biomechanics_ba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66800"/>
            <a:ext cx="3048000" cy="281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canh bocau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066800"/>
            <a:ext cx="3352800" cy="281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5486400" y="3968115"/>
            <a:ext cx="4800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so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cạnh </a:t>
            </a:r>
            <a:r>
              <a:rPr lang="en-US" alt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516835" y="0"/>
            <a:ext cx="1147638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Tiết53-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49.ĐA DẠNG CỦA LỚP THÚ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BỘ DƠI VÀ BỘ CÁ VOI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7835" y="3882942"/>
            <a:ext cx="420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2: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4: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630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/>
      <p:bldP spid="1333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105400" y="808038"/>
            <a:ext cx="688781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+Tại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395" y="2846588"/>
            <a:ext cx="3874605" cy="3659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334000" y="3385967"/>
            <a:ext cx="35184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?Bộ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dơi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đặc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9416497" y="6058893"/>
            <a:ext cx="22719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dơi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4952999" y="1822292"/>
            <a:ext cx="735826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dơi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834887" y="5613728"/>
            <a:ext cx="89982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dirty="0"/>
              <a:t>- 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kitin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374" name="Picture 14" descr="dau hoi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34919"/>
            <a:ext cx="457200" cy="838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516835" y="0"/>
            <a:ext cx="11476381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Tiết53-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49.ĐA DẠNG CỦA LỚP THÚ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BỘ DƠI VÀ BỘ CÁ VOI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" y="756910"/>
            <a:ext cx="5006008" cy="4572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59026" y="6005416"/>
            <a:ext cx="834887" cy="0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3913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9" grpId="0"/>
      <p:bldP spid="15371" grpId="0"/>
      <p:bldP spid="15372" grpId="0"/>
      <p:bldP spid="153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1" name="Picture 5" descr="pallid-batlr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249" y="-25424"/>
            <a:ext cx="3712029" cy="26758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2" name="Picture 6" descr="palli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3" y="3180522"/>
            <a:ext cx="3974880" cy="29320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3" name="Picture 7" descr="straw-hanging-b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43" y="3155098"/>
            <a:ext cx="3924182" cy="29574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8" y="0"/>
            <a:ext cx="4028661" cy="2650435"/>
          </a:xfrm>
          <a:prstGeom prst="rect">
            <a:avLst/>
          </a:prstGeom>
        </p:spPr>
      </p:pic>
      <p:sp>
        <p:nvSpPr>
          <p:cNvPr id="4" name="Thought Bubble: Cloud 3"/>
          <p:cNvSpPr/>
          <p:nvPr/>
        </p:nvSpPr>
        <p:spPr>
          <a:xfrm>
            <a:off x="8233031" y="0"/>
            <a:ext cx="3657600" cy="323353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+mj-lt"/>
              </a:rPr>
              <a:t>Tại sao biết bay như chim dơi lại được xếp vào lớp thú?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5619935" y="3889612"/>
            <a:ext cx="6277970" cy="18560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354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 descr="insect_băn côn trùng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19" y="3263348"/>
            <a:ext cx="3074504" cy="3558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insectea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838" y="15118"/>
            <a:ext cx="2663825" cy="3284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9" name="Picture 5" descr="ăn quả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347" y="3274425"/>
            <a:ext cx="3127514" cy="3657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ba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6" y="-9524"/>
            <a:ext cx="2897912" cy="3309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612" y="1"/>
            <a:ext cx="2867092" cy="3299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663" y="15118"/>
            <a:ext cx="3675337" cy="3284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37" y="3263348"/>
            <a:ext cx="2628691" cy="3594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961" y="3299792"/>
            <a:ext cx="3710472" cy="35582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84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3888</TotalTime>
  <Words>1515</Words>
  <Application>Microsoft Office PowerPoint</Application>
  <PresentationFormat>Custom</PresentationFormat>
  <Paragraphs>155</Paragraphs>
  <Slides>37</Slides>
  <Notes>0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Photo Editor Photo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Hình ảnh ứng dụng: rada</vt:lpstr>
      <vt:lpstr>Hình ảnh ứng dụng: siêu âm</vt:lpstr>
      <vt:lpstr>Hình ảnh ứng dụng: siêu âm 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huynhquyen</cp:lastModifiedBy>
  <cp:revision>40</cp:revision>
  <dcterms:created xsi:type="dcterms:W3CDTF">2017-03-03T05:59:33Z</dcterms:created>
  <dcterms:modified xsi:type="dcterms:W3CDTF">2019-03-12T07:58:50Z</dcterms:modified>
</cp:coreProperties>
</file>