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3" r:id="rId6"/>
    <p:sldId id="279" r:id="rId7"/>
    <p:sldId id="26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7" r:id="rId19"/>
    <p:sldId id="292" r:id="rId20"/>
    <p:sldId id="296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6076C-4C8E-4C9D-877B-15412C47B4B2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DF4-BEAC-4BE8-BA29-70A316CF1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B0F3AF-CF9B-4946-AC1D-35A758A537F9}" type="slidenum">
              <a:rPr lang="en-US" b="0">
                <a:latin typeface="Arial" panose="020B0604020202020204" pitchFamily="34" charset="0"/>
              </a:rPr>
              <a:pPr eaLnBrk="1" hangingPunct="1"/>
              <a:t>4</a:t>
            </a:fld>
            <a:endParaRPr 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E09C5-1A3D-4F7D-B2A8-4EF740A39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3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0A30-7991-4417-9C59-F189EC35A823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2.xml"/><Relationship Id="rId1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16.emf"/><Relationship Id="rId5" Type="http://schemas.openxmlformats.org/officeDocument/2006/relationships/slide" Target="slide10.xml"/><Relationship Id="rId15" Type="http://schemas.openxmlformats.org/officeDocument/2006/relationships/image" Target="../media/image17.png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slide" Target="slide4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92" y="0"/>
            <a:ext cx="95744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467" y="5346356"/>
            <a:ext cx="73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TRUNG ĐIỂM ĐOẠN THẲNG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92" y="-52752"/>
            <a:ext cx="1829629" cy="14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079381" y="383481"/>
            <a:ext cx="8591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AI + IB = AB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AI = IB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AB.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876800" y="2438402"/>
            <a:ext cx="1691054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ĐÚNG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3048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6" descr="006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334001"/>
            <a:ext cx="10747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7854950" y="2072480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9600" y="186213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8235462" y="186693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8232530" y="186599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8238391" y="186986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8241320" y="185993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8235464" y="186453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8244256" y="187677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8244256" y="186118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8247176" y="185993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8244254" y="186294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36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8" grpId="0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809750" y="529443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u="sng" dirty="0">
                <a:latin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AM = MB =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củaAB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8751888" y="374650"/>
          <a:ext cx="6969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482400" imgH="583920" progId="Equation.DSMT4">
                  <p:embed/>
                </p:oleObj>
              </mc:Choice>
              <mc:Fallback>
                <p:oleObj name="Equation" r:id="rId5" imgW="482400" imgH="583920" progId="Equation.DSMT4">
                  <p:embed/>
                  <p:pic>
                    <p:nvPicPr>
                      <p:cNvPr id="215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1888" y="374650"/>
                        <a:ext cx="6969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724399" y="2590801"/>
            <a:ext cx="1878623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ĐÚNG</a:t>
            </a:r>
          </a:p>
        </p:txBody>
      </p:sp>
      <p:pic>
        <p:nvPicPr>
          <p:cNvPr id="21512" name="Picture 16" descr="006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334001"/>
            <a:ext cx="8461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7854950" y="2556064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9600" y="234572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8235462" y="2350514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8232530" y="234958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8238391" y="235344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8241320" y="234352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8235464" y="234811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8244256" y="236036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8244256" y="234476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8247176" y="234352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8244254" y="234653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3541891"/>
            <a:ext cx="421094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172" grpId="0" animBg="1"/>
      <p:bldP spid="17" grpId="0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905000" y="2286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4: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369777" y="1696553"/>
            <a:ext cx="24706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ĐÚNG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495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6" descr="006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4" y="5502276"/>
            <a:ext cx="846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8039588" y="2081274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14238" y="187093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8420100" y="1875724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8417168" y="187479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8423029" y="187865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8425958" y="186873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8420102" y="187332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8428894" y="188557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8428894" y="186997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8431814" y="186873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8428892" y="187174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77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18" grpId="0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752600" y="457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5</a:t>
            </a:r>
            <a:r>
              <a:rPr lang="en-US" altLang="en-US" sz="2800">
                <a:latin typeface="Times New Roman" panose="02020603050405020304" pitchFamily="18" charset="0"/>
              </a:rPr>
              <a:t>: Nếu I nằm giữa A và B thì I là trung điểm của  AB.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Đúng hay sai?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334000" y="2057401"/>
            <a:ext cx="1304192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SAI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335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006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5029200"/>
            <a:ext cx="13176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7854950" y="1965143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9600" y="175479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8235462" y="1759593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8232530" y="1758662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8238391" y="176252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8241320" y="175260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8235464" y="175719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8244256" y="1769442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8244256" y="175384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8247176" y="175260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8244254" y="175561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69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8" grpId="0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6</a:t>
            </a:r>
            <a:r>
              <a:rPr lang="en-US" altLang="en-US" sz="2800">
                <a:latin typeface="Times New Roman" panose="02020603050405020304" pitchFamily="18" charset="0"/>
              </a:rPr>
              <a:t>: Mỗi điểm chỉ có thể là trung điểm của một đoạn thẳng. Đúng hay sai?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800600" y="2209801"/>
            <a:ext cx="131884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SAI</a:t>
            </a:r>
          </a:p>
        </p:txBody>
      </p:sp>
      <p:pic>
        <p:nvPicPr>
          <p:cNvPr id="24585" name="Picture 16" descr="006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05401"/>
            <a:ext cx="115093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8057166" y="1949392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31816" y="1739048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8437678" y="1743842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8434746" y="174291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8440607" y="1746775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8443536" y="173684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8437680" y="1741445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446472" y="175369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446472" y="1738095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449392" y="173684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446470" y="173985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434" y="1958184"/>
            <a:ext cx="2657100" cy="34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19" grpId="0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6477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 7</a:t>
            </a:r>
            <a:r>
              <a:rPr lang="en-US" altLang="en-US" sz="2800">
                <a:latin typeface="Times New Roman" panose="02020603050405020304" pitchFamily="18" charset="0"/>
              </a:rPr>
              <a:t>: Điền vào chỗ (…).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Điểm A là trung điểm của đoạn thẳng MN, biết MN = 9cm. Độ dài AM là …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324600" y="1550989"/>
            <a:ext cx="14478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4,5 cm</a:t>
            </a:r>
          </a:p>
        </p:txBody>
      </p:sp>
      <p:pic>
        <p:nvPicPr>
          <p:cNvPr id="25607" name="Picture 16" descr="006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05401"/>
            <a:ext cx="115093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8089900" y="2923819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64550" y="2713475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8470412" y="2718269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8467480" y="2717338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8473341" y="2721202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8476270" y="271127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8470414" y="2715872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8479206" y="2728118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8479206" y="2712522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8482126" y="271127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8479204" y="2714286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73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17" grpId="0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228601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vẽ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trung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thẳng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4999" y="762001"/>
            <a:ext cx="8707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400" b="1" u="sng" dirty="0">
                <a:solidFill>
                  <a:srgbClr val="C0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C00000"/>
                </a:solidFill>
              </a:rPr>
              <a:t>tập</a:t>
            </a:r>
            <a:r>
              <a:rPr lang="en-US" altLang="en-US" sz="2400" b="1" u="sng" dirty="0" smtClean="0">
                <a:solidFill>
                  <a:srgbClr val="C0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Vẽ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trung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điểm</a:t>
            </a:r>
            <a:r>
              <a:rPr lang="en-US" altLang="en-US" sz="2400" dirty="0" smtClean="0">
                <a:solidFill>
                  <a:srgbClr val="C00000"/>
                </a:solidFill>
              </a:rPr>
              <a:t> M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của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đoạn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thẳng</a:t>
            </a:r>
            <a:r>
              <a:rPr lang="en-US" altLang="en-US" sz="2400" dirty="0">
                <a:solidFill>
                  <a:srgbClr val="C00000"/>
                </a:solidFill>
              </a:rPr>
              <a:t> AB </a:t>
            </a: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độ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dài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bằng</a:t>
            </a:r>
            <a:r>
              <a:rPr lang="en-US" altLang="en-US" sz="2400" dirty="0">
                <a:solidFill>
                  <a:srgbClr val="C00000"/>
                </a:solidFill>
              </a:rPr>
              <a:t> 5 </a:t>
            </a:r>
            <a:r>
              <a:rPr lang="en-US" altLang="en-US" sz="2400" dirty="0" smtClean="0">
                <a:solidFill>
                  <a:srgbClr val="C00000"/>
                </a:solidFill>
              </a:rPr>
              <a:t>cm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980592" y="3130062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833220" y="3128434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94838" y="3140695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39788" y="3170138"/>
            <a:ext cx="3683776" cy="16374"/>
          </a:xfrm>
          <a:prstGeom prst="line">
            <a:avLst/>
          </a:prstGeom>
          <a:ln w="4127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603204" y="3206838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46" y="1482273"/>
            <a:ext cx="2066192" cy="17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9849" y="2745173"/>
            <a:ext cx="27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9951" y="27546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1079" y="276695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88" y="1499879"/>
            <a:ext cx="2048608" cy="172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6677" y="4914905"/>
            <a:ext cx="35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= 5 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6153" y="5380899"/>
            <a:ext cx="63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593" y="5846891"/>
            <a:ext cx="1071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0404 0.00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2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12" grpId="0"/>
      <p:bldP spid="14" grpId="0"/>
      <p:bldP spid="15" grpId="0"/>
      <p:bldP spid="16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50631" y="773697"/>
            <a:ext cx="10937631" cy="27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Vẽ đoạn thẳng AB trên giấy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Gấp giấy sao cho điểm B trùng vào với điểm A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Nếp gấp cắt đoạn thẳng AB tại trung điểm M cần xác định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/>
          </p:cNvSpPr>
          <p:nvPr/>
        </p:nvSpPr>
        <p:spPr bwMode="auto">
          <a:xfrm>
            <a:off x="2212731" y="2162907"/>
            <a:ext cx="8763000" cy="11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dirty="0" err="1" smtClean="0"/>
              <a:t>Không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dùng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thẳng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thể</a:t>
            </a:r>
            <a:r>
              <a:rPr lang="en-US" altLang="en-US" sz="3600" dirty="0"/>
              <a:t> chia </a:t>
            </a:r>
            <a:r>
              <a:rPr lang="en-US" altLang="en-US" sz="3600" dirty="0" err="1"/>
              <a:t>sợi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dây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thành</a:t>
            </a:r>
            <a:r>
              <a:rPr lang="en-US" altLang="en-US" sz="3600" dirty="0"/>
              <a:t> 2 </a:t>
            </a:r>
            <a:r>
              <a:rPr lang="en-US" altLang="en-US" sz="3600" dirty="0" err="1"/>
              <a:t>phần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nhau</a:t>
            </a:r>
            <a:r>
              <a:rPr lang="en-US" altLang="en-US" sz="3600" dirty="0"/>
              <a:t>.</a:t>
            </a:r>
          </a:p>
        </p:txBody>
      </p:sp>
      <p:pic>
        <p:nvPicPr>
          <p:cNvPr id="4" name="Picture 14" descr="qu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4" y="2162907"/>
            <a:ext cx="1322687" cy="12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46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0463" y="3047939"/>
            <a:ext cx="3622675" cy="363538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3048000"/>
            <a:ext cx="7245350" cy="363538"/>
            <a:chOff x="962025" y="2173606"/>
            <a:chExt cx="3257550" cy="45719"/>
          </a:xfrm>
        </p:grpSpPr>
        <p:sp>
          <p:nvSpPr>
            <p:cNvPr id="5" name="Rectangle 4"/>
            <p:cNvSpPr/>
            <p:nvPr/>
          </p:nvSpPr>
          <p:spPr>
            <a:xfrm>
              <a:off x="2590800" y="2173606"/>
              <a:ext cx="1628775" cy="45719"/>
            </a:xfrm>
            <a:prstGeom prst="rect">
              <a:avLst/>
            </a:prstGeom>
            <a:blipFill dpi="0" rotWithShape="1">
              <a:blip r:embed="rId2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62025" y="2173606"/>
              <a:ext cx="1628775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286001" y="3039208"/>
            <a:ext cx="288925" cy="393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/>
          </p:cNvPr>
          <p:cNvSpPr/>
          <p:nvPr/>
        </p:nvSpPr>
        <p:spPr>
          <a:xfrm>
            <a:off x="5943600" y="3048000"/>
            <a:ext cx="273050" cy="363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09801" y="3429001"/>
            <a:ext cx="665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3429001"/>
            <a:ext cx="66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372600" y="3429001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B</a:t>
            </a:r>
          </a:p>
        </p:txBody>
      </p:sp>
      <p:sp>
        <p:nvSpPr>
          <p:cNvPr id="19" name="Oval 18">
            <a:extLst/>
          </p:cNvPr>
          <p:cNvSpPr/>
          <p:nvPr/>
        </p:nvSpPr>
        <p:spPr>
          <a:xfrm>
            <a:off x="9525000" y="3048000"/>
            <a:ext cx="273050" cy="363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886200" y="3048000"/>
            <a:ext cx="8382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543800" y="3048000"/>
            <a:ext cx="99060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209800" y="4191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/>
              <a:t>- </a:t>
            </a:r>
            <a:r>
              <a:rPr lang="en-US" altLang="en-US" sz="2400" dirty="0" err="1"/>
              <a:t>Gấp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đôi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đầu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mút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nếp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gấp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chia </a:t>
            </a:r>
            <a:r>
              <a:rPr lang="en-US" altLang="en-US" sz="2400" dirty="0" err="1"/>
              <a:t>sợi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thành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phần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.(</a:t>
            </a:r>
            <a:r>
              <a:rPr lang="en-US" altLang="en-US" sz="2400" dirty="0" err="1"/>
              <a:t>Tức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chia </a:t>
            </a:r>
            <a:r>
              <a:rPr lang="en-US" altLang="en-US" sz="2400" dirty="0" err="1"/>
              <a:t>đôi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dây</a:t>
            </a:r>
            <a:r>
              <a:rPr lang="en-US" alt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03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2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632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832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882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15" grpId="0"/>
      <p:bldP spid="17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an thang bà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46141"/>
            <a:ext cx="38211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735844"/>
            <a:ext cx="5000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Oval 15"/>
          <p:cNvSpPr>
            <a:spLocks noChangeArrowheads="1"/>
          </p:cNvSpPr>
          <p:nvPr/>
        </p:nvSpPr>
        <p:spPr bwMode="auto">
          <a:xfrm>
            <a:off x="2401426" y="1579911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27" name="Oval 16"/>
          <p:cNvSpPr>
            <a:spLocks noChangeArrowheads="1"/>
          </p:cNvSpPr>
          <p:nvPr/>
        </p:nvSpPr>
        <p:spPr bwMode="auto">
          <a:xfrm>
            <a:off x="3737769" y="136206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28" name="Oval 17"/>
          <p:cNvSpPr>
            <a:spLocks noChangeArrowheads="1"/>
          </p:cNvSpPr>
          <p:nvPr/>
        </p:nvSpPr>
        <p:spPr bwMode="auto">
          <a:xfrm>
            <a:off x="4961694" y="1156229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29" name="Oval 18"/>
          <p:cNvSpPr>
            <a:spLocks noChangeArrowheads="1"/>
          </p:cNvSpPr>
          <p:nvPr/>
        </p:nvSpPr>
        <p:spPr bwMode="auto">
          <a:xfrm>
            <a:off x="10422573" y="299560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30" name="Oval 19"/>
          <p:cNvSpPr>
            <a:spLocks noChangeArrowheads="1"/>
          </p:cNvSpPr>
          <p:nvPr/>
        </p:nvSpPr>
        <p:spPr bwMode="auto">
          <a:xfrm>
            <a:off x="5875338" y="2276466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31" name="Oval 21"/>
          <p:cNvSpPr>
            <a:spLocks noChangeArrowheads="1"/>
          </p:cNvSpPr>
          <p:nvPr/>
        </p:nvSpPr>
        <p:spPr bwMode="auto">
          <a:xfrm>
            <a:off x="8348980" y="265261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1055716" y="191199"/>
            <a:ext cx="10091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7" name="Picture 17" descr="vach n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5854"/>
            <a:ext cx="442753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1763252" y="447945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auto">
          <a:xfrm>
            <a:off x="3007562" y="4638956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4583113" y="4811704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5143" name="Picture 23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681405"/>
            <a:ext cx="5003800" cy="2822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7798639" y="5084379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9112048" y="5016492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8580728" y="5047866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91" y="124861"/>
            <a:ext cx="742425" cy="6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/>
      <p:bldP spid="2971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31" y="538481"/>
            <a:ext cx="9302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“chia”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14" descr="qu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36" y="366214"/>
            <a:ext cx="1322687" cy="12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1524000" y="2640432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524000" y="3252595"/>
            <a:ext cx="99499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1655885" y="1893086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LÀM:</a:t>
            </a:r>
          </a:p>
        </p:txBody>
      </p:sp>
    </p:spTree>
    <p:extLst>
      <p:ext uri="{BB962C8B-B14F-4D97-AF65-F5344CB8AC3E}">
        <p14:creationId xmlns:p14="http://schemas.microsoft.com/office/powerpoint/2010/main" val="3085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1" y="152400"/>
            <a:ext cx="8604280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048001"/>
            <a:ext cx="8839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4 cm, OB = 8 cm.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267200" y="2420938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/>
              <a:t>Nhóm</a:t>
            </a:r>
            <a:r>
              <a:rPr lang="en-US" altLang="en-US" sz="2800" dirty="0"/>
              <a:t> 5-7 HS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14800" y="5562601"/>
            <a:ext cx="308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Hội ý nhóm 3 Phút</a:t>
            </a:r>
          </a:p>
        </p:txBody>
      </p:sp>
    </p:spTree>
    <p:extLst>
      <p:ext uri="{BB962C8B-B14F-4D97-AF65-F5344CB8AC3E}">
        <p14:creationId xmlns:p14="http://schemas.microsoft.com/office/powerpoint/2010/main" val="30351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8839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4 cm, OB = 8 cm.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5372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048001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400"/>
              <a:t>Trên tia Ox, ta có: OA &lt; OB (4cm &lt;  8cm)</a:t>
            </a:r>
          </a:p>
          <a:p>
            <a:pPr eaLnBrk="1" hangingPunct="1"/>
            <a:r>
              <a:rPr lang="en-US" altLang="en-US" sz="2400"/>
              <a:t>=&gt; Điểm A nằm giữa 2 điểm O và B.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3962401"/>
            <a:ext cx="434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b. Vì điểm A nằm giữa 2 điểm O và B nên:</a:t>
            </a:r>
          </a:p>
          <a:p>
            <a:pPr eaLnBrk="1" hangingPunct="1"/>
            <a:r>
              <a:rPr lang="en-US" altLang="en-US" sz="2400"/>
              <a:t>	OA +  AB = OB</a:t>
            </a:r>
          </a:p>
          <a:p>
            <a:pPr eaLnBrk="1" hangingPunct="1"/>
            <a:r>
              <a:rPr lang="en-US" altLang="en-US" sz="2400"/>
              <a:t>	4      + AB =  8</a:t>
            </a:r>
          </a:p>
          <a:p>
            <a:pPr eaLnBrk="1" hangingPunct="1"/>
            <a:r>
              <a:rPr lang="en-US" altLang="en-US" sz="2400"/>
              <a:t>	           AB = 8 – 4 </a:t>
            </a:r>
          </a:p>
          <a:p>
            <a:pPr eaLnBrk="1" hangingPunct="1"/>
            <a:r>
              <a:rPr lang="en-US" altLang="en-US" sz="2400"/>
              <a:t>	           AB = 4 (cm)</a:t>
            </a:r>
          </a:p>
          <a:p>
            <a:pPr eaLnBrk="1" hangingPunct="1"/>
            <a:r>
              <a:rPr lang="en-US" altLang="en-US" sz="2400"/>
              <a:t>Vậy AB = 4cm.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78488" y="4760913"/>
            <a:ext cx="34274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43800" y="3124200"/>
            <a:ext cx="312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c/. Ta có:</a:t>
            </a:r>
          </a:p>
          <a:p>
            <a:pPr eaLnBrk="1" hangingPunct="1"/>
            <a:r>
              <a:rPr lang="en-US" altLang="en-US" sz="2400"/>
              <a:t>OA = 4 cm.</a:t>
            </a:r>
          </a:p>
          <a:p>
            <a:pPr eaLnBrk="1" hangingPunct="1"/>
            <a:r>
              <a:rPr lang="en-US" altLang="en-US" sz="2400"/>
              <a:t>AB = 4 cm.</a:t>
            </a:r>
          </a:p>
          <a:p>
            <a:pPr eaLnBrk="1" hangingPunct="1"/>
            <a:r>
              <a:rPr lang="en-US" altLang="en-US" sz="2400"/>
              <a:t>OB = 8 cm.</a:t>
            </a:r>
          </a:p>
          <a:p>
            <a:pPr eaLnBrk="1" hangingPunct="1">
              <a:buFont typeface="Symbol" panose="05050102010706020507" pitchFamily="18" charset="2"/>
              <a:buChar char="Þ"/>
            </a:pPr>
            <a:r>
              <a:rPr lang="en-US" altLang="en-US" sz="2400"/>
              <a:t>OA = AB = OB : 2</a:t>
            </a:r>
          </a:p>
          <a:p>
            <a:pPr eaLnBrk="1" hangingPunct="1"/>
            <a:r>
              <a:rPr lang="en-US" altLang="en-US" sz="2400"/>
              <a:t>Vậy điểm A là trung điểm của đoạn thẳng OB.</a:t>
            </a:r>
          </a:p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074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33600" y="16764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 smtClean="0"/>
              <a:t>Bằng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giấy</a:t>
            </a:r>
            <a:r>
              <a:rPr lang="en-US" altLang="en-US" sz="2800" dirty="0"/>
              <a:t> carton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keo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chiếc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đĩa</a:t>
            </a:r>
            <a:r>
              <a:rPr lang="en-US" altLang="en-US" sz="2800" dirty="0"/>
              <a:t> . </a:t>
            </a:r>
            <a:r>
              <a:rPr lang="en-US" altLang="en-US" sz="2800" dirty="0" smtClean="0"/>
              <a:t>(VD 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vẽ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)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18669" y="291182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 TUẦN SAU  NỘP SẢN PHẨM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643554" y="543606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HOẠT ĐỘNG:  TÌM TÒI , MỞ RỘNG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77" y="3546232"/>
            <a:ext cx="41989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1" y="637915"/>
            <a:ext cx="11391900" cy="3952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8225" y="4788131"/>
            <a:ext cx="665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473" y="5611087"/>
            <a:ext cx="862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19100" y="114638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thẳng</a:t>
            </a: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57200" y="1740505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a.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endParaRPr lang="en-US" sz="2800" b="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113" name="WordArt 52"/>
          <p:cNvSpPr>
            <a:spLocks noChangeArrowheads="1" noChangeShapeType="1" noTextEdit="1"/>
          </p:cNvSpPr>
          <p:nvPr/>
        </p:nvSpPr>
        <p:spPr bwMode="auto">
          <a:xfrm>
            <a:off x="2611581" y="228599"/>
            <a:ext cx="6382790" cy="88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TRUNG </a:t>
            </a:r>
            <a:r>
              <a:rPr lang="en-US" sz="28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 CỦA ĐOẠN THẲNG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" y="2401955"/>
            <a:ext cx="11745884" cy="1379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916" y="4132385"/>
            <a:ext cx="1070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 = MB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5" y="5296833"/>
            <a:ext cx="3194824" cy="673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64" y="5296833"/>
            <a:ext cx="3256521" cy="673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060" y="5264482"/>
            <a:ext cx="3051035" cy="6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92" y="1884905"/>
            <a:ext cx="423795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595" y="3168193"/>
            <a:ext cx="112554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  <a:defRPr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(AM + MB = AB)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A, B (MA = MB).</a:t>
            </a:r>
          </a:p>
          <a:p>
            <a:pPr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62903" y="3566258"/>
            <a:ext cx="6096000" cy="2422525"/>
          </a:xfrm>
          <a:prstGeom prst="cloudCallout">
            <a:avLst>
              <a:gd name="adj1" fmla="val 41120"/>
              <a:gd name="adj2" fmla="val -92463"/>
            </a:avLst>
          </a:prstGeom>
          <a:solidFill>
            <a:srgbClr val="EEFBA3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02632" y="615367"/>
            <a:ext cx="8004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AB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905001" y="1905000"/>
            <a:ext cx="2809875" cy="1751354"/>
            <a:chOff x="432" y="1680"/>
            <a:chExt cx="1392" cy="1019"/>
          </a:xfrm>
        </p:grpSpPr>
        <p:grpSp>
          <p:nvGrpSpPr>
            <p:cNvPr id="47137" name="Group 4"/>
            <p:cNvGrpSpPr>
              <a:grpSpLocks/>
            </p:cNvGrpSpPr>
            <p:nvPr/>
          </p:nvGrpSpPr>
          <p:grpSpPr bwMode="auto">
            <a:xfrm>
              <a:off x="432" y="1680"/>
              <a:ext cx="1392" cy="288"/>
              <a:chOff x="624" y="1680"/>
              <a:chExt cx="1920" cy="240"/>
            </a:xfrm>
          </p:grpSpPr>
          <p:sp>
            <p:nvSpPr>
              <p:cNvPr id="47139" name="Line 5"/>
              <p:cNvSpPr>
                <a:spLocks noChangeShapeType="1"/>
              </p:cNvSpPr>
              <p:nvPr/>
            </p:nvSpPr>
            <p:spPr bwMode="auto">
              <a:xfrm>
                <a:off x="768" y="19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Line 6"/>
              <p:cNvSpPr>
                <a:spLocks noChangeShapeType="1"/>
              </p:cNvSpPr>
              <p:nvPr/>
            </p:nvSpPr>
            <p:spPr bwMode="auto">
              <a:xfrm>
                <a:off x="1152" y="1920"/>
                <a:ext cx="9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Text Box 7"/>
              <p:cNvSpPr txBox="1">
                <a:spLocks noChangeArrowheads="1"/>
              </p:cNvSpPr>
              <p:nvPr/>
            </p:nvSpPr>
            <p:spPr bwMode="auto">
              <a:xfrm>
                <a:off x="624" y="1689"/>
                <a:ext cx="432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7142" name="Text Box 8"/>
              <p:cNvSpPr txBox="1">
                <a:spLocks noChangeArrowheads="1"/>
              </p:cNvSpPr>
              <p:nvPr/>
            </p:nvSpPr>
            <p:spPr bwMode="auto">
              <a:xfrm>
                <a:off x="2112" y="1680"/>
                <a:ext cx="43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143" name="Text Box 9"/>
              <p:cNvSpPr txBox="1">
                <a:spLocks noChangeArrowheads="1"/>
              </p:cNvSpPr>
              <p:nvPr/>
            </p:nvSpPr>
            <p:spPr bwMode="auto">
              <a:xfrm>
                <a:off x="1056" y="1680"/>
                <a:ext cx="43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47138" name="Text Box 10"/>
            <p:cNvSpPr txBox="1">
              <a:spLocks noChangeArrowheads="1"/>
            </p:cNvSpPr>
            <p:nvPr/>
          </p:nvSpPr>
          <p:spPr bwMode="auto">
            <a:xfrm>
              <a:off x="609" y="2430"/>
              <a:ext cx="7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rPr>
                <a:t>Hình</a:t>
              </a:r>
              <a:r>
                <a:rPr lang="en-US" altLang="en-US" sz="2400" dirty="0">
                  <a:solidFill>
                    <a:srgbClr val="0000CC"/>
                  </a:solidFill>
                  <a:latin typeface="VNI-Times" pitchFamily="2" charset="0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4819651" y="1752599"/>
            <a:ext cx="2803525" cy="1892300"/>
            <a:chOff x="2076" y="1664"/>
            <a:chExt cx="1766" cy="1192"/>
          </a:xfrm>
        </p:grpSpPr>
        <p:sp>
          <p:nvSpPr>
            <p:cNvPr id="47128" name="Line 12"/>
            <p:cNvSpPr>
              <a:spLocks noChangeShapeType="1"/>
            </p:cNvSpPr>
            <p:nvPr/>
          </p:nvSpPr>
          <p:spPr bwMode="auto">
            <a:xfrm>
              <a:off x="2198" y="1955"/>
              <a:ext cx="585" cy="43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3"/>
            <p:cNvSpPr>
              <a:spLocks noChangeShapeType="1"/>
            </p:cNvSpPr>
            <p:nvPr/>
          </p:nvSpPr>
          <p:spPr bwMode="auto">
            <a:xfrm flipV="1">
              <a:off x="2786" y="1955"/>
              <a:ext cx="585" cy="43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Text Box 14"/>
            <p:cNvSpPr txBox="1">
              <a:spLocks noChangeArrowheads="1"/>
            </p:cNvSpPr>
            <p:nvPr/>
          </p:nvSpPr>
          <p:spPr bwMode="auto">
            <a:xfrm>
              <a:off x="2076" y="1675"/>
              <a:ext cx="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31" name="Text Box 15"/>
            <p:cNvSpPr txBox="1">
              <a:spLocks noChangeArrowheads="1"/>
            </p:cNvSpPr>
            <p:nvPr/>
          </p:nvSpPr>
          <p:spPr bwMode="auto">
            <a:xfrm>
              <a:off x="3445" y="1664"/>
              <a:ext cx="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32" name="Text Box 16"/>
            <p:cNvSpPr txBox="1">
              <a:spLocks noChangeArrowheads="1"/>
            </p:cNvSpPr>
            <p:nvPr/>
          </p:nvSpPr>
          <p:spPr bwMode="auto">
            <a:xfrm>
              <a:off x="2624" y="2393"/>
              <a:ext cx="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7133" name="Line 17"/>
            <p:cNvSpPr>
              <a:spLocks noChangeShapeType="1"/>
            </p:cNvSpPr>
            <p:nvPr/>
          </p:nvSpPr>
          <p:spPr bwMode="auto">
            <a:xfrm flipH="1">
              <a:off x="2421" y="2117"/>
              <a:ext cx="61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Line 18"/>
            <p:cNvSpPr>
              <a:spLocks noChangeShapeType="1"/>
            </p:cNvSpPr>
            <p:nvPr/>
          </p:nvSpPr>
          <p:spPr bwMode="auto">
            <a:xfrm>
              <a:off x="3050" y="2150"/>
              <a:ext cx="6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5" name="Text Box 19"/>
            <p:cNvSpPr txBox="1">
              <a:spLocks noChangeArrowheads="1"/>
            </p:cNvSpPr>
            <p:nvPr/>
          </p:nvSpPr>
          <p:spPr bwMode="auto">
            <a:xfrm>
              <a:off x="2248" y="2568"/>
              <a:ext cx="9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Hình</a:t>
              </a:r>
              <a:r>
                <a:rPr lang="en-US" altLang="en-US" sz="2400" dirty="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47136" name="Line 20"/>
            <p:cNvSpPr>
              <a:spLocks noChangeShapeType="1"/>
            </p:cNvSpPr>
            <p:nvPr/>
          </p:nvSpPr>
          <p:spPr bwMode="auto">
            <a:xfrm>
              <a:off x="2198" y="1955"/>
              <a:ext cx="11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7924801" y="1752601"/>
            <a:ext cx="2532063" cy="1903358"/>
            <a:chOff x="4055" y="1680"/>
            <a:chExt cx="1273" cy="1159"/>
          </a:xfrm>
        </p:grpSpPr>
        <p:grpSp>
          <p:nvGrpSpPr>
            <p:cNvPr id="47117" name="Group 22"/>
            <p:cNvGrpSpPr>
              <a:grpSpLocks/>
            </p:cNvGrpSpPr>
            <p:nvPr/>
          </p:nvGrpSpPr>
          <p:grpSpPr bwMode="auto">
            <a:xfrm>
              <a:off x="4055" y="1680"/>
              <a:ext cx="1273" cy="336"/>
              <a:chOff x="4055" y="1680"/>
              <a:chExt cx="1273" cy="336"/>
            </a:xfrm>
          </p:grpSpPr>
          <p:sp>
            <p:nvSpPr>
              <p:cNvPr id="47119" name="Line 23"/>
              <p:cNvSpPr>
                <a:spLocks noChangeShapeType="1"/>
              </p:cNvSpPr>
              <p:nvPr/>
            </p:nvSpPr>
            <p:spPr bwMode="auto">
              <a:xfrm>
                <a:off x="4159" y="1968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Text Box 24"/>
              <p:cNvSpPr txBox="1">
                <a:spLocks noChangeArrowheads="1"/>
              </p:cNvSpPr>
              <p:nvPr/>
            </p:nvSpPr>
            <p:spPr bwMode="auto">
              <a:xfrm>
                <a:off x="4055" y="1691"/>
                <a:ext cx="31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7121" name="Text Box 25"/>
              <p:cNvSpPr txBox="1">
                <a:spLocks noChangeArrowheads="1"/>
              </p:cNvSpPr>
              <p:nvPr/>
            </p:nvSpPr>
            <p:spPr bwMode="auto">
              <a:xfrm>
                <a:off x="5015" y="1680"/>
                <a:ext cx="31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122" name="Text Box 26"/>
              <p:cNvSpPr txBox="1">
                <a:spLocks noChangeArrowheads="1"/>
              </p:cNvSpPr>
              <p:nvPr/>
            </p:nvSpPr>
            <p:spPr bwMode="auto">
              <a:xfrm>
                <a:off x="4510" y="1680"/>
                <a:ext cx="31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47123" name="Line 27"/>
              <p:cNvSpPr>
                <a:spLocks noChangeShapeType="1"/>
              </p:cNvSpPr>
              <p:nvPr/>
            </p:nvSpPr>
            <p:spPr bwMode="auto">
              <a:xfrm>
                <a:off x="4631" y="1968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4" name="Line 28"/>
              <p:cNvSpPr>
                <a:spLocks noChangeShapeType="1"/>
              </p:cNvSpPr>
              <p:nvPr/>
            </p:nvSpPr>
            <p:spPr bwMode="auto">
              <a:xfrm>
                <a:off x="4415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5" name="Line 29"/>
              <p:cNvSpPr>
                <a:spLocks noChangeShapeType="1"/>
              </p:cNvSpPr>
              <p:nvPr/>
            </p:nvSpPr>
            <p:spPr bwMode="auto">
              <a:xfrm>
                <a:off x="4439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6" name="Line 30"/>
              <p:cNvSpPr>
                <a:spLocks noChangeShapeType="1"/>
              </p:cNvSpPr>
              <p:nvPr/>
            </p:nvSpPr>
            <p:spPr bwMode="auto">
              <a:xfrm>
                <a:off x="4847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7" name="Line 31"/>
              <p:cNvSpPr>
                <a:spLocks noChangeShapeType="1"/>
              </p:cNvSpPr>
              <p:nvPr/>
            </p:nvSpPr>
            <p:spPr bwMode="auto">
              <a:xfrm>
                <a:off x="4871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8" name="Text Box 32"/>
            <p:cNvSpPr txBox="1">
              <a:spLocks noChangeArrowheads="1"/>
            </p:cNvSpPr>
            <p:nvPr/>
          </p:nvSpPr>
          <p:spPr bwMode="auto">
            <a:xfrm>
              <a:off x="4334" y="2558"/>
              <a:ext cx="76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latin typeface="VNI-Times" pitchFamily="2" charset="0"/>
                  <a:cs typeface="Arial" panose="020B0604020202020204" pitchFamily="34" charset="0"/>
                </a:rPr>
                <a:t>Hình</a:t>
              </a:r>
              <a:r>
                <a:rPr lang="en-US" altLang="en-US" sz="2400" dirty="0">
                  <a:latin typeface="VNI-Times" pitchFamily="2" charset="0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00186" y="3944633"/>
            <a:ext cx="2819400" cy="2308324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M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AB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674395" y="4026787"/>
            <a:ext cx="2514600" cy="230832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M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2850403" y="3628965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5860745" y="368758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9141106" y="3639833"/>
            <a:ext cx="11113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513919" y="3992380"/>
            <a:ext cx="3276600" cy="1569660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M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" name="Picture 14" descr="qu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14" y="835244"/>
            <a:ext cx="687187" cy="6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871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25" grpId="0" animBg="1"/>
      <p:bldP spid="8226" grpId="0" animBg="1"/>
      <p:bldP spid="8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862" y="1222131"/>
            <a:ext cx="880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 = 10cm. 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 = 5cm.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qu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" y="1255647"/>
            <a:ext cx="812250" cy="7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02088" y="723589"/>
            <a:ext cx="6532402" cy="6216975"/>
            <a:chOff x="2944963" y="887152"/>
            <a:chExt cx="6473798" cy="6147636"/>
          </a:xfrm>
        </p:grpSpPr>
        <p:grpSp>
          <p:nvGrpSpPr>
            <p:cNvPr id="18445" name="Group 4"/>
            <p:cNvGrpSpPr>
              <a:grpSpLocks/>
            </p:cNvGrpSpPr>
            <p:nvPr/>
          </p:nvGrpSpPr>
          <p:grpSpPr bwMode="auto">
            <a:xfrm>
              <a:off x="2944963" y="887152"/>
              <a:ext cx="6473798" cy="6147636"/>
              <a:chOff x="466095" y="-37451"/>
              <a:chExt cx="7185786" cy="7117331"/>
            </a:xfrm>
          </p:grpSpPr>
          <p:pic>
            <p:nvPicPr>
              <p:cNvPr id="18450" name="Picture 5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199" y="-28200"/>
                <a:ext cx="6864075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TextBox 5"/>
              <p:cNvSpPr>
                <a:spLocks noChangeArrowheads="1"/>
              </p:cNvSpPr>
              <p:nvPr/>
            </p:nvSpPr>
            <p:spPr bwMode="auto">
              <a:xfrm rot="572184">
                <a:off x="5502695" y="3543619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HẢI</a:t>
                </a:r>
              </a:p>
            </p:txBody>
          </p:sp>
          <p:sp>
            <p:nvSpPr>
              <p:cNvPr id="18452" name="TextBox 6"/>
              <p:cNvSpPr>
                <a:spLocks noChangeArrowheads="1"/>
              </p:cNvSpPr>
              <p:nvPr/>
            </p:nvSpPr>
            <p:spPr bwMode="auto">
              <a:xfrm rot="1084080">
                <a:off x="5330401" y="3995257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Times New Roman" panose="02020603050405020304" pitchFamily="18" charset="0"/>
                  </a:rPr>
                  <a:t>HÀO </a:t>
                </a:r>
              </a:p>
            </p:txBody>
          </p:sp>
          <p:sp>
            <p:nvSpPr>
              <p:cNvPr id="18453" name="TextBox 7"/>
              <p:cNvSpPr>
                <a:spLocks noChangeArrowheads="1"/>
              </p:cNvSpPr>
              <p:nvPr/>
            </p:nvSpPr>
            <p:spPr bwMode="auto">
              <a:xfrm rot="1732841">
                <a:off x="5144239" y="4345657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Times New Roman" panose="02020603050405020304" pitchFamily="18" charset="0"/>
                  </a:rPr>
                  <a:t>HIỆP</a:t>
                </a:r>
                <a:endParaRPr lang="en-US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4" name="TextBox 8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 rot="2353947">
                <a:off x="4931237" y="4716266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Times New Roman" panose="02020603050405020304" pitchFamily="18" charset="0"/>
                  </a:rPr>
                  <a:t>HUY</a:t>
                </a:r>
                <a:endParaRPr lang="en-US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5" name="TextBox 10"/>
              <p:cNvSpPr>
                <a:spLocks noChangeArrowheads="1"/>
              </p:cNvSpPr>
              <p:nvPr/>
            </p:nvSpPr>
            <p:spPr bwMode="auto">
              <a:xfrm rot="3026354">
                <a:off x="4607451" y="5012013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Times New Roman" panose="02020603050405020304" pitchFamily="18" charset="0"/>
                  </a:rPr>
                  <a:t>BẢO</a:t>
                </a:r>
                <a:endParaRPr lang="en-US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6" name="TextBox 11"/>
              <p:cNvSpPr>
                <a:spLocks noChangeArrowheads="1"/>
              </p:cNvSpPr>
              <p:nvPr/>
            </p:nvSpPr>
            <p:spPr bwMode="auto">
              <a:xfrm rot="3566098">
                <a:off x="4245835" y="5225117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Times New Roman" panose="02020603050405020304" pitchFamily="18" charset="0"/>
                  </a:rPr>
                  <a:t>TUẤN</a:t>
                </a:r>
                <a:endParaRPr lang="en-US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7" name="TextBox 12"/>
              <p:cNvSpPr>
                <a:spLocks noChangeArrowheads="1"/>
              </p:cNvSpPr>
              <p:nvPr/>
            </p:nvSpPr>
            <p:spPr bwMode="auto">
              <a:xfrm rot="4115326">
                <a:off x="3620225" y="5510154"/>
                <a:ext cx="2610992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Times New Roman" panose="02020603050405020304" pitchFamily="18" charset="0"/>
                  </a:rPr>
                  <a:t>LÂM</a:t>
                </a:r>
                <a:endParaRPr lang="en-US" altLang="en-US" sz="16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8" name="TextBox 23"/>
              <p:cNvSpPr>
                <a:spLocks noChangeArrowheads="1"/>
              </p:cNvSpPr>
              <p:nvPr/>
            </p:nvSpPr>
            <p:spPr bwMode="auto">
              <a:xfrm rot="4824401">
                <a:off x="3495805" y="5622229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Times New Roman" panose="02020603050405020304" pitchFamily="18" charset="0"/>
                  </a:rPr>
                  <a:t>YẾN</a:t>
                </a:r>
              </a:p>
            </p:txBody>
          </p:sp>
          <p:sp>
            <p:nvSpPr>
              <p:cNvPr id="18459" name="TextBox 24"/>
              <p:cNvSpPr>
                <a:spLocks noChangeArrowheads="1"/>
              </p:cNvSpPr>
              <p:nvPr/>
            </p:nvSpPr>
            <p:spPr bwMode="auto">
              <a:xfrm rot="5400000">
                <a:off x="3067748" y="5612158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LINH</a:t>
                </a:r>
              </a:p>
            </p:txBody>
          </p:sp>
          <p:sp>
            <p:nvSpPr>
              <p:cNvPr id="18460" name="TextBox 25"/>
              <p:cNvSpPr>
                <a:spLocks noChangeArrowheads="1"/>
              </p:cNvSpPr>
              <p:nvPr/>
            </p:nvSpPr>
            <p:spPr bwMode="auto">
              <a:xfrm rot="5890106">
                <a:off x="2451328" y="5501322"/>
                <a:ext cx="231604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MINH</a:t>
                </a:r>
              </a:p>
            </p:txBody>
          </p:sp>
          <p:sp>
            <p:nvSpPr>
              <p:cNvPr id="18461" name="TextBox 26"/>
              <p:cNvSpPr>
                <a:spLocks noChangeArrowheads="1"/>
              </p:cNvSpPr>
              <p:nvPr/>
            </p:nvSpPr>
            <p:spPr bwMode="auto">
              <a:xfrm rot="6630125">
                <a:off x="2178222" y="5448438"/>
                <a:ext cx="2019118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NAM</a:t>
                </a:r>
              </a:p>
            </p:txBody>
          </p:sp>
          <p:sp>
            <p:nvSpPr>
              <p:cNvPr id="18462" name="TextBox 27"/>
              <p:cNvSpPr>
                <a:spLocks noChangeArrowheads="1"/>
              </p:cNvSpPr>
              <p:nvPr/>
            </p:nvSpPr>
            <p:spPr bwMode="auto">
              <a:xfrm rot="7148145">
                <a:off x="1758947" y="5163894"/>
                <a:ext cx="2176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NGHĨA</a:t>
                </a:r>
              </a:p>
            </p:txBody>
          </p:sp>
          <p:sp>
            <p:nvSpPr>
              <p:cNvPr id="18463" name="TextBox 28"/>
              <p:cNvSpPr>
                <a:spLocks noChangeArrowheads="1"/>
              </p:cNvSpPr>
              <p:nvPr/>
            </p:nvSpPr>
            <p:spPr bwMode="auto">
              <a:xfrm rot="7773662">
                <a:off x="1491723" y="4926536"/>
                <a:ext cx="2019118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NGỌC</a:t>
                </a:r>
              </a:p>
            </p:txBody>
          </p:sp>
          <p:sp>
            <p:nvSpPr>
              <p:cNvPr id="18464" name="TextBox 29"/>
              <p:cNvSpPr>
                <a:spLocks noChangeArrowheads="1"/>
              </p:cNvSpPr>
              <p:nvPr/>
            </p:nvSpPr>
            <p:spPr bwMode="auto">
              <a:xfrm rot="8327358">
                <a:off x="1266232" y="4560876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NGUYÊN</a:t>
                </a:r>
              </a:p>
            </p:txBody>
          </p:sp>
          <p:sp>
            <p:nvSpPr>
              <p:cNvPr id="18465" name="TextBox 30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 rot="17179917">
                <a:off x="3652077" y="1082191"/>
                <a:ext cx="2106141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THÙY CHI</a:t>
                </a:r>
              </a:p>
            </p:txBody>
          </p:sp>
          <p:sp>
            <p:nvSpPr>
              <p:cNvPr id="18466" name="TextBox 31"/>
              <p:cNvSpPr>
                <a:spLocks noChangeArrowheads="1"/>
              </p:cNvSpPr>
              <p:nvPr/>
            </p:nvSpPr>
            <p:spPr bwMode="auto">
              <a:xfrm rot="9554290">
                <a:off x="712908" y="3941258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NHÂN</a:t>
                </a:r>
              </a:p>
            </p:txBody>
          </p:sp>
          <p:sp>
            <p:nvSpPr>
              <p:cNvPr id="18467" name="TextBox 32">
                <a:hlinkClick r:id="rId7" action="ppaction://hlinksldjump"/>
              </p:cNvPr>
              <p:cNvSpPr>
                <a:spLocks noChangeArrowheads="1"/>
              </p:cNvSpPr>
              <p:nvPr/>
            </p:nvSpPr>
            <p:spPr bwMode="auto">
              <a:xfrm rot="10340615">
                <a:off x="480183" y="3637232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NHI</a:t>
                </a:r>
              </a:p>
            </p:txBody>
          </p:sp>
          <p:sp>
            <p:nvSpPr>
              <p:cNvPr id="18468" name="TextBox 33">
                <a:hlinkClick r:id="rId8" action="ppaction://hlinksldjump"/>
              </p:cNvPr>
              <p:cNvSpPr>
                <a:spLocks noChangeArrowheads="1"/>
              </p:cNvSpPr>
              <p:nvPr/>
            </p:nvSpPr>
            <p:spPr bwMode="auto">
              <a:xfrm rot="10971147">
                <a:off x="466095" y="3176402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NHƯ</a:t>
                </a:r>
              </a:p>
            </p:txBody>
          </p:sp>
          <p:sp>
            <p:nvSpPr>
              <p:cNvPr id="18469" name="TextBox 34"/>
              <p:cNvSpPr>
                <a:spLocks noChangeArrowheads="1"/>
              </p:cNvSpPr>
              <p:nvPr/>
            </p:nvSpPr>
            <p:spPr bwMode="auto">
              <a:xfrm rot="11550499">
                <a:off x="587180" y="2799273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MINH </a:t>
                </a:r>
              </a:p>
            </p:txBody>
          </p:sp>
          <p:sp>
            <p:nvSpPr>
              <p:cNvPr id="18470" name="TextBox 35">
                <a:hlinkClick r:id="rId9" action="ppaction://hlinksldjump"/>
              </p:cNvPr>
              <p:cNvSpPr>
                <a:spLocks noChangeArrowheads="1"/>
              </p:cNvSpPr>
              <p:nvPr/>
            </p:nvSpPr>
            <p:spPr bwMode="auto">
              <a:xfrm rot="11985261">
                <a:off x="625982" y="2434828"/>
                <a:ext cx="2326366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THANH</a:t>
                </a:r>
              </a:p>
            </p:txBody>
          </p:sp>
          <p:sp>
            <p:nvSpPr>
              <p:cNvPr id="18471" name="TextBox 36"/>
              <p:cNvSpPr>
                <a:spLocks noChangeArrowheads="1"/>
              </p:cNvSpPr>
              <p:nvPr/>
            </p:nvSpPr>
            <p:spPr bwMode="auto">
              <a:xfrm rot="12679834">
                <a:off x="722985" y="1971335"/>
                <a:ext cx="2503681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solidFill>
                      <a:srgbClr val="00FFFF"/>
                    </a:solidFill>
                    <a:latin typeface="Times New Roman" panose="02020603050405020304" pitchFamily="18" charset="0"/>
                  </a:rPr>
                  <a:t>GIANG</a:t>
                </a:r>
                <a:endPara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72" name="TextBox 37"/>
              <p:cNvSpPr>
                <a:spLocks noChangeArrowheads="1"/>
              </p:cNvSpPr>
              <p:nvPr/>
            </p:nvSpPr>
            <p:spPr bwMode="auto">
              <a:xfrm rot="13229451">
                <a:off x="1145224" y="1667606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E200"/>
                    </a:solidFill>
                    <a:latin typeface="Times New Roman" panose="02020603050405020304" pitchFamily="18" charset="0"/>
                  </a:rPr>
                  <a:t>THÀNH</a:t>
                </a:r>
              </a:p>
            </p:txBody>
          </p:sp>
          <p:sp>
            <p:nvSpPr>
              <p:cNvPr id="18473" name="TextBox 38"/>
              <p:cNvSpPr>
                <a:spLocks noChangeArrowheads="1"/>
              </p:cNvSpPr>
              <p:nvPr/>
            </p:nvSpPr>
            <p:spPr bwMode="auto">
              <a:xfrm rot="13750514">
                <a:off x="1520966" y="1461685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E200"/>
                    </a:solidFill>
                    <a:latin typeface="Times New Roman" panose="02020603050405020304" pitchFamily="18" charset="0"/>
                  </a:rPr>
                  <a:t>LINH CHI</a:t>
                </a:r>
              </a:p>
            </p:txBody>
          </p:sp>
          <p:sp>
            <p:nvSpPr>
              <p:cNvPr id="18474" name="TextBox 39"/>
              <p:cNvSpPr>
                <a:spLocks noChangeArrowheads="1"/>
              </p:cNvSpPr>
              <p:nvPr/>
            </p:nvSpPr>
            <p:spPr bwMode="auto">
              <a:xfrm rot="14382827">
                <a:off x="1732697" y="1135721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Q.ANH</a:t>
                </a:r>
                <a:endParaRPr lang="en-US" alt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75" name="TextBox 40"/>
              <p:cNvSpPr>
                <a:spLocks noChangeArrowheads="1"/>
              </p:cNvSpPr>
              <p:nvPr/>
            </p:nvSpPr>
            <p:spPr bwMode="auto">
              <a:xfrm rot="15496741">
                <a:off x="2519295" y="750474"/>
                <a:ext cx="2019118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</a:rPr>
                  <a:t>QUÂN</a:t>
                </a:r>
                <a:endParaRPr lang="en-US" alt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76" name="TextBox 41"/>
              <p:cNvSpPr>
                <a:spLocks noChangeArrowheads="1"/>
              </p:cNvSpPr>
              <p:nvPr/>
            </p:nvSpPr>
            <p:spPr bwMode="auto">
              <a:xfrm rot="16587464">
                <a:off x="3341415" y="709058"/>
                <a:ext cx="202147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ÁNH</a:t>
                </a:r>
              </a:p>
            </p:txBody>
          </p:sp>
          <p:sp>
            <p:nvSpPr>
              <p:cNvPr id="18477" name="TextBox 42">
                <a:hlinkClick r:id="rId10" action="ppaction://hlinksldjump"/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6328" y="768105"/>
                <a:ext cx="2019118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Đ. ANH</a:t>
                </a:r>
              </a:p>
            </p:txBody>
          </p:sp>
          <p:sp>
            <p:nvSpPr>
              <p:cNvPr id="18478" name="TextBox 45"/>
              <p:cNvSpPr>
                <a:spLocks noChangeArrowheads="1"/>
              </p:cNvSpPr>
              <p:nvPr/>
            </p:nvSpPr>
            <p:spPr bwMode="auto">
              <a:xfrm rot="18300000">
                <a:off x="4547338" y="1245962"/>
                <a:ext cx="2019117" cy="52846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DỊU</a:t>
                </a:r>
              </a:p>
            </p:txBody>
          </p:sp>
          <p:sp>
            <p:nvSpPr>
              <p:cNvPr id="18479" name="TextBox 47"/>
              <p:cNvSpPr>
                <a:spLocks noChangeArrowheads="1"/>
              </p:cNvSpPr>
              <p:nvPr/>
            </p:nvSpPr>
            <p:spPr bwMode="auto">
              <a:xfrm rot="19500000">
                <a:off x="4803265" y="1902740"/>
                <a:ext cx="2584848" cy="55116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TÂM</a:t>
                </a:r>
                <a:endPara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80" name="TextBox 48"/>
              <p:cNvSpPr>
                <a:spLocks noChangeArrowheads="1"/>
              </p:cNvSpPr>
              <p:nvPr/>
            </p:nvSpPr>
            <p:spPr bwMode="auto">
              <a:xfrm rot="20100000">
                <a:off x="4928139" y="2280715"/>
                <a:ext cx="2723742" cy="55116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TOẢN</a:t>
                </a:r>
                <a:endParaRPr lang="en-US" alt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81" name="TextBox 49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400026" y="2711872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ĐĂNG </a:t>
                </a:r>
              </a:p>
            </p:txBody>
          </p:sp>
          <p:sp>
            <p:nvSpPr>
              <p:cNvPr id="18482" name="TextBox 50"/>
              <p:cNvSpPr>
                <a:spLocks noChangeArrowheads="1"/>
              </p:cNvSpPr>
              <p:nvPr/>
            </p:nvSpPr>
            <p:spPr bwMode="auto">
              <a:xfrm rot="21447728">
                <a:off x="5292917" y="3075736"/>
                <a:ext cx="2019117" cy="5512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NG. ANH</a:t>
                </a:r>
              </a:p>
            </p:txBody>
          </p:sp>
        </p:grpSp>
        <p:sp>
          <p:nvSpPr>
            <p:cNvPr id="18446" name="TextBox 58"/>
            <p:cNvSpPr txBox="1">
              <a:spLocks noChangeArrowheads="1"/>
            </p:cNvSpPr>
            <p:nvPr/>
          </p:nvSpPr>
          <p:spPr bwMode="auto">
            <a:xfrm rot="17989475">
              <a:off x="6603177" y="1842336"/>
              <a:ext cx="1173162" cy="33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CƯỜNG</a:t>
              </a:r>
            </a:p>
          </p:txBody>
        </p:sp>
        <p:sp>
          <p:nvSpPr>
            <p:cNvPr id="18447" name="TextBox 48"/>
            <p:cNvSpPr txBox="1">
              <a:spLocks noChangeArrowheads="1"/>
            </p:cNvSpPr>
            <p:nvPr/>
          </p:nvSpPr>
          <p:spPr bwMode="auto">
            <a:xfrm rot="9081721">
              <a:off x="3736403" y="4721487"/>
              <a:ext cx="10287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THẮNG</a:t>
              </a:r>
            </a:p>
          </p:txBody>
        </p:sp>
        <p:sp>
          <p:nvSpPr>
            <p:cNvPr id="18448" name="TextBox 49"/>
            <p:cNvSpPr txBox="1">
              <a:spLocks noChangeArrowheads="1"/>
            </p:cNvSpPr>
            <p:nvPr/>
          </p:nvSpPr>
          <p:spPr bwMode="auto">
            <a:xfrm rot="18966053">
              <a:off x="7191025" y="2340307"/>
              <a:ext cx="1219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VƯƠNG</a:t>
              </a:r>
            </a:p>
          </p:txBody>
        </p:sp>
        <p:sp>
          <p:nvSpPr>
            <p:cNvPr id="18449" name="TextBox 50"/>
            <p:cNvSpPr txBox="1">
              <a:spLocks noChangeArrowheads="1"/>
            </p:cNvSpPr>
            <p:nvPr/>
          </p:nvSpPr>
          <p:spPr bwMode="auto">
            <a:xfrm rot="14790208">
              <a:off x="4682280" y="1532690"/>
              <a:ext cx="11318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XUÂN</a:t>
              </a:r>
            </a:p>
          </p:txBody>
        </p:sp>
      </p:grp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517398" y="165210"/>
            <a:ext cx="5062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VÒNG QUAY MAY MẮN</a:t>
            </a:r>
          </a:p>
        </p:txBody>
      </p:sp>
      <p:pic>
        <p:nvPicPr>
          <p:cNvPr id="18436" name="Picture 4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6930">
            <a:off x="3410743" y="4414164"/>
            <a:ext cx="1639296" cy="8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44">
            <a:hlinkClick r:id="rId12" action="ppaction://hlinksldjump"/>
          </p:cNvPr>
          <p:cNvSpPr/>
          <p:nvPr/>
        </p:nvSpPr>
        <p:spPr>
          <a:xfrm>
            <a:off x="1828800" y="1219200"/>
            <a:ext cx="76200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ounded Rectangle 45">
            <a:hlinkClick r:id="rId5" action="ppaction://hlinksldjump"/>
          </p:cNvPr>
          <p:cNvSpPr/>
          <p:nvPr/>
        </p:nvSpPr>
        <p:spPr>
          <a:xfrm>
            <a:off x="3048000" y="1219200"/>
            <a:ext cx="76200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ounded Rectangle 46">
            <a:hlinkClick r:id="rId10" action="ppaction://hlinksldjump"/>
          </p:cNvPr>
          <p:cNvSpPr/>
          <p:nvPr/>
        </p:nvSpPr>
        <p:spPr>
          <a:xfrm>
            <a:off x="1828800" y="2343150"/>
            <a:ext cx="76200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3048000" y="2349500"/>
            <a:ext cx="76200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8441" name="Picture 5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26" y="285751"/>
            <a:ext cx="7286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le 55">
            <a:hlinkClick r:id="rId16" action="ppaction://hlinksldjump"/>
          </p:cNvPr>
          <p:cNvSpPr/>
          <p:nvPr/>
        </p:nvSpPr>
        <p:spPr>
          <a:xfrm>
            <a:off x="1905000" y="3352800"/>
            <a:ext cx="762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57" name="Rounded Rectangle 56">
            <a:hlinkClick r:id="rId17" action="ppaction://hlinksldjump"/>
          </p:cNvPr>
          <p:cNvSpPr/>
          <p:nvPr/>
        </p:nvSpPr>
        <p:spPr>
          <a:xfrm>
            <a:off x="3048000" y="3352800"/>
            <a:ext cx="76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/>
              <a:t>6</a:t>
            </a:r>
          </a:p>
        </p:txBody>
      </p:sp>
      <p:sp>
        <p:nvSpPr>
          <p:cNvPr id="51" name="Rounded Rectangle 50">
            <a:hlinkClick r:id="rId18" action="ppaction://hlinksldjump"/>
          </p:cNvPr>
          <p:cNvSpPr/>
          <p:nvPr/>
        </p:nvSpPr>
        <p:spPr>
          <a:xfrm>
            <a:off x="1900892" y="4406801"/>
            <a:ext cx="76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927451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nền khi quay chiếc nón kỳ diệ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6" grpId="0" animBg="1"/>
      <p:bldP spid="56" grpId="1" animBg="1"/>
      <p:bldP spid="57" grpId="0" animBg="1"/>
      <p:bldP spid="57" grpId="1" animBg="1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060331" y="3810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1</a:t>
            </a:r>
            <a:r>
              <a:rPr lang="en-US" altLang="en-US" sz="2800" u="sng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IA = IB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257800" y="2286001"/>
            <a:ext cx="1304190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SAI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2743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7854950" y="2758281"/>
            <a:ext cx="1968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72" name="Picture 16" descr="006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410201"/>
            <a:ext cx="990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229600" y="2547937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8235462" y="2552731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8232530" y="255180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8238391" y="2555664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8241320" y="2545738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8235464" y="2550334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244256" y="2562580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244256" y="2546984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247176" y="2545738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244254" y="2548748"/>
            <a:ext cx="1219200" cy="1158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44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O HI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 animBg="1"/>
      <p:bldP spid="3" grpId="0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1105</Words>
  <Application>Microsoft Office PowerPoint</Application>
  <PresentationFormat>Widescreen</PresentationFormat>
  <Paragraphs>223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Symbol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2021-08-13T02:33:28Z</dcterms:created>
  <dcterms:modified xsi:type="dcterms:W3CDTF">2021-08-23T04:20:44Z</dcterms:modified>
</cp:coreProperties>
</file>