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emf" ContentType="image/x-emf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21" r:id="rId6"/>
    <p:sldId id="260" r:id="rId7"/>
    <p:sldId id="322" r:id="rId8"/>
    <p:sldId id="261" r:id="rId9"/>
    <p:sldId id="263" r:id="rId10"/>
    <p:sldId id="323" r:id="rId11"/>
    <p:sldId id="264" r:id="rId12"/>
    <p:sldId id="324" r:id="rId13"/>
    <p:sldId id="320" r:id="rId14"/>
    <p:sldId id="268" r:id="rId15"/>
    <p:sldId id="269" r:id="rId16"/>
    <p:sldId id="270" r:id="rId17"/>
    <p:sldId id="271" r:id="rId18"/>
    <p:sldId id="272" r:id="rId19"/>
    <p:sldId id="273" r:id="rId20"/>
    <p:sldId id="31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" initials="W1" lastIdx="2" clrIdx="0">
    <p:extLst>
      <p:ext uri="{19B8F6BF-5375-455C-9EA6-DF929625EA0E}">
        <p15:presenceInfo xmlns="" xmlns:p15="http://schemas.microsoft.com/office/powerpoint/2012/main" userId="Windows 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4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9T22:33:06.307" idx="2">
    <p:pos x="7710" y="-35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37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6" Type="http://schemas.openxmlformats.org/officeDocument/2006/relationships/image" Target="../media/image33.emf"/><Relationship Id="rId11" Type="http://schemas.openxmlformats.org/officeDocument/2006/relationships/image" Target="../media/image15.emf"/><Relationship Id="rId5" Type="http://schemas.openxmlformats.org/officeDocument/2006/relationships/image" Target="../media/image32.emf"/><Relationship Id="rId10" Type="http://schemas.openxmlformats.org/officeDocument/2006/relationships/image" Target="../media/image8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5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2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5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1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0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8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1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8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D838F-D890-43BE-8623-92C1BA1C4FF3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1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32.emf"/><Relationship Id="rId18" Type="http://schemas.openxmlformats.org/officeDocument/2006/relationships/oleObject" Target="../embeddings/oleObject33.bin"/><Relationship Id="rId26" Type="http://schemas.openxmlformats.org/officeDocument/2006/relationships/oleObject" Target="../embeddings/oleObject37.bin"/><Relationship Id="rId3" Type="http://schemas.openxmlformats.org/officeDocument/2006/relationships/image" Target="../media/image1.jpg"/><Relationship Id="rId21" Type="http://schemas.openxmlformats.org/officeDocument/2006/relationships/image" Target="../media/image36.emf"/><Relationship Id="rId7" Type="http://schemas.openxmlformats.org/officeDocument/2006/relationships/image" Target="../media/image29.e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34.emf"/><Relationship Id="rId25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31.emf"/><Relationship Id="rId24" Type="http://schemas.openxmlformats.org/officeDocument/2006/relationships/oleObject" Target="../embeddings/oleObject36.bin"/><Relationship Id="rId5" Type="http://schemas.openxmlformats.org/officeDocument/2006/relationships/image" Target="../media/image28.emf"/><Relationship Id="rId15" Type="http://schemas.openxmlformats.org/officeDocument/2006/relationships/image" Target="../media/image33.emf"/><Relationship Id="rId23" Type="http://schemas.openxmlformats.org/officeDocument/2006/relationships/image" Target="../media/image8.emf"/><Relationship Id="rId28" Type="http://schemas.openxmlformats.org/officeDocument/2006/relationships/oleObject" Target="../embeddings/oleObject38.bin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35.e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30.emf"/><Relationship Id="rId14" Type="http://schemas.openxmlformats.org/officeDocument/2006/relationships/oleObject" Target="../embeddings/oleObject31.bin"/><Relationship Id="rId22" Type="http://schemas.openxmlformats.org/officeDocument/2006/relationships/oleObject" Target="../embeddings/oleObject35.bin"/><Relationship Id="rId27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35.e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41.bin"/><Relationship Id="rId12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0.bin"/><Relationship Id="rId11" Type="http://schemas.openxmlformats.org/officeDocument/2006/relationships/oleObject" Target="../embeddings/oleObject45.bin"/><Relationship Id="rId5" Type="http://schemas.openxmlformats.org/officeDocument/2006/relationships/image" Target="../media/image32.e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39.bin"/><Relationship Id="rId9" Type="http://schemas.openxmlformats.org/officeDocument/2006/relationships/oleObject" Target="../embeddings/oleObject43.bin"/><Relationship Id="rId14" Type="http://schemas.openxmlformats.org/officeDocument/2006/relationships/oleObject" Target="../embeddings/oleObject47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1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1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1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1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1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1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.jp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.jp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.jp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6.emf"/><Relationship Id="rId18" Type="http://schemas.openxmlformats.org/officeDocument/2006/relationships/oleObject" Target="../embeddings/oleObject17.bin"/><Relationship Id="rId26" Type="http://schemas.openxmlformats.org/officeDocument/2006/relationships/oleObject" Target="../embeddings/oleObject21.bin"/><Relationship Id="rId3" Type="http://schemas.openxmlformats.org/officeDocument/2006/relationships/image" Target="../media/image1.jpg"/><Relationship Id="rId21" Type="http://schemas.openxmlformats.org/officeDocument/2006/relationships/image" Target="../media/image20.emf"/><Relationship Id="rId7" Type="http://schemas.openxmlformats.org/officeDocument/2006/relationships/image" Target="../media/image13.e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18.emf"/><Relationship Id="rId25" Type="http://schemas.openxmlformats.org/officeDocument/2006/relationships/image" Target="../media/image22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29" Type="http://schemas.openxmlformats.org/officeDocument/2006/relationships/image" Target="../media/image24.e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5.emf"/><Relationship Id="rId24" Type="http://schemas.openxmlformats.org/officeDocument/2006/relationships/oleObject" Target="../embeddings/oleObject20.bin"/><Relationship Id="rId5" Type="http://schemas.openxmlformats.org/officeDocument/2006/relationships/image" Target="../media/image12.emf"/><Relationship Id="rId15" Type="http://schemas.openxmlformats.org/officeDocument/2006/relationships/image" Target="../media/image17.emf"/><Relationship Id="rId23" Type="http://schemas.openxmlformats.org/officeDocument/2006/relationships/image" Target="../media/image21.emf"/><Relationship Id="rId28" Type="http://schemas.openxmlformats.org/officeDocument/2006/relationships/oleObject" Target="../embeddings/oleObject22.bin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19.emf"/><Relationship Id="rId31" Type="http://schemas.openxmlformats.org/officeDocument/2006/relationships/image" Target="../media/image25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4.emf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19.bin"/><Relationship Id="rId27" Type="http://schemas.openxmlformats.org/officeDocument/2006/relationships/image" Target="../media/image23.emf"/><Relationship Id="rId30" Type="http://schemas.openxmlformats.org/officeDocument/2006/relationships/oleObject" Target="../embeddings/oleObject2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13"/>
            <a:ext cx="12287794" cy="6914322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" name="3D Model 7" descr="Purple flower patch">
                <a:extLst>
                  <a:ext uri="{FF2B5EF4-FFF2-40B4-BE49-F238E27FC236}">
                    <a16:creationId xmlns:a16="http://schemas.microsoft.com/office/drawing/2014/main" id="{6DBBA09C-69CB-4AE8-805B-25E09CA0F1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56804757"/>
                  </p:ext>
                </p:extLst>
              </p:nvPr>
            </p:nvGraphicFramePr>
            <p:xfrm>
              <a:off x="9622970" y="3849189"/>
              <a:ext cx="2763954" cy="268738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763954" cy="2687389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74090" ay="992596" az="47926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3564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Purple flower patch">
                <a:extLst>
                  <a:ext uri="{FF2B5EF4-FFF2-40B4-BE49-F238E27FC236}">
                    <a16:creationId xmlns="" xmlns:a16="http://schemas.microsoft.com/office/drawing/2014/main" id="{6DBBA09C-69CB-4AE8-805B-25E09CA0F1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22970" y="3849189"/>
                <a:ext cx="2763954" cy="2687389"/>
              </a:xfrm>
              <a:prstGeom prst="rect">
                <a:avLst/>
              </a:prstGeom>
            </p:spPr>
          </p:pic>
        </mc:Fallback>
      </mc:AlternateContent>
      <p:sp>
        <p:nvSpPr>
          <p:cNvPr id="9" name="Cloud 8">
            <a:extLst>
              <a:ext uri="{FF2B5EF4-FFF2-40B4-BE49-F238E27FC236}">
                <a16:creationId xmlns="" xmlns:a16="http://schemas.microsoft.com/office/drawing/2014/main" id="{4F030868-5552-4297-8A2A-C2479FBEC862}"/>
              </a:ext>
            </a:extLst>
          </p:cNvPr>
          <p:cNvSpPr/>
          <p:nvPr/>
        </p:nvSpPr>
        <p:spPr>
          <a:xfrm>
            <a:off x="3400696" y="685233"/>
            <a:ext cx="7787764" cy="37446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không??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6D6AB6E-4DA9-4430-9D6E-56DD62BD4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82" y="3509963"/>
            <a:ext cx="3453526" cy="312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1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2" y="0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47E5608-9EDF-4575-8404-E8F9EFD8F276}"/>
              </a:ext>
            </a:extLst>
          </p:cNvPr>
          <p:cNvSpPr txBox="1"/>
          <p:nvPr/>
        </p:nvSpPr>
        <p:spPr>
          <a:xfrm>
            <a:off x="526943" y="356709"/>
            <a:ext cx="6143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="" xmlns:a16="http://schemas.microsoft.com/office/drawing/2014/main" id="{2F9368D0-8D31-4E74-91F6-80DC147B20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509260"/>
              </p:ext>
            </p:extLst>
          </p:nvPr>
        </p:nvGraphicFramePr>
        <p:xfrm>
          <a:off x="3319644" y="3051368"/>
          <a:ext cx="2016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4" imgW="201147" imgH="378181" progId="Equation.DSMT4">
                  <p:embed/>
                </p:oleObj>
              </mc:Choice>
              <mc:Fallback>
                <p:oleObj name="Equation" r:id="rId4" imgW="201147" imgH="378181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="" xmlns:a16="http://schemas.microsoft.com/office/drawing/2014/main" id="{2F9368D0-8D31-4E74-91F6-80DC147B20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19644" y="3051368"/>
                        <a:ext cx="201613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="" xmlns:a16="http://schemas.microsoft.com/office/drawing/2014/main" id="{BB0406E1-38AB-4A7F-92D0-FE4AEA063D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081821"/>
              </p:ext>
            </p:extLst>
          </p:nvPr>
        </p:nvGraphicFramePr>
        <p:xfrm>
          <a:off x="3275786" y="4032287"/>
          <a:ext cx="2016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6" imgW="201147" imgH="378181" progId="Equation.DSMT4">
                  <p:embed/>
                </p:oleObj>
              </mc:Choice>
              <mc:Fallback>
                <p:oleObj name="Equation" r:id="rId6" imgW="201147" imgH="378181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="" xmlns:a16="http://schemas.microsoft.com/office/drawing/2014/main" id="{BB0406E1-38AB-4A7F-92D0-FE4AEA063D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75786" y="4032287"/>
                        <a:ext cx="201613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EF99C19-769B-45C1-AD9D-812E2D4D2ACC}"/>
              </a:ext>
            </a:extLst>
          </p:cNvPr>
          <p:cNvSpPr txBox="1"/>
          <p:nvPr/>
        </p:nvSpPr>
        <p:spPr>
          <a:xfrm>
            <a:off x="655608" y="2901291"/>
            <a:ext cx="94200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– b)   n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 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– b)   n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 n, b  n, c  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+ b + c)  </a:t>
            </a:r>
            <a:r>
              <a: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="" xmlns:a16="http://schemas.microsoft.com/office/drawing/2014/main" id="{BD6FD32D-32DD-460F-B23E-F88705832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400475"/>
              </p:ext>
            </p:extLst>
          </p:nvPr>
        </p:nvGraphicFramePr>
        <p:xfrm>
          <a:off x="4967836" y="4020724"/>
          <a:ext cx="2190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Equation" r:id="rId8" imgW="219498" imgH="317254" progId="Equation.DSMT4">
                  <p:embed/>
                </p:oleObj>
              </mc:Choice>
              <mc:Fallback>
                <p:oleObj name="Equation" r:id="rId8" imgW="219498" imgH="317254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="" xmlns:a16="http://schemas.microsoft.com/office/drawing/2014/main" id="{BD6FD32D-32DD-460F-B23E-F88705832E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67836" y="4020724"/>
                        <a:ext cx="219075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="" xmlns:a16="http://schemas.microsoft.com/office/drawing/2014/main" id="{198E1A4C-06B5-4B31-897C-8C61A67505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123232"/>
              </p:ext>
            </p:extLst>
          </p:nvPr>
        </p:nvGraphicFramePr>
        <p:xfrm>
          <a:off x="4113080" y="4032287"/>
          <a:ext cx="2190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Equation" r:id="rId10" imgW="219498" imgH="317254" progId="Equation.DSMT4">
                  <p:embed/>
                </p:oleObj>
              </mc:Choice>
              <mc:Fallback>
                <p:oleObj name="Equation" r:id="rId10" imgW="219498" imgH="317254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="" xmlns:a16="http://schemas.microsoft.com/office/drawing/2014/main" id="{198E1A4C-06B5-4B31-897C-8C61A67505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13080" y="4032287"/>
                        <a:ext cx="219075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=""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016847"/>
              </p:ext>
            </p:extLst>
          </p:nvPr>
        </p:nvGraphicFramePr>
        <p:xfrm>
          <a:off x="3275787" y="3501243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Equation" r:id="rId12" imgW="219498" imgH="317254" progId="Equation.DSMT4">
                  <p:embed/>
                </p:oleObj>
              </mc:Choice>
              <mc:Fallback>
                <p:oleObj name="Equation" r:id="rId12" imgW="219498" imgH="317254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=""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75787" y="3501243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="" xmlns:a16="http://schemas.microsoft.com/office/drawing/2014/main" id="{ED887DD5-64BD-44E1-96EE-FCFA542341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265866"/>
              </p:ext>
            </p:extLst>
          </p:nvPr>
        </p:nvGraphicFramePr>
        <p:xfrm>
          <a:off x="6984166" y="3496328"/>
          <a:ext cx="2016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Equation" r:id="rId14" imgW="201147" imgH="378181" progId="Equation.DSMT4">
                  <p:embed/>
                </p:oleObj>
              </mc:Choice>
              <mc:Fallback>
                <p:oleObj name="Equation" r:id="rId14" imgW="201147" imgH="378181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="" xmlns:a16="http://schemas.microsoft.com/office/drawing/2014/main" id="{ED887DD5-64BD-44E1-96EE-FCFA542341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984166" y="3496328"/>
                        <a:ext cx="201613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="" xmlns:a16="http://schemas.microsoft.com/office/drawing/2014/main" id="{0752DE84-0494-401D-BE72-945948C061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093700"/>
              </p:ext>
            </p:extLst>
          </p:nvPr>
        </p:nvGraphicFramePr>
        <p:xfrm>
          <a:off x="4625830" y="3464943"/>
          <a:ext cx="241086" cy="451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Equation" r:id="rId16" imgW="201147" imgH="378181" progId="Equation.DSMT4">
                  <p:embed/>
                </p:oleObj>
              </mc:Choice>
              <mc:Fallback>
                <p:oleObj name="Equation" r:id="rId16" imgW="201147" imgH="378181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="" xmlns:a16="http://schemas.microsoft.com/office/drawing/2014/main" id="{0752DE84-0494-401D-BE72-945948C061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625830" y="3464943"/>
                        <a:ext cx="241086" cy="451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="" xmlns:a16="http://schemas.microsoft.com/office/drawing/2014/main" id="{E55E6FF4-81CF-467E-9D86-107E79DD1F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13039"/>
              </p:ext>
            </p:extLst>
          </p:nvPr>
        </p:nvGraphicFramePr>
        <p:xfrm>
          <a:off x="6937260" y="2921993"/>
          <a:ext cx="295427" cy="55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Equation" r:id="rId18" imgW="201147" imgH="378181" progId="Equation.DSMT4">
                  <p:embed/>
                </p:oleObj>
              </mc:Choice>
              <mc:Fallback>
                <p:oleObj name="Equation" r:id="rId18" imgW="201147" imgH="378181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="" xmlns:a16="http://schemas.microsoft.com/office/drawing/2014/main" id="{E55E6FF4-81CF-467E-9D86-107E79DD1F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937260" y="2921993"/>
                        <a:ext cx="295427" cy="553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="" xmlns:a16="http://schemas.microsoft.com/office/drawing/2014/main" id="{E5F33198-CC78-44F3-A1F0-945491320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028242"/>
              </p:ext>
            </p:extLst>
          </p:nvPr>
        </p:nvGraphicFramePr>
        <p:xfrm>
          <a:off x="4625830" y="2962772"/>
          <a:ext cx="325733" cy="472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Equation" r:id="rId20" imgW="219498" imgH="317254" progId="Equation.DSMT4">
                  <p:embed/>
                </p:oleObj>
              </mc:Choice>
              <mc:Fallback>
                <p:oleObj name="Equation" r:id="rId20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="" xmlns:a16="http://schemas.microsoft.com/office/drawing/2014/main" id="{E5F33198-CC78-44F3-A1F0-9454913201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625830" y="2962772"/>
                        <a:ext cx="325733" cy="472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592347" y="1165794"/>
            <a:ext cx="9998015" cy="1117934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0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a, b, n </a:t>
            </a:r>
            <a:r>
              <a:rPr lang="en-US" alt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 </a:t>
            </a:r>
            <a:r>
              <a:rPr lang="en-US" alt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  <a:p>
            <a:r>
              <a:rPr lang="en-US" alt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  n </a:t>
            </a:r>
            <a:r>
              <a:rPr lang="en-US" alt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n </a:t>
            </a:r>
            <a:r>
              <a:rPr lang="en-US" alt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+ b)   n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="" xmlns:a16="http://schemas.microsoft.com/office/drawing/2014/main" id="{ECB22FBD-367E-4071-9352-E3ECDEA4F3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236864"/>
              </p:ext>
            </p:extLst>
          </p:nvPr>
        </p:nvGraphicFramePr>
        <p:xfrm>
          <a:off x="1831738" y="1769641"/>
          <a:ext cx="247560" cy="463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Equation" r:id="rId22" imgW="201147" imgH="378181" progId="Equation.DSMT4">
                  <p:embed/>
                </p:oleObj>
              </mc:Choice>
              <mc:Fallback>
                <p:oleObj name="Equation" r:id="rId22" imgW="201147" imgH="378181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="" xmlns:a16="http://schemas.microsoft.com/office/drawing/2014/main" id="{ECB22FBD-367E-4071-9352-E3ECDEA4F3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831738" y="1769641"/>
                        <a:ext cx="247560" cy="463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="" xmlns:a16="http://schemas.microsoft.com/office/drawing/2014/main" id="{1350E0AA-0FF2-47AF-B4B5-BAA1099606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690951"/>
              </p:ext>
            </p:extLst>
          </p:nvPr>
        </p:nvGraphicFramePr>
        <p:xfrm>
          <a:off x="3256143" y="1779382"/>
          <a:ext cx="328613" cy="473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Equation" r:id="rId24" imgW="219498" imgH="315452" progId="Equation.DSMT4">
                  <p:embed/>
                </p:oleObj>
              </mc:Choice>
              <mc:Fallback>
                <p:oleObj name="Equation" r:id="rId24" imgW="219498" imgH="315452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="" xmlns:a16="http://schemas.microsoft.com/office/drawing/2014/main" id="{1350E0AA-0FF2-47AF-B4B5-BAA1099606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256143" y="1779382"/>
                        <a:ext cx="328613" cy="473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="" xmlns:a16="http://schemas.microsoft.com/office/drawing/2014/main" id="{C0D5962E-96D5-472A-B5F3-BC1ABCE619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551052"/>
              </p:ext>
            </p:extLst>
          </p:nvPr>
        </p:nvGraphicFramePr>
        <p:xfrm>
          <a:off x="5591354" y="1733715"/>
          <a:ext cx="250351" cy="469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name="Equation" r:id="rId26" imgW="201147" imgH="378181" progId="Equation.DSMT4">
                  <p:embed/>
                </p:oleObj>
              </mc:Choice>
              <mc:Fallback>
                <p:oleObj name="Equation" r:id="rId26" imgW="201147" imgH="378181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="" xmlns:a16="http://schemas.microsoft.com/office/drawing/2014/main" id="{C0D5962E-96D5-472A-B5F3-BC1ABCE619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591354" y="1733715"/>
                        <a:ext cx="250351" cy="469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="" xmlns:a16="http://schemas.microsoft.com/office/drawing/2014/main" id="{C0D5962E-96D5-472A-B5F3-BC1ABCE619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733672"/>
              </p:ext>
            </p:extLst>
          </p:nvPr>
        </p:nvGraphicFramePr>
        <p:xfrm>
          <a:off x="7859621" y="3956456"/>
          <a:ext cx="250351" cy="469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Equation" r:id="rId28" imgW="201147" imgH="378181" progId="Equation.DSMT4">
                  <p:embed/>
                </p:oleObj>
              </mc:Choice>
              <mc:Fallback>
                <p:oleObj name="Equation" r:id="rId28" imgW="201147" imgH="378181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="" xmlns:a16="http://schemas.microsoft.com/office/drawing/2014/main" id="{C0D5962E-96D5-472A-B5F3-BC1ABCE619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859621" y="3956456"/>
                        <a:ext cx="250351" cy="469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72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C73A1E-2359-4F78-AC8D-0A9F99D4092C}"/>
              </a:ext>
            </a:extLst>
          </p:cNvPr>
          <p:cNvSpPr txBox="1"/>
          <p:nvPr/>
        </p:nvSpPr>
        <p:spPr>
          <a:xfrm>
            <a:off x="4432663" y="3378417"/>
            <a:ext cx="479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6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9269114-84F5-49E1-B0C7-C7AF52FFBAB6}"/>
              </a:ext>
            </a:extLst>
          </p:cNvPr>
          <p:cNvSpPr txBox="1"/>
          <p:nvPr/>
        </p:nvSpPr>
        <p:spPr>
          <a:xfrm>
            <a:off x="518159" y="1139184"/>
            <a:ext cx="10337075" cy="224676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vi-V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2: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lphaLcParenR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1200+440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400-324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vi-VN" sz="2800" dirty="0">
                <a:solidFill>
                  <a:schemeClr val="bg1"/>
                </a:solidFill>
                <a:latin typeface="+mj-lt"/>
              </a:rPr>
              <a:t>2.3.4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.6 +27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9E85CB-1EFB-433C-AA1E-A0BA2404EE37}"/>
              </a:ext>
            </a:extLst>
          </p:cNvPr>
          <p:cNvSpPr txBox="1"/>
          <p:nvPr/>
        </p:nvSpPr>
        <p:spPr>
          <a:xfrm>
            <a:off x="476795" y="428408"/>
            <a:ext cx="6143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59" y="3674465"/>
            <a:ext cx="351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18159" y="3787112"/>
            <a:ext cx="10328449" cy="21471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1200  4 ; 440 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(1200+440 )  4</a:t>
            </a:r>
          </a:p>
          <a:p>
            <a:pPr marL="514350" indent="-51435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 4 ; 324 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(400 – 324 )  4</a:t>
            </a:r>
          </a:p>
          <a:p>
            <a:pPr marL="514350" indent="-51435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2.3.4.6  4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(2.3.4.6+ 27)  4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=""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805758"/>
              </p:ext>
            </p:extLst>
          </p:nvPr>
        </p:nvGraphicFramePr>
        <p:xfrm>
          <a:off x="1821472" y="4469595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Equation" r:id="rId4" imgW="219498" imgH="317254" progId="Equation.DSMT4">
                  <p:embed/>
                </p:oleObj>
              </mc:Choice>
              <mc:Fallback>
                <p:oleObj name="Equation" r:id="rId4" imgW="219498" imgH="317254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=""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1472" y="4469595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=""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321674"/>
              </p:ext>
            </p:extLst>
          </p:nvPr>
        </p:nvGraphicFramePr>
        <p:xfrm>
          <a:off x="2993209" y="4429919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Equation" r:id="rId6" imgW="219498" imgH="317254" progId="Equation.DSMT4">
                  <p:embed/>
                </p:oleObj>
              </mc:Choice>
              <mc:Fallback>
                <p:oleObj name="Equation" r:id="rId6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=""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93209" y="4429919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=""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265481"/>
              </p:ext>
            </p:extLst>
          </p:nvPr>
        </p:nvGraphicFramePr>
        <p:xfrm>
          <a:off x="5804578" y="4438340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7" imgW="219498" imgH="317254" progId="Equation.DSMT4">
                  <p:embed/>
                </p:oleObj>
              </mc:Choice>
              <mc:Fallback>
                <p:oleObj name="Equation" r:id="rId7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=""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04578" y="4438340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=""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953861"/>
              </p:ext>
            </p:extLst>
          </p:nvPr>
        </p:nvGraphicFramePr>
        <p:xfrm>
          <a:off x="1642864" y="4874812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Equation" r:id="rId8" imgW="219498" imgH="317254" progId="Equation.DSMT4">
                  <p:embed/>
                </p:oleObj>
              </mc:Choice>
              <mc:Fallback>
                <p:oleObj name="Equation" r:id="rId8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=""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2864" y="4874812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=""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797410"/>
              </p:ext>
            </p:extLst>
          </p:nvPr>
        </p:nvGraphicFramePr>
        <p:xfrm>
          <a:off x="2794416" y="4891633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quation" r:id="rId9" imgW="219498" imgH="317254" progId="Equation.DSMT4">
                  <p:embed/>
                </p:oleObj>
              </mc:Choice>
              <mc:Fallback>
                <p:oleObj name="Equation" r:id="rId9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=""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4416" y="4891633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=""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693066"/>
              </p:ext>
            </p:extLst>
          </p:nvPr>
        </p:nvGraphicFramePr>
        <p:xfrm>
          <a:off x="5629304" y="4908133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Equation" r:id="rId10" imgW="219498" imgH="317254" progId="Equation.DSMT4">
                  <p:embed/>
                </p:oleObj>
              </mc:Choice>
              <mc:Fallback>
                <p:oleObj name="Equation" r:id="rId10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=""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29304" y="4908133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=""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225392"/>
              </p:ext>
            </p:extLst>
          </p:nvPr>
        </p:nvGraphicFramePr>
        <p:xfrm>
          <a:off x="2086437" y="5300055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Equation" r:id="rId11" imgW="219498" imgH="317254" progId="Equation.DSMT4">
                  <p:embed/>
                </p:oleObj>
              </mc:Choice>
              <mc:Fallback>
                <p:oleObj name="Equation" r:id="rId11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=""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6437" y="5300055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="" xmlns:a16="http://schemas.microsoft.com/office/drawing/2014/main" id="{E55E6FF4-81CF-467E-9D86-107E79DD1F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040548"/>
              </p:ext>
            </p:extLst>
          </p:nvPr>
        </p:nvGraphicFramePr>
        <p:xfrm>
          <a:off x="3278795" y="5258132"/>
          <a:ext cx="295427" cy="55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Equation" r:id="rId12" imgW="201147" imgH="378181" progId="Equation.DSMT4">
                  <p:embed/>
                </p:oleObj>
              </mc:Choice>
              <mc:Fallback>
                <p:oleObj name="Equation" r:id="rId12" imgW="201147" imgH="378181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="" xmlns:a16="http://schemas.microsoft.com/office/drawing/2014/main" id="{E55E6FF4-81CF-467E-9D86-107E79DD1F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78795" y="5258132"/>
                        <a:ext cx="295427" cy="553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="" xmlns:a16="http://schemas.microsoft.com/office/drawing/2014/main" id="{E55E6FF4-81CF-467E-9D86-107E79DD1F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555103"/>
              </p:ext>
            </p:extLst>
          </p:nvPr>
        </p:nvGraphicFramePr>
        <p:xfrm>
          <a:off x="6190098" y="5257800"/>
          <a:ext cx="295427" cy="55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Equation" r:id="rId14" imgW="201147" imgH="378181" progId="Equation.DSMT4">
                  <p:embed/>
                </p:oleObj>
              </mc:Choice>
              <mc:Fallback>
                <p:oleObj name="Equation" r:id="rId14" imgW="201147" imgH="378181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="" xmlns:a16="http://schemas.microsoft.com/office/drawing/2014/main" id="{E55E6FF4-81CF-467E-9D86-107E79DD1F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90098" y="5257800"/>
                        <a:ext cx="295427" cy="553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83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C73A1E-2359-4F78-AC8D-0A9F99D4092C}"/>
              </a:ext>
            </a:extLst>
          </p:cNvPr>
          <p:cNvSpPr txBox="1"/>
          <p:nvPr/>
        </p:nvSpPr>
        <p:spPr>
          <a:xfrm>
            <a:off x="4432663" y="3378417"/>
            <a:ext cx="479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6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9269114-84F5-49E1-B0C7-C7AF52FFBAB6}"/>
              </a:ext>
            </a:extLst>
          </p:cNvPr>
          <p:cNvSpPr txBox="1"/>
          <p:nvPr/>
        </p:nvSpPr>
        <p:spPr>
          <a:xfrm>
            <a:off x="518159" y="1286570"/>
            <a:ext cx="11300030" cy="95410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= 12 + 14 + 16 + x, x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chia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; 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9E85CB-1EFB-433C-AA1E-A0BA2404EE37}"/>
              </a:ext>
            </a:extLst>
          </p:cNvPr>
          <p:cNvSpPr txBox="1"/>
          <p:nvPr/>
        </p:nvSpPr>
        <p:spPr>
          <a:xfrm>
            <a:off x="476795" y="428408"/>
            <a:ext cx="6143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59" y="3674465"/>
            <a:ext cx="351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26785" y="2970218"/>
            <a:ext cx="11377668" cy="21471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; 14 ;16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chia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927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BE24DE-D3D7-4A78-97EC-F61AE176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439F3E5-6B3A-4775-BCD9-5329DF357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" y="0"/>
            <a:ext cx="12187702" cy="685800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13DE77-DE8E-4476-9CDA-4301C44EAC04}"/>
              </a:ext>
            </a:extLst>
          </p:cNvPr>
          <p:cNvSpPr txBox="1"/>
          <p:nvPr/>
        </p:nvSpPr>
        <p:spPr>
          <a:xfrm>
            <a:off x="3027868" y="888185"/>
            <a:ext cx="539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  <a:latin typeface="+mj-lt"/>
              </a:rPr>
              <a:t>KIẾN THỨC TRỌNG TÂM</a:t>
            </a:r>
            <a:endParaRPr lang="en-US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0332" y="2055817"/>
            <a:ext cx="11352362" cy="2615719"/>
          </a:xfrm>
          <a:prstGeom prst="roundRect">
            <a:avLst/>
          </a:prstGeom>
          <a:solidFill>
            <a:srgbClr val="BB4D62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0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7028E18-93E2-4561-9CEC-09DC21DC4E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14" y="-11802"/>
            <a:ext cx="12268228" cy="69033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54" y="510672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9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87B00A-52FF-45A3-9308-D1DA5A43C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98" y="-49894"/>
            <a:ext cx="12448598" cy="70048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1:Đâu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1182:2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483:2</a:t>
            </a:r>
          </a:p>
        </p:txBody>
      </p:sp>
      <p:sp>
        <p:nvSpPr>
          <p:cNvPr id="31" name="bang b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2351:2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747:2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48079FA-6B47-4F89-84B4-C13C808456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98" y="-49894"/>
            <a:ext cx="12448598" cy="70048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150+61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1575-780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300+45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3015-2.15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FDBF46-252B-462F-A251-438BE16DF1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98" y="-49894"/>
            <a:ext cx="12448598" cy="70048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490+700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100+56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241+35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42+80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853BE61-0E01-40F8-9365-472E2D1DF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98" y="-49894"/>
            <a:ext cx="12448598" cy="70048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140+8.9.10+20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11+720+100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70+80+91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50+65+230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786F622-73BA-4DD9-96C8-5D53F0983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98" y="-49894"/>
            <a:ext cx="12448598" cy="70048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6" y="-199076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44137" y="3048001"/>
            <a:ext cx="11087958" cy="25254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80161" y="3418147"/>
            <a:ext cx="948845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5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ta”,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6A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36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40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bang d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lang="en-US" sz="2000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lang="en-US" sz="2000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25" grpId="0"/>
      <p:bldP spid="25" grpId="1"/>
      <p:bldP spid="25" grpId="2"/>
      <p:bldP spid="25" grpId="3"/>
      <p:bldP spid="25" grpId="4"/>
      <p:bldP spid="25" grpId="5"/>
      <p:bldP spid="32" grpId="0" animBg="1"/>
      <p:bldP spid="32" grpId="1" animBg="1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948"/>
            <a:ext cx="12287794" cy="6914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8F89094-037C-461D-8A9B-3C994DC6E4C0}"/>
              </a:ext>
            </a:extLst>
          </p:cNvPr>
          <p:cNvSpPr txBox="1"/>
          <p:nvPr/>
        </p:nvSpPr>
        <p:spPr>
          <a:xfrm>
            <a:off x="1522039" y="174112"/>
            <a:ext cx="8061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BÀI 6: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CHIA HẾT VÀ CHIA CÓ DƯ 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TÍNH CHẤT CHIA HẾT CỦA MỘT TỔNG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0817BFD-368C-4D42-8E57-E2DD83F70B30}"/>
              </a:ext>
            </a:extLst>
          </p:cNvPr>
          <p:cNvSpPr txBox="1"/>
          <p:nvPr/>
        </p:nvSpPr>
        <p:spPr>
          <a:xfrm>
            <a:off x="999818" y="1647914"/>
            <a:ext cx="10714854" cy="95410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a)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c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hia đều 15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vở cho 3 bạn được 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bạn được bao nhiêu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vở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?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B111815-0551-47D9-8DC2-C04DCA2C8422}"/>
              </a:ext>
            </a:extLst>
          </p:cNvPr>
          <p:cNvSpPr txBox="1"/>
          <p:nvPr/>
        </p:nvSpPr>
        <p:spPr>
          <a:xfrm>
            <a:off x="999818" y="2639743"/>
            <a:ext cx="1084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ta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15=3.5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02ECC26-A6DC-4F86-86A7-8109C7BA6F93}"/>
              </a:ext>
            </a:extLst>
          </p:cNvPr>
          <p:cNvSpPr txBox="1"/>
          <p:nvPr/>
        </p:nvSpPr>
        <p:spPr>
          <a:xfrm>
            <a:off x="1268506" y="4195970"/>
            <a:ext cx="9399494" cy="5232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b) Có thể chia đều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7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cho 3 bạn được không?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15E2639-3D97-40CB-B4D5-CE9A6ECB0E8E}"/>
              </a:ext>
            </a:extLst>
          </p:cNvPr>
          <p:cNvSpPr txBox="1"/>
          <p:nvPr/>
        </p:nvSpPr>
        <p:spPr>
          <a:xfrm>
            <a:off x="1268506" y="4934376"/>
            <a:ext cx="9931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7 chia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(hay ta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= 3.2 +1 ) </a:t>
            </a: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177" y="1638682"/>
            <a:ext cx="719137" cy="7667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5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45C394-752E-46EB-8A82-AD70487E6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" y="7938"/>
            <a:ext cx="12175743" cy="6851272"/>
          </a:xfrm>
          <a:prstGeom prst="rect">
            <a:avLst/>
          </a:prstGeom>
        </p:spPr>
      </p:pic>
      <p:sp>
        <p:nvSpPr>
          <p:cNvPr id="21506" name="AutoShape 5" descr="JERR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AutoShape 7" descr="Những chú chuột nổi tiếng trên phim - Báo Long An Onlin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3107" y="970866"/>
            <a:ext cx="65840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55928" y="1678752"/>
            <a:ext cx="8675000" cy="2929191"/>
          </a:xfrm>
          <a:prstGeom prst="roundRect">
            <a:avLst/>
          </a:prstGeom>
          <a:solidFill>
            <a:srgbClr val="BB4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lại nội dung kiến thức đã học.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Làm BT 2;4 (Sgk – tr 23)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mới “</a:t>
            </a: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chia hết cho 2, 5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113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AA8113-6055-4410-94A0-B73304A05FB0}"/>
              </a:ext>
            </a:extLst>
          </p:cNvPr>
          <p:cNvSpPr txBox="1"/>
          <p:nvPr/>
        </p:nvSpPr>
        <p:spPr>
          <a:xfrm>
            <a:off x="517122" y="418776"/>
            <a:ext cx="6145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1. Chia hết và chia có dư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C04BF6-4690-4F76-810B-E27335910196}"/>
              </a:ext>
            </a:extLst>
          </p:cNvPr>
          <p:cNvSpPr txBox="1"/>
          <p:nvPr/>
        </p:nvSpPr>
        <p:spPr>
          <a:xfrm>
            <a:off x="831476" y="1323218"/>
            <a:ext cx="108728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a, b 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hai số tự nhiên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(b≠0) . Ta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b.q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r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 ≤ r &lt; b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89AD462-2BA2-45F1-B414-9D81FC8EFDD7}"/>
              </a:ext>
            </a:extLst>
          </p:cNvPr>
          <p:cNvSpPr txBox="1"/>
          <p:nvPr/>
        </p:nvSpPr>
        <p:spPr>
          <a:xfrm>
            <a:off x="831476" y="2924627"/>
            <a:ext cx="107204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buFontTx/>
              <a:buChar char="-"/>
            </a:pP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= 0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= b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q, ta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chia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b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b = q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="" xmlns:a16="http://schemas.microsoft.com/office/drawing/2014/main" id="{26557985-B921-4562-92BA-07A8568E4B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434914"/>
              </p:ext>
            </p:extLst>
          </p:nvPr>
        </p:nvGraphicFramePr>
        <p:xfrm>
          <a:off x="4514850" y="21431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21431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="" xmlns:a16="http://schemas.microsoft.com/office/drawing/2014/main" id="{4F91886D-51AE-4D1A-ABCA-B307A1544C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286058"/>
              </p:ext>
            </p:extLst>
          </p:nvPr>
        </p:nvGraphicFramePr>
        <p:xfrm>
          <a:off x="9087396" y="3024147"/>
          <a:ext cx="219234" cy="314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6" imgW="75960" imgH="177480" progId="Equation.DSMT4">
                  <p:embed/>
                </p:oleObj>
              </mc:Choice>
              <mc:Fallback>
                <p:oleObj name="Equation" r:id="rId6" imgW="75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87396" y="3024147"/>
                        <a:ext cx="219234" cy="314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C46D7E4-02B1-4D63-B0B7-1A5BA1A75E54}"/>
              </a:ext>
            </a:extLst>
          </p:cNvPr>
          <p:cNvSpPr txBox="1"/>
          <p:nvPr/>
        </p:nvSpPr>
        <p:spPr>
          <a:xfrm>
            <a:off x="831476" y="4092259"/>
            <a:ext cx="107204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buFontTx/>
              <a:buChar char="-"/>
            </a:pP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≠ 0, ta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b </a:t>
            </a:r>
          </a:p>
          <a:p>
            <a:pPr eaLnBrk="1" hangingPunct="1"/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="" xmlns:a16="http://schemas.microsoft.com/office/drawing/2014/main" id="{D478349D-9DEC-4D5A-9951-EAF2C601CD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243885"/>
              </p:ext>
            </p:extLst>
          </p:nvPr>
        </p:nvGraphicFramePr>
        <p:xfrm>
          <a:off x="8451670" y="4143927"/>
          <a:ext cx="2016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8" imgW="201147" imgH="378181" progId="Equation.DSMT4">
                  <p:embed/>
                </p:oleObj>
              </mc:Choice>
              <mc:Fallback>
                <p:oleObj name="Equation" r:id="rId8" imgW="201147" imgH="3781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51670" y="4143927"/>
                        <a:ext cx="201613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72BFEC-DE36-489D-BF40-D0DC94E4C0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768" y="1323218"/>
            <a:ext cx="628708" cy="7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113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9584D32-1F2D-4983-A14B-37241D579584}"/>
              </a:ext>
            </a:extLst>
          </p:cNvPr>
          <p:cNvSpPr txBox="1"/>
          <p:nvPr/>
        </p:nvSpPr>
        <p:spPr>
          <a:xfrm>
            <a:off x="791755" y="330262"/>
            <a:ext cx="6143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1. Chia hết và chia có dư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C81E5BC-55EB-41CB-97A8-ED8970300AEC}"/>
              </a:ext>
            </a:extLst>
          </p:cNvPr>
          <p:cNvSpPr txBox="1"/>
          <p:nvPr/>
        </p:nvSpPr>
        <p:spPr>
          <a:xfrm>
            <a:off x="914400" y="1058719"/>
            <a:ext cx="10515600" cy="156966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F0"/>
                </a:solidFill>
                <a:latin typeface="+mj-lt"/>
              </a:rPr>
              <a:t>Thực hành 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a) </a:t>
            </a:r>
            <a:r>
              <a:rPr lang="vi-VN" sz="3200" dirty="0">
                <a:solidFill>
                  <a:srgbClr val="FFC000"/>
                </a:solidFill>
                <a:latin typeface="+mj-lt"/>
              </a:rPr>
              <a:t>Hãy tìm số dư trong phép chia mỗi số sau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FFC000"/>
                </a:solidFill>
                <a:latin typeface="+mj-lt"/>
              </a:rPr>
              <a:t>cho 3</a:t>
            </a:r>
            <a:endParaRPr lang="en-US" sz="3200" dirty="0">
              <a:solidFill>
                <a:srgbClr val="FFC000"/>
              </a:solidFill>
              <a:latin typeface="+mj-lt"/>
            </a:endParaRPr>
          </a:p>
          <a:p>
            <a:endParaRPr lang="en-US" sz="3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E88F7D0C-4FC1-4739-B8D1-C55DD5C9F527}"/>
              </a:ext>
            </a:extLst>
          </p:cNvPr>
          <p:cNvSpPr/>
          <p:nvPr/>
        </p:nvSpPr>
        <p:spPr>
          <a:xfrm>
            <a:off x="1290320" y="3286098"/>
            <a:ext cx="9093199" cy="267056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255: 3 = 85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157 : 3 = 52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5105 : 3 = 1701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7FF14E8-22CA-444F-8C2E-37A571520756}"/>
              </a:ext>
            </a:extLst>
          </p:cNvPr>
          <p:cNvSpPr txBox="1"/>
          <p:nvPr/>
        </p:nvSpPr>
        <p:spPr>
          <a:xfrm>
            <a:off x="3124247" y="2028869"/>
            <a:ext cx="725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255                         157             5105</a:t>
            </a:r>
          </a:p>
        </p:txBody>
      </p:sp>
    </p:spTree>
    <p:extLst>
      <p:ext uri="{BB962C8B-B14F-4D97-AF65-F5344CB8AC3E}">
        <p14:creationId xmlns:p14="http://schemas.microsoft.com/office/powerpoint/2010/main" val="349682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22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9584D32-1F2D-4983-A14B-37241D579584}"/>
              </a:ext>
            </a:extLst>
          </p:cNvPr>
          <p:cNvSpPr txBox="1"/>
          <p:nvPr/>
        </p:nvSpPr>
        <p:spPr>
          <a:xfrm>
            <a:off x="791755" y="330262"/>
            <a:ext cx="6143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1. Chia hết và chia có dư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C81E5BC-55EB-41CB-97A8-ED8970300AEC}"/>
              </a:ext>
            </a:extLst>
          </p:cNvPr>
          <p:cNvSpPr txBox="1"/>
          <p:nvPr/>
        </p:nvSpPr>
        <p:spPr>
          <a:xfrm>
            <a:off x="914399" y="1058719"/>
            <a:ext cx="10937289" cy="107721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F0"/>
                </a:solidFill>
                <a:latin typeface="+mj-lt"/>
              </a:rPr>
              <a:t>Thực hành 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taxi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taxi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E88F7D0C-4FC1-4739-B8D1-C55DD5C9F527}"/>
              </a:ext>
            </a:extLst>
          </p:cNvPr>
          <p:cNvSpPr/>
          <p:nvPr/>
        </p:nvSpPr>
        <p:spPr>
          <a:xfrm>
            <a:off x="2829609" y="2926080"/>
            <a:ext cx="6121351" cy="27746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44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61"/>
            <a:ext cx="12287794" cy="6914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B2CC7C3-36C9-449B-BC02-43328C578D2C}"/>
              </a:ext>
            </a:extLst>
          </p:cNvPr>
          <p:cNvSpPr txBox="1"/>
          <p:nvPr/>
        </p:nvSpPr>
        <p:spPr>
          <a:xfrm>
            <a:off x="418012" y="344309"/>
            <a:ext cx="7039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CAC8080-D445-4BB0-B580-9585C0F7A6B1}"/>
              </a:ext>
            </a:extLst>
          </p:cNvPr>
          <p:cNvSpPr txBox="1"/>
          <p:nvPr/>
        </p:nvSpPr>
        <p:spPr>
          <a:xfrm>
            <a:off x="1087121" y="1131072"/>
            <a:ext cx="10579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Viết hai số chia hết cho 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. Tổng của chúng có chia hết cho 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11</a:t>
            </a:r>
            <a:r>
              <a:rPr lang="vi-V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 không?</a:t>
            </a:r>
          </a:p>
          <a:p>
            <a:pPr marL="342900" indent="-342900">
              <a:buAutoNum type="alphaLcParenR"/>
            </a:pPr>
            <a:r>
              <a:rPr lang="vi-V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Viết hai số chia hết cho 13. Tổng của chúng có chia hết cho 13 không?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012" y="2275840"/>
            <a:ext cx="109611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vi-VN" sz="2800" dirty="0">
                <a:solidFill>
                  <a:schemeClr val="bg1"/>
                </a:solidFill>
                <a:latin typeface="+mj-lt"/>
              </a:rPr>
              <a:t>Hai số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và 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chia hết cho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ổng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+3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accent2"/>
                </a:solidFill>
                <a:latin typeface="+mj-lt"/>
              </a:rPr>
              <a:t>chia hết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Hai số 26 và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đều chia hết cho 13. 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ổng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26+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accent2"/>
                </a:solidFill>
                <a:latin typeface="+mj-lt"/>
              </a:rPr>
              <a:t>chia hết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cho 13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endParaRPr lang="en-US" dirty="0"/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984" y="1220770"/>
            <a:ext cx="719137" cy="7667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650966" y="4348667"/>
            <a:ext cx="10495280" cy="15473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a, b, n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 n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n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+ b)   n</a:t>
            </a: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775556"/>
              </p:ext>
            </p:extLst>
          </p:nvPr>
        </p:nvGraphicFramePr>
        <p:xfrm>
          <a:off x="2013857" y="5150373"/>
          <a:ext cx="477520" cy="45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5" imgW="76035" imgH="177415" progId="Equation.DSMT4">
                  <p:embed/>
                </p:oleObj>
              </mc:Choice>
              <mc:Fallback>
                <p:oleObj name="Equation" r:id="rId5" imgW="76035" imgH="177415" progId="Equation.DSMT4">
                  <p:embed/>
                  <p:pic>
                    <p:nvPicPr>
                      <p:cNvPr id="9236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3857" y="5150373"/>
                        <a:ext cx="477520" cy="455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299835"/>
              </p:ext>
            </p:extLst>
          </p:nvPr>
        </p:nvGraphicFramePr>
        <p:xfrm>
          <a:off x="3430837" y="5166080"/>
          <a:ext cx="1087461" cy="45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7" imgW="76035" imgH="177415" progId="Equation.DSMT4">
                  <p:embed/>
                </p:oleObj>
              </mc:Choice>
              <mc:Fallback>
                <p:oleObj name="Equation" r:id="rId7" imgW="76035" imgH="177415" progId="Equation.DSMT4">
                  <p:embed/>
                  <p:pic>
                    <p:nvPicPr>
                      <p:cNvPr id="1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0837" y="5166080"/>
                        <a:ext cx="1087461" cy="455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294459"/>
              </p:ext>
            </p:extLst>
          </p:nvPr>
        </p:nvGraphicFramePr>
        <p:xfrm>
          <a:off x="6138092" y="5122320"/>
          <a:ext cx="477520" cy="45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8" imgW="76035" imgH="177415" progId="Equation.DSMT4">
                  <p:embed/>
                </p:oleObj>
              </mc:Choice>
              <mc:Fallback>
                <p:oleObj name="Equation" r:id="rId8" imgW="76035" imgH="177415" progId="Equation.DSMT4">
                  <p:embed/>
                  <p:pic>
                    <p:nvPicPr>
                      <p:cNvPr id="1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092" y="5122320"/>
                        <a:ext cx="477520" cy="455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150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7794" cy="6878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B2CC7C3-36C9-449B-BC02-43328C578D2C}"/>
              </a:ext>
            </a:extLst>
          </p:cNvPr>
          <p:cNvSpPr txBox="1"/>
          <p:nvPr/>
        </p:nvSpPr>
        <p:spPr>
          <a:xfrm>
            <a:off x="418012" y="344309"/>
            <a:ext cx="7039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09920" y="1110407"/>
            <a:ext cx="5567680" cy="14609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129.7   7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14.2020  7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graphicFrame>
        <p:nvGraphicFramePr>
          <p:cNvPr id="24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937465"/>
              </p:ext>
            </p:extLst>
          </p:nvPr>
        </p:nvGraphicFramePr>
        <p:xfrm>
          <a:off x="9203887" y="1613351"/>
          <a:ext cx="348298" cy="45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4" imgW="76035" imgH="177415" progId="Equation.DSMT4">
                  <p:embed/>
                </p:oleObj>
              </mc:Choice>
              <mc:Fallback>
                <p:oleObj name="Equation" r:id="rId4" imgW="76035" imgH="177415" progId="Equation.DSMT4">
                  <p:embed/>
                  <p:pic>
                    <p:nvPicPr>
                      <p:cNvPr id="1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3887" y="1613351"/>
                        <a:ext cx="348298" cy="455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loud Callout 12"/>
          <p:cNvSpPr/>
          <p:nvPr/>
        </p:nvSpPr>
        <p:spPr>
          <a:xfrm rot="600631">
            <a:off x="1123479" y="2953931"/>
            <a:ext cx="8798560" cy="3108960"/>
          </a:xfrm>
          <a:prstGeom prst="cloudCallout">
            <a:avLst>
              <a:gd name="adj1" fmla="val -28327"/>
              <a:gd name="adj2" fmla="val 712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05750" y="3580982"/>
            <a:ext cx="6794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 b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26" name="Object 25">
            <a:extLst>
              <a:ext uri="{FF2B5EF4-FFF2-40B4-BE49-F238E27FC236}">
                <a16:creationId xmlns="" xmlns:a16="http://schemas.microsoft.com/office/drawing/2014/main" id="{AA0ABCAA-533D-476E-935F-764C739D5D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358204"/>
              </p:ext>
            </p:extLst>
          </p:nvPr>
        </p:nvGraphicFramePr>
        <p:xfrm>
          <a:off x="7652014" y="3652945"/>
          <a:ext cx="326012" cy="39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6" imgW="126720" imgH="152280" progId="Equation.DSMT4">
                  <p:embed/>
                </p:oleObj>
              </mc:Choice>
              <mc:Fallback>
                <p:oleObj name="Equation" r:id="rId6" imgW="126720" imgH="1522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="" xmlns:a16="http://schemas.microsoft.com/office/drawing/2014/main" id="{AA0ABCAA-533D-476E-935F-764C739D5D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52014" y="3652945"/>
                        <a:ext cx="326012" cy="391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ounded Rectangle 27"/>
          <p:cNvSpPr/>
          <p:nvPr/>
        </p:nvSpPr>
        <p:spPr>
          <a:xfrm>
            <a:off x="496025" y="1061481"/>
            <a:ext cx="5081815" cy="15588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hay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129.7 +14.2020</a:t>
            </a: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288423"/>
              </p:ext>
            </p:extLst>
          </p:nvPr>
        </p:nvGraphicFramePr>
        <p:xfrm>
          <a:off x="7130864" y="1613351"/>
          <a:ext cx="477520" cy="45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8" imgW="76035" imgH="177415" progId="Equation.DSMT4">
                  <p:embed/>
                </p:oleObj>
              </mc:Choice>
              <mc:Fallback>
                <p:oleObj name="Equation" r:id="rId8" imgW="76035" imgH="177415" progId="Equation.DSMT4">
                  <p:embed/>
                  <p:pic>
                    <p:nvPicPr>
                      <p:cNvPr id="1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0864" y="1613351"/>
                        <a:ext cx="477520" cy="455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6D6AB6E-4DA9-4430-9D6E-56DD62BD42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82" y="4986975"/>
            <a:ext cx="1821394" cy="164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6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3" grpId="0" animBg="1"/>
      <p:bldP spid="14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7" y="0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1601E08-C153-476D-B6D2-B1BCC49B8F84}"/>
              </a:ext>
            </a:extLst>
          </p:cNvPr>
          <p:cNvSpPr txBox="1"/>
          <p:nvPr/>
        </p:nvSpPr>
        <p:spPr>
          <a:xfrm>
            <a:off x="563880" y="314533"/>
            <a:ext cx="71468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99C944B-3E7C-4F9F-B4F7-5F9FDB0CF0C9}"/>
              </a:ext>
            </a:extLst>
          </p:cNvPr>
          <p:cNvSpPr txBox="1"/>
          <p:nvPr/>
        </p:nvSpPr>
        <p:spPr>
          <a:xfrm>
            <a:off x="766354" y="1122363"/>
            <a:ext cx="9083040" cy="107721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Nhận xét</a:t>
            </a:r>
            <a:r>
              <a:rPr lang="vi-VN" sz="2600" dirty="0">
                <a:solidFill>
                  <a:schemeClr val="bg1"/>
                </a:solidFill>
              </a:rPr>
              <a:t>: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n, b   n,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– b)  n</a:t>
            </a:r>
          </a:p>
          <a:p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*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n, b   n, c   n 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+ b + c)  n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="" xmlns:a16="http://schemas.microsoft.com/office/drawing/2014/main" id="{B213DADF-30D4-4DF2-810D-425C1F503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002509"/>
              </p:ext>
            </p:extLst>
          </p:nvPr>
        </p:nvGraphicFramePr>
        <p:xfrm>
          <a:off x="4021998" y="1243572"/>
          <a:ext cx="21907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4" imgW="219498" imgH="315452" progId="Equation.DSMT4">
                  <p:embed/>
                </p:oleObj>
              </mc:Choice>
              <mc:Fallback>
                <p:oleObj name="Equation" r:id="rId4" imgW="219498" imgH="3154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21998" y="1243572"/>
                        <a:ext cx="219075" cy="31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="" xmlns:a16="http://schemas.microsoft.com/office/drawing/2014/main" id="{26DDFABC-CC11-4000-97CF-1E6F56AB5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612416"/>
              </p:ext>
            </p:extLst>
          </p:nvPr>
        </p:nvGraphicFramePr>
        <p:xfrm>
          <a:off x="4886856" y="1267799"/>
          <a:ext cx="21907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6" imgW="219498" imgH="315452" progId="Equation.DSMT4">
                  <p:embed/>
                </p:oleObj>
              </mc:Choice>
              <mc:Fallback>
                <p:oleObj name="Equation" r:id="rId6" imgW="219498" imgH="3154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86856" y="1267799"/>
                        <a:ext cx="219075" cy="31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="" xmlns:a16="http://schemas.microsoft.com/office/drawing/2014/main" id="{2C9B5FA1-DFFF-44C7-931F-2BA98CAC2E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397547"/>
              </p:ext>
            </p:extLst>
          </p:nvPr>
        </p:nvGraphicFramePr>
        <p:xfrm>
          <a:off x="7120346" y="1256721"/>
          <a:ext cx="21907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8" imgW="219498" imgH="315452" progId="Equation.DSMT4">
                  <p:embed/>
                </p:oleObj>
              </mc:Choice>
              <mc:Fallback>
                <p:oleObj name="Equation" r:id="rId8" imgW="219498" imgH="3154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20346" y="1256721"/>
                        <a:ext cx="219075" cy="31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FA22FC9-D1F5-4DF0-BCBA-6EB044ED710D}"/>
              </a:ext>
            </a:extLst>
          </p:cNvPr>
          <p:cNvSpPr txBox="1"/>
          <p:nvPr/>
        </p:nvSpPr>
        <p:spPr>
          <a:xfrm>
            <a:off x="806894" y="2856588"/>
            <a:ext cx="933776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1"/>
                </a:solidFill>
                <a:latin typeface="+mj-lt"/>
              </a:rPr>
              <a:t>Ví dụ</a:t>
            </a:r>
            <a:r>
              <a:rPr lang="en-US" sz="32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i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3200" i="1" dirty="0">
                <a:solidFill>
                  <a:schemeClr val="bg1"/>
                </a:solidFill>
                <a:latin typeface="+mj-lt"/>
              </a:rPr>
              <a:t>         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  3 và 12  3 thì (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-12)  3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endParaRPr lang="en-US" sz="3200" dirty="0">
              <a:solidFill>
                <a:schemeClr val="bg1"/>
              </a:solidFill>
              <a:latin typeface="+mj-lt"/>
            </a:endParaRPr>
          </a:p>
          <a:p>
            <a:r>
              <a:rPr lang="vi-VN" sz="3200" i="1" dirty="0">
                <a:solidFill>
                  <a:schemeClr val="bg1"/>
                </a:solidFill>
                <a:latin typeface="+mj-lt"/>
              </a:rPr>
              <a:t>Ví dụ</a:t>
            </a:r>
            <a:r>
              <a:rPr lang="en-US" sz="32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i="1" dirty="0">
                <a:solidFill>
                  <a:schemeClr val="bg1"/>
                </a:solidFill>
                <a:latin typeface="+mj-lt"/>
              </a:rPr>
              <a:t>:           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12 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2; 8 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2 và 24 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2 thì (12+8+24) 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2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endParaRPr lang="en-US" sz="2600" dirty="0">
              <a:solidFill>
                <a:schemeClr val="bg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="" xmlns:a16="http://schemas.microsoft.com/office/drawing/2014/main" id="{0F14E1B2-A006-420B-8790-DD9CA4C874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869032"/>
              </p:ext>
            </p:extLst>
          </p:nvPr>
        </p:nvGraphicFramePr>
        <p:xfrm>
          <a:off x="3695518" y="3006031"/>
          <a:ext cx="21907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Equation" r:id="rId10" imgW="219498" imgH="315452" progId="Equation.DSMT4">
                  <p:embed/>
                </p:oleObj>
              </mc:Choice>
              <mc:Fallback>
                <p:oleObj name="Equation" r:id="rId10" imgW="219498" imgH="3154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695518" y="3006031"/>
                        <a:ext cx="219075" cy="31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="" xmlns:a16="http://schemas.microsoft.com/office/drawing/2014/main" id="{DCF9BE26-674F-4B51-96FE-DAF531BE0A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896952"/>
              </p:ext>
            </p:extLst>
          </p:nvPr>
        </p:nvGraphicFramePr>
        <p:xfrm>
          <a:off x="7368901" y="2990946"/>
          <a:ext cx="21907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Equation" r:id="rId12" imgW="219498" imgH="315452" progId="Equation.DSMT4">
                  <p:embed/>
                </p:oleObj>
              </mc:Choice>
              <mc:Fallback>
                <p:oleObj name="Equation" r:id="rId12" imgW="219498" imgH="3154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368901" y="2990946"/>
                        <a:ext cx="219075" cy="31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="" xmlns:a16="http://schemas.microsoft.com/office/drawing/2014/main" id="{B8A053FE-C067-4AD1-B3F0-FDBB948D6E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406085"/>
              </p:ext>
            </p:extLst>
          </p:nvPr>
        </p:nvGraphicFramePr>
        <p:xfrm>
          <a:off x="5088799" y="3012639"/>
          <a:ext cx="21907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Equation" r:id="rId14" imgW="219498" imgH="315452" progId="Equation.DSMT4">
                  <p:embed/>
                </p:oleObj>
              </mc:Choice>
              <mc:Fallback>
                <p:oleObj name="Equation" r:id="rId14" imgW="219498" imgH="3154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088799" y="3012639"/>
                        <a:ext cx="219075" cy="31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="" xmlns:a16="http://schemas.microsoft.com/office/drawing/2014/main" id="{893D3F7B-F99F-446F-82D7-97C7508846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985"/>
              </p:ext>
            </p:extLst>
          </p:nvPr>
        </p:nvGraphicFramePr>
        <p:xfrm>
          <a:off x="5754189" y="1763085"/>
          <a:ext cx="2190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Equation" r:id="rId16" imgW="219498" imgH="317254" progId="Equation.DSMT4">
                  <p:embed/>
                </p:oleObj>
              </mc:Choice>
              <mc:Fallback>
                <p:oleObj name="Equation" r:id="rId16" imgW="219498" imgH="3172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754189" y="1763085"/>
                        <a:ext cx="219075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="" xmlns:a16="http://schemas.microsoft.com/office/drawing/2014/main" id="{26531BFD-4163-48D1-B157-F8DC154943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948069"/>
              </p:ext>
            </p:extLst>
          </p:nvPr>
        </p:nvGraphicFramePr>
        <p:xfrm>
          <a:off x="4897890" y="1771933"/>
          <a:ext cx="2190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Equation" r:id="rId18" imgW="219498" imgH="317254" progId="Equation.DSMT4">
                  <p:embed/>
                </p:oleObj>
              </mc:Choice>
              <mc:Fallback>
                <p:oleObj name="Equation" r:id="rId18" imgW="219498" imgH="3172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97890" y="1771933"/>
                        <a:ext cx="219075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="" xmlns:a16="http://schemas.microsoft.com/office/drawing/2014/main" id="{1C765BF5-1D61-476D-9B1B-EA8F71ADFB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186541"/>
              </p:ext>
            </p:extLst>
          </p:nvPr>
        </p:nvGraphicFramePr>
        <p:xfrm>
          <a:off x="4021999" y="1725847"/>
          <a:ext cx="2190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Equation" r:id="rId20" imgW="219498" imgH="317254" progId="Equation.DSMT4">
                  <p:embed/>
                </p:oleObj>
              </mc:Choice>
              <mc:Fallback>
                <p:oleObj name="Equation" r:id="rId20" imgW="219498" imgH="3172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021999" y="1725847"/>
                        <a:ext cx="219075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="" xmlns:a16="http://schemas.microsoft.com/office/drawing/2014/main" id="{25FBE951-A532-4E51-ADFF-7439588FBB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0346543"/>
              </p:ext>
            </p:extLst>
          </p:nvPr>
        </p:nvGraphicFramePr>
        <p:xfrm>
          <a:off x="8651039" y="1725847"/>
          <a:ext cx="2190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Equation" r:id="rId22" imgW="219498" imgH="317254" progId="Equation.DSMT4">
                  <p:embed/>
                </p:oleObj>
              </mc:Choice>
              <mc:Fallback>
                <p:oleObj name="Equation" r:id="rId22" imgW="219498" imgH="3172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651039" y="1725847"/>
                        <a:ext cx="219075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="" xmlns:a16="http://schemas.microsoft.com/office/drawing/2014/main" id="{7BE4A7B1-A380-43FE-AC30-FCCE532A61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377043"/>
              </p:ext>
            </p:extLst>
          </p:nvPr>
        </p:nvGraphicFramePr>
        <p:xfrm>
          <a:off x="5941884" y="3933806"/>
          <a:ext cx="21748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Equation" r:id="rId24" imgW="218059" imgH="318696" progId="Equation.DSMT4">
                  <p:embed/>
                </p:oleObj>
              </mc:Choice>
              <mc:Fallback>
                <p:oleObj name="Equation" r:id="rId24" imgW="218059" imgH="3186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941884" y="3933806"/>
                        <a:ext cx="217487" cy="31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="" xmlns:a16="http://schemas.microsoft.com/office/drawing/2014/main" id="{C4136ACA-0226-4EBF-9D3D-1607AECF6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759301"/>
              </p:ext>
            </p:extLst>
          </p:nvPr>
        </p:nvGraphicFramePr>
        <p:xfrm>
          <a:off x="4538061" y="3933806"/>
          <a:ext cx="21748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Equation" r:id="rId26" imgW="218059" imgH="318696" progId="Equation.DSMT4">
                  <p:embed/>
                </p:oleObj>
              </mc:Choice>
              <mc:Fallback>
                <p:oleObj name="Equation" r:id="rId26" imgW="218059" imgH="3186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538061" y="3933806"/>
                        <a:ext cx="217487" cy="31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="" xmlns:a16="http://schemas.microsoft.com/office/drawing/2014/main" id="{E2CE4F73-4DB1-47AF-9DF4-CBE4412B66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718508"/>
              </p:ext>
            </p:extLst>
          </p:nvPr>
        </p:nvGraphicFramePr>
        <p:xfrm>
          <a:off x="3683270" y="3948772"/>
          <a:ext cx="21748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28" imgW="218059" imgH="318696" progId="Equation.DSMT4">
                  <p:embed/>
                </p:oleObj>
              </mc:Choice>
              <mc:Fallback>
                <p:oleObj name="Equation" r:id="rId28" imgW="218059" imgH="3186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683270" y="3948772"/>
                        <a:ext cx="217487" cy="31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="" xmlns:a16="http://schemas.microsoft.com/office/drawing/2014/main" id="{9E12561E-F899-4AA5-B5C3-630732963A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473885"/>
              </p:ext>
            </p:extLst>
          </p:nvPr>
        </p:nvGraphicFramePr>
        <p:xfrm>
          <a:off x="8652627" y="3948772"/>
          <a:ext cx="21748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30" imgW="218059" imgH="318696" progId="Equation.DSMT4">
                  <p:embed/>
                </p:oleObj>
              </mc:Choice>
              <mc:Fallback>
                <p:oleObj name="Equation" r:id="rId30" imgW="218059" imgH="3186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8652627" y="3948772"/>
                        <a:ext cx="217487" cy="31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70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7" y="0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47E5608-9EDF-4575-8404-E8F9EFD8F276}"/>
              </a:ext>
            </a:extLst>
          </p:cNvPr>
          <p:cNvSpPr txBox="1"/>
          <p:nvPr/>
        </p:nvSpPr>
        <p:spPr>
          <a:xfrm>
            <a:off x="777108" y="538062"/>
            <a:ext cx="6143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4E12763-4E0E-4E3B-9372-62F754EC9B8B}"/>
              </a:ext>
            </a:extLst>
          </p:cNvPr>
          <p:cNvSpPr txBox="1"/>
          <p:nvPr/>
        </p:nvSpPr>
        <p:spPr>
          <a:xfrm>
            <a:off x="864571" y="1303716"/>
            <a:ext cx="10849190" cy="95410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AC0142C-206D-4551-AB95-52CE5B5BB1D7}"/>
              </a:ext>
            </a:extLst>
          </p:cNvPr>
          <p:cNvSpPr txBox="1"/>
          <p:nvPr/>
        </p:nvSpPr>
        <p:spPr>
          <a:xfrm>
            <a:off x="668384" y="3963795"/>
            <a:ext cx="67883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314" y="1287054"/>
            <a:ext cx="675257" cy="6094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4571" y="2931067"/>
            <a:ext cx="659214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Số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6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             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Số 12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6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Xét tổng: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=2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không chia hết cho 6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Xét hiệu: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15-12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=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không chia hết cho 6</a:t>
            </a:r>
          </a:p>
          <a:p>
            <a:endParaRPr lang="en-US" dirty="0"/>
          </a:p>
        </p:txBody>
      </p:sp>
      <p:graphicFrame>
        <p:nvGraphicFramePr>
          <p:cNvPr id="30" name="Object 29">
            <a:extLst>
              <a:ext uri="{FF2B5EF4-FFF2-40B4-BE49-F238E27FC236}">
                <a16:creationId xmlns="" xmlns:a16="http://schemas.microsoft.com/office/drawing/2014/main" id="{ECB22FBD-367E-4071-9352-E3ECDEA4F3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871638"/>
              </p:ext>
            </p:extLst>
          </p:nvPr>
        </p:nvGraphicFramePr>
        <p:xfrm>
          <a:off x="2830067" y="3000862"/>
          <a:ext cx="415265" cy="389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5" imgW="201147" imgH="378181" progId="Equation.DSMT4">
                  <p:embed/>
                </p:oleObj>
              </mc:Choice>
              <mc:Fallback>
                <p:oleObj name="Equation" r:id="rId5" imgW="201147" imgH="378181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="" xmlns:a16="http://schemas.microsoft.com/office/drawing/2014/main" id="{ECB22FBD-367E-4071-9352-E3ECDEA4F3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30067" y="3000862"/>
                        <a:ext cx="415265" cy="389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="" xmlns:a16="http://schemas.microsoft.com/office/drawing/2014/main" id="{608A6D50-FCEE-4BEC-996B-F7E1D33734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183318"/>
              </p:ext>
            </p:extLst>
          </p:nvPr>
        </p:nvGraphicFramePr>
        <p:xfrm>
          <a:off x="2908770" y="3460380"/>
          <a:ext cx="257860" cy="358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7" imgW="219498" imgH="317254" progId="Equation.DSMT4">
                  <p:embed/>
                </p:oleObj>
              </mc:Choice>
              <mc:Fallback>
                <p:oleObj name="Equation" r:id="rId7" imgW="219498" imgH="317254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="" xmlns:a16="http://schemas.microsoft.com/office/drawing/2014/main" id="{608A6D50-FCEE-4BEC-996B-F7E1D33734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08770" y="3460380"/>
                        <a:ext cx="257860" cy="358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347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1324</TotalTime>
  <Words>1285</Words>
  <Application>Microsoft Office PowerPoint</Application>
  <PresentationFormat>Custom</PresentationFormat>
  <Paragraphs>109</Paragraphs>
  <Slides>20</Slides>
  <Notes>0</Notes>
  <HiddenSlides>0</HiddenSlides>
  <MMClips>24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TTP1</cp:lastModifiedBy>
  <cp:revision>77</cp:revision>
  <dcterms:created xsi:type="dcterms:W3CDTF">2021-08-29T14:36:29Z</dcterms:created>
  <dcterms:modified xsi:type="dcterms:W3CDTF">2021-09-12T11:22:06Z</dcterms:modified>
</cp:coreProperties>
</file>