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7" r:id="rId4"/>
    <p:sldId id="317" r:id="rId5"/>
    <p:sldId id="552" r:id="rId6"/>
    <p:sldId id="539" r:id="rId7"/>
    <p:sldId id="259" r:id="rId8"/>
    <p:sldId id="531" r:id="rId9"/>
    <p:sldId id="532" r:id="rId10"/>
    <p:sldId id="533" r:id="rId11"/>
    <p:sldId id="541" r:id="rId12"/>
    <p:sldId id="543" r:id="rId13"/>
    <p:sldId id="546" r:id="rId14"/>
    <p:sldId id="535" r:id="rId15"/>
    <p:sldId id="545" r:id="rId16"/>
    <p:sldId id="547" r:id="rId17"/>
    <p:sldId id="548" r:id="rId18"/>
    <p:sldId id="549" r:id="rId19"/>
    <p:sldId id="526" r:id="rId20"/>
    <p:sldId id="311" r:id="rId21"/>
    <p:sldId id="550" r:id="rId22"/>
    <p:sldId id="551" r:id="rId23"/>
    <p:sldId id="530" r:id="rId24"/>
    <p:sldId id="3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ABE66-3238-433B-99CA-5987C5D5923D}" type="datetimeFigureOut">
              <a:rPr lang="en-US" smtClean="0"/>
              <a:t>15/10/2021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C63F9-485A-4D96-88B5-E2D9E770ECDC}" type="slidenum">
              <a:rPr lang="en-US" smtClean="0"/>
              <a:t>‹#›</a:t>
            </a:fld>
            <a:endParaRPr lang="en-US"/>
          </a:p>
        </p:txBody>
      </p:sp>
    </p:spTree>
    <p:extLst>
      <p:ext uri="{BB962C8B-B14F-4D97-AF65-F5344CB8AC3E}">
        <p14:creationId xmlns:p14="http://schemas.microsoft.com/office/powerpoint/2010/main" val="17253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7E58-31BA-4CD9-9DA3-289996FFF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FA466A-4998-400D-AEAF-F7ADF2C9A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D1FE7-5812-4513-AC30-33D80D601634}"/>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5" name="Footer Placeholder 4">
            <a:extLst>
              <a:ext uri="{FF2B5EF4-FFF2-40B4-BE49-F238E27FC236}">
                <a16:creationId xmlns:a16="http://schemas.microsoft.com/office/drawing/2014/main" id="{DED55D04-4828-483F-B7D1-C9C9DD11A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AA122-65A5-43EB-A1C0-E9F50203D0E5}"/>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92947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1C3C-E6AB-4B97-A520-537920C85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C9DBFE-3762-48B7-9637-0CD2E6EC3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F995D-2B94-49FE-9B52-7B5360A1649E}"/>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5" name="Footer Placeholder 4">
            <a:extLst>
              <a:ext uri="{FF2B5EF4-FFF2-40B4-BE49-F238E27FC236}">
                <a16:creationId xmlns:a16="http://schemas.microsoft.com/office/drawing/2014/main" id="{4DE012CF-FBB0-4905-B69E-5DB18224D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F26F1-375A-49BA-A182-FC66B1D50C49}"/>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4059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6A2D6-99BB-4FD5-9FA0-D2F20E0833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EFF35-40B7-4984-A9B4-912FAC5B6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3C963-8496-4960-AEDC-92A031B43EDC}"/>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5" name="Footer Placeholder 4">
            <a:extLst>
              <a:ext uri="{FF2B5EF4-FFF2-40B4-BE49-F238E27FC236}">
                <a16:creationId xmlns:a16="http://schemas.microsoft.com/office/drawing/2014/main" id="{AC2BFED5-29F5-4CC4-A6B1-240DF2ADB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40ECF-0192-4288-8967-DA2F4E7132F6}"/>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95314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04CA-48D7-4A5F-A36E-997D528BB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9E079-76C7-4F52-A0F1-5D879496F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ABDAF-12EF-4589-AF81-52E034BF82FA}"/>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5" name="Footer Placeholder 4">
            <a:extLst>
              <a:ext uri="{FF2B5EF4-FFF2-40B4-BE49-F238E27FC236}">
                <a16:creationId xmlns:a16="http://schemas.microsoft.com/office/drawing/2014/main" id="{F99C86B5-FD17-40DB-BFA3-8A5A8B19B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6306E-A160-4177-AC17-CCC22A287136}"/>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423078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9999-47F0-4FBC-A775-EC1E987F3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39D58F-6827-4400-A2B6-152EF3C96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F92C12-0D05-4556-B33A-0A2F689EB7B1}"/>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5" name="Footer Placeholder 4">
            <a:extLst>
              <a:ext uri="{FF2B5EF4-FFF2-40B4-BE49-F238E27FC236}">
                <a16:creationId xmlns:a16="http://schemas.microsoft.com/office/drawing/2014/main" id="{A6A4A003-3041-437E-B508-C47689DD7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C9554-E7FA-4949-A954-0D2756B0C262}"/>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36912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8BEE-9060-4789-8D99-840D6498C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FE8B9-4764-4F86-A077-99F8679876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92C35E-8507-4213-90BF-983F3AD7D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F394-E603-498B-B8E2-1F56614582BA}"/>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6" name="Footer Placeholder 5">
            <a:extLst>
              <a:ext uri="{FF2B5EF4-FFF2-40B4-BE49-F238E27FC236}">
                <a16:creationId xmlns:a16="http://schemas.microsoft.com/office/drawing/2014/main" id="{72BD2308-A9F6-4186-94DE-32E76F5C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38A2D-02F7-4F86-B147-D1097D78F3AB}"/>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74876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054-EEB4-4C2B-9A77-4F341D462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8A306D-2366-49C9-AFD8-357CED230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4239E3-AE2D-4FFC-912B-2488661DC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38F328-C677-4509-B35D-CFC86F926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6AD4D-28DE-4936-B2CA-A62A183DA5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55941-BF8D-4259-842D-1007BDCDA800}"/>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8" name="Footer Placeholder 7">
            <a:extLst>
              <a:ext uri="{FF2B5EF4-FFF2-40B4-BE49-F238E27FC236}">
                <a16:creationId xmlns:a16="http://schemas.microsoft.com/office/drawing/2014/main" id="{2B826F1C-3850-4A83-A4F2-225E054A85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46B102-5D34-43DE-ADE4-2D9A8DC2B931}"/>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428996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62AD-7AD6-4314-9700-7AC692D07B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79035-01D7-45BD-B3CC-47E7FA760474}"/>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4" name="Footer Placeholder 3">
            <a:extLst>
              <a:ext uri="{FF2B5EF4-FFF2-40B4-BE49-F238E27FC236}">
                <a16:creationId xmlns:a16="http://schemas.microsoft.com/office/drawing/2014/main" id="{28DB7CE8-E66A-4A28-BF86-EAC40AEEB1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A1FAD-4EFF-4C68-AAFC-A2AD072A8E85}"/>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56158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B5187-CB0C-494E-970B-16956041D738}"/>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3" name="Footer Placeholder 2">
            <a:extLst>
              <a:ext uri="{FF2B5EF4-FFF2-40B4-BE49-F238E27FC236}">
                <a16:creationId xmlns:a16="http://schemas.microsoft.com/office/drawing/2014/main" id="{19DAD106-7578-42AC-BEE5-FF3E99F910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48D80-2662-4446-B580-E859CBFFF5AF}"/>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60641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F009-2E43-4B58-AC92-A8E02667F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19ABC6-96A8-4997-BF7B-E6CFC2A41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B4365-AFEF-4C46-A911-1FC787E75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D6145-8870-4DBD-B6E6-C1CF80CA7E53}"/>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6" name="Footer Placeholder 5">
            <a:extLst>
              <a:ext uri="{FF2B5EF4-FFF2-40B4-BE49-F238E27FC236}">
                <a16:creationId xmlns:a16="http://schemas.microsoft.com/office/drawing/2014/main" id="{495ECC5C-4B4A-4107-8F5B-D5811E37C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A53B9-6AE9-4F23-BB5A-AFADC4248EFF}"/>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43333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1510-2CA7-4798-9A32-9A71B739F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CB31D-19F3-4EAB-B592-CCD37B24B7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240092-33E0-4829-9190-FBCA55C72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1504B-47FC-449B-B189-DDF0486E328A}"/>
              </a:ext>
            </a:extLst>
          </p:cNvPr>
          <p:cNvSpPr>
            <a:spLocks noGrp="1"/>
          </p:cNvSpPr>
          <p:nvPr>
            <p:ph type="dt" sz="half" idx="10"/>
          </p:nvPr>
        </p:nvSpPr>
        <p:spPr/>
        <p:txBody>
          <a:bodyPr/>
          <a:lstStyle/>
          <a:p>
            <a:fld id="{4AF62BC3-43E5-46FA-A715-B300675DA347}" type="datetimeFigureOut">
              <a:rPr lang="en-US" smtClean="0"/>
              <a:t>15/10/2021</a:t>
            </a:fld>
            <a:endParaRPr lang="en-US"/>
          </a:p>
        </p:txBody>
      </p:sp>
      <p:sp>
        <p:nvSpPr>
          <p:cNvPr id="6" name="Footer Placeholder 5">
            <a:extLst>
              <a:ext uri="{FF2B5EF4-FFF2-40B4-BE49-F238E27FC236}">
                <a16:creationId xmlns:a16="http://schemas.microsoft.com/office/drawing/2014/main" id="{C33EE381-30F5-4159-AB94-2560E3981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FE9B7-F2FE-42C5-9417-AAA7C325DDEC}"/>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00467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68A52-FA5A-428D-9809-309BE44700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CF9E3-108A-4C5E-9458-C1AE5A614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B770F-F625-45CE-8594-515216D76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62BC3-43E5-46FA-A715-B300675DA347}" type="datetimeFigureOut">
              <a:rPr lang="en-US" smtClean="0"/>
              <a:t>15/10/2021</a:t>
            </a:fld>
            <a:endParaRPr lang="en-US"/>
          </a:p>
        </p:txBody>
      </p:sp>
      <p:sp>
        <p:nvSpPr>
          <p:cNvPr id="5" name="Footer Placeholder 4">
            <a:extLst>
              <a:ext uri="{FF2B5EF4-FFF2-40B4-BE49-F238E27FC236}">
                <a16:creationId xmlns:a16="http://schemas.microsoft.com/office/drawing/2014/main" id="{D834B874-33B8-489A-B4C9-C91A92CCB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8D2F7-BA89-4D26-85FE-83800CA95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8E462-5CA2-46A0-929A-B4A07D52F0C6}" type="slidenum">
              <a:rPr lang="en-US" smtClean="0"/>
              <a:t>‹#›</a:t>
            </a:fld>
            <a:endParaRPr lang="en-US"/>
          </a:p>
        </p:txBody>
      </p:sp>
    </p:spTree>
    <p:extLst>
      <p:ext uri="{BB962C8B-B14F-4D97-AF65-F5344CB8AC3E}">
        <p14:creationId xmlns:p14="http://schemas.microsoft.com/office/powerpoint/2010/main" val="18179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40557C-2AAD-41CF-A527-F94A2D2D65A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519645E-554E-49BD-8D4D-4568C9D75C2E}"/>
              </a:ext>
            </a:extLst>
          </p:cNvPr>
          <p:cNvSpPr txBox="1"/>
          <p:nvPr/>
        </p:nvSpPr>
        <p:spPr>
          <a:xfrm>
            <a:off x="2028126" y="0"/>
            <a:ext cx="7718846"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TRƯỜNG THCS HUỲNH VĂN NGHỆ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BÀI DẠY 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NĂM HỌC 2021 - 2022</a:t>
            </a:r>
          </a:p>
        </p:txBody>
      </p:sp>
      <p:sp>
        <p:nvSpPr>
          <p:cNvPr id="5" name="TextBox 4">
            <a:extLst>
              <a:ext uri="{FF2B5EF4-FFF2-40B4-BE49-F238E27FC236}">
                <a16:creationId xmlns:a16="http://schemas.microsoft.com/office/drawing/2014/main" id="{7448AC81-ACEE-4856-BBC0-63291B508AB8}"/>
              </a:ext>
            </a:extLst>
          </p:cNvPr>
          <p:cNvSpPr txBox="1"/>
          <p:nvPr/>
        </p:nvSpPr>
        <p:spPr>
          <a:xfrm>
            <a:off x="1483972" y="2332145"/>
            <a:ext cx="9224056"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GIÁO DỤC CÔNG DÂN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LỚP: 8</a:t>
            </a:r>
          </a:p>
        </p:txBody>
      </p:sp>
    </p:spTree>
    <p:extLst>
      <p:ext uri="{BB962C8B-B14F-4D97-AF65-F5344CB8AC3E}">
        <p14:creationId xmlns:p14="http://schemas.microsoft.com/office/powerpoint/2010/main" val="4120121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870294-E7E8-4CF6-B860-19803239F3EA}"/>
              </a:ext>
            </a:extLst>
          </p:cNvPr>
          <p:cNvPicPr>
            <a:picLocks noChangeAspect="1"/>
          </p:cNvPicPr>
          <p:nvPr/>
        </p:nvPicPr>
        <p:blipFill>
          <a:blip r:embed="rId2"/>
          <a:stretch>
            <a:fillRect/>
          </a:stretch>
        </p:blipFill>
        <p:spPr>
          <a:xfrm>
            <a:off x="0" y="12192"/>
            <a:ext cx="12192000" cy="6833616"/>
          </a:xfrm>
          <a:prstGeom prst="rect">
            <a:avLst/>
          </a:prstGeom>
        </p:spPr>
      </p:pic>
      <p:sp>
        <p:nvSpPr>
          <p:cNvPr id="3" name="TextBox 2">
            <a:extLst>
              <a:ext uri="{FF2B5EF4-FFF2-40B4-BE49-F238E27FC236}">
                <a16:creationId xmlns:a16="http://schemas.microsoft.com/office/drawing/2014/main" id="{CD466F57-5776-4DF1-9B2B-8B19AF03942F}"/>
              </a:ext>
            </a:extLst>
          </p:cNvPr>
          <p:cNvSpPr txBox="1"/>
          <p:nvPr/>
        </p:nvSpPr>
        <p:spPr>
          <a:xfrm>
            <a:off x="844721" y="870798"/>
            <a:ext cx="10469217"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lời</a:t>
            </a:r>
            <a:r>
              <a:rPr lang="en-US" sz="3600" b="1" dirty="0">
                <a:solidFill>
                  <a:srgbClr val="FF0000"/>
                </a:solidFill>
                <a:latin typeface="Times New Roman" panose="02020603050405020304" pitchFamily="18" charset="0"/>
                <a:cs typeface="Times New Roman" panose="02020603050405020304" pitchFamily="18" charset="0"/>
              </a:rPr>
              <a:t> c</a:t>
            </a:r>
            <a:r>
              <a:rPr lang="vi-VN" sz="3600" b="1" dirty="0">
                <a:solidFill>
                  <a:srgbClr val="FF0000"/>
                </a:solidFill>
                <a:latin typeface="Times New Roman" panose="02020603050405020304" pitchFamily="18" charset="0"/>
                <a:cs typeface="Times New Roman" panose="02020603050405020304" pitchFamily="18" charset="0"/>
              </a:rPr>
              <a:t>âu hỏi</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1. Hai </a:t>
            </a:r>
            <a:r>
              <a:rPr lang="en-US" sz="3600" dirty="0" err="1">
                <a:latin typeface="Times New Roman" panose="02020603050405020304" pitchFamily="18" charset="0"/>
                <a:cs typeface="Times New Roman" panose="02020603050405020304" pitchFamily="18" charset="0"/>
              </a:rPr>
              <a:t>người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vi-VN"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2. Khi </a:t>
            </a:r>
            <a:r>
              <a:rPr lang="en-US" sz="3600" dirty="0" err="1">
                <a:latin typeface="Times New Roman" panose="02020603050405020304" pitchFamily="18" charset="0"/>
                <a:cs typeface="Times New Roman" panose="02020603050405020304" pitchFamily="18" charset="0"/>
              </a:rPr>
              <a:t>bạn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tát</a:t>
            </a:r>
            <a:r>
              <a:rPr lang="en-US" sz="3600" dirty="0">
                <a:latin typeface="Times New Roman" panose="02020603050405020304" pitchFamily="18" charset="0"/>
                <a:cs typeface="Times New Roman" panose="02020603050405020304" pitchFamily="18" charset="0"/>
              </a:rPr>
              <a:t> mình1 </a:t>
            </a:r>
            <a:r>
              <a:rPr lang="en-US" sz="3600" dirty="0" err="1">
                <a:latin typeface="Times New Roman" panose="02020603050405020304" pitchFamily="18" charset="0"/>
                <a:cs typeface="Times New Roman" panose="02020603050405020304" pitchFamily="18" charset="0"/>
              </a:rPr>
              <a:t>cái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người</a:t>
            </a:r>
            <a:r>
              <a:rPr lang="en-US" sz="3600" dirty="0">
                <a:latin typeface="Times New Roman" panose="02020603050405020304" pitchFamily="18" charset="0"/>
                <a:cs typeface="Times New Roman" panose="02020603050405020304" pitchFamily="18" charset="0"/>
              </a:rPr>
              <a:t> kia </a:t>
            </a:r>
            <a:r>
              <a:rPr lang="en-US" sz="3600" dirty="0" err="1">
                <a:latin typeface="Times New Roman" panose="02020603050405020304" pitchFamily="18" charset="0"/>
                <a:cs typeface="Times New Roman" panose="02020603050405020304" pitchFamily="18" charset="0"/>
              </a:rPr>
              <a:t>đa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nào</a:t>
            </a:r>
            <a:r>
              <a:rPr lang="vi-VN"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3. Khi 1 </a:t>
            </a:r>
            <a:r>
              <a:rPr lang="en-US" sz="3600" dirty="0" err="1">
                <a:latin typeface="Times New Roman" panose="02020603050405020304" pitchFamily="18" charset="0"/>
                <a:cs typeface="Times New Roman" panose="02020603050405020304" pitchFamily="18" charset="0"/>
              </a:rPr>
              <a:t>người</a:t>
            </a:r>
            <a:r>
              <a:rPr lang="en-US" sz="3600" dirty="0">
                <a:latin typeface="Times New Roman" panose="02020603050405020304" pitchFamily="18" charset="0"/>
                <a:cs typeface="Times New Roman" panose="02020603050405020304" pitchFamily="18" charset="0"/>
              </a:rPr>
              <a:t> bị </a:t>
            </a:r>
            <a:r>
              <a:rPr lang="vi-VN" sz="3600" dirty="0">
                <a:latin typeface="Times New Roman" panose="02020603050405020304" pitchFamily="18" charset="0"/>
                <a:cs typeface="Times New Roman" panose="02020603050405020304" pitchFamily="18" charset="0"/>
              </a:rPr>
              <a:t>rơi xuống một vũng lầy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còn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Sau </a:t>
            </a:r>
            <a:r>
              <a:rPr lang="en-US" sz="3600" dirty="0" err="1">
                <a:latin typeface="Times New Roman" panose="02020603050405020304" pitchFamily="18" charset="0"/>
                <a:cs typeface="Times New Roman" panose="02020603050405020304" pitchFamily="18" charset="0"/>
              </a:rPr>
              <a:t>đo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người</a:t>
            </a:r>
            <a:r>
              <a:rPr lang="en-US" sz="3600" dirty="0">
                <a:latin typeface="Times New Roman" panose="02020603050405020304" pitchFamily="18" charset="0"/>
                <a:cs typeface="Times New Roman" panose="02020603050405020304" pitchFamily="18" charset="0"/>
              </a:rPr>
              <a:t> bị </a:t>
            </a:r>
            <a:r>
              <a:rPr lang="en-US" sz="3600" dirty="0" err="1">
                <a:latin typeface="Times New Roman" panose="02020603050405020304" pitchFamily="18" charset="0"/>
                <a:cs typeface="Times New Roman" panose="02020603050405020304" pitchFamily="18" charset="0"/>
              </a:rPr>
              <a:t>rơi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xư</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69855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91AE33E-4A77-48A7-8922-80D42CF32400}"/>
              </a:ext>
            </a:extLst>
          </p:cNvPr>
          <p:cNvPicPr>
            <a:picLocks noChangeAspect="1"/>
          </p:cNvPicPr>
          <p:nvPr/>
        </p:nvPicPr>
        <p:blipFill>
          <a:blip r:embed="rId2"/>
          <a:stretch>
            <a:fillRect/>
          </a:stretch>
        </p:blipFill>
        <p:spPr>
          <a:xfrm>
            <a:off x="0" y="0"/>
            <a:ext cx="12192000" cy="6835776"/>
          </a:xfrm>
          <a:prstGeom prst="rect">
            <a:avLst/>
          </a:prstGeom>
        </p:spPr>
      </p:pic>
      <p:sp>
        <p:nvSpPr>
          <p:cNvPr id="3" name="TextBox 2">
            <a:extLst>
              <a:ext uri="{FF2B5EF4-FFF2-40B4-BE49-F238E27FC236}">
                <a16:creationId xmlns:a16="http://schemas.microsoft.com/office/drawing/2014/main" id="{4F64AE1E-27E1-4F3A-B95F-1765AD79CE28}"/>
              </a:ext>
            </a:extLst>
          </p:cNvPr>
          <p:cNvSpPr txBox="1"/>
          <p:nvPr/>
        </p:nvSpPr>
        <p:spPr>
          <a:xfrm>
            <a:off x="357808" y="129137"/>
            <a:ext cx="8772939"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Hai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đi trên sa mạc trong một chuyến đi dài ngày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8FA5E6A4-B141-4B92-87A4-EFE6E6E88D28}"/>
              </a:ext>
            </a:extLst>
          </p:cNvPr>
          <p:cNvSpPr txBox="1"/>
          <p:nvPr/>
        </p:nvSpPr>
        <p:spPr>
          <a:xfrm>
            <a:off x="384313" y="1211906"/>
            <a:ext cx="8746433"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2. Khi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bạn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thiếu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bình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tĩnh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tát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1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cái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người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kia </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chỉ lặng lẽ viết lên trên cát một dòng chữ rất to: "HÔM NAY, NGƯỜI BẠN TỐT NHẤT CỦA TÔI ĐÃ TÁT VÀO MẶT TÔI“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đê</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những cơn gió của sự thứ tha sẽ xóa tan đi những nỗi trách hờn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9" name="TextBox 8">
            <a:extLst>
              <a:ext uri="{FF2B5EF4-FFF2-40B4-BE49-F238E27FC236}">
                <a16:creationId xmlns:a16="http://schemas.microsoft.com/office/drawing/2014/main" id="{C5EE3691-43A2-44B1-963B-F6D92FF79F92}"/>
              </a:ext>
            </a:extLst>
          </p:cNvPr>
          <p:cNvSpPr txBox="1"/>
          <p:nvPr/>
        </p:nvSpPr>
        <p:spPr>
          <a:xfrm>
            <a:off x="397564" y="3587337"/>
            <a:ext cx="8733182"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3. Khi 1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người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bị </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rơi xuống một vũng lầy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người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bạn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còn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lại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đã kịp thời cứu được anh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BE093AE1-54A8-41B9-B0A6-61707267F3A1}"/>
              </a:ext>
            </a:extLst>
          </p:cNvPr>
          <p:cNvSpPr txBox="1"/>
          <p:nvPr/>
        </p:nvSpPr>
        <p:spPr>
          <a:xfrm>
            <a:off x="397564" y="4670106"/>
            <a:ext cx="8733182"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Sau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người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bị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rơi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xuống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vũng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lầy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đã khắc ngay lên một tảng đá gần đó dòng chữ: "HÔM NAY, NGƯỜI BẠN TỐT NHẤT CỦA TÔI ĐÃ CỨU SỐNG TÔI“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đê</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không cơn gió nào có thể cuốn bay đi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
        <p:nvSpPr>
          <p:cNvPr id="12" name="Rectangle 11">
            <a:extLst>
              <a:ext uri="{FF2B5EF4-FFF2-40B4-BE49-F238E27FC236}">
                <a16:creationId xmlns:a16="http://schemas.microsoft.com/office/drawing/2014/main" id="{02E0AF24-58C8-4740-B6EC-D5D9B92E3FEC}"/>
              </a:ext>
            </a:extLst>
          </p:cNvPr>
          <p:cNvSpPr/>
          <p:nvPr/>
        </p:nvSpPr>
        <p:spPr>
          <a:xfrm>
            <a:off x="9704172" y="216240"/>
            <a:ext cx="2264331" cy="779899"/>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endParaRPr lang="en-US" sz="28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0D294C2-57CE-47CC-AC62-A617B5F3F31D}"/>
              </a:ext>
            </a:extLst>
          </p:cNvPr>
          <p:cNvSpPr/>
          <p:nvPr/>
        </p:nvSpPr>
        <p:spPr>
          <a:xfrm>
            <a:off x="9704172" y="1874922"/>
            <a:ext cx="2264331" cy="92073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dirty="0" err="1">
                <a:solidFill>
                  <a:schemeClr val="tx1"/>
                </a:solidFill>
                <a:latin typeface="Times New Roman" pitchFamily="18" charset="0"/>
                <a:cs typeface="Times New Roman" pitchFamily="18" charset="0"/>
              </a:rPr>
              <a:t>Thông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a:t>
            </a:r>
            <a:r>
              <a:rPr lang="en-US" sz="2800" dirty="0">
                <a:solidFill>
                  <a:schemeClr val="tx1"/>
                </a:solidFill>
                <a:latin typeface="Times New Roman" pitchFamily="18" charset="0"/>
                <a:cs typeface="Times New Roman" pitchFamily="18" charset="0"/>
              </a:rPr>
              <a:t>́</a:t>
            </a:r>
            <a:endParaRPr lang="en-US" sz="2800" dirty="0"/>
          </a:p>
        </p:txBody>
      </p:sp>
      <p:sp>
        <p:nvSpPr>
          <p:cNvPr id="14" name="Rectangle 13">
            <a:extLst>
              <a:ext uri="{FF2B5EF4-FFF2-40B4-BE49-F238E27FC236}">
                <a16:creationId xmlns:a16="http://schemas.microsoft.com/office/drawing/2014/main" id="{B6E569C5-E711-4A69-AD3D-7691A503F6B5}"/>
              </a:ext>
            </a:extLst>
          </p:cNvPr>
          <p:cNvSpPr/>
          <p:nvPr/>
        </p:nvSpPr>
        <p:spPr>
          <a:xfrm>
            <a:off x="9771506" y="3596538"/>
            <a:ext cx="2264331" cy="95410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dirty="0" err="1">
                <a:solidFill>
                  <a:schemeClr val="tx1"/>
                </a:solidFill>
                <a:latin typeface="Times New Roman" pitchFamily="18" charset="0"/>
                <a:cs typeface="Times New Roman" pitchFamily="18" charset="0"/>
              </a:rPr>
              <a:t>Giúp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trách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nhiệm</a:t>
            </a:r>
            <a:endParaRPr lang="en-US" sz="2800" dirty="0"/>
          </a:p>
        </p:txBody>
      </p:sp>
      <p:sp>
        <p:nvSpPr>
          <p:cNvPr id="15" name="Rectangle 14">
            <a:extLst>
              <a:ext uri="{FF2B5EF4-FFF2-40B4-BE49-F238E27FC236}">
                <a16:creationId xmlns:a16="http://schemas.microsoft.com/office/drawing/2014/main" id="{93CB32F6-9615-4601-A89F-B76631F6FFF9}"/>
              </a:ext>
            </a:extLst>
          </p:cNvPr>
          <p:cNvSpPr/>
          <p:nvPr/>
        </p:nvSpPr>
        <p:spPr>
          <a:xfrm>
            <a:off x="9707753" y="5188097"/>
            <a:ext cx="2312505" cy="779899"/>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dirty="0" err="1">
                <a:solidFill>
                  <a:schemeClr val="tx1"/>
                </a:solidFill>
                <a:latin typeface="Times New Roman" pitchFamily="18" charset="0"/>
                <a:cs typeface="Times New Roman" pitchFamily="18" charset="0"/>
              </a:rPr>
              <a:t>Tôn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khắc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ghi</a:t>
            </a:r>
            <a:endParaRPr lang="en-US" sz="2800" dirty="0"/>
          </a:p>
        </p:txBody>
      </p:sp>
      <p:cxnSp>
        <p:nvCxnSpPr>
          <p:cNvPr id="17" name="Straight Arrow Connector 16">
            <a:extLst>
              <a:ext uri="{FF2B5EF4-FFF2-40B4-BE49-F238E27FC236}">
                <a16:creationId xmlns:a16="http://schemas.microsoft.com/office/drawing/2014/main" id="{5993B397-67B9-43F4-AFF1-54DA5DC2A9F3}"/>
              </a:ext>
            </a:extLst>
          </p:cNvPr>
          <p:cNvCxnSpPr>
            <a:stCxn id="3" idx="3"/>
            <a:endCxn id="12" idx="1"/>
          </p:cNvCxnSpPr>
          <p:nvPr/>
        </p:nvCxnSpPr>
        <p:spPr>
          <a:xfrm flipV="1">
            <a:off x="9130747" y="606190"/>
            <a:ext cx="573425"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545AEE0-2982-4524-B9F8-495684D777B4}"/>
              </a:ext>
            </a:extLst>
          </p:cNvPr>
          <p:cNvCxnSpPr>
            <a:stCxn id="7" idx="3"/>
            <a:endCxn id="13" idx="1"/>
          </p:cNvCxnSpPr>
          <p:nvPr/>
        </p:nvCxnSpPr>
        <p:spPr>
          <a:xfrm flipV="1">
            <a:off x="9130746" y="2335290"/>
            <a:ext cx="573426"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330061F-73B6-487E-85EA-A04D8ED67394}"/>
              </a:ext>
            </a:extLst>
          </p:cNvPr>
          <p:cNvCxnSpPr>
            <a:stCxn id="11" idx="3"/>
            <a:endCxn id="15" idx="1"/>
          </p:cNvCxnSpPr>
          <p:nvPr/>
        </p:nvCxnSpPr>
        <p:spPr>
          <a:xfrm>
            <a:off x="9130746" y="5578047"/>
            <a:ext cx="577007"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2AC072B-C646-4D27-B8E1-1256382C2EBF}"/>
              </a:ext>
            </a:extLst>
          </p:cNvPr>
          <p:cNvCxnSpPr/>
          <p:nvPr/>
        </p:nvCxnSpPr>
        <p:spPr>
          <a:xfrm flipV="1">
            <a:off x="9130746" y="4064390"/>
            <a:ext cx="573425"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445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0607B0-5D34-4464-BF17-3EA4B5ED8E54}"/>
              </a:ext>
            </a:extLst>
          </p:cNvPr>
          <p:cNvPicPr>
            <a:picLocks noChangeAspect="1"/>
          </p:cNvPicPr>
          <p:nvPr/>
        </p:nvPicPr>
        <p:blipFill>
          <a:blip r:embed="rId2"/>
          <a:stretch>
            <a:fillRect/>
          </a:stretch>
        </p:blipFill>
        <p:spPr>
          <a:xfrm>
            <a:off x="0" y="12192"/>
            <a:ext cx="12192000" cy="6833616"/>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8" y="347607"/>
            <a:ext cx="10933043"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4000" b="1" dirty="0" err="1">
                <a:solidFill>
                  <a:srgbClr val="FF0000"/>
                </a:solidFill>
                <a:latin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hãy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những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đặc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điểm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cơ</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của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mạnh</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4"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2B4D2B3E-F05B-4A38-80E6-9180EF49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225" y="2690190"/>
            <a:ext cx="3869635" cy="363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3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34195D7-8F51-4A68-B89D-C2FC5FED34C9}"/>
              </a:ext>
            </a:extLst>
          </p:cNvPr>
          <p:cNvSpPr txBox="1"/>
          <p:nvPr/>
        </p:nvSpPr>
        <p:spPr>
          <a:xfrm>
            <a:off x="1683026" y="1745068"/>
            <a:ext cx="8825948" cy="458587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đọc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theo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nội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sách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giáo</a:t>
            </a:r>
            <a:r>
              <a:rPr lang="en-US" sz="2800" b="1" dirty="0">
                <a:solidFill>
                  <a:srgbClr val="0000FF"/>
                </a:solidFill>
                <a:latin typeface="Times New Roman" panose="02020603050405020304" pitchFamily="18" charset="0"/>
                <a:cs typeface="Times New Roman" panose="02020603050405020304" pitchFamily="18" charset="0"/>
              </a:rPr>
              <a:t> khoa.</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Thế</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sáng</a:t>
            </a:r>
            <a:r>
              <a:rPr lang="en-US" sz="3200" b="1" dirty="0">
                <a:solidFill>
                  <a:srgbClr val="002060"/>
                </a:solidFill>
                <a:latin typeface="Times New Roman" panose="02020603050405020304" pitchFamily="18" charset="0"/>
                <a:cs typeface="Times New Roman" panose="02020603050405020304" pitchFamily="18" charset="0"/>
              </a:rPr>
              <a:t>? </a:t>
            </a:r>
          </a:p>
          <a:p>
            <a:pPr marL="514350" indent="-514350" algn="just">
              <a:buAutoNum type="alphaLcParenR"/>
            </a:pPr>
            <a:r>
              <a:rPr lang="vi-VN" altLang="en-US" sz="2800" dirty="0">
                <a:solidFill>
                  <a:srgbClr val="0070C0"/>
                </a:solidFill>
                <a:latin typeface="Times New Roman" panose="02020603050405020304" pitchFamily="18" charset="0"/>
                <a:cs typeface="Times New Roman" panose="02020603050405020304" pitchFamily="18" charset="0"/>
              </a:rPr>
              <a:t>Tình bạn: </a:t>
            </a:r>
            <a:endParaRPr lang="en-US" altLang="en-US" sz="2800" dirty="0">
              <a:solidFill>
                <a:srgbClr val="0070C0"/>
              </a:solidFill>
              <a:latin typeface="Times New Roman" panose="02020603050405020304" pitchFamily="18" charset="0"/>
              <a:cs typeface="Times New Roman" panose="02020603050405020304" pitchFamily="18" charset="0"/>
            </a:endParaRPr>
          </a:p>
          <a:p>
            <a:pPr algn="just"/>
            <a:r>
              <a:rPr lang="vi-VN" altLang="en-US" sz="2800" dirty="0">
                <a:solidFill>
                  <a:srgbClr val="0070C0"/>
                </a:solidFill>
                <a:latin typeface="Times New Roman" panose="02020603050405020304" pitchFamily="18" charset="0"/>
                <a:cs typeface="Times New Roman" panose="02020603050405020304" pitchFamily="18" charset="0"/>
              </a:rPr>
              <a:t>b) Đặc điểm cơ bản của tình bạn trong sáng, lành mạnh là:</a:t>
            </a:r>
          </a:p>
          <a:p>
            <a:pPr algn="just"/>
            <a:r>
              <a:rPr lang="vi-VN" altLang="en-US" sz="2800" dirty="0">
                <a:solidFill>
                  <a:schemeClr val="tx1"/>
                </a:solidFill>
                <a:latin typeface="Times New Roman" panose="02020603050405020304" pitchFamily="18" charset="0"/>
                <a:cs typeface="Times New Roman" panose="02020603050405020304" pitchFamily="18" charset="0"/>
              </a:rPr>
              <a:t>     - Phù hợp quan niệm sống</a:t>
            </a:r>
          </a:p>
          <a:p>
            <a:pPr algn="just"/>
            <a:r>
              <a:rPr lang="vi-VN" altLang="en-US" sz="2800" dirty="0">
                <a:solidFill>
                  <a:schemeClr val="tx1"/>
                </a:solidFill>
                <a:latin typeface="Times New Roman" panose="02020603050405020304" pitchFamily="18" charset="0"/>
                <a:cs typeface="Times New Roman" panose="02020603050405020304" pitchFamily="18" charset="0"/>
              </a:rPr>
              <a:t>     - Bình đẳng và tôn trọng nhau</a:t>
            </a:r>
          </a:p>
          <a:p>
            <a:pPr algn="just"/>
            <a:r>
              <a:rPr lang="vi-VN" altLang="en-US" sz="2800" dirty="0">
                <a:solidFill>
                  <a:schemeClr val="tx1"/>
                </a:solidFill>
                <a:latin typeface="Times New Roman" panose="02020603050405020304" pitchFamily="18" charset="0"/>
                <a:cs typeface="Times New Roman" panose="02020603050405020304" pitchFamily="18" charset="0"/>
              </a:rPr>
              <a:t>     - Chân thành, tin cậy và có trách nhiệm với nhau</a:t>
            </a:r>
          </a:p>
          <a:p>
            <a:pPr algn="just"/>
            <a:r>
              <a:rPr lang="vi-VN" altLang="en-US" sz="2800" dirty="0">
                <a:solidFill>
                  <a:schemeClr val="tx1"/>
                </a:solidFill>
                <a:latin typeface="Times New Roman" panose="02020603050405020304" pitchFamily="18" charset="0"/>
                <a:cs typeface="Times New Roman" panose="02020603050405020304" pitchFamily="18" charset="0"/>
              </a:rPr>
              <a:t>     - Thông cảm, đồng cảm sâu sắc với nhau</a:t>
            </a: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92766" y="98561"/>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7F9BB7CB-FF52-427B-88D8-554EF45F93FF}"/>
              </a:ext>
            </a:extLst>
          </p:cNvPr>
          <p:cNvSpPr txBox="1"/>
          <p:nvPr/>
        </p:nvSpPr>
        <p:spPr>
          <a:xfrm>
            <a:off x="1033670" y="606295"/>
            <a:ext cx="10217426" cy="1077218"/>
          </a:xfrm>
          <a:prstGeom prst="rect">
            <a:avLst/>
          </a:prstGeom>
          <a:no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TIẾT 6 – BÀI 6</a:t>
            </a:r>
          </a:p>
          <a:p>
            <a:pPr algn="ctr"/>
            <a:r>
              <a:rPr lang="en-US" sz="3200" b="1" dirty="0">
                <a:solidFill>
                  <a:srgbClr val="FF0000"/>
                </a:solidFill>
                <a:latin typeface="Times New Roman" panose="02020603050405020304" pitchFamily="18" charset="0"/>
                <a:cs typeface="Times New Roman" panose="02020603050405020304" pitchFamily="18" charset="0"/>
              </a:rPr>
              <a:t>XÂY DỰNG TÌNH BẠN TRONG SÁNG, LÀNH MẠNH</a:t>
            </a:r>
          </a:p>
        </p:txBody>
      </p:sp>
    </p:spTree>
    <p:extLst>
      <p:ext uri="{BB962C8B-B14F-4D97-AF65-F5344CB8AC3E}">
        <p14:creationId xmlns:p14="http://schemas.microsoft.com/office/powerpoint/2010/main" val="2727605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D2AFD7-AF33-4A3D-A8D0-04E8C5DD5292}"/>
              </a:ext>
            </a:extLst>
          </p:cNvPr>
          <p:cNvPicPr>
            <a:picLocks noChangeAspect="1"/>
          </p:cNvPicPr>
          <p:nvPr/>
        </p:nvPicPr>
        <p:blipFill>
          <a:blip r:embed="rId2"/>
          <a:stretch>
            <a:fillRect/>
          </a:stretch>
        </p:blipFill>
        <p:spPr>
          <a:xfrm>
            <a:off x="0" y="0"/>
            <a:ext cx="12192000" cy="6835776"/>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8" y="347607"/>
            <a:ext cx="10933043"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của tình bạn lệch lạc, tiêu cực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đê</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4"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2B4D2B3E-F05B-4A38-80E6-9180EF49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8" y="2374075"/>
            <a:ext cx="3869635" cy="363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18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8B071A-7597-4842-8868-879117F68784}"/>
              </a:ext>
            </a:extLst>
          </p:cNvPr>
          <p:cNvPicPr>
            <a:picLocks noChangeAspect="1"/>
          </p:cNvPicPr>
          <p:nvPr/>
        </p:nvPicPr>
        <p:blipFill>
          <a:blip r:embed="rId2"/>
          <a:stretch>
            <a:fillRect/>
          </a:stretch>
        </p:blipFill>
        <p:spPr>
          <a:xfrm>
            <a:off x="0" y="0"/>
            <a:ext cx="12192000" cy="6835776"/>
          </a:xfrm>
          <a:prstGeom prst="rect">
            <a:avLst/>
          </a:prstGeom>
        </p:spPr>
      </p:pic>
      <p:sp>
        <p:nvSpPr>
          <p:cNvPr id="2" name="Text Box 11">
            <a:extLst>
              <a:ext uri="{FF2B5EF4-FFF2-40B4-BE49-F238E27FC236}">
                <a16:creationId xmlns:a16="http://schemas.microsoft.com/office/drawing/2014/main" id="{E8228A3B-970E-4759-B2BB-1C8826A4E657}"/>
              </a:ext>
            </a:extLst>
          </p:cNvPr>
          <p:cNvSpPr txBox="1"/>
          <p:nvPr/>
        </p:nvSpPr>
        <p:spPr>
          <a:xfrm>
            <a:off x="1623391" y="474751"/>
            <a:ext cx="9236766" cy="53245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0000"/>
                </a:solidFill>
                <a:effectLst/>
                <a:uLnTx/>
                <a:uFillTx/>
                <a:latin typeface="Times New Roman" panose="02020603050405020304" pitchFamily="18" charset="0"/>
              </a:rPr>
              <a:t>Biểu hiện của tình bạn lệch lạc, tiêu cực:</a:t>
            </a:r>
            <a:endParaRPr kumimoji="0" lang="en-US" sz="4000" b="1" i="0" u="none" strike="noStrike" kern="0" cap="none" spc="0" normalizeH="0" baseline="0" noProof="0" dirty="0">
              <a:ln>
                <a:noFill/>
              </a:ln>
              <a:solidFill>
                <a:srgbClr val="FF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vi-VN" sz="4000" b="0" i="0" u="none" strike="noStrike" kern="0" cap="none" spc="0" normalizeH="0" baseline="0" noProof="0" dirty="0">
                <a:ln>
                  <a:noFill/>
                </a:ln>
                <a:solidFill>
                  <a:prstClr val="black"/>
                </a:solidFill>
                <a:effectLst/>
                <a:uLnTx/>
                <a:uFillTx/>
                <a:latin typeface="Times New Roman" panose="02020603050405020304" pitchFamily="18" charset="0"/>
              </a:rPr>
              <a:t>Bao che khuyết điểm cho bạn</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rPr>
              <a:t>- </a:t>
            </a:r>
            <a:r>
              <a:rPr kumimoji="0" lang="vi-VN" sz="4000" b="0" i="0" u="none" strike="noStrike" kern="0" cap="none" spc="0" normalizeH="0" baseline="0" noProof="0" dirty="0">
                <a:ln>
                  <a:noFill/>
                </a:ln>
                <a:solidFill>
                  <a:prstClr val="black"/>
                </a:solidFill>
                <a:effectLst/>
                <a:uLnTx/>
                <a:uFillTx/>
                <a:latin typeface="Times New Roman" panose="02020603050405020304" pitchFamily="18" charset="0"/>
              </a:rPr>
              <a:t>Thường xuyên tụ tập chơi bời, quậy phá</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rPr>
              <a:t>- </a:t>
            </a:r>
            <a:r>
              <a:rPr kumimoji="0" lang="vi-VN" sz="4000" b="0" i="0" u="none" strike="noStrike" kern="0" cap="none" spc="0" normalizeH="0" baseline="0" noProof="0" dirty="0">
                <a:ln>
                  <a:noFill/>
                </a:ln>
                <a:solidFill>
                  <a:prstClr val="black"/>
                </a:solidFill>
                <a:effectLst/>
                <a:uLnTx/>
                <a:uFillTx/>
                <a:latin typeface="Times New Roman" panose="02020603050405020304" pitchFamily="18" charset="0"/>
              </a:rPr>
              <a:t>Chơi với bạn vì muốn lợi dụng bạn</a:t>
            </a:r>
            <a:endParaRPr kumimoji="0" lang="en-US" sz="4000" b="0"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Nói</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xấu</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gán</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ghép</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trêu</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chọc</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bạn</a:t>
            </a:r>
            <a:endPar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Đua</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đòi</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ăn</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chơi</a:t>
            </a:r>
            <a:endPar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Cùng</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nhau</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làm</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việc</a:t>
            </a:r>
            <a:r>
              <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xấu</a:t>
            </a:r>
            <a:endParaRPr kumimoji="0" lang="en-US"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022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linds(horizontal)">
                                      <p:cBhvr>
                                        <p:cTn id="24" dur="500"/>
                                        <p:tgtEl>
                                          <p:spTgt spid="2">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linds(horizontal)">
                                      <p:cBhvr>
                                        <p:cTn id="27" dur="500"/>
                                        <p:tgtEl>
                                          <p:spTgt spid="2">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linds(horizontal)">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6C92B5-00F1-43E1-9323-7CD24681A2F8}"/>
              </a:ext>
            </a:extLst>
          </p:cNvPr>
          <p:cNvPicPr>
            <a:picLocks noChangeAspect="1"/>
          </p:cNvPicPr>
          <p:nvPr/>
        </p:nvPicPr>
        <p:blipFill>
          <a:blip r:embed="rId2"/>
          <a:stretch>
            <a:fillRect/>
          </a:stretch>
        </p:blipFill>
        <p:spPr>
          <a:xfrm>
            <a:off x="0" y="0"/>
            <a:ext cx="12192000" cy="6835776"/>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8" y="347607"/>
            <a:ext cx="10933043"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nêu</a:t>
            </a:r>
            <a:r>
              <a:rPr lang="en-US" sz="3600" b="1" dirty="0">
                <a:solidFill>
                  <a:srgbClr val="FF0000"/>
                </a:solidFill>
                <a:latin typeface="Times New Roman" panose="02020603050405020304" pitchFamily="18" charset="0"/>
                <a:cs typeface="Times New Roman" panose="02020603050405020304" pitchFamily="18" charset="0"/>
              </a:rPr>
              <a:t> ý </a:t>
            </a:r>
            <a:r>
              <a:rPr lang="en-US" sz="3600" b="1" dirty="0" err="1">
                <a:solidFill>
                  <a:srgbClr val="FF0000"/>
                </a:solidFill>
                <a:latin typeface="Times New Roman" panose="02020603050405020304" pitchFamily="18" charset="0"/>
                <a:cs typeface="Times New Roman" panose="02020603050405020304" pitchFamily="18" charset="0"/>
              </a:rPr>
              <a:t>nghĩa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của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ca </a:t>
            </a:r>
            <a:r>
              <a:rPr lang="en-US" sz="3600" b="1" dirty="0" err="1">
                <a:solidFill>
                  <a:srgbClr val="FF0000"/>
                </a:solidFill>
                <a:latin typeface="Times New Roman" panose="02020603050405020304" pitchFamily="18" charset="0"/>
                <a:cs typeface="Times New Roman" panose="02020603050405020304" pitchFamily="18" charset="0"/>
              </a:rPr>
              <a:t>dao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rút</a:t>
            </a:r>
            <a:r>
              <a:rPr lang="en-US" sz="3600" b="1" dirty="0">
                <a:solidFill>
                  <a:srgbClr val="FF0000"/>
                </a:solidFill>
                <a:latin typeface="Times New Roman" panose="02020603050405020304" pitchFamily="18" charset="0"/>
                <a:cs typeface="Times New Roman" panose="02020603050405020304" pitchFamily="18" charset="0"/>
              </a:rPr>
              <a:t> ra ý </a:t>
            </a:r>
            <a:r>
              <a:rPr lang="en-US" sz="3600" b="1" dirty="0" err="1">
                <a:solidFill>
                  <a:srgbClr val="FF0000"/>
                </a:solidFill>
                <a:latin typeface="Times New Roman" panose="02020603050405020304" pitchFamily="18" charset="0"/>
                <a:cs typeface="Times New Roman" panose="02020603050405020304" pitchFamily="18" charset="0"/>
              </a:rPr>
              <a:t>nghĩa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của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việc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mạnh</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4"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2B4D2B3E-F05B-4A38-80E6-9180EF49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78" y="2289312"/>
            <a:ext cx="3505200" cy="36355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2DB562B-B15C-4E7B-9531-D8FE9345B5AB}"/>
              </a:ext>
            </a:extLst>
          </p:cNvPr>
          <p:cNvSpPr/>
          <p:nvPr/>
        </p:nvSpPr>
        <p:spPr>
          <a:xfrm>
            <a:off x="4353339" y="2289312"/>
            <a:ext cx="7209182"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dirty="0">
                <a:solidFill>
                  <a:srgbClr val="0070C0"/>
                </a:solidFill>
                <a:latin typeface="Times New Roman" pitchFamily="18" charset="0"/>
                <a:cs typeface="Times New Roman" pitchFamily="18" charset="0"/>
              </a:rPr>
              <a:t>Ca </a:t>
            </a:r>
            <a:r>
              <a:rPr lang="en-US" sz="3600" b="1" dirty="0" err="1">
                <a:solidFill>
                  <a:srgbClr val="0070C0"/>
                </a:solidFill>
                <a:latin typeface="Times New Roman" pitchFamily="18" charset="0"/>
                <a:cs typeface="Times New Roman" pitchFamily="18" charset="0"/>
              </a:rPr>
              <a:t>dao</a:t>
            </a:r>
            <a:r>
              <a:rPr lang="en-US" sz="3600" b="1" dirty="0">
                <a:solidFill>
                  <a:srgbClr val="0070C0"/>
                </a:solidFill>
                <a:latin typeface="Times New Roman" pitchFamily="18" charset="0"/>
                <a:cs typeface="Times New Roman" pitchFamily="18" charset="0"/>
              </a:rPr>
              <a:t>:</a:t>
            </a:r>
          </a:p>
          <a:p>
            <a:pPr algn="ctr"/>
            <a:r>
              <a:rPr lang="en-US" sz="3600" dirty="0">
                <a:solidFill>
                  <a:srgbClr val="0066FF"/>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bè</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nghĩa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tương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thân</a:t>
            </a:r>
            <a:endParaRPr lang="en-US" sz="3600" dirty="0">
              <a:solidFill>
                <a:prstClr val="black"/>
              </a:solidFill>
              <a:latin typeface="Times New Roman" pitchFamily="18" charset="0"/>
              <a:cs typeface="Times New Roman" pitchFamily="18" charset="0"/>
            </a:endParaRPr>
          </a:p>
          <a:p>
            <a:pPr algn="ctr"/>
            <a:r>
              <a:rPr lang="en-US" sz="3600" dirty="0" err="1">
                <a:solidFill>
                  <a:prstClr val="black"/>
                </a:solidFill>
                <a:latin typeface="Times New Roman" pitchFamily="18" charset="0"/>
                <a:cs typeface="Times New Roman" pitchFamily="18" charset="0"/>
              </a:rPr>
              <a:t>Khó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khăn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thuận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lợi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cần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nhau</a:t>
            </a:r>
            <a:endParaRPr lang="en-US" sz="3600" dirty="0">
              <a:solidFill>
                <a:prstClr val="black"/>
              </a:solidFill>
              <a:latin typeface="Times New Roman" pitchFamily="18" charset="0"/>
              <a:cs typeface="Times New Roman" pitchFamily="18" charset="0"/>
            </a:endParaRPr>
          </a:p>
          <a:p>
            <a:pPr algn="ct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bè</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nghĩa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trước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sau</a:t>
            </a:r>
            <a:endParaRPr lang="en-US" sz="3600" dirty="0">
              <a:solidFill>
                <a:prstClr val="black"/>
              </a:solidFill>
              <a:latin typeface="Times New Roman" pitchFamily="18" charset="0"/>
              <a:cs typeface="Times New Roman" pitchFamily="18" charset="0"/>
            </a:endParaRPr>
          </a:p>
          <a:p>
            <a:pPr algn="ctr"/>
            <a:r>
              <a:rPr lang="en-US" sz="3600" dirty="0" err="1">
                <a:solidFill>
                  <a:prstClr val="black"/>
                </a:solidFill>
                <a:latin typeface="Times New Roman" pitchFamily="18" charset="0"/>
                <a:cs typeface="Times New Roman" pitchFamily="18" charset="0"/>
              </a:rPr>
              <a:t>Tuổi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thơ</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đến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đầu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phai</a:t>
            </a: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76766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34195D7-8F51-4A68-B89D-C2FC5FED34C9}"/>
              </a:ext>
            </a:extLst>
          </p:cNvPr>
          <p:cNvSpPr txBox="1"/>
          <p:nvPr/>
        </p:nvSpPr>
        <p:spPr>
          <a:xfrm>
            <a:off x="1683026" y="1745068"/>
            <a:ext cx="8825948"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đọc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theo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nội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sách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giáo</a:t>
            </a:r>
            <a:r>
              <a:rPr lang="en-US" sz="2800" b="1" dirty="0">
                <a:solidFill>
                  <a:srgbClr val="0000FF"/>
                </a:solidFill>
                <a:latin typeface="Times New Roman" panose="02020603050405020304" pitchFamily="18" charset="0"/>
                <a:cs typeface="Times New Roman" panose="02020603050405020304" pitchFamily="18" charset="0"/>
              </a:rPr>
              <a:t> khoa.</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Thế</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sáng</a:t>
            </a:r>
            <a:r>
              <a:rPr lang="en-US" sz="3200" b="1" dirty="0">
                <a:solidFill>
                  <a:srgbClr val="002060"/>
                </a:solidFill>
                <a:latin typeface="Times New Roman" panose="02020603050405020304" pitchFamily="18" charset="0"/>
                <a:cs typeface="Times New Roman" panose="02020603050405020304" pitchFamily="18" charset="0"/>
              </a:rPr>
              <a:t>? </a:t>
            </a:r>
          </a:p>
          <a:p>
            <a:pPr algn="just"/>
            <a:r>
              <a:rPr lang="vi-VN" altLang="en-US" sz="2800" dirty="0">
                <a:solidFill>
                  <a:schemeClr val="tx1"/>
                </a:solidFill>
                <a:latin typeface="Times New Roman" panose="02020603050405020304" pitchFamily="18" charset="0"/>
                <a:cs typeface="Times New Roman" panose="02020603050405020304" pitchFamily="18" charset="0"/>
              </a:rPr>
              <a:t>  </a:t>
            </a:r>
            <a:r>
              <a:rPr lang="vi-VN" altLang="en-US" sz="3200" b="1" dirty="0">
                <a:solidFill>
                  <a:srgbClr val="002060"/>
                </a:solidFill>
                <a:latin typeface="Times New Roman" panose="02020603050405020304" pitchFamily="18" charset="0"/>
                <a:cs typeface="Times New Roman" panose="02020603050405020304" pitchFamily="18" charset="0"/>
              </a:rPr>
              <a:t>2. Ý nghĩa</a:t>
            </a:r>
            <a:r>
              <a:rPr lang="en-US" altLang="en-US" sz="3200" b="1" dirty="0">
                <a:solidFill>
                  <a:srgbClr val="002060"/>
                </a:solidFill>
                <a:latin typeface="Times New Roman" panose="02020603050405020304" pitchFamily="18" charset="0"/>
                <a:cs typeface="Times New Roman" panose="02020603050405020304" pitchFamily="18" charset="0"/>
              </a:rPr>
              <a:t>:</a:t>
            </a:r>
            <a:endParaRPr lang="vi-VN" altLang="en-US" sz="3200" b="1" dirty="0">
              <a:solidFill>
                <a:srgbClr val="002060"/>
              </a:solidFill>
              <a:latin typeface="Times New Roman" panose="02020603050405020304" pitchFamily="18" charset="0"/>
              <a:cs typeface="Times New Roman" panose="02020603050405020304" pitchFamily="18" charset="0"/>
            </a:endParaRPr>
          </a:p>
          <a:p>
            <a:pPr algn="just"/>
            <a:r>
              <a:rPr lang="vi-VN" altLang="en-US" sz="2800" dirty="0">
                <a:solidFill>
                  <a:schemeClr val="tx1"/>
                </a:solidFill>
                <a:latin typeface="Times New Roman" panose="02020603050405020304" pitchFamily="18" charset="0"/>
                <a:cs typeface="Times New Roman" panose="02020603050405020304" pitchFamily="18" charset="0"/>
              </a:rPr>
              <a:t> </a:t>
            </a:r>
            <a:r>
              <a:rPr lang="vi-VN" altLang="en-US" sz="3200" dirty="0">
                <a:solidFill>
                  <a:schemeClr val="tx1"/>
                </a:solidFill>
                <a:latin typeface="Times New Roman" panose="02020603050405020304" pitchFamily="18" charset="0"/>
                <a:cs typeface="Times New Roman" panose="02020603050405020304" pitchFamily="18" charset="0"/>
              </a:rPr>
              <a:t>Tình bạn trong sáng, lành mạnh giúp:</a:t>
            </a:r>
          </a:p>
          <a:p>
            <a:pPr algn="just"/>
            <a:r>
              <a:rPr lang="vi-VN" altLang="en-US" sz="3200" dirty="0">
                <a:solidFill>
                  <a:schemeClr val="tx1"/>
                </a:solidFill>
                <a:latin typeface="Times New Roman" panose="02020603050405020304" pitchFamily="18" charset="0"/>
                <a:cs typeface="Times New Roman" panose="02020603050405020304" pitchFamily="18" charset="0"/>
              </a:rPr>
              <a:t>  - Cuộc sống ấm áp, tự tin hơn;</a:t>
            </a:r>
          </a:p>
          <a:p>
            <a:pPr algn="just"/>
            <a:r>
              <a:rPr lang="vi-VN" altLang="en-US" sz="3200" dirty="0">
                <a:solidFill>
                  <a:schemeClr val="tx1"/>
                </a:solidFill>
                <a:latin typeface="Times New Roman" panose="02020603050405020304" pitchFamily="18" charset="0"/>
                <a:cs typeface="Times New Roman" panose="02020603050405020304" pitchFamily="18" charset="0"/>
              </a:rPr>
              <a:t>  - Biết tự hoàn thiện để sống tốt hơn.</a:t>
            </a:r>
          </a:p>
          <a:p>
            <a:pPr algn="just"/>
            <a:r>
              <a:rPr lang="vi-VN" altLang="en-US" sz="2800" dirty="0">
                <a:solidFill>
                  <a:schemeClr val="tx1"/>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92766" y="67751"/>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80A013F5-0BC9-4E9F-9B6E-086EB28FC76F}"/>
              </a:ext>
            </a:extLst>
          </p:cNvPr>
          <p:cNvSpPr txBox="1"/>
          <p:nvPr/>
        </p:nvSpPr>
        <p:spPr>
          <a:xfrm>
            <a:off x="1033670" y="606295"/>
            <a:ext cx="10217426" cy="1077218"/>
          </a:xfrm>
          <a:prstGeom prst="rect">
            <a:avLst/>
          </a:prstGeom>
          <a:no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TIẾT 6 – BÀI 6</a:t>
            </a:r>
          </a:p>
          <a:p>
            <a:pPr algn="ctr"/>
            <a:r>
              <a:rPr lang="en-US" sz="3200" b="1" dirty="0">
                <a:solidFill>
                  <a:srgbClr val="FF0000"/>
                </a:solidFill>
                <a:latin typeface="Times New Roman" panose="02020603050405020304" pitchFamily="18" charset="0"/>
                <a:cs typeface="Times New Roman" panose="02020603050405020304" pitchFamily="18" charset="0"/>
              </a:rPr>
              <a:t>XÂY DỰNG TÌNH BẠN TRONG SÁNG, LÀNH MẠNH</a:t>
            </a:r>
          </a:p>
        </p:txBody>
      </p:sp>
    </p:spTree>
    <p:extLst>
      <p:ext uri="{BB962C8B-B14F-4D97-AF65-F5344CB8AC3E}">
        <p14:creationId xmlns:p14="http://schemas.microsoft.com/office/powerpoint/2010/main" val="2048026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570723-2DB2-4FBF-B9EA-8D2B8DDCD4A1}"/>
              </a:ext>
            </a:extLst>
          </p:cNvPr>
          <p:cNvPicPr>
            <a:picLocks noChangeAspect="1"/>
          </p:cNvPicPr>
          <p:nvPr/>
        </p:nvPicPr>
        <p:blipFill>
          <a:blip r:embed="rId2"/>
          <a:stretch>
            <a:fillRect/>
          </a:stretch>
        </p:blipFill>
        <p:spPr>
          <a:xfrm>
            <a:off x="0" y="0"/>
            <a:ext cx="12192000" cy="6835776"/>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9" y="347607"/>
            <a:ext cx="836874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600" b="1" dirty="0" err="1">
                <a:solidFill>
                  <a:srgbClr val="FF0000"/>
                </a:solidFill>
                <a:latin typeface="Times New Roman" panose="02020603050405020304" pitchFamily="18" charset="0"/>
                <a:cs typeface="Times New Roman" panose="02020603050405020304" pitchFamily="18" charset="0"/>
              </a:rPr>
              <a: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rèn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luyện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2DB562B-B15C-4E7B-9531-D8FE9345B5AB}"/>
              </a:ext>
            </a:extLst>
          </p:cNvPr>
          <p:cNvSpPr/>
          <p:nvPr/>
        </p:nvSpPr>
        <p:spPr>
          <a:xfrm>
            <a:off x="1106556" y="1414668"/>
            <a:ext cx="9978887"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1" dirty="0" err="1">
                <a:solidFill>
                  <a:srgbClr val="0070C0"/>
                </a:solidFill>
                <a:latin typeface="Times New Roman" pitchFamily="18" charset="0"/>
                <a:cs typeface="Times New Roman" pitchFamily="18" charset="0"/>
              </a:rPr>
              <a:t>Em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hãy</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kê</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lại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những</a:t>
            </a:r>
            <a:r>
              <a:rPr lang="en-US" sz="3600" b="1" dirty="0">
                <a:solidFill>
                  <a:srgbClr val="0070C0"/>
                </a:solidFill>
                <a:latin typeface="Times New Roman" pitchFamily="18" charset="0"/>
                <a:cs typeface="Times New Roman" pitchFamily="18" charset="0"/>
              </a:rPr>
              <a:t> kỉ </a:t>
            </a:r>
            <a:r>
              <a:rPr lang="en-US" sz="3600" b="1" dirty="0" err="1">
                <a:solidFill>
                  <a:srgbClr val="0070C0"/>
                </a:solidFill>
                <a:latin typeface="Times New Roman" pitchFamily="18" charset="0"/>
                <a:cs typeface="Times New Roman" pitchFamily="18" charset="0"/>
              </a:rPr>
              <a:t>niệm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tình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bạn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đẹp</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chưa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đẹp</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của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bản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Tư</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đo</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rút</a:t>
            </a:r>
            <a:r>
              <a:rPr lang="en-US" sz="3600" b="1" dirty="0">
                <a:solidFill>
                  <a:srgbClr val="0070C0"/>
                </a:solidFill>
                <a:latin typeface="Times New Roman" pitchFamily="18" charset="0"/>
                <a:cs typeface="Times New Roman" pitchFamily="18" charset="0"/>
              </a:rPr>
              <a:t> ra </a:t>
            </a:r>
            <a:r>
              <a:rPr lang="en-US" sz="3600" b="1" dirty="0" err="1">
                <a:solidFill>
                  <a:srgbClr val="0070C0"/>
                </a:solidFill>
                <a:latin typeface="Times New Roman" pitchFamily="18" charset="0"/>
                <a:cs typeface="Times New Roman" pitchFamily="18" charset="0"/>
              </a:rPr>
              <a:t>những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bài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học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lời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khuyên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bô</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ích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đê</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xây</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dựng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tình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bạn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trong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sáng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lành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mạnh</a:t>
            </a:r>
            <a:r>
              <a:rPr lang="en-US" sz="3600" b="1" dirty="0">
                <a:solidFill>
                  <a:srgbClr val="0070C0"/>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EFB131B7-A4F2-43BB-9F2A-F9BA0BEDFB7F}"/>
              </a:ext>
            </a:extLst>
          </p:cNvPr>
          <p:cNvSpPr txBox="1"/>
          <p:nvPr/>
        </p:nvSpPr>
        <p:spPr>
          <a:xfrm>
            <a:off x="2438399" y="4797001"/>
            <a:ext cx="731519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rèn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luyện</a:t>
            </a:r>
            <a:r>
              <a:rPr lang="en-US" sz="3600" b="1" dirty="0">
                <a:solidFill>
                  <a:srgbClr val="FF0000"/>
                </a:solidFill>
                <a:latin typeface="Times New Roman" panose="02020603050405020304" pitchFamily="18" charset="0"/>
                <a:cs typeface="Times New Roman" panose="02020603050405020304" pitchFamily="18" charset="0"/>
              </a:rPr>
              <a:t> ở </a:t>
            </a:r>
            <a:r>
              <a:rPr lang="en-US" sz="3600" b="1" dirty="0" err="1">
                <a:solidFill>
                  <a:srgbClr val="FF0000"/>
                </a:solidFill>
                <a:latin typeface="Times New Roman" panose="02020603050405020304" pitchFamily="18" charset="0"/>
                <a:cs typeface="Times New Roman" panose="02020603050405020304" pitchFamily="18" charset="0"/>
              </a:rPr>
              <a:t>nha</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 name="Arrow: Down 4">
            <a:extLst>
              <a:ext uri="{FF2B5EF4-FFF2-40B4-BE49-F238E27FC236}">
                <a16:creationId xmlns:a16="http://schemas.microsoft.com/office/drawing/2014/main" id="{0C67092F-E697-4D40-B962-15D080CACE20}"/>
              </a:ext>
            </a:extLst>
          </p:cNvPr>
          <p:cNvSpPr/>
          <p:nvPr/>
        </p:nvSpPr>
        <p:spPr>
          <a:xfrm>
            <a:off x="5791200" y="3841976"/>
            <a:ext cx="821635" cy="83604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695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9483BC-AC4F-47C5-AB42-166ECF2A9314}"/>
              </a:ext>
            </a:extLst>
          </p:cNvPr>
          <p:cNvPicPr>
            <a:picLocks noChangeAspect="1"/>
          </p:cNvPicPr>
          <p:nvPr/>
        </p:nvPicPr>
        <p:blipFill>
          <a:blip r:embed="rId2"/>
          <a:stretch>
            <a:fillRect/>
          </a:stretch>
        </p:blipFill>
        <p:spPr>
          <a:xfrm>
            <a:off x="0" y="0"/>
            <a:ext cx="12192000" cy="6858000"/>
          </a:xfrm>
          <a:prstGeom prst="rect">
            <a:avLst/>
          </a:prstGeom>
        </p:spPr>
      </p:pic>
      <p:sp>
        <p:nvSpPr>
          <p:cNvPr id="2" name="Cloud 1">
            <a:extLst>
              <a:ext uri="{FF2B5EF4-FFF2-40B4-BE49-F238E27FC236}">
                <a16:creationId xmlns:a16="http://schemas.microsoft.com/office/drawing/2014/main" id="{62341013-4664-4B66-89A0-2A7E5A447A8B}"/>
              </a:ext>
            </a:extLst>
          </p:cNvPr>
          <p:cNvSpPr/>
          <p:nvPr/>
        </p:nvSpPr>
        <p:spPr>
          <a:xfrm>
            <a:off x="2623930" y="527481"/>
            <a:ext cx="9053515" cy="5216576"/>
          </a:xfrm>
          <a:prstGeom prst="cloud">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LUYỆN TẬP</a:t>
            </a:r>
          </a:p>
        </p:txBody>
      </p:sp>
    </p:spTree>
    <p:extLst>
      <p:ext uri="{BB962C8B-B14F-4D97-AF65-F5344CB8AC3E}">
        <p14:creationId xmlns:p14="http://schemas.microsoft.com/office/powerpoint/2010/main" val="1030345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63412D-5E7E-47BE-A0AA-6D595434177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887894" y="162864"/>
            <a:ext cx="10416209" cy="187743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TIẾT 6 – BÀI 6</a:t>
            </a:r>
          </a:p>
          <a:p>
            <a:pPr algn="ctr"/>
            <a:r>
              <a:rPr lang="en-US" sz="4000" b="1" dirty="0">
                <a:solidFill>
                  <a:srgbClr val="FF0000"/>
                </a:solidFill>
                <a:latin typeface="Times New Roman" panose="02020603050405020304" pitchFamily="18" charset="0"/>
                <a:cs typeface="Times New Roman" panose="02020603050405020304" pitchFamily="18" charset="0"/>
              </a:rPr>
              <a:t>XÂY DỰNG TÌNH BẠN TRONG SÁNG, LÀNH MẠNH</a:t>
            </a:r>
          </a:p>
        </p:txBody>
      </p:sp>
      <p:sp>
        <p:nvSpPr>
          <p:cNvPr id="10" name="Rectangle 9">
            <a:extLst>
              <a:ext uri="{FF2B5EF4-FFF2-40B4-BE49-F238E27FC236}">
                <a16:creationId xmlns:a16="http://schemas.microsoft.com/office/drawing/2014/main" id="{12AE03BE-6363-44DE-8ACE-BB65A8CF9F63}"/>
              </a:ext>
            </a:extLst>
          </p:cNvPr>
          <p:cNvSpPr/>
          <p:nvPr/>
        </p:nvSpPr>
        <p:spPr>
          <a:xfrm>
            <a:off x="3047998" y="2510618"/>
            <a:ext cx="6096000" cy="342914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517525" algn="l"/>
              </a:tabLst>
              <a:defRPr/>
            </a:pPr>
            <a:r>
              <a:rPr kumimoji="0" lang="vi-VN" sz="36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I.</a:t>
            </a:r>
            <a:r>
              <a:rPr kumimoji="0" lang="en-US" sz="36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ĐẶT VẤN ĐỀ:</a:t>
            </a:r>
            <a:endParaRPr kumimoji="0" lang="vi-VN" sz="2800" b="0"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105"/>
              </a:spcBef>
              <a:spcAft>
                <a:spcPts val="0"/>
              </a:spcAft>
              <a:buClrTx/>
              <a:buSzTx/>
              <a:buFontTx/>
              <a:buNone/>
              <a:tabLst>
                <a:tab pos="517525" algn="l"/>
              </a:tabLst>
              <a:defRPr/>
            </a:pPr>
            <a:r>
              <a:rPr kumimoji="0" lang="vi-VN" sz="36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sym typeface="+mn-ea"/>
              </a:rPr>
              <a:t>II. NỘI DUNG BÀI HỌC</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45"/>
              </a:spcBef>
              <a:spcAft>
                <a:spcPts val="0"/>
              </a:spcAft>
              <a:buClrTx/>
              <a:buSzTx/>
              <a:buFont typeface="Arial" panose="020B0604020202020204"/>
              <a:buNone/>
              <a:tabLst/>
              <a:defRPr/>
            </a:pPr>
            <a:r>
              <a:rPr kumimoji="0" lang="vi-VN" sz="3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Khái niệm</a:t>
            </a:r>
          </a:p>
          <a:p>
            <a:pPr marL="0" marR="0" lvl="0" indent="0" algn="l" defTabSz="914400" rtl="0" eaLnBrk="1" fontAlgn="auto" latinLnBrk="0" hangingPunct="1">
              <a:lnSpc>
                <a:spcPct val="100000"/>
              </a:lnSpc>
              <a:spcBef>
                <a:spcPts val="45"/>
              </a:spcBef>
              <a:spcAft>
                <a:spcPts val="0"/>
              </a:spcAft>
              <a:buClrTx/>
              <a:buSzTx/>
              <a:buFont typeface="Arial" panose="020B0604020202020204"/>
              <a:buNone/>
              <a:tabLst/>
              <a:defRPr/>
            </a:pPr>
            <a:r>
              <a:rPr kumimoji="0" lang="vi-VN" sz="3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Ý nghĩa</a:t>
            </a:r>
          </a:p>
          <a:p>
            <a:pPr marL="0" marR="0" lvl="0" indent="0" algn="l" defTabSz="914400" rtl="0" eaLnBrk="1" fontAlgn="auto" latinLnBrk="0" hangingPunct="1">
              <a:lnSpc>
                <a:spcPct val="100000"/>
              </a:lnSpc>
              <a:spcBef>
                <a:spcPts val="45"/>
              </a:spcBef>
              <a:spcAft>
                <a:spcPts val="0"/>
              </a:spcAft>
              <a:buClrTx/>
              <a:buSzTx/>
              <a:buFont typeface="Arial" panose="020B0604020202020204"/>
              <a:buNone/>
              <a:tabLst/>
              <a:defRPr/>
            </a:pPr>
            <a:r>
              <a:rPr kumimoji="0" lang="vi-VN" sz="3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Rèn</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luyện</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endParaRPr kumimoji="0" lang="vi-VN"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a:p>
            <a:pPr marL="12700" marR="0" lvl="0" indent="0" algn="l" defTabSz="914400" rtl="0" eaLnBrk="1" fontAlgn="auto" latinLnBrk="0" hangingPunct="1">
              <a:lnSpc>
                <a:spcPct val="100000"/>
              </a:lnSpc>
              <a:spcBef>
                <a:spcPts val="0"/>
              </a:spcBef>
              <a:spcAft>
                <a:spcPts val="0"/>
              </a:spcAft>
              <a:buClrTx/>
              <a:buSzTx/>
              <a:buFontTx/>
              <a:buNone/>
              <a:tabLst>
                <a:tab pos="517525" algn="l"/>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LUYỆN TẬP</a:t>
            </a:r>
          </a:p>
        </p:txBody>
      </p:sp>
    </p:spTree>
    <p:extLst>
      <p:ext uri="{BB962C8B-B14F-4D97-AF65-F5344CB8AC3E}">
        <p14:creationId xmlns:p14="http://schemas.microsoft.com/office/powerpoint/2010/main" val="2862177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57D4F4-D8E0-446C-AC8B-2AD7BAFF3D17}"/>
              </a:ext>
            </a:extLst>
          </p:cNvPr>
          <p:cNvPicPr>
            <a:picLocks noChangeAspect="1"/>
          </p:cNvPicPr>
          <p:nvPr/>
        </p:nvPicPr>
        <p:blipFill>
          <a:blip r:embed="rId2"/>
          <a:stretch>
            <a:fillRect/>
          </a:stretch>
        </p:blipFill>
        <p:spPr>
          <a:xfrm>
            <a:off x="0" y="0"/>
            <a:ext cx="12192000" cy="6835776"/>
          </a:xfrm>
          <a:prstGeom prst="rect">
            <a:avLst/>
          </a:prstGeom>
        </p:spPr>
      </p:pic>
      <p:sp>
        <p:nvSpPr>
          <p:cNvPr id="2" name="Title 1"/>
          <p:cNvSpPr>
            <a:spLocks noGrp="1"/>
          </p:cNvSpPr>
          <p:nvPr>
            <p:ph type="title"/>
          </p:nvPr>
        </p:nvSpPr>
        <p:spPr>
          <a:xfrm>
            <a:off x="212035" y="0"/>
            <a:ext cx="11622156" cy="990600"/>
          </a:xfrm>
        </p:spPr>
        <p:txBody>
          <a:bodyPr>
            <a:noAutofit/>
          </a:bodyPr>
          <a:lstStyle/>
          <a:p>
            <a:pPr algn="just"/>
            <a:r>
              <a:rPr lang="en-US" sz="3200" dirty="0" err="1">
                <a:solidFill>
                  <a:srgbClr val="FF0000"/>
                </a:solidFill>
                <a:latin typeface="Times New Roman" pitchFamily="18" charset="0"/>
                <a:cs typeface="Times New Roman" pitchFamily="18" charset="0"/>
              </a:rPr>
              <a:t>Bài</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hay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vi-VN" sz="3200" dirty="0">
                <a:solidFill>
                  <a:srgbClr val="FF0000"/>
                </a:solidFill>
              </a:rPr>
              <a:t> về đặc điểm của tình bạn trong sáng và lành mạnh:</a:t>
            </a:r>
            <a:endParaRPr lang="en-US" sz="32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42683033"/>
              </p:ext>
            </p:extLst>
          </p:nvPr>
        </p:nvGraphicFramePr>
        <p:xfrm>
          <a:off x="357809" y="987408"/>
          <a:ext cx="11476381" cy="5606298"/>
        </p:xfrm>
        <a:graphic>
          <a:graphicData uri="http://schemas.openxmlformats.org/drawingml/2006/table">
            <a:tbl>
              <a:tblPr firstRow="1" bandRow="1">
                <a:tableStyleId>{5940675A-B579-460E-94D1-54222C63F5DA}</a:tableStyleId>
              </a:tblPr>
              <a:tblGrid>
                <a:gridCol w="7712765">
                  <a:extLst>
                    <a:ext uri="{9D8B030D-6E8A-4147-A177-3AD203B41FA5}">
                      <a16:colId xmlns:a16="http://schemas.microsoft.com/office/drawing/2014/main" val="20000"/>
                    </a:ext>
                  </a:extLst>
                </a:gridCol>
                <a:gridCol w="2173356">
                  <a:extLst>
                    <a:ext uri="{9D8B030D-6E8A-4147-A177-3AD203B41FA5}">
                      <a16:colId xmlns:a16="http://schemas.microsoft.com/office/drawing/2014/main" val="20001"/>
                    </a:ext>
                  </a:extLst>
                </a:gridCol>
                <a:gridCol w="1590260">
                  <a:extLst>
                    <a:ext uri="{9D8B030D-6E8A-4147-A177-3AD203B41FA5}">
                      <a16:colId xmlns:a16="http://schemas.microsoft.com/office/drawing/2014/main" val="20002"/>
                    </a:ext>
                  </a:extLst>
                </a:gridCol>
              </a:tblGrid>
              <a:tr h="796616">
                <a:tc>
                  <a:txBody>
                    <a:bodyPr/>
                    <a:lstStyle/>
                    <a:p>
                      <a:pPr algn="ctr"/>
                      <a:r>
                        <a:rPr lang="vi-VN" sz="2400" b="1" dirty="0">
                          <a:solidFill>
                            <a:srgbClr val="0070C0"/>
                          </a:solidFill>
                          <a:latin typeface="+mj-lt"/>
                        </a:rPr>
                        <a:t>Đặc</a:t>
                      </a:r>
                      <a:r>
                        <a:rPr lang="vi-VN" sz="2400" b="1" baseline="0" dirty="0">
                          <a:solidFill>
                            <a:srgbClr val="0070C0"/>
                          </a:solidFill>
                          <a:latin typeface="+mj-lt"/>
                        </a:rPr>
                        <a:t> điểm</a:t>
                      </a:r>
                      <a:endParaRPr lang="en-US" sz="2400" b="1" dirty="0">
                        <a:solidFill>
                          <a:srgbClr val="0070C0"/>
                        </a:solidFill>
                        <a:latin typeface="+mj-lt"/>
                      </a:endParaRPr>
                    </a:p>
                  </a:txBody>
                  <a:tcPr anchor="ctr"/>
                </a:tc>
                <a:tc>
                  <a:txBody>
                    <a:bodyPr/>
                    <a:lstStyle/>
                    <a:p>
                      <a:pPr algn="ctr"/>
                      <a:r>
                        <a:rPr lang="vi-VN" sz="2400" b="1" dirty="0">
                          <a:solidFill>
                            <a:srgbClr val="0070C0"/>
                          </a:solidFill>
                          <a:latin typeface="+mj-lt"/>
                        </a:rPr>
                        <a:t>Tán</a:t>
                      </a:r>
                      <a:r>
                        <a:rPr lang="vi-VN" sz="2400" b="1" baseline="0" dirty="0">
                          <a:solidFill>
                            <a:srgbClr val="0070C0"/>
                          </a:solidFill>
                          <a:latin typeface="+mj-lt"/>
                        </a:rPr>
                        <a:t> thành</a:t>
                      </a:r>
                      <a:endParaRPr lang="en-US" sz="2400" b="1" dirty="0">
                        <a:solidFill>
                          <a:srgbClr val="0070C0"/>
                        </a:solidFill>
                        <a:latin typeface="+mj-lt"/>
                      </a:endParaRPr>
                    </a:p>
                  </a:txBody>
                  <a:tcPr anchor="ctr"/>
                </a:tc>
                <a:tc>
                  <a:txBody>
                    <a:bodyPr/>
                    <a:lstStyle/>
                    <a:p>
                      <a:pPr algn="ctr"/>
                      <a:r>
                        <a:rPr lang="vi-VN" sz="2400" b="1" dirty="0">
                          <a:solidFill>
                            <a:srgbClr val="0070C0"/>
                          </a:solidFill>
                          <a:latin typeface="+mj-lt"/>
                        </a:rPr>
                        <a:t>Không</a:t>
                      </a:r>
                      <a:r>
                        <a:rPr lang="vi-VN" sz="2400" b="1" baseline="0" dirty="0">
                          <a:solidFill>
                            <a:srgbClr val="0070C0"/>
                          </a:solidFill>
                          <a:latin typeface="+mj-lt"/>
                        </a:rPr>
                        <a:t> </a:t>
                      </a:r>
                    </a:p>
                    <a:p>
                      <a:pPr algn="ctr"/>
                      <a:r>
                        <a:rPr lang="vi-VN" sz="2400" b="1" baseline="0" dirty="0">
                          <a:solidFill>
                            <a:srgbClr val="0070C0"/>
                          </a:solidFill>
                          <a:latin typeface="+mj-lt"/>
                        </a:rPr>
                        <a:t>tán thành</a:t>
                      </a:r>
                      <a:endParaRPr lang="en-US" sz="2400" b="1" dirty="0">
                        <a:solidFill>
                          <a:srgbClr val="0070C0"/>
                        </a:solidFill>
                        <a:latin typeface="+mj-lt"/>
                      </a:endParaRPr>
                    </a:p>
                  </a:txBody>
                  <a:tcPr anchor="ctr"/>
                </a:tc>
                <a:extLst>
                  <a:ext uri="{0D108BD9-81ED-4DB2-BD59-A6C34878D82A}">
                    <a16:rowId xmlns:a16="http://schemas.microsoft.com/office/drawing/2014/main" val="10000"/>
                  </a:ext>
                </a:extLst>
              </a:tr>
              <a:tr h="442565">
                <a:tc>
                  <a:txBody>
                    <a:bodyPr/>
                    <a:lstStyle/>
                    <a:p>
                      <a:pPr algn="l"/>
                      <a:r>
                        <a:rPr lang="vi-VN" sz="2800" b="0" dirty="0">
                          <a:latin typeface="Times New Roman" panose="02020603050405020304" pitchFamily="18" charset="0"/>
                          <a:cs typeface="Times New Roman" panose="02020603050405020304" pitchFamily="18" charset="0"/>
                        </a:rPr>
                        <a:t>Chỉ có</a:t>
                      </a:r>
                      <a:r>
                        <a:rPr lang="vi-VN" sz="2800" b="0" baseline="0" dirty="0">
                          <a:latin typeface="Times New Roman" panose="02020603050405020304" pitchFamily="18" charset="0"/>
                          <a:cs typeface="Times New Roman" panose="02020603050405020304" pitchFamily="18" charset="0"/>
                        </a:rPr>
                        <a:t> trong sách vở</a:t>
                      </a:r>
                      <a:endParaRPr lang="en-US" sz="2800" b="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10001"/>
                  </a:ext>
                </a:extLst>
              </a:tr>
              <a:tr h="678599">
                <a:tc>
                  <a:txBody>
                    <a:bodyPr/>
                    <a:lstStyle/>
                    <a:p>
                      <a:pPr algn="l"/>
                      <a:r>
                        <a:rPr lang="vi-VN" sz="2800" b="0" dirty="0">
                          <a:latin typeface="Times New Roman" panose="02020603050405020304" pitchFamily="18" charset="0"/>
                          <a:cs typeface="Times New Roman" panose="02020603050405020304" pitchFamily="18" charset="0"/>
                        </a:rPr>
                        <a:t>Thông</a:t>
                      </a:r>
                      <a:r>
                        <a:rPr lang="vi-VN" sz="2800" b="0" baseline="0" dirty="0">
                          <a:latin typeface="Times New Roman" panose="02020603050405020304" pitchFamily="18" charset="0"/>
                          <a:cs typeface="Times New Roman" panose="02020603050405020304" pitchFamily="18" charset="0"/>
                        </a:rPr>
                        <a:t> cảm, đồng cảm sâu sắc</a:t>
                      </a:r>
                      <a:endParaRPr lang="en-US" sz="2800" b="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10002"/>
                  </a:ext>
                </a:extLst>
              </a:tr>
              <a:tr h="665298">
                <a:tc>
                  <a:txBody>
                    <a:bodyPr/>
                    <a:lstStyle/>
                    <a:p>
                      <a:pPr algn="l"/>
                      <a:r>
                        <a:rPr lang="vi-VN" sz="2800" b="0" dirty="0">
                          <a:latin typeface="Times New Roman" panose="02020603050405020304" pitchFamily="18" charset="0"/>
                          <a:cs typeface="Times New Roman" panose="02020603050405020304" pitchFamily="18" charset="0"/>
                        </a:rPr>
                        <a:t>Tự nguyện,</a:t>
                      </a:r>
                      <a:r>
                        <a:rPr lang="vi-VN" sz="2800" b="0" baseline="0" dirty="0">
                          <a:latin typeface="Times New Roman" panose="02020603050405020304" pitchFamily="18" charset="0"/>
                          <a:cs typeface="Times New Roman" panose="02020603050405020304" pitchFamily="18" charset="0"/>
                        </a:rPr>
                        <a:t> bình đẳng, tôn trọng, tin cậy, chân thành</a:t>
                      </a:r>
                      <a:endParaRPr lang="en-US" sz="2800" b="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10003"/>
                  </a:ext>
                </a:extLst>
              </a:tr>
              <a:tr h="678599">
                <a:tc>
                  <a:txBody>
                    <a:bodyPr/>
                    <a:lstStyle/>
                    <a:p>
                      <a:pPr algn="l"/>
                      <a:r>
                        <a:rPr lang="vi-VN" sz="2800" b="0" dirty="0">
                          <a:latin typeface="Times New Roman" panose="02020603050405020304" pitchFamily="18" charset="0"/>
                          <a:cs typeface="Times New Roman" panose="02020603050405020304" pitchFamily="18" charset="0"/>
                        </a:rPr>
                        <a:t>Bao che cho nhau</a:t>
                      </a:r>
                      <a:endParaRPr lang="en-US" sz="2800" b="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p>
                      <a:pPr algn="ctr"/>
                      <a:endParaRPr lang="en-US" sz="2000" b="1" dirty="0"/>
                    </a:p>
                  </a:txBody>
                  <a:tcPr anchor="ctr"/>
                </a:tc>
                <a:extLst>
                  <a:ext uri="{0D108BD9-81ED-4DB2-BD59-A6C34878D82A}">
                    <a16:rowId xmlns:a16="http://schemas.microsoft.com/office/drawing/2014/main" val="10004"/>
                  </a:ext>
                </a:extLst>
              </a:tr>
              <a:tr h="795720">
                <a:tc>
                  <a:txBody>
                    <a:bodyPr/>
                    <a:lstStyle/>
                    <a:p>
                      <a:pPr algn="l"/>
                      <a:r>
                        <a:rPr lang="vi-VN" sz="2800" b="0" dirty="0">
                          <a:latin typeface="Times New Roman" panose="02020603050405020304" pitchFamily="18" charset="0"/>
                          <a:cs typeface="Times New Roman" panose="02020603050405020304" pitchFamily="18" charset="0"/>
                        </a:rPr>
                        <a:t>Vì</a:t>
                      </a:r>
                      <a:r>
                        <a:rPr lang="vi-VN" sz="2800" b="0" baseline="0" dirty="0">
                          <a:latin typeface="Times New Roman" panose="02020603050405020304" pitchFamily="18" charset="0"/>
                          <a:cs typeface="Times New Roman" panose="02020603050405020304" pitchFamily="18" charset="0"/>
                        </a:rPr>
                        <a:t> lợi ích nên có thể lợi dụng được</a:t>
                      </a:r>
                      <a:endParaRPr lang="en-US" sz="2800" b="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p>
                      <a:pPr algn="ctr"/>
                      <a:endParaRPr lang="en-US" sz="2000" b="1" dirty="0"/>
                    </a:p>
                  </a:txBody>
                  <a:tcPr anchor="ctr"/>
                </a:tc>
                <a:extLst>
                  <a:ext uri="{0D108BD9-81ED-4DB2-BD59-A6C34878D82A}">
                    <a16:rowId xmlns:a16="http://schemas.microsoft.com/office/drawing/2014/main" val="10005"/>
                  </a:ext>
                </a:extLst>
              </a:tr>
              <a:tr h="678599">
                <a:tc>
                  <a:txBody>
                    <a:bodyPr/>
                    <a:lstStyle/>
                    <a:p>
                      <a:pPr algn="l"/>
                      <a:r>
                        <a:rPr lang="vi-VN" sz="2800" b="0" dirty="0">
                          <a:latin typeface="Times New Roman" panose="02020603050405020304" pitchFamily="18" charset="0"/>
                          <a:cs typeface="Times New Roman" panose="02020603050405020304" pitchFamily="18" charset="0"/>
                        </a:rPr>
                        <a:t>Quan tâm</a:t>
                      </a:r>
                      <a:r>
                        <a:rPr lang="vi-VN" sz="2800" b="0" baseline="0" dirty="0">
                          <a:latin typeface="Times New Roman" panose="02020603050405020304" pitchFamily="18" charset="0"/>
                          <a:cs typeface="Times New Roman" panose="02020603050405020304" pitchFamily="18" charset="0"/>
                        </a:rPr>
                        <a:t> giúp đỡ nhau</a:t>
                      </a:r>
                      <a:endParaRPr lang="en-US" sz="2800" b="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val="10006"/>
                  </a:ext>
                </a:extLst>
              </a:tr>
              <a:tr h="678599">
                <a:tc>
                  <a:txBody>
                    <a:bodyPr/>
                    <a:lstStyle/>
                    <a:p>
                      <a:pPr algn="l"/>
                      <a:r>
                        <a:rPr lang="vi-VN" sz="2800" b="0" dirty="0">
                          <a:latin typeface="Times New Roman" panose="02020603050405020304" pitchFamily="18" charset="0"/>
                          <a:cs typeface="Times New Roman" panose="02020603050405020304" pitchFamily="18" charset="0"/>
                        </a:rPr>
                        <a:t>Tụ tập,</a:t>
                      </a:r>
                      <a:r>
                        <a:rPr lang="vi-VN" sz="2800" b="0" baseline="0" dirty="0">
                          <a:latin typeface="Times New Roman" panose="02020603050405020304" pitchFamily="18" charset="0"/>
                          <a:cs typeface="Times New Roman" panose="02020603050405020304" pitchFamily="18" charset="0"/>
                        </a:rPr>
                        <a:t> rủ rê, quậy phá, hội hè.</a:t>
                      </a:r>
                      <a:endParaRPr lang="en-US" sz="2800" b="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p>
                      <a:pPr algn="ctr"/>
                      <a:endParaRPr lang="en-US" sz="2000" b="1" dirty="0"/>
                    </a:p>
                  </a:txBody>
                  <a:tcPr anchor="ctr"/>
                </a:tc>
                <a:extLst>
                  <a:ext uri="{0D108BD9-81ED-4DB2-BD59-A6C34878D82A}">
                    <a16:rowId xmlns:a16="http://schemas.microsoft.com/office/drawing/2014/main" val="10007"/>
                  </a:ext>
                </a:extLst>
              </a:tr>
            </a:tbl>
          </a:graphicData>
        </a:graphic>
      </p:graphicFrame>
      <p:sp>
        <p:nvSpPr>
          <p:cNvPr id="4" name="Heart 3"/>
          <p:cNvSpPr/>
          <p:nvPr/>
        </p:nvSpPr>
        <p:spPr>
          <a:xfrm>
            <a:off x="10776157" y="6020003"/>
            <a:ext cx="561378" cy="55880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8865705" y="2487822"/>
            <a:ext cx="602974" cy="51580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Heart 6"/>
          <p:cNvSpPr/>
          <p:nvPr/>
        </p:nvSpPr>
        <p:spPr>
          <a:xfrm>
            <a:off x="8865705" y="3171099"/>
            <a:ext cx="616649" cy="51580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p:cNvSpPr/>
          <p:nvPr/>
        </p:nvSpPr>
        <p:spPr>
          <a:xfrm>
            <a:off x="10647568" y="3833076"/>
            <a:ext cx="654742" cy="465482"/>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a:off x="10729475" y="4583734"/>
            <a:ext cx="561377" cy="53817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a:off x="8908985" y="5264124"/>
            <a:ext cx="616649" cy="54345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a:off x="10682793" y="1922790"/>
            <a:ext cx="654742" cy="371491"/>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96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lide(fromBottom)">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plus(in)">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AA62BD-2097-43E0-A30C-887E47BAB594}"/>
              </a:ext>
            </a:extLst>
          </p:cNvPr>
          <p:cNvPicPr>
            <a:picLocks noChangeAspect="1"/>
          </p:cNvPicPr>
          <p:nvPr/>
        </p:nvPicPr>
        <p:blipFill>
          <a:blip r:embed="rId2"/>
          <a:stretch>
            <a:fillRect/>
          </a:stretch>
        </p:blipFill>
        <p:spPr>
          <a:xfrm>
            <a:off x="0" y="0"/>
            <a:ext cx="12192000" cy="6835776"/>
          </a:xfrm>
          <a:prstGeom prst="rect">
            <a:avLst/>
          </a:prstGeom>
        </p:spPr>
      </p:pic>
      <p:sp>
        <p:nvSpPr>
          <p:cNvPr id="6" name="TextBox 5">
            <a:extLst>
              <a:ext uri="{FF2B5EF4-FFF2-40B4-BE49-F238E27FC236}">
                <a16:creationId xmlns:a16="http://schemas.microsoft.com/office/drawing/2014/main" id="{A3E06280-182C-4B9B-AECF-2A5DD733F556}"/>
              </a:ext>
            </a:extLst>
          </p:cNvPr>
          <p:cNvSpPr txBox="1"/>
          <p:nvPr/>
        </p:nvSpPr>
        <p:spPr>
          <a:xfrm>
            <a:off x="1484243" y="292918"/>
            <a:ext cx="922351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Bài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sẽ</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gì</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nếu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thấy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mình</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Mắc</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khuyết</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hoặc</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Bị</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rủ</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rê</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lôi</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kéo</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ma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túy</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7" name="Rectangle 6">
            <a:extLst>
              <a:ext uri="{FF2B5EF4-FFF2-40B4-BE49-F238E27FC236}">
                <a16:creationId xmlns:a16="http://schemas.microsoft.com/office/drawing/2014/main" id="{C30240A0-EA3D-4E6C-BB64-3128850A04F3}"/>
              </a:ext>
            </a:extLst>
          </p:cNvPr>
          <p:cNvSpPr/>
          <p:nvPr/>
        </p:nvSpPr>
        <p:spPr>
          <a:xfrm>
            <a:off x="2001078" y="4306956"/>
            <a:ext cx="8719931" cy="14047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0070C0"/>
                </a:solidFill>
                <a:latin typeface="Times New Roman" panose="02020603050405020304" pitchFamily="18" charset="0"/>
                <a:cs typeface="Times New Roman" panose="02020603050405020304" pitchFamily="18" charset="0"/>
              </a:rPr>
              <a:t>Gợi</a:t>
            </a:r>
            <a:r>
              <a:rPr lang="en-US" sz="3600" dirty="0">
                <a:solidFill>
                  <a:srgbClr val="0070C0"/>
                </a:solidFill>
                <a:latin typeface="Times New Roman" panose="02020603050405020304" pitchFamily="18" charset="0"/>
                <a:cs typeface="Times New Roman" panose="02020603050405020304" pitchFamily="18" charset="0"/>
              </a:rPr>
              <a:t> ý </a:t>
            </a:r>
            <a:r>
              <a:rPr lang="en-US" sz="3600" dirty="0" err="1">
                <a:solidFill>
                  <a:srgbClr val="0070C0"/>
                </a:solidFill>
                <a:latin typeface="Times New Roman" panose="02020603050405020304" pitchFamily="18" charset="0"/>
                <a:cs typeface="Times New Roman" panose="02020603050405020304" pitchFamily="18" charset="0"/>
              </a:rPr>
              <a:t>tra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lời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a:t>
            </a:r>
            <a:r>
              <a:rPr lang="en-US" sz="3600" dirty="0">
                <a:latin typeface="Times New Roman" panose="02020603050405020304" pitchFamily="18" charset="0"/>
                <a:cs typeface="Times New Roman" panose="02020603050405020304" pitchFamily="18" charset="0"/>
              </a:rPr>
              <a:t> mẹ, </a:t>
            </a:r>
            <a:r>
              <a:rPr lang="en-US" sz="3600" dirty="0" err="1">
                <a:latin typeface="Times New Roman" panose="02020603050405020304" pitchFamily="18" charset="0"/>
                <a:cs typeface="Times New Roman" panose="02020603050405020304" pitchFamily="18" charset="0"/>
              </a:rPr>
              <a:t>người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giúp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bạn</a:t>
            </a:r>
            <a:r>
              <a:rPr lang="en-US" sz="3600" dirty="0">
                <a:latin typeface="Times New Roman" panose="02020603050405020304" pitchFamily="18" charset="0"/>
                <a:cs typeface="Times New Roman" panose="02020603050405020304" pitchFamily="18" charset="0"/>
              </a:rPr>
              <a:t>.</a:t>
            </a:r>
          </a:p>
        </p:txBody>
      </p:sp>
      <p:sp>
        <p:nvSpPr>
          <p:cNvPr id="8" name="Arrow: Down 7">
            <a:extLst>
              <a:ext uri="{FF2B5EF4-FFF2-40B4-BE49-F238E27FC236}">
                <a16:creationId xmlns:a16="http://schemas.microsoft.com/office/drawing/2014/main" id="{4919E1CD-F383-4983-A552-C4DFD117DEB9}"/>
              </a:ext>
            </a:extLst>
          </p:cNvPr>
          <p:cNvSpPr/>
          <p:nvPr/>
        </p:nvSpPr>
        <p:spPr>
          <a:xfrm>
            <a:off x="5708372" y="2945636"/>
            <a:ext cx="1225827" cy="1263146"/>
          </a:xfrm>
          <a:prstGeom prst="downArrow">
            <a:avLst>
              <a:gd name="adj1" fmla="val 50000"/>
              <a:gd name="adj2" fmla="val 5104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209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971CA-83C5-4E05-AB9E-D4DD3009197D}"/>
              </a:ext>
            </a:extLst>
          </p:cNvPr>
          <p:cNvPicPr>
            <a:picLocks noChangeAspect="1"/>
          </p:cNvPicPr>
          <p:nvPr/>
        </p:nvPicPr>
        <p:blipFill>
          <a:blip r:embed="rId2"/>
          <a:stretch>
            <a:fillRect/>
          </a:stretch>
        </p:blipFill>
        <p:spPr>
          <a:xfrm>
            <a:off x="0" y="24384"/>
            <a:ext cx="12192000" cy="6833616"/>
          </a:xfrm>
          <a:prstGeom prst="rect">
            <a:avLst/>
          </a:prstGeom>
        </p:spPr>
      </p:pic>
      <p:sp>
        <p:nvSpPr>
          <p:cNvPr id="2" name="Text Box 11">
            <a:extLst>
              <a:ext uri="{FF2B5EF4-FFF2-40B4-BE49-F238E27FC236}">
                <a16:creationId xmlns:a16="http://schemas.microsoft.com/office/drawing/2014/main" id="{54F17383-5920-4064-A333-68367DF7FAFE}"/>
              </a:ext>
            </a:extLst>
          </p:cNvPr>
          <p:cNvSpPr txBox="1"/>
          <p:nvPr/>
        </p:nvSpPr>
        <p:spPr>
          <a:xfrm>
            <a:off x="551539" y="553280"/>
            <a:ext cx="11088922"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45"/>
              </a:spcBef>
              <a:buFont typeface="Arial" panose="020B0604020202020204"/>
              <a:buNone/>
            </a:pPr>
            <a:r>
              <a:rPr lang="en-US" sz="3600" b="1" i="1" dirty="0" err="1">
                <a:solidFill>
                  <a:srgbClr val="FF0000"/>
                </a:solidFill>
                <a:latin typeface="Times New Roman" pitchFamily="18" charset="0"/>
                <a:cs typeface="Times New Roman" pitchFamily="18" charset="0"/>
              </a:rPr>
              <a:t>Bài</a:t>
            </a:r>
            <a:r>
              <a:rPr lang="en-US" sz="3600" b="1" i="1" dirty="0">
                <a:solidFill>
                  <a:srgbClr val="FF0000"/>
                </a:solidFill>
                <a:latin typeface="Times New Roman" pitchFamily="18" charset="0"/>
                <a:cs typeface="Times New Roman" pitchFamily="18" charset="0"/>
              </a:rPr>
              <a:t> 3: </a:t>
            </a:r>
            <a:r>
              <a:rPr lang="en-US" sz="3600" b="1" i="1" dirty="0" err="1">
                <a:solidFill>
                  <a:srgbClr val="FF0000"/>
                </a:solidFill>
                <a:latin typeface="Times New Roman" pitchFamily="18" charset="0"/>
                <a:cs typeface="Times New Roman" pitchFamily="18" charset="0"/>
              </a:rPr>
              <a:t>Em</a:t>
            </a:r>
            <a:r>
              <a:rPr lang="en-US" sz="3600" b="1" i="1" dirty="0">
                <a:solidFill>
                  <a:srgbClr val="FF0000"/>
                </a:solidFill>
                <a:latin typeface="Times New Roman" pitchFamily="18" charset="0"/>
                <a:cs typeface="Times New Roman" pitchFamily="18" charset="0"/>
              </a:rPr>
              <a:t> có </a:t>
            </a:r>
            <a:r>
              <a:rPr lang="en-US" sz="3600" b="1" i="1" dirty="0" err="1">
                <a:solidFill>
                  <a:srgbClr val="FF0000"/>
                </a:solidFill>
                <a:latin typeface="Times New Roman" pitchFamily="18" charset="0"/>
                <a:cs typeface="Times New Roman" pitchFamily="18" charset="0"/>
              </a:rPr>
              <a:t>đồng</a:t>
            </a:r>
            <a:r>
              <a:rPr lang="en-US" sz="3600" b="1" i="1" dirty="0">
                <a:solidFill>
                  <a:srgbClr val="FF0000"/>
                </a:solidFill>
                <a:latin typeface="Times New Roman" pitchFamily="18" charset="0"/>
                <a:cs typeface="Times New Roman" pitchFamily="18" charset="0"/>
              </a:rPr>
              <a:t> ý </a:t>
            </a:r>
            <a:r>
              <a:rPr lang="en-US" sz="3600" b="1" i="1" dirty="0" err="1">
                <a:solidFill>
                  <a:srgbClr val="FF0000"/>
                </a:solidFill>
                <a:latin typeface="Times New Roman" pitchFamily="18" charset="0"/>
                <a:cs typeface="Times New Roman" pitchFamily="18" charset="0"/>
              </a:rPr>
              <a:t>với</a:t>
            </a:r>
            <a:r>
              <a:rPr lang="en-US" sz="3600" b="1" i="1" dirty="0">
                <a:solidFill>
                  <a:srgbClr val="FF0000"/>
                </a:solidFill>
                <a:latin typeface="Times New Roman" pitchFamily="18" charset="0"/>
                <a:cs typeface="Times New Roman" pitchFamily="18" charset="0"/>
              </a:rPr>
              <a:t> ý </a:t>
            </a:r>
            <a:r>
              <a:rPr lang="en-US" sz="3600" b="1" i="1" dirty="0" err="1">
                <a:solidFill>
                  <a:srgbClr val="FF0000"/>
                </a:solidFill>
                <a:latin typeface="Times New Roman" pitchFamily="18" charset="0"/>
                <a:cs typeface="Times New Roman" pitchFamily="18" charset="0"/>
              </a:rPr>
              <a:t>kiến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sau</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không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giải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thích</a:t>
            </a:r>
            <a:r>
              <a:rPr lang="en-US" sz="3600" b="1" i="1" dirty="0">
                <a:solidFill>
                  <a:srgbClr val="FF0000"/>
                </a:solidFill>
                <a:latin typeface="Times New Roman" pitchFamily="18" charset="0"/>
                <a:cs typeface="Times New Roman" pitchFamily="18" charset="0"/>
              </a:rPr>
              <a:t> vì </a:t>
            </a:r>
            <a:r>
              <a:rPr lang="en-US" sz="3600" b="1" i="1" dirty="0" err="1">
                <a:solidFill>
                  <a:srgbClr val="FF0000"/>
                </a:solidFill>
                <a:latin typeface="Times New Roman" pitchFamily="18" charset="0"/>
                <a:cs typeface="Times New Roman" pitchFamily="18" charset="0"/>
              </a:rPr>
              <a:t>sao</a:t>
            </a:r>
            <a:r>
              <a:rPr lang="en-US" sz="3600" b="1" i="1" dirty="0">
                <a:solidFill>
                  <a:srgbClr val="FF0000"/>
                </a:solidFill>
                <a:latin typeface="Times New Roman" pitchFamily="18" charset="0"/>
                <a:cs typeface="Times New Roman" pitchFamily="18" charset="0"/>
              </a:rPr>
              <a:t>?</a:t>
            </a:r>
          </a:p>
          <a:p>
            <a:pPr>
              <a:spcBef>
                <a:spcPts val="45"/>
              </a:spcBef>
              <a:buFont typeface="Arial" panose="020B0604020202020204"/>
              <a:buNone/>
            </a:pPr>
            <a:r>
              <a:rPr lang="en-US" sz="3600" dirty="0">
                <a:solidFill>
                  <a:prstClr val="black"/>
                </a:solidFill>
                <a:latin typeface="Times New Roman" pitchFamily="18" charset="0"/>
                <a:cs typeface="Times New Roman" pitchFamily="18" charset="0"/>
              </a:rPr>
              <a:t>a. </a:t>
            </a:r>
            <a:r>
              <a:rPr lang="en-US" sz="3600" dirty="0" err="1">
                <a:solidFill>
                  <a:prstClr val="black"/>
                </a:solidFill>
                <a:latin typeface="Times New Roman" pitchFamily="18" charset="0"/>
                <a:cs typeface="Times New Roman" pitchFamily="18" charset="0"/>
              </a:rPr>
              <a:t>Không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thể</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tình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sáng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mạnh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giữa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những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người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khác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giới</a:t>
            </a:r>
            <a:r>
              <a:rPr lang="en-US" sz="3600" dirty="0">
                <a:solidFill>
                  <a:prstClr val="black"/>
                </a:solidFill>
                <a:latin typeface="Times New Roman" pitchFamily="18" charset="0"/>
                <a:cs typeface="Times New Roman" pitchFamily="18" charset="0"/>
              </a:rPr>
              <a:t>. </a:t>
            </a:r>
          </a:p>
          <a:p>
            <a:pPr>
              <a:spcBef>
                <a:spcPts val="45"/>
              </a:spcBef>
              <a:buFont typeface="Arial" panose="020B0604020202020204"/>
              <a:buNone/>
            </a:pPr>
            <a:r>
              <a:rPr lang="en-US" sz="3600" dirty="0">
                <a:solidFill>
                  <a:prstClr val="black"/>
                </a:solidFill>
                <a:latin typeface="Times New Roman" pitchFamily="18" charset="0"/>
                <a:cs typeface="Times New Roman" pitchFamily="18" charset="0"/>
              </a:rPr>
              <a:t>b. </a:t>
            </a:r>
            <a:r>
              <a:rPr lang="en-US" sz="3600" dirty="0" err="1">
                <a:solidFill>
                  <a:prstClr val="black"/>
                </a:solidFill>
                <a:latin typeface="Times New Roman" pitchFamily="18" charset="0"/>
                <a:cs typeface="Times New Roman" pitchFamily="18" charset="0"/>
              </a:rPr>
              <a:t>Tình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sáng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mạnh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chỉ</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từ</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một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phía</a:t>
            </a:r>
            <a:r>
              <a:rPr lang="en-US" sz="3600" dirty="0">
                <a:solidFill>
                  <a:prstClr val="black"/>
                </a:solidFill>
                <a:latin typeface="Times New Roman" pitchFamily="18" charset="0"/>
                <a:cs typeface="Times New Roman" pitchFamily="18" charset="0"/>
              </a:rPr>
              <a:t>.</a:t>
            </a:r>
          </a:p>
          <a:p>
            <a:pPr>
              <a:spcBef>
                <a:spcPts val="45"/>
              </a:spcBef>
              <a:buFont typeface="Arial" panose="020B0604020202020204"/>
              <a:buNone/>
            </a:pPr>
            <a:r>
              <a:rPr lang="en-US" sz="3600" dirty="0">
                <a:solidFill>
                  <a:prstClr val="black"/>
                </a:solidFill>
                <a:latin typeface="Times New Roman" pitchFamily="18" charset="0"/>
                <a:cs typeface="Times New Roman" pitchFamily="18" charset="0"/>
              </a:rPr>
              <a:t>c. </a:t>
            </a:r>
            <a:r>
              <a:rPr lang="en-US" sz="3600" dirty="0" err="1">
                <a:solidFill>
                  <a:prstClr val="black"/>
                </a:solidFill>
                <a:latin typeface="Times New Roman" pitchFamily="18" charset="0"/>
                <a:cs typeface="Times New Roman" pitchFamily="18" charset="0"/>
              </a:rPr>
              <a:t>Bạn</a:t>
            </a:r>
            <a:r>
              <a:rPr lang="en-US" sz="3600" dirty="0">
                <a:solidFill>
                  <a:prstClr val="black"/>
                </a:solidFill>
                <a:latin typeface="Times New Roman" pitchFamily="18" charset="0"/>
                <a:cs typeface="Times New Roman" pitchFamily="18" charset="0"/>
              </a:rPr>
              <a:t> bè </a:t>
            </a:r>
            <a:r>
              <a:rPr lang="en-US" sz="3600" dirty="0" err="1">
                <a:solidFill>
                  <a:prstClr val="black"/>
                </a:solidFill>
                <a:latin typeface="Times New Roman" pitchFamily="18" charset="0"/>
                <a:cs typeface="Times New Roman" pitchFamily="18" charset="0"/>
              </a:rPr>
              <a:t>phải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bảo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vê</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bênh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vực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nhau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mọi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trường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hợp</a:t>
            </a:r>
            <a:r>
              <a:rPr lang="en-US" sz="3600" dirty="0">
                <a:solidFill>
                  <a:prstClr val="black"/>
                </a:solidFill>
                <a:latin typeface="Times New Roman" pitchFamily="18" charset="0"/>
                <a:cs typeface="Times New Roman" pitchFamily="18" charset="0"/>
              </a:rPr>
              <a:t>.</a:t>
            </a:r>
          </a:p>
          <a:p>
            <a:pPr>
              <a:spcBef>
                <a:spcPts val="45"/>
              </a:spcBef>
              <a:buFont typeface="Arial" panose="020B0604020202020204"/>
              <a:buNone/>
            </a:pPr>
            <a:r>
              <a:rPr lang="en-US" sz="3600" dirty="0">
                <a:solidFill>
                  <a:prstClr val="black"/>
                </a:solidFill>
                <a:latin typeface="Times New Roman" pitchFamily="18" charset="0"/>
                <a:cs typeface="Times New Roman" pitchFamily="18" charset="0"/>
              </a:rPr>
              <a:t>d. </a:t>
            </a:r>
            <a:r>
              <a:rPr lang="en-US" sz="3600" dirty="0" err="1">
                <a:solidFill>
                  <a:prstClr val="black"/>
                </a:solidFill>
                <a:latin typeface="Times New Roman" pitchFamily="18" charset="0"/>
                <a:cs typeface="Times New Roman" pitchFamily="18" charset="0"/>
              </a:rPr>
              <a:t>Hãy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chậm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rãi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việc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chọn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càng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chậm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rãi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việc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thay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bạn</a:t>
            </a:r>
            <a:r>
              <a:rPr lang="en-US" sz="36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260897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59487-F9CA-41F1-91E3-211CC067B641}"/>
              </a:ext>
            </a:extLst>
          </p:cNvPr>
          <p:cNvPicPr>
            <a:picLocks noChangeAspect="1"/>
          </p:cNvPicPr>
          <p:nvPr/>
        </p:nvPicPr>
        <p:blipFill>
          <a:blip r:embed="rId2"/>
          <a:stretch>
            <a:fillRect/>
          </a:stretch>
        </p:blipFill>
        <p:spPr>
          <a:xfrm>
            <a:off x="0" y="0"/>
            <a:ext cx="12192000" cy="6835776"/>
          </a:xfrm>
          <a:prstGeom prst="rect">
            <a:avLst/>
          </a:prstGeom>
        </p:spPr>
      </p:pic>
      <p:sp>
        <p:nvSpPr>
          <p:cNvPr id="3" name="Content Placeholder 2">
            <a:extLst>
              <a:ext uri="{FF2B5EF4-FFF2-40B4-BE49-F238E27FC236}">
                <a16:creationId xmlns:a16="http://schemas.microsoft.com/office/drawing/2014/main" id="{07DF7B13-9FFF-4775-8167-BB235A9588D4}"/>
              </a:ext>
            </a:extLst>
          </p:cNvPr>
          <p:cNvSpPr>
            <a:spLocks noGrp="1"/>
          </p:cNvSpPr>
          <p:nvPr>
            <p:ph idx="1"/>
          </p:nvPr>
        </p:nvSpPr>
        <p:spPr>
          <a:xfrm>
            <a:off x="662609" y="498326"/>
            <a:ext cx="10866782" cy="1089529"/>
          </a:xfrm>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GB" sz="3600" b="1" dirty="0">
                <a:solidFill>
                  <a:srgbClr val="FF0000"/>
                </a:solidFill>
                <a:latin typeface="Times New Roman" panose="02020603050405020304" pitchFamily="18" charset="0"/>
                <a:cs typeface="Times New Roman" panose="02020603050405020304" pitchFamily="18" charset="0"/>
              </a:rPr>
              <a:t>C</a:t>
            </a:r>
            <a:r>
              <a:rPr lang="vi-VN" sz="3600" b="1" dirty="0">
                <a:solidFill>
                  <a:srgbClr val="FF0000"/>
                </a:solidFill>
                <a:effectLst/>
                <a:latin typeface="Times New Roman" panose="02020603050405020304" pitchFamily="18" charset="0"/>
                <a:cs typeface="Times New Roman" panose="02020603050405020304" pitchFamily="18" charset="0"/>
              </a:rPr>
              <a:t>âu </a:t>
            </a:r>
            <a:r>
              <a:rPr lang="en-US" sz="3600" b="1" dirty="0">
                <a:solidFill>
                  <a:srgbClr val="FF0000"/>
                </a:solidFill>
                <a:effectLst/>
                <a:latin typeface="Times New Roman" panose="02020603050405020304" pitchFamily="18" charset="0"/>
                <a:cs typeface="Times New Roman" panose="02020603050405020304" pitchFamily="18" charset="0"/>
              </a:rPr>
              <a:t>4</a:t>
            </a:r>
            <a:r>
              <a:rPr lang="vi-VN" sz="3600" b="1" dirty="0">
                <a:solidFill>
                  <a:srgbClr val="FF0000"/>
                </a:solidFill>
                <a:effectLst/>
                <a:latin typeface="Times New Roman" panose="02020603050405020304" pitchFamily="18" charset="0"/>
                <a:cs typeface="Times New Roman" panose="02020603050405020304" pitchFamily="18" charset="0"/>
              </a:rPr>
              <a:t>: Nêu một số câu ca dao, tục ngữ nói về </a:t>
            </a:r>
            <a:r>
              <a:rPr lang="en-US" sz="3600" b="1" dirty="0" err="1">
                <a:solidFill>
                  <a:srgbClr val="FF0000"/>
                </a:solidFill>
                <a:effectLst/>
                <a:latin typeface="Times New Roman" panose="02020603050405020304" pitchFamily="18" charset="0"/>
                <a:cs typeface="Times New Roman" panose="02020603050405020304" pitchFamily="18" charset="0"/>
              </a:rPr>
              <a:t>việc</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xây</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dựng</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tình</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bạn</a:t>
            </a:r>
            <a:r>
              <a:rPr lang="en-US" sz="3600" b="1" dirty="0">
                <a:solidFill>
                  <a:srgbClr val="FF0000"/>
                </a:solidFill>
                <a:effectLst/>
                <a:latin typeface="Times New Roman" panose="02020603050405020304" pitchFamily="18" charset="0"/>
                <a:cs typeface="Times New Roman" panose="02020603050405020304" pitchFamily="18" charset="0"/>
              </a:rPr>
              <a:t>.</a:t>
            </a:r>
            <a:endParaRPr lang="vi-VN" sz="3600" b="1" dirty="0">
              <a:solidFill>
                <a:srgbClr val="FF0000"/>
              </a:solidFill>
              <a:effectLst/>
              <a:latin typeface="Times New Roman" panose="02020603050405020304" pitchFamily="18" charset="0"/>
              <a:cs typeface="Times New Roman" panose="02020603050405020304" pitchFamily="18" charset="0"/>
            </a:endParaRPr>
          </a:p>
        </p:txBody>
      </p:sp>
      <p:sp>
        <p:nvSpPr>
          <p:cNvPr id="7" name="Text Box 11">
            <a:extLst>
              <a:ext uri="{FF2B5EF4-FFF2-40B4-BE49-F238E27FC236}">
                <a16:creationId xmlns:a16="http://schemas.microsoft.com/office/drawing/2014/main" id="{CABFCD8C-A01B-4DED-9F72-432AB4451723}"/>
              </a:ext>
            </a:extLst>
          </p:cNvPr>
          <p:cNvSpPr txBox="1"/>
          <p:nvPr/>
        </p:nvSpPr>
        <p:spPr>
          <a:xfrm>
            <a:off x="2272665" y="1692966"/>
            <a:ext cx="7646669" cy="43396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45"/>
              </a:spcBef>
            </a:pPr>
            <a:r>
              <a:rPr lang="en-US" sz="3200" b="1" i="1" dirty="0">
                <a:solidFill>
                  <a:srgbClr val="1F497D">
                    <a:lumMod val="60000"/>
                    <a:lumOff val="40000"/>
                  </a:srgbClr>
                </a:solidFill>
                <a:latin typeface="Times New Roman" pitchFamily="18" charset="0"/>
                <a:cs typeface="Times New Roman" pitchFamily="18" charset="0"/>
              </a:rPr>
              <a:t>-Ca </a:t>
            </a:r>
            <a:r>
              <a:rPr lang="en-US" sz="3200" b="1" i="1" dirty="0" err="1">
                <a:solidFill>
                  <a:srgbClr val="1F497D">
                    <a:lumMod val="60000"/>
                    <a:lumOff val="40000"/>
                  </a:srgbClr>
                </a:solidFill>
                <a:latin typeface="Times New Roman" pitchFamily="18" charset="0"/>
                <a:cs typeface="Times New Roman" pitchFamily="18" charset="0"/>
              </a:rPr>
              <a:t>dao</a:t>
            </a:r>
            <a:r>
              <a:rPr lang="en-US" sz="3200" b="1" i="1" dirty="0">
                <a:solidFill>
                  <a:srgbClr val="1F497D">
                    <a:lumMod val="60000"/>
                    <a:lumOff val="40000"/>
                  </a:srgbClr>
                </a:solidFill>
                <a:latin typeface="Times New Roman" pitchFamily="18" charset="0"/>
                <a:cs typeface="Times New Roman" pitchFamily="18" charset="0"/>
              </a:rPr>
              <a:t>:</a:t>
            </a:r>
          </a:p>
          <a:p>
            <a:pPr>
              <a:spcBef>
                <a:spcPts val="45"/>
              </a:spcBef>
              <a:buFont typeface="Arial" panose="020B0604020202020204"/>
              <a:buNone/>
            </a:pPr>
            <a:r>
              <a:rPr lang="vi-VN" sz="3200" dirty="0">
                <a:solidFill>
                  <a:prstClr val="black"/>
                </a:solidFill>
                <a:latin typeface="Times New Roman" pitchFamily="18" charset="0"/>
                <a:cs typeface="Times New Roman" pitchFamily="18" charset="0"/>
              </a:rPr>
              <a:t>Sống trong bể ngọc kim cương,</a:t>
            </a:r>
            <a:br>
              <a:rPr lang="vi-VN" sz="3200" dirty="0">
                <a:solidFill>
                  <a:prstClr val="black"/>
                </a:solidFill>
                <a:latin typeface="Times New Roman" pitchFamily="18" charset="0"/>
                <a:cs typeface="Times New Roman" pitchFamily="18" charset="0"/>
              </a:rPr>
            </a:br>
            <a:r>
              <a:rPr lang="vi-VN" sz="3200" dirty="0">
                <a:solidFill>
                  <a:prstClr val="black"/>
                </a:solidFill>
                <a:latin typeface="Times New Roman" pitchFamily="18" charset="0"/>
                <a:cs typeface="Times New Roman" pitchFamily="18" charset="0"/>
              </a:rPr>
              <a:t>Không bằng sống giữa tình thương bạn bè.</a:t>
            </a:r>
            <a:endParaRPr lang="en-US" sz="3200" dirty="0">
              <a:solidFill>
                <a:prstClr val="black"/>
              </a:solidFill>
              <a:latin typeface="Times New Roman" pitchFamily="18" charset="0"/>
              <a:cs typeface="Times New Roman" pitchFamily="18" charset="0"/>
            </a:endParaRPr>
          </a:p>
          <a:p>
            <a:r>
              <a:rPr lang="en-US" sz="3200" b="1" dirty="0">
                <a:solidFill>
                  <a:srgbClr val="1F497D">
                    <a:lumMod val="60000"/>
                    <a:lumOff val="40000"/>
                  </a:srgbClr>
                </a:solidFill>
                <a:latin typeface="Times New Roman" pitchFamily="18" charset="0"/>
                <a:cs typeface="Times New Roman" pitchFamily="18" charset="0"/>
              </a:rPr>
              <a:t>- </a:t>
            </a:r>
            <a:r>
              <a:rPr lang="en-US" sz="3200" b="1" i="1" dirty="0" err="1">
                <a:solidFill>
                  <a:srgbClr val="1F497D">
                    <a:lumMod val="60000"/>
                    <a:lumOff val="40000"/>
                  </a:srgbClr>
                </a:solidFill>
                <a:latin typeface="Times New Roman" pitchFamily="18" charset="0"/>
                <a:cs typeface="Times New Roman" pitchFamily="18" charset="0"/>
              </a:rPr>
              <a:t>Tục</a:t>
            </a:r>
            <a:r>
              <a:rPr lang="en-US" sz="3200" b="1" i="1" dirty="0">
                <a:solidFill>
                  <a:srgbClr val="1F497D">
                    <a:lumMod val="60000"/>
                    <a:lumOff val="40000"/>
                  </a:srgbClr>
                </a:solidFill>
                <a:latin typeface="Times New Roman" pitchFamily="18" charset="0"/>
                <a:cs typeface="Times New Roman" pitchFamily="18" charset="0"/>
              </a:rPr>
              <a:t> </a:t>
            </a:r>
            <a:r>
              <a:rPr lang="en-US" sz="3200" b="1" i="1" dirty="0" err="1">
                <a:solidFill>
                  <a:srgbClr val="1F497D">
                    <a:lumMod val="60000"/>
                    <a:lumOff val="40000"/>
                  </a:srgbClr>
                </a:solidFill>
                <a:latin typeface="Times New Roman" pitchFamily="18" charset="0"/>
                <a:cs typeface="Times New Roman" pitchFamily="18" charset="0"/>
              </a:rPr>
              <a:t>ngữ</a:t>
            </a:r>
            <a:r>
              <a:rPr lang="en-US" sz="3200" b="1" i="1" dirty="0">
                <a:solidFill>
                  <a:srgbClr val="1F497D">
                    <a:lumMod val="60000"/>
                    <a:lumOff val="40000"/>
                  </a:srgbClr>
                </a:solidFill>
                <a:latin typeface="Times New Roman" pitchFamily="18" charset="0"/>
                <a:cs typeface="Times New Roman" pitchFamily="18" charset="0"/>
              </a:rPr>
              <a:t>:</a:t>
            </a:r>
          </a:p>
          <a:p>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Ngựa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bầy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chim</a:t>
            </a:r>
            <a:r>
              <a:rPr lang="en-US" sz="3200" dirty="0">
                <a:solidFill>
                  <a:prstClr val="black"/>
                </a:solidFill>
                <a:latin typeface="Times New Roman" pitchFamily="18" charset="0"/>
                <a:cs typeface="Times New Roman" pitchFamily="18" charset="0"/>
              </a:rPr>
              <a:t> bay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a:t>
            </a:r>
          </a:p>
          <a:p>
            <a:r>
              <a:rPr lang="en-US" sz="3200" b="1" dirty="0">
                <a:solidFill>
                  <a:srgbClr val="1F497D">
                    <a:lumMod val="60000"/>
                    <a:lumOff val="40000"/>
                  </a:srgbClr>
                </a:solidFill>
                <a:latin typeface="Times New Roman" pitchFamily="18" charset="0"/>
                <a:cs typeface="Times New Roman" pitchFamily="18" charset="0"/>
              </a:rPr>
              <a:t>- </a:t>
            </a:r>
            <a:r>
              <a:rPr lang="en-US" sz="3200" b="1" i="1" dirty="0" err="1">
                <a:solidFill>
                  <a:srgbClr val="1F497D">
                    <a:lumMod val="60000"/>
                    <a:lumOff val="40000"/>
                  </a:srgbClr>
                </a:solidFill>
                <a:latin typeface="Times New Roman" pitchFamily="18" charset="0"/>
                <a:cs typeface="Times New Roman" pitchFamily="18" charset="0"/>
              </a:rPr>
              <a:t>Danh</a:t>
            </a:r>
            <a:r>
              <a:rPr lang="en-US" sz="3200" b="1" i="1" dirty="0">
                <a:solidFill>
                  <a:srgbClr val="1F497D">
                    <a:lumMod val="60000"/>
                    <a:lumOff val="40000"/>
                  </a:srgbClr>
                </a:solidFill>
                <a:latin typeface="Times New Roman" pitchFamily="18" charset="0"/>
                <a:cs typeface="Times New Roman" pitchFamily="18" charset="0"/>
              </a:rPr>
              <a:t> </a:t>
            </a:r>
            <a:r>
              <a:rPr lang="en-US" sz="3200" b="1" i="1" dirty="0" err="1">
                <a:solidFill>
                  <a:srgbClr val="1F497D">
                    <a:lumMod val="60000"/>
                    <a:lumOff val="40000"/>
                  </a:srgbClr>
                </a:solidFill>
                <a:latin typeface="Times New Roman" pitchFamily="18" charset="0"/>
                <a:cs typeface="Times New Roman" pitchFamily="18" charset="0"/>
              </a:rPr>
              <a:t>ngôn</a:t>
            </a:r>
            <a:r>
              <a:rPr lang="en-US" sz="3200" b="1" i="1" dirty="0">
                <a:solidFill>
                  <a:srgbClr val="1F497D">
                    <a:lumMod val="60000"/>
                    <a:lumOff val="40000"/>
                  </a:srgbClr>
                </a:solidFill>
                <a:latin typeface="Times New Roman" pitchFamily="18" charset="0"/>
                <a:cs typeface="Times New Roman" pitchFamily="18" charset="0"/>
              </a:rPr>
              <a:t>:</a:t>
            </a:r>
          </a:p>
          <a:p>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Hãy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nói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tôi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nghe</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tôi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sẽ</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nói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thế</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endParaRPr lang="en-US" sz="3200" b="1" i="1" dirty="0">
              <a:solidFill>
                <a:srgbClr val="FF0000"/>
              </a:solidFill>
              <a:cs typeface="Times New Roman" pitchFamily="18" charset="0"/>
            </a:endParaRPr>
          </a:p>
          <a:p>
            <a:endParaRPr lang="en-US" sz="2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059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linds(horizontal)">
                                      <p:cBhvr>
                                        <p:cTn id="13" dur="500"/>
                                        <p:tgtEl>
                                          <p:spTgt spid="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linds(horizontal)">
                                      <p:cBhvr>
                                        <p:cTn id="16" dur="500"/>
                                        <p:tgtEl>
                                          <p:spTgt spid="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linds(horizontal)">
                                      <p:cBhvr>
                                        <p:cTn id="19" dur="500"/>
                                        <p:tgtEl>
                                          <p:spTgt spid="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97BF1-48E8-4EE6-B893-B86CD9F62C6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23C47A-232E-45A7-AB57-F356E668BF57}"/>
              </a:ext>
            </a:extLst>
          </p:cNvPr>
          <p:cNvSpPr txBox="1"/>
          <p:nvPr/>
        </p:nvSpPr>
        <p:spPr>
          <a:xfrm>
            <a:off x="848139" y="627320"/>
            <a:ext cx="10495722"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Hướng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vê</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nha</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D6DBF06-ED71-4045-AA4E-BF107E4A4B07}"/>
              </a:ext>
            </a:extLst>
          </p:cNvPr>
          <p:cNvSpPr txBox="1"/>
          <p:nvPr/>
        </p:nvSpPr>
        <p:spPr>
          <a:xfrm>
            <a:off x="848139" y="1704473"/>
            <a:ext cx="10289554" cy="4278094"/>
          </a:xfrm>
          <a:prstGeom prst="rect">
            <a:avLst/>
          </a:prstGeom>
          <a:noFill/>
        </p:spPr>
        <p:txBody>
          <a:bodyPr wrap="square" rtlCol="0">
            <a:spAutoFit/>
          </a:bodyPr>
          <a:lstStyle/>
          <a:p>
            <a:pPr marL="571500" indent="-571500" algn="just">
              <a:buFontTx/>
              <a:buChar char="-"/>
            </a:pP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nội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niệm</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Ý </a:t>
            </a:r>
            <a:r>
              <a:rPr lang="en-US" sz="3200" b="1" dirty="0" err="1">
                <a:latin typeface="Times New Roman" panose="02020603050405020304" pitchFamily="18" charset="0"/>
                <a:cs typeface="Times New Roman" panose="02020603050405020304" pitchFamily="18" charset="0"/>
              </a:rPr>
              <a:t>nghĩa</a:t>
            </a:r>
            <a:endParaRPr lang="en-US" sz="3200" b="1" dirty="0">
              <a:latin typeface="Times New Roman" panose="02020603050405020304" pitchFamily="18" charset="0"/>
              <a:cs typeface="Times New Roman" panose="02020603050405020304" pitchFamily="18" charset="0"/>
            </a:endParaRPr>
          </a:p>
          <a:p>
            <a:pPr marL="571500" indent="-571500" algn="just">
              <a:buFontTx/>
              <a:buChar char="-"/>
            </a:pPr>
            <a:r>
              <a:rPr lang="en-US" sz="3600" b="1" dirty="0" err="1">
                <a:latin typeface="Times New Roman" panose="02020603050405020304" pitchFamily="18" charset="0"/>
                <a:cs typeface="Times New Roman" panose="02020603050405020304" pitchFamily="18" charset="0"/>
              </a:rPr>
              <a:t>Chuẩn</a:t>
            </a:r>
            <a:r>
              <a:rPr lang="en-US" sz="3600" b="1" dirty="0">
                <a:latin typeface="Times New Roman" panose="02020603050405020304" pitchFamily="18" charset="0"/>
                <a:cs typeface="Times New Roman" panose="02020603050405020304" pitchFamily="18" charset="0"/>
              </a:rPr>
              <a:t> bị :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8: </a:t>
            </a:r>
            <a:r>
              <a:rPr lang="en-US" sz="3600" b="1" dirty="0" err="1">
                <a:latin typeface="Times New Roman" panose="02020603050405020304" pitchFamily="18" charset="0"/>
                <a:cs typeface="Times New Roman" panose="02020603050405020304" pitchFamily="18" charset="0"/>
              </a:rPr>
              <a:t>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tộc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khác</a:t>
            </a:r>
            <a:r>
              <a:rPr lang="en-US" sz="36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Đọc</a:t>
            </a:r>
            <a:r>
              <a:rPr lang="en-US" sz="3200" b="1" dirty="0">
                <a:latin typeface="Times New Roman" panose="02020603050405020304" pitchFamily="18" charset="0"/>
                <a:cs typeface="Times New Roman" panose="02020603050405020304" pitchFamily="18" charset="0"/>
              </a:rPr>
              <a:t> File </a:t>
            </a:r>
            <a:r>
              <a:rPr lang="en-US" sz="3200" b="1" dirty="0" err="1">
                <a:latin typeface="Times New Roman" panose="02020603050405020304" pitchFamily="18" charset="0"/>
                <a:cs typeface="Times New Roman" panose="02020603050405020304" pitchFamily="18" charset="0"/>
              </a:rPr>
              <a:t>chuẩn</a:t>
            </a:r>
            <a:r>
              <a:rPr lang="en-US" sz="3200" b="1" dirty="0">
                <a:latin typeface="Times New Roman" panose="02020603050405020304" pitchFamily="18" charset="0"/>
                <a:cs typeface="Times New Roman" panose="02020603050405020304" pitchFamily="18" charset="0"/>
              </a:rPr>
              <a:t> bị </a:t>
            </a:r>
            <a:r>
              <a:rPr lang="en-US" sz="3200" b="1" dirty="0" err="1">
                <a:latin typeface="Times New Roman" panose="02020603050405020304" pitchFamily="18" charset="0"/>
                <a:cs typeface="Times New Roman" panose="02020603050405020304" pitchFamily="18" charset="0"/>
              </a:rPr>
              <a:t>bài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K12online.</a:t>
            </a: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các</a:t>
            </a:r>
            <a:r>
              <a:rPr lang="en-US" sz="3200" b="1" dirty="0">
                <a:latin typeface="Times New Roman" panose="02020603050405020304" pitchFamily="18" charset="0"/>
                <a:cs typeface="Times New Roman" panose="02020603050405020304" pitchFamily="18" charset="0"/>
              </a:rPr>
              <a:t> ví dụ, </a:t>
            </a:r>
            <a:r>
              <a:rPr lang="en-US" sz="3200" b="1" dirty="0" err="1">
                <a:latin typeface="Times New Roman" panose="02020603050405020304" pitchFamily="18" charset="0"/>
                <a:cs typeface="Times New Roman" panose="02020603050405020304" pitchFamily="18" charset="0"/>
              </a:rPr>
              <a:t>việc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làm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khác</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2CD36BD-9408-4226-90C5-503494B7B01B}"/>
              </a:ext>
            </a:extLst>
          </p:cNvPr>
          <p:cNvPicPr>
            <a:picLocks noChangeAspect="1"/>
          </p:cNvPicPr>
          <p:nvPr/>
        </p:nvPicPr>
        <p:blipFill>
          <a:blip r:embed="rId3"/>
          <a:stretch>
            <a:fillRect/>
          </a:stretch>
        </p:blipFill>
        <p:spPr>
          <a:xfrm>
            <a:off x="533493" y="135333"/>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8576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C8AC9-DA21-4A67-B2FF-895462D74BCC}"/>
              </a:ext>
            </a:extLst>
          </p:cNvPr>
          <p:cNvPicPr>
            <a:picLocks noChangeAspect="1"/>
          </p:cNvPicPr>
          <p:nvPr/>
        </p:nvPicPr>
        <p:blipFill>
          <a:blip r:embed="rId2"/>
          <a:stretch>
            <a:fillRect/>
          </a:stretch>
        </p:blipFill>
        <p:spPr>
          <a:xfrm>
            <a:off x="0" y="0"/>
            <a:ext cx="12192000" cy="6858000"/>
          </a:xfrm>
          <a:prstGeom prst="rect">
            <a:avLst/>
          </a:prstGeom>
        </p:spPr>
      </p:pic>
      <p:sp>
        <p:nvSpPr>
          <p:cNvPr id="2" name="Cloud 1">
            <a:extLst>
              <a:ext uri="{FF2B5EF4-FFF2-40B4-BE49-F238E27FC236}">
                <a16:creationId xmlns:a16="http://schemas.microsoft.com/office/drawing/2014/main" id="{62341013-4664-4B66-89A0-2A7E5A447A8B}"/>
              </a:ext>
            </a:extLst>
          </p:cNvPr>
          <p:cNvSpPr/>
          <p:nvPr/>
        </p:nvSpPr>
        <p:spPr>
          <a:xfrm>
            <a:off x="2716695" y="474472"/>
            <a:ext cx="9053515" cy="5216576"/>
          </a:xfrm>
          <a:prstGeom prst="cloud">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ĐẶT VẤN ĐỀ</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70C0"/>
                </a:solidFill>
                <a:latin typeface="Times New Roman" panose="02020603050405020304" pitchFamily="18" charset="0"/>
                <a:cs typeface="Times New Roman" panose="02020603050405020304" pitchFamily="18" charset="0"/>
              </a:rPr>
              <a:t>Học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sinh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tư</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đọc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tư</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nghiên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cứu</a:t>
            </a:r>
            <a:r>
              <a:rPr lang="en-US" sz="4000" b="1" dirty="0">
                <a:solidFill>
                  <a:srgbClr val="0070C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7458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8027A0-D52A-4998-88C5-F220F866A979}"/>
              </a:ext>
            </a:extLst>
          </p:cNvPr>
          <p:cNvPicPr>
            <a:picLocks noChangeAspect="1"/>
          </p:cNvPicPr>
          <p:nvPr/>
        </p:nvPicPr>
        <p:blipFill>
          <a:blip r:embed="rId2"/>
          <a:stretch>
            <a:fillRect/>
          </a:stretch>
        </p:blipFill>
        <p:spPr>
          <a:xfrm>
            <a:off x="0" y="0"/>
            <a:ext cx="12192000" cy="6835776"/>
          </a:xfrm>
          <a:prstGeom prst="rect">
            <a:avLst/>
          </a:prstGeom>
        </p:spPr>
      </p:pic>
      <p:pic>
        <p:nvPicPr>
          <p:cNvPr id="10243" name="Picture 8">
            <a:extLst>
              <a:ext uri="{FF2B5EF4-FFF2-40B4-BE49-F238E27FC236}">
                <a16:creationId xmlns:a16="http://schemas.microsoft.com/office/drawing/2014/main" id="{2BEAF27A-B9FC-4963-9696-ACE4407EB9EC}"/>
              </a:ext>
            </a:extLst>
          </p:cNvPr>
          <p:cNvPicPr>
            <a:picLocks noChangeAspect="1"/>
          </p:cNvPicPr>
          <p:nvPr/>
        </p:nvPicPr>
        <p:blipFill>
          <a:blip r:embed="rId3">
            <a:extLst>
              <a:ext uri="{28A0092B-C50C-407E-A947-70E740481C1C}">
                <a14:useLocalDpi xmlns:a14="http://schemas.microsoft.com/office/drawing/2010/main" val="0"/>
              </a:ext>
            </a:extLst>
          </a:blip>
          <a:srcRect t="13797" b="13797"/>
          <a:stretch>
            <a:fillRect/>
          </a:stretch>
        </p:blipFill>
        <p:spPr bwMode="auto">
          <a:xfrm>
            <a:off x="1801813" y="6637339"/>
            <a:ext cx="658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a:extLst>
              <a:ext uri="{FF2B5EF4-FFF2-40B4-BE49-F238E27FC236}">
                <a16:creationId xmlns:a16="http://schemas.microsoft.com/office/drawing/2014/main" id="{15008AD9-7607-441D-993A-A118CFA4C166}"/>
              </a:ext>
            </a:extLst>
          </p:cNvPr>
          <p:cNvSpPr txBox="1">
            <a:spLocks noChangeArrowheads="1"/>
          </p:cNvSpPr>
          <p:nvPr/>
        </p:nvSpPr>
        <p:spPr bwMode="auto">
          <a:xfrm>
            <a:off x="516834" y="447162"/>
            <a:ext cx="368814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rPr>
              <a:t>I. ĐẶT VẤN ĐỀ</a:t>
            </a:r>
            <a:endParaRPr lang="vi-VN" altLang="en-US" sz="3600" b="1" dirty="0">
              <a:solidFill>
                <a:srgbClr val="FF0000"/>
              </a:solidFill>
              <a:latin typeface="Times New Roman" panose="02020603050405020304" pitchFamily="18" charset="0"/>
            </a:endParaRPr>
          </a:p>
        </p:txBody>
      </p:sp>
      <p:sp>
        <p:nvSpPr>
          <p:cNvPr id="8" name="TextBox 7">
            <a:extLst>
              <a:ext uri="{FF2B5EF4-FFF2-40B4-BE49-F238E27FC236}">
                <a16:creationId xmlns:a16="http://schemas.microsoft.com/office/drawing/2014/main" id="{C5476991-FE56-48A3-A7E2-4CE4D415E75A}"/>
              </a:ext>
            </a:extLst>
          </p:cNvPr>
          <p:cNvSpPr txBox="1"/>
          <p:nvPr/>
        </p:nvSpPr>
        <p:spPr>
          <a:xfrm>
            <a:off x="516834" y="1328677"/>
            <a:ext cx="11158331" cy="44358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Các Mác và Phri-đích Ăng-ghen là hai vị lãnh tụ vĩ đại của giai cấp vô sản thế giới, đồng thời giữa hai ông lại có một tình bạn vĩ đại và cảm động. Ăng-ghen không những là đồng chí trung kiên, luôn sát cánh bên Mác trong sự nghiệp đấu tranh chống lại hệ tư tưởng tư bản, truyền bá hệ tư tưởng vô sản, mà ông còn là người bạn thân thiết của gia đình Mác.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349DC6-47F3-4B88-90CF-F57C83D953A4}"/>
              </a:ext>
            </a:extLst>
          </p:cNvPr>
          <p:cNvPicPr>
            <a:picLocks noChangeAspect="1"/>
          </p:cNvPicPr>
          <p:nvPr/>
        </p:nvPicPr>
        <p:blipFill>
          <a:blip r:embed="rId2"/>
          <a:stretch>
            <a:fillRect/>
          </a:stretch>
        </p:blipFill>
        <p:spPr>
          <a:xfrm>
            <a:off x="0" y="12192"/>
            <a:ext cx="12192000" cy="6833616"/>
          </a:xfrm>
          <a:prstGeom prst="rect">
            <a:avLst/>
          </a:prstGeom>
        </p:spPr>
      </p:pic>
      <p:pic>
        <p:nvPicPr>
          <p:cNvPr id="10243" name="Picture 8">
            <a:extLst>
              <a:ext uri="{FF2B5EF4-FFF2-40B4-BE49-F238E27FC236}">
                <a16:creationId xmlns:a16="http://schemas.microsoft.com/office/drawing/2014/main" id="{2BEAF27A-B9FC-4963-9696-ACE4407EB9EC}"/>
              </a:ext>
            </a:extLst>
          </p:cNvPr>
          <p:cNvPicPr>
            <a:picLocks noChangeAspect="1"/>
          </p:cNvPicPr>
          <p:nvPr/>
        </p:nvPicPr>
        <p:blipFill>
          <a:blip r:embed="rId3">
            <a:extLst>
              <a:ext uri="{28A0092B-C50C-407E-A947-70E740481C1C}">
                <a14:useLocalDpi xmlns:a14="http://schemas.microsoft.com/office/drawing/2010/main" val="0"/>
              </a:ext>
            </a:extLst>
          </a:blip>
          <a:srcRect t="13797" b="13797"/>
          <a:stretch>
            <a:fillRect/>
          </a:stretch>
        </p:blipFill>
        <p:spPr bwMode="auto">
          <a:xfrm>
            <a:off x="1801813" y="6637339"/>
            <a:ext cx="658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a:extLst>
              <a:ext uri="{FF2B5EF4-FFF2-40B4-BE49-F238E27FC236}">
                <a16:creationId xmlns:a16="http://schemas.microsoft.com/office/drawing/2014/main" id="{15008AD9-7607-441D-993A-A118CFA4C166}"/>
              </a:ext>
            </a:extLst>
          </p:cNvPr>
          <p:cNvSpPr txBox="1">
            <a:spLocks noChangeArrowheads="1"/>
          </p:cNvSpPr>
          <p:nvPr/>
        </p:nvSpPr>
        <p:spPr bwMode="auto">
          <a:xfrm>
            <a:off x="500164" y="123262"/>
            <a:ext cx="3515864"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rPr>
              <a:t>I. ĐẶT VẤN ĐỀ</a:t>
            </a:r>
            <a:endParaRPr lang="vi-VN" altLang="en-US" sz="3600" b="1" dirty="0">
              <a:solidFill>
                <a:srgbClr val="FF0000"/>
              </a:solidFill>
              <a:latin typeface="Times New Roman" panose="02020603050405020304" pitchFamily="18" charset="0"/>
            </a:endParaRPr>
          </a:p>
        </p:txBody>
      </p:sp>
      <p:sp>
        <p:nvSpPr>
          <p:cNvPr id="8" name="TextBox 7">
            <a:extLst>
              <a:ext uri="{FF2B5EF4-FFF2-40B4-BE49-F238E27FC236}">
                <a16:creationId xmlns:a16="http://schemas.microsoft.com/office/drawing/2014/main" id="{C5476991-FE56-48A3-A7E2-4CE4D415E75A}"/>
              </a:ext>
            </a:extLst>
          </p:cNvPr>
          <p:cNvSpPr txBox="1"/>
          <p:nvPr/>
        </p:nvSpPr>
        <p:spPr>
          <a:xfrm>
            <a:off x="500164" y="968030"/>
            <a:ext cx="11158331" cy="56693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Ông luôn có mặt bên cạnh gia đình bạn trong những giờ phút khó khăn nhất. Mặc dù chỉ muốn dành hết thời gian, tâm huyết cho sự nghiệp chính trị cao cả và vốn không ưa công việc kinh doanh nhưng ông đã phải nhận lời cha mình đi làm kinh doanh một thời gian để lấy tiền giúp đỡ gia đình Mác. Chính nhờ sự giúp đỡ về vật chất và tinh thần của ông, Mác đã yên tâm hoàn thành bộ Tư bản nổi tiếng của mình.</a:t>
            </a:r>
          </a:p>
          <a:p>
            <a:pPr marL="0" marR="0" lvl="0" indent="0"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(Phỏng theo Tình bạn vĩ đại và cảm động,  NXB Thanh niên, Hà Nội, 1987)</a:t>
            </a:r>
          </a:p>
        </p:txBody>
      </p:sp>
    </p:spTree>
    <p:extLst>
      <p:ext uri="{BB962C8B-B14F-4D97-AF65-F5344CB8AC3E}">
        <p14:creationId xmlns:p14="http://schemas.microsoft.com/office/powerpoint/2010/main" val="717555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4B5FC1-8A54-4C08-B989-143EB636714F}"/>
              </a:ext>
            </a:extLst>
          </p:cNvPr>
          <p:cNvPicPr>
            <a:picLocks noChangeAspect="1"/>
          </p:cNvPicPr>
          <p:nvPr/>
        </p:nvPicPr>
        <p:blipFill>
          <a:blip r:embed="rId2"/>
          <a:stretch>
            <a:fillRect/>
          </a:stretch>
        </p:blipFill>
        <p:spPr>
          <a:xfrm>
            <a:off x="0" y="0"/>
            <a:ext cx="12192000" cy="6858000"/>
          </a:xfrm>
          <a:prstGeom prst="rect">
            <a:avLst/>
          </a:prstGeom>
        </p:spPr>
      </p:pic>
      <p:sp>
        <p:nvSpPr>
          <p:cNvPr id="2" name="Cloud 1">
            <a:extLst>
              <a:ext uri="{FF2B5EF4-FFF2-40B4-BE49-F238E27FC236}">
                <a16:creationId xmlns:a16="http://schemas.microsoft.com/office/drawing/2014/main" id="{62341013-4664-4B66-89A0-2A7E5A447A8B}"/>
              </a:ext>
            </a:extLst>
          </p:cNvPr>
          <p:cNvSpPr/>
          <p:nvPr/>
        </p:nvSpPr>
        <p:spPr>
          <a:xfrm>
            <a:off x="2438400" y="567237"/>
            <a:ext cx="9053515" cy="5216576"/>
          </a:xfrm>
          <a:prstGeom prst="cloud">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NỘI DUNG BÀI HỌC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70C0"/>
                </a:solidFill>
                <a:latin typeface="Times New Roman" panose="02020603050405020304" pitchFamily="18" charset="0"/>
                <a:cs typeface="Times New Roman" panose="02020603050405020304" pitchFamily="18" charset="0"/>
              </a:rPr>
              <a:t>1. </a:t>
            </a:r>
            <a:r>
              <a:rPr lang="en-US" sz="4000" b="1" dirty="0" err="1">
                <a:solidFill>
                  <a:srgbClr val="0070C0"/>
                </a:solidFill>
                <a:latin typeface="Times New Roman" panose="02020603050405020304" pitchFamily="18" charset="0"/>
                <a:cs typeface="Times New Roman" panose="02020603050405020304" pitchFamily="18" charset="0"/>
              </a:rPr>
              <a:t>Khái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niệm</a:t>
            </a:r>
            <a:endParaRPr lang="en-US" sz="4000" b="1"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a:t>
            </a:r>
            <a:r>
              <a:rPr lang="en-US" sz="4000" b="1" dirty="0">
                <a:solidFill>
                  <a:srgbClr val="0070C0"/>
                </a:solidFill>
                <a:latin typeface="Times New Roman" panose="02020603050405020304" pitchFamily="18" charset="0"/>
                <a:cs typeface="Times New Roman" panose="02020603050405020304" pitchFamily="18" charset="0"/>
              </a:rPr>
              <a:t>Ý </a:t>
            </a:r>
            <a:r>
              <a:rPr lang="en-US" sz="4000" b="1" dirty="0" err="1">
                <a:solidFill>
                  <a:srgbClr val="0070C0"/>
                </a:solidFill>
                <a:latin typeface="Times New Roman" panose="02020603050405020304" pitchFamily="18" charset="0"/>
                <a:cs typeface="Times New Roman" panose="02020603050405020304" pitchFamily="18" charset="0"/>
              </a:rPr>
              <a:t>nghĩa</a:t>
            </a:r>
            <a:endParaRPr lang="en-US" sz="4000" b="1"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R</a:t>
            </a:r>
            <a:r>
              <a:rPr lang="en-US" sz="4000" b="1" dirty="0" err="1">
                <a:solidFill>
                  <a:srgbClr val="0070C0"/>
                </a:solidFill>
                <a:latin typeface="Times New Roman" panose="02020603050405020304" pitchFamily="18" charset="0"/>
                <a:cs typeface="Times New Roman" panose="02020603050405020304" pitchFamily="18" charset="0"/>
              </a:rPr>
              <a:t>èn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luyện</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69481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82227CA-12E9-48CF-85F0-0806997F3E15}"/>
              </a:ext>
            </a:extLst>
          </p:cNvPr>
          <p:cNvPicPr>
            <a:picLocks noChangeAspect="1"/>
          </p:cNvPicPr>
          <p:nvPr/>
        </p:nvPicPr>
        <p:blipFill>
          <a:blip r:embed="rId2"/>
          <a:stretch>
            <a:fillRect/>
          </a:stretch>
        </p:blipFill>
        <p:spPr>
          <a:xfrm>
            <a:off x="0" y="0"/>
            <a:ext cx="12192000" cy="6835776"/>
          </a:xfrm>
          <a:prstGeom prst="rect">
            <a:avLst/>
          </a:prstGeom>
        </p:spPr>
      </p:pic>
      <p:sp>
        <p:nvSpPr>
          <p:cNvPr id="15" name="Speech Bubble: Oval 3">
            <a:extLst>
              <a:ext uri="{FF2B5EF4-FFF2-40B4-BE49-F238E27FC236}">
                <a16:creationId xmlns:a16="http://schemas.microsoft.com/office/drawing/2014/main" id="{A0A38A4F-8663-489D-B1C5-4847D344CD52}"/>
              </a:ext>
            </a:extLst>
          </p:cNvPr>
          <p:cNvSpPr/>
          <p:nvPr/>
        </p:nvSpPr>
        <p:spPr>
          <a:xfrm>
            <a:off x="5276156" y="2822714"/>
            <a:ext cx="6304723" cy="2966586"/>
          </a:xfrm>
          <a:prstGeom prst="wedgeEllipseCallout">
            <a:avLst>
              <a:gd name="adj1" fmla="val -64816"/>
              <a:gd name="adj2" fmla="val -11158"/>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just">
              <a:defRPr/>
            </a:pPr>
            <a:endParaRPr lang="en-US" sz="4000" dirty="0">
              <a:solidFill>
                <a:srgbClr val="FF0000"/>
              </a:solidFill>
              <a:latin typeface="Times New Roman" panose="02020603050405020304" pitchFamily="18" charset="0"/>
              <a:cs typeface="Times New Roman" panose="02020603050405020304" pitchFamily="18" charset="0"/>
            </a:endParaRPr>
          </a:p>
          <a:p>
            <a:pPr algn="just">
              <a:defRPr/>
            </a:pP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tình</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sáng</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lành</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mạnh</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4000" dirty="0">
                <a:solidFill>
                  <a:srgbClr val="FF0000"/>
                </a:solidFill>
                <a:latin typeface="Times New Roman" panose="02020603050405020304" pitchFamily="18" charset="0"/>
                <a:cs typeface="Times New Roman" panose="02020603050405020304" pitchFamily="18" charset="0"/>
              </a:rPr>
              <a:t> </a:t>
            </a:r>
          </a:p>
          <a:p>
            <a:pPr algn="ctr">
              <a:defRPr/>
            </a:pPr>
            <a:endParaRPr lang="en-US" sz="4000" b="1" dirty="0">
              <a:solidFill>
                <a:srgbClr val="FF0000"/>
              </a:solidFill>
              <a:latin typeface="Times New Roman" pitchFamily="18" charset="0"/>
              <a:cs typeface="Times New Roman" pitchFamily="18" charset="0"/>
            </a:endParaRPr>
          </a:p>
        </p:txBody>
      </p:sp>
      <p:pic>
        <p:nvPicPr>
          <p:cNvPr id="16"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3DC9F854-EFFF-4F29-9B91-D3F75B78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991" y="3887693"/>
            <a:ext cx="2451652" cy="24203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EDEDDD9-8731-4592-BAB9-33528E32571A}"/>
              </a:ext>
            </a:extLst>
          </p:cNvPr>
          <p:cNvSpPr txBox="1"/>
          <p:nvPr/>
        </p:nvSpPr>
        <p:spPr>
          <a:xfrm>
            <a:off x="773596" y="661983"/>
            <a:ext cx="474427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Mác</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Ăng-ghen</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tấm</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14" name="TextBox 13">
            <a:extLst>
              <a:ext uri="{FF2B5EF4-FFF2-40B4-BE49-F238E27FC236}">
                <a16:creationId xmlns:a16="http://schemas.microsoft.com/office/drawing/2014/main" id="{91540D18-CC29-4A28-8199-CF1CD9314E08}"/>
              </a:ext>
            </a:extLst>
          </p:cNvPr>
          <p:cNvSpPr txBox="1"/>
          <p:nvPr/>
        </p:nvSpPr>
        <p:spPr>
          <a:xfrm>
            <a:off x="6992178" y="1068701"/>
            <a:ext cx="442622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hiện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trong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Arrow: Right 9">
            <a:extLst>
              <a:ext uri="{FF2B5EF4-FFF2-40B4-BE49-F238E27FC236}">
                <a16:creationId xmlns:a16="http://schemas.microsoft.com/office/drawing/2014/main" id="{D313D042-737A-49E6-9E38-57A180D28A49}"/>
              </a:ext>
            </a:extLst>
          </p:cNvPr>
          <p:cNvSpPr/>
          <p:nvPr/>
        </p:nvSpPr>
        <p:spPr>
          <a:xfrm>
            <a:off x="5618922" y="1263213"/>
            <a:ext cx="1219200" cy="5655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1033670" y="606295"/>
            <a:ext cx="10217426" cy="1077218"/>
          </a:xfrm>
          <a:prstGeom prst="rect">
            <a:avLst/>
          </a:prstGeom>
          <a:no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TIẾT 6 – BÀI 6</a:t>
            </a:r>
          </a:p>
          <a:p>
            <a:pPr algn="ctr"/>
            <a:r>
              <a:rPr lang="en-US" sz="3200" b="1" dirty="0">
                <a:solidFill>
                  <a:srgbClr val="FF0000"/>
                </a:solidFill>
                <a:latin typeface="Times New Roman" panose="02020603050405020304" pitchFamily="18" charset="0"/>
                <a:cs typeface="Times New Roman" panose="02020603050405020304" pitchFamily="18" charset="0"/>
              </a:rPr>
              <a:t>XÂY DỰNG TÌNH BẠN TRONG SÁNG, LÀNH MẠNH</a:t>
            </a:r>
          </a:p>
        </p:txBody>
      </p:sp>
      <p:sp>
        <p:nvSpPr>
          <p:cNvPr id="5" name="TextBox 4">
            <a:extLst>
              <a:ext uri="{FF2B5EF4-FFF2-40B4-BE49-F238E27FC236}">
                <a16:creationId xmlns:a16="http://schemas.microsoft.com/office/drawing/2014/main" id="{434195D7-8F51-4A68-B89D-C2FC5FED34C9}"/>
              </a:ext>
            </a:extLst>
          </p:cNvPr>
          <p:cNvSpPr txBox="1"/>
          <p:nvPr/>
        </p:nvSpPr>
        <p:spPr>
          <a:xfrm>
            <a:off x="1764242" y="2063718"/>
            <a:ext cx="8663516" cy="403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nội</a:t>
            </a:r>
            <a:r>
              <a:rPr lang="en-US" sz="3200" b="1" dirty="0">
                <a:solidFill>
                  <a:srgbClr val="0000FF"/>
                </a:solidFill>
                <a:latin typeface="Times New Roman" panose="02020603050405020304" pitchFamily="18" charset="0"/>
                <a:cs typeface="Times New Roman" panose="02020603050405020304" pitchFamily="18" charset="0"/>
              </a:rPr>
              <a:t> dung </a:t>
            </a:r>
            <a:r>
              <a:rPr lang="en-US" sz="3200" b="1" dirty="0" err="1">
                <a:solidFill>
                  <a:srgbClr val="0000FF"/>
                </a:solidFill>
                <a:latin typeface="Times New Roman" panose="02020603050405020304" pitchFamily="18" charset="0"/>
                <a:cs typeface="Times New Roman" panose="02020603050405020304" pitchFamily="18" charset="0"/>
              </a:rPr>
              <a:t>sách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giáo</a:t>
            </a:r>
            <a:r>
              <a:rPr lang="en-US" sz="3200" b="1" dirty="0">
                <a:solidFill>
                  <a:srgbClr val="0000FF"/>
                </a:solidFill>
                <a:latin typeface="Times New Roman" panose="02020603050405020304" pitchFamily="18" charset="0"/>
                <a:cs typeface="Times New Roman" panose="02020603050405020304" pitchFamily="18" charset="0"/>
              </a:rPr>
              <a:t> khoa.</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Thế</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sáng</a:t>
            </a:r>
            <a:r>
              <a:rPr lang="en-US" sz="3200" b="1" dirty="0">
                <a:solidFill>
                  <a:srgbClr val="002060"/>
                </a:solidFill>
                <a:latin typeface="Times New Roman" panose="02020603050405020304" pitchFamily="18" charset="0"/>
                <a:cs typeface="Times New Roman" panose="02020603050405020304" pitchFamily="18" charset="0"/>
              </a:rPr>
              <a:t>? </a:t>
            </a:r>
          </a:p>
          <a:p>
            <a:pPr algn="just"/>
            <a:r>
              <a:rPr lang="vi-VN" altLang="en-US" sz="3200" dirty="0">
                <a:solidFill>
                  <a:srgbClr val="0070C0"/>
                </a:solidFill>
                <a:latin typeface="Times New Roman" panose="02020603050405020304" pitchFamily="18" charset="0"/>
                <a:cs typeface="Times New Roman" panose="02020603050405020304" pitchFamily="18" charset="0"/>
              </a:rPr>
              <a:t>a) Tình bạn: </a:t>
            </a:r>
            <a:r>
              <a:rPr lang="vi-VN" altLang="en-US" sz="3200" dirty="0">
                <a:solidFill>
                  <a:schemeClr val="tx1"/>
                </a:solidFill>
                <a:latin typeface="Times New Roman" panose="02020603050405020304" pitchFamily="18" charset="0"/>
                <a:cs typeface="Times New Roman" panose="02020603050405020304" pitchFamily="18" charset="0"/>
              </a:rPr>
              <a:t>là tình cảm gắn bó giữa hai hoặc nhiều người cùng giới hoặc khác giới trên cơ sở hợp nhau về tính tình, sở thích hoặc quan niệm sống…</a:t>
            </a:r>
          </a:p>
          <a:p>
            <a:pPr algn="just"/>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92766" y="88038"/>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4371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3D1303-77E1-4BBC-B3E0-60E34DD5607D}"/>
              </a:ext>
            </a:extLst>
          </p:cNvPr>
          <p:cNvPicPr>
            <a:picLocks noChangeAspect="1"/>
          </p:cNvPicPr>
          <p:nvPr/>
        </p:nvPicPr>
        <p:blipFill>
          <a:blip r:embed="rId2"/>
          <a:stretch>
            <a:fillRect/>
          </a:stretch>
        </p:blipFill>
        <p:spPr>
          <a:xfrm>
            <a:off x="0" y="0"/>
            <a:ext cx="12192000" cy="6835776"/>
          </a:xfrm>
          <a:prstGeom prst="rect">
            <a:avLst/>
          </a:prstGeom>
        </p:spPr>
      </p:pic>
      <p:sp>
        <p:nvSpPr>
          <p:cNvPr id="3" name="TextBox 2">
            <a:extLst>
              <a:ext uri="{FF2B5EF4-FFF2-40B4-BE49-F238E27FC236}">
                <a16:creationId xmlns:a16="http://schemas.microsoft.com/office/drawing/2014/main" id="{C4992E37-67B2-4B3B-AB61-FE9C7A22C3CF}"/>
              </a:ext>
            </a:extLst>
          </p:cNvPr>
          <p:cNvSpPr txBox="1"/>
          <p:nvPr/>
        </p:nvSpPr>
        <p:spPr>
          <a:xfrm>
            <a:off x="543340" y="713642"/>
            <a:ext cx="11005928"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Có hai người bạn đang bước đi trên sa mạc trong một chuyến đi dài ngày. Hai người xảy ra cuộc tranh cãi gay gắt về một vấn đề gì đó. Không giữ được bình tĩnh, một người kia đã tát vào mặt người bạn mình. Cảm thấy rất đau nhưng người bạn không nói gì.</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Anh ta chỉ lặng lẽ viết lên trên cát một dòng chữ rất to: "HÔM NAY, NGƯỜI BẠN TỐT NHẤT CỦA TÔI ĐÃ TÁT VÀO MẶT TÔI".</a:t>
            </a:r>
          </a:p>
          <a:p>
            <a:pPr algn="just"/>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Họ tiếp tục bước đi cho tới khi nhìn thấy một ốc đảo</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Người bạn vừa bị tát do sơ ý đã trượt chân rơi xuống một vũng lầy và dần dần lún sâu xuống. Nhưng người kia đã kịp thời cứu được anh.</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Ngay sau khi được cứu, anh đã khắc ngay lên một tảng đá gần đó dòng chữ: "HÔM NAY, NGƯỜI BẠN TỐT NHẤT CỦA TÔI ĐÃ CỨU SỐNG TÔI".</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Người bạn kia thấy vậy liền hỏi: "Tại sao khi tôi tát cậu, cậu lại viết chữ lên trên cát còn bây giờ cậu lại khắc chữ lên một tảng đá?".</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Và câu trả lời anh ta nhận được là:</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Khi ai đó làm chúng ta đau đớn thì chúng ta nên viết điều đó lên trên cát, nơi những cơn gió của sự thứ tha sẽ xóa tan đi những nỗi trách hờn. Còn khi chúng ta nhận được điều tốt đẹp từ người khác, chúng ta phải ghi khắc điều ấy lên đá, nơi không cơn gió nào có thể cuốn bay đi</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a:solidFill>
                  <a:srgbClr val="002060"/>
                </a:solidFill>
                <a:latin typeface="Times New Roman" panose="02020603050405020304" pitchFamily="18" charset="0"/>
                <a:cs typeface="Times New Roman" panose="02020603050405020304" pitchFamily="18" charset="0"/>
              </a:rPr>
              <a:t>(</a:t>
            </a:r>
            <a:r>
              <a:rPr lang="en-US" sz="2400" i="1" dirty="0" err="1">
                <a:solidFill>
                  <a:srgbClr val="002060"/>
                </a:solidFill>
                <a:latin typeface="Times New Roman" panose="02020603050405020304" pitchFamily="18" charset="0"/>
                <a:cs typeface="Times New Roman" panose="02020603050405020304" pitchFamily="18" charset="0"/>
              </a:rPr>
              <a:t>Sưu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tầm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theo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nguồn</a:t>
            </a:r>
            <a:r>
              <a:rPr lang="en-US" sz="2400" i="1" dirty="0">
                <a:solidFill>
                  <a:srgbClr val="002060"/>
                </a:solidFill>
                <a:latin typeface="Times New Roman" panose="02020603050405020304" pitchFamily="18" charset="0"/>
                <a:cs typeface="Times New Roman" panose="02020603050405020304" pitchFamily="18" charset="0"/>
              </a:rPr>
              <a:t> Internet)</a:t>
            </a:r>
            <a:endParaRPr lang="vi-VN" sz="2400" i="1" dirty="0">
              <a:solidFill>
                <a:srgbClr val="00206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2FEB83C6-D2C7-4092-A0E7-C8532BA90131}"/>
              </a:ext>
            </a:extLst>
          </p:cNvPr>
          <p:cNvSpPr txBox="1">
            <a:spLocks/>
          </p:cNvSpPr>
          <p:nvPr/>
        </p:nvSpPr>
        <p:spPr>
          <a:xfrm>
            <a:off x="3708949" y="31378"/>
            <a:ext cx="4774098" cy="66278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b="1" dirty="0">
                <a:solidFill>
                  <a:srgbClr val="0000FF"/>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Đọc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truyện</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Cát</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đa</a:t>
            </a:r>
            <a:r>
              <a:rPr lang="en-GB" sz="3600" b="1" dirty="0">
                <a:solidFill>
                  <a:srgbClr val="FF0000"/>
                </a:solidFill>
                <a:latin typeface="Times New Roman" panose="02020603050405020304" pitchFamily="18" charset="0"/>
                <a:cs typeface="Times New Roman" panose="02020603050405020304" pitchFamily="18" charset="0"/>
              </a:rPr>
              <a:t>́</a:t>
            </a:r>
            <a:endParaRPr lang="en-GB"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466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1762</Words>
  <Application>Microsoft Office PowerPoint</Application>
  <PresentationFormat>Widescreen</PresentationFormat>
  <Paragraphs>128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Bài 1: Em tán thành hay không tán thành về đặc điểm của tình bạn trong sáng và lành mạnh: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Trọng Tâm</dc:creator>
  <cp:lastModifiedBy>Lê  Trọng Tâm</cp:lastModifiedBy>
  <cp:revision>20</cp:revision>
  <dcterms:created xsi:type="dcterms:W3CDTF">2021-09-17T14:53:01Z</dcterms:created>
  <dcterms:modified xsi:type="dcterms:W3CDTF">2021-10-15T09:27:03Z</dcterms:modified>
</cp:coreProperties>
</file>