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0" r:id="rId2"/>
  </p:sldMasterIdLst>
  <p:notesMasterIdLst>
    <p:notesMasterId r:id="rId28"/>
  </p:notesMasterIdLst>
  <p:sldIdLst>
    <p:sldId id="288" r:id="rId3"/>
    <p:sldId id="292" r:id="rId4"/>
    <p:sldId id="256" r:id="rId5"/>
    <p:sldId id="257" r:id="rId6"/>
    <p:sldId id="260" r:id="rId7"/>
    <p:sldId id="258" r:id="rId8"/>
    <p:sldId id="259" r:id="rId9"/>
    <p:sldId id="290" r:id="rId10"/>
    <p:sldId id="261" r:id="rId11"/>
    <p:sldId id="280" r:id="rId12"/>
    <p:sldId id="262" r:id="rId13"/>
    <p:sldId id="289" r:id="rId14"/>
    <p:sldId id="272" r:id="rId15"/>
    <p:sldId id="291" r:id="rId16"/>
    <p:sldId id="271" r:id="rId17"/>
    <p:sldId id="263" r:id="rId18"/>
    <p:sldId id="264" r:id="rId19"/>
    <p:sldId id="265" r:id="rId20"/>
    <p:sldId id="266" r:id="rId21"/>
    <p:sldId id="269" r:id="rId22"/>
    <p:sldId id="270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2" d="100"/>
          <a:sy n="62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8489D-136B-476E-BF14-2AB25D721D7F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DDA91-7556-4246-AE02-AEB26CE9D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AB2ECE-5E1D-44AC-AFF3-DA30CB4BB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24B920-DF9C-4A52-A433-64248EFC4942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inhnen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" y="76200"/>
            <a:ext cx="89636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2379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QUÝ THẦY CÔ </a:t>
            </a:r>
            <a:endParaRPr lang="vi-VN" sz="36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1981200" y="2895600"/>
            <a:ext cx="5181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0334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457200"/>
            <a:ext cx="7981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ĐẶC ĐIỂM CHUNG VÀ VAI TRÒ THỰC TIỄN CỦA ĐVNS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28650" y="2339757"/>
            <a:ext cx="7981168" cy="3046988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92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" y="44231"/>
            <a:ext cx="9263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7:ĐẶC ĐIỂM CHUNG VÀ VAI TRÒ THỰC TIỄN CỦA ĐVNS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7" y="1223069"/>
            <a:ext cx="8077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7.1-7.2 SGK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31306"/>
              </p:ext>
            </p:extLst>
          </p:nvPr>
        </p:nvGraphicFramePr>
        <p:xfrm>
          <a:off x="166687" y="2209800"/>
          <a:ext cx="8748713" cy="44657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3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98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649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6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40580"/>
              </p:ext>
            </p:extLst>
          </p:nvPr>
        </p:nvGraphicFramePr>
        <p:xfrm>
          <a:off x="76200" y="1"/>
          <a:ext cx="9067800" cy="68579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65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629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28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1066800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ĐV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1" y="1066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1905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200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038600"/>
            <a:ext cx="312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557" y="3200400"/>
            <a:ext cx="4078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9557" y="4038600"/>
            <a:ext cx="407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039380"/>
            <a:ext cx="3565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877580"/>
            <a:ext cx="387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575" y="14466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BÀI 7: ĐẶC ĐIỂM CHUNG VÀ VAI TRÒ THỰC TIỄN CỦA ĐVNS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2419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822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*/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n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8006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*/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96277"/>
            <a:ext cx="8001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54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5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2" descr="DIMESP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43" descr="ARROW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3439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86" name="Rectangle 15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991600" cy="1463675"/>
          </a:xfrm>
          <a:noFill/>
          <a:ln/>
        </p:spPr>
        <p:txBody>
          <a:bodyPr>
            <a:spAutoFit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sống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trong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sông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suối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hồ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nước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ấm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thậm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chí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cả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trong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bể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bơi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gây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đau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đầu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cổ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sốt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làm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tổn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thương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não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còn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gây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tử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vong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ở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người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287" name="Picture 159"/>
          <p:cNvPicPr>
            <a:picLocks noChangeAspect="1" noChangeArrowheads="1"/>
          </p:cNvPicPr>
          <p:nvPr/>
        </p:nvPicPr>
        <p:blipFill>
          <a:blip r:embed="rId4"/>
          <a:srcRect l="67358" t="57597" r="8742" b="16202"/>
          <a:stretch>
            <a:fillRect/>
          </a:stretch>
        </p:blipFill>
        <p:spPr bwMode="auto">
          <a:xfrm>
            <a:off x="3081337" y="2762250"/>
            <a:ext cx="20240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88" name="Text Box 160"/>
          <p:cNvSpPr txBox="1">
            <a:spLocks noChangeArrowheads="1"/>
          </p:cNvSpPr>
          <p:nvPr/>
        </p:nvSpPr>
        <p:spPr bwMode="auto">
          <a:xfrm flipH="1">
            <a:off x="345281" y="6001692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Naegleria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Fowleri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Amip ăn não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5-Point Star 1">
            <a:hlinkClick r:id="" action="ppaction://noaction"/>
          </p:cNvPr>
          <p:cNvSpPr/>
          <p:nvPr/>
        </p:nvSpPr>
        <p:spPr>
          <a:xfrm>
            <a:off x="8153400" y="15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62250"/>
            <a:ext cx="2895600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876675" cy="434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82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8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86" grpId="0" build="p" animBg="1"/>
      <p:bldP spid="482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rét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16" descr="F:\anh detai 2\trung sotretkisi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4572000"/>
            <a:ext cx="2819400" cy="21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7" descr="ANd9GcRENapX7x5vX7UwBXRw_fMC3WhxDuo-fLP7EXrpskyabFJu7iY&amp;t=1&amp;usg=__dS4ud68-a27M3Q9OhovsOHrWsQ0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2365573"/>
            <a:ext cx="2895600" cy="218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43" name="Rectangle 127"/>
          <p:cNvSpPr>
            <a:spLocks noChangeArrowheads="1"/>
          </p:cNvSpPr>
          <p:nvPr/>
        </p:nvSpPr>
        <p:spPr bwMode="auto">
          <a:xfrm>
            <a:off x="3429000" y="4572000"/>
            <a:ext cx="2133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52400" y="914400"/>
            <a:ext cx="89916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sốt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rét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kí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tuyến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n</a:t>
            </a:r>
            <a:r>
              <a:rPr lang="vi-VN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ước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bọt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muỗi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máu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ng</a:t>
            </a:r>
            <a:r>
              <a:rPr lang="vi-VN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ười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chui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hồng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sản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phá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hủy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hồng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cầu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24764"/>
            <a:ext cx="5867400" cy="430681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138237" y="1659732"/>
            <a:ext cx="2667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39716" y="1673542"/>
            <a:ext cx="24460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  <p:bldP spid="60543" grpId="0"/>
      <p:bldP spid="1198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3352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kiết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6615" name="Picture 7" descr="trung sot ret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14400"/>
            <a:ext cx="464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flipH="1">
            <a:off x="609600" y="5622925"/>
            <a:ext cx="7934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6616" name="Picture 8" descr="240px-Entamoeba_histolytica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59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76200" y="6232525"/>
            <a:ext cx="89614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Ðau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bụng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đi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ngoài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phân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nhày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có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lẫn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máu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</a:p>
        </p:txBody>
      </p:sp>
      <p:sp>
        <p:nvSpPr>
          <p:cNvPr id="2" name="5-Point Star 1">
            <a:hlinkClick r:id="" action="ppaction://noaction"/>
          </p:cNvPr>
          <p:cNvSpPr/>
          <p:nvPr/>
        </p:nvSpPr>
        <p:spPr>
          <a:xfrm>
            <a:off x="8224837" y="206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66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WordArt 4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19100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ngủ li bì</a:t>
            </a:r>
          </a:p>
        </p:txBody>
      </p:sp>
      <p:pic>
        <p:nvPicPr>
          <p:cNvPr id="197643" name="Picture 11" descr="Trypanosoma  vittatae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94" y="1020763"/>
            <a:ext cx="3121306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4" name="Picture 12" descr="Trypanosoma  vittat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020763"/>
            <a:ext cx="33528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4" name="Rectangle 8"/>
          <p:cNvSpPr>
            <a:spLocks/>
          </p:cNvSpPr>
          <p:nvPr/>
        </p:nvSpPr>
        <p:spPr bwMode="auto">
          <a:xfrm>
            <a:off x="76200" y="4343400"/>
            <a:ext cx="89154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</a:t>
            </a:r>
            <a:r>
              <a:rPr lang="vi-VN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ùng</a:t>
            </a:r>
            <a:r>
              <a:rPr lang="vi-VN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gây bệnh “ngủ li bì” phổ biến ở vùng xích đạo châu Phi. Vật chủ trung gian truyền bệnh là ruồi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xê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xê</a:t>
            </a:r>
            <a:r>
              <a:rPr lang="vi-VN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 (Người bệnh ban đầu sốt nhẹ, sau đó kiệt sức và buồn ngủ, nếu không chữa thì sẽ chết dần trong một giấc ngủ mê mệt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</a:p>
        </p:txBody>
      </p:sp>
      <p:sp>
        <p:nvSpPr>
          <p:cNvPr id="6" name="5-Point Star 5">
            <a:hlinkClick r:id="" action="ppaction://noaction"/>
          </p:cNvPr>
          <p:cNvSpPr/>
          <p:nvPr/>
        </p:nvSpPr>
        <p:spPr>
          <a:xfrm>
            <a:off x="8381999" y="20638"/>
            <a:ext cx="757237" cy="6651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20763"/>
            <a:ext cx="3733800" cy="3055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  <p:bldP spid="1218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_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3610479" cy="2257859"/>
          </a:xfrm>
          <a:prstGeom prst="rect">
            <a:avLst/>
          </a:prstGeom>
        </p:spPr>
      </p:pic>
      <p:pic>
        <p:nvPicPr>
          <p:cNvPr id="10" name="Picture 9" descr="5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19200"/>
            <a:ext cx="2667000" cy="5334000"/>
          </a:xfrm>
          <a:prstGeom prst="rect">
            <a:avLst/>
          </a:prstGeom>
        </p:spPr>
      </p:pic>
      <p:pic>
        <p:nvPicPr>
          <p:cNvPr id="11" name="Picture 10" descr="5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295400"/>
            <a:ext cx="2895600" cy="2324599"/>
          </a:xfrm>
          <a:prstGeom prst="rect">
            <a:avLst/>
          </a:prstGeom>
        </p:spPr>
      </p:pic>
      <p:pic>
        <p:nvPicPr>
          <p:cNvPr id="12" name="Picture 11" descr="SGK-Sinh-7-hinh-6.1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3726116" cy="2895600"/>
          </a:xfrm>
          <a:prstGeom prst="rect">
            <a:avLst/>
          </a:prstGeom>
        </p:spPr>
      </p:pic>
      <p:pic>
        <p:nvPicPr>
          <p:cNvPr id="13" name="Picture 12" descr="Sinh_san_cua_trung_sot_ret_o_mau_nguoi1.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657600"/>
            <a:ext cx="2819400" cy="2971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2743200" y="152400"/>
            <a:ext cx="38100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hoa liễu</a:t>
            </a:r>
          </a:p>
        </p:txBody>
      </p:sp>
      <p:pic>
        <p:nvPicPr>
          <p:cNvPr id="198663" name="Picture 7"/>
          <p:cNvPicPr>
            <a:picLocks noChangeAspect="1" noChangeArrowheads="1"/>
          </p:cNvPicPr>
          <p:nvPr/>
        </p:nvPicPr>
        <p:blipFill>
          <a:blip r:embed="rId2"/>
          <a:srcRect l="50000" b="667"/>
          <a:stretch>
            <a:fillRect/>
          </a:stretch>
        </p:blipFill>
        <p:spPr bwMode="auto">
          <a:xfrm>
            <a:off x="4724400" y="9906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/>
          <a:srcRect l="59375" r="9375"/>
          <a:stretch>
            <a:fillRect/>
          </a:stretch>
        </p:blipFill>
        <p:spPr bwMode="auto">
          <a:xfrm>
            <a:off x="0" y="9906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76200" y="5318125"/>
            <a:ext cx="8915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Do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nhiễm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loại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roi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viêm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nhiễm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cổ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cung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nữ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tắc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dẫn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nam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</a:p>
        </p:txBody>
      </p:sp>
      <p:sp>
        <p:nvSpPr>
          <p:cNvPr id="6" name="5-Point Star 5">
            <a:hlinkClick r:id="" action="ppaction://noaction"/>
          </p:cNvPr>
          <p:cNvSpPr/>
          <p:nvPr/>
        </p:nvSpPr>
        <p:spPr>
          <a:xfrm>
            <a:off x="8224837" y="206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86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AutoShape 5" descr="2Q=="/>
          <p:cNvSpPr>
            <a:spLocks noChangeAspect="1" noChangeArrowheads="1"/>
          </p:cNvSpPr>
          <p:nvPr/>
        </p:nvSpPr>
        <p:spPr bwMode="auto">
          <a:xfrm>
            <a:off x="117475" y="-26988"/>
            <a:ext cx="1724025" cy="115252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28007" name="AutoShape 7" descr="2Q=="/>
          <p:cNvSpPr>
            <a:spLocks noChangeAspect="1" noChangeArrowheads="1"/>
          </p:cNvSpPr>
          <p:nvPr/>
        </p:nvSpPr>
        <p:spPr bwMode="auto">
          <a:xfrm>
            <a:off x="117475" y="-26988"/>
            <a:ext cx="1724025" cy="115252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28009" name="AutoShape 9" descr="2Q=="/>
          <p:cNvSpPr>
            <a:spLocks noChangeAspect="1" noChangeArrowheads="1"/>
          </p:cNvSpPr>
          <p:nvPr/>
        </p:nvSpPr>
        <p:spPr bwMode="auto">
          <a:xfrm>
            <a:off x="3790950" y="2905125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28011" name="Picture 11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76943"/>
            <a:ext cx="3105149" cy="2711070"/>
          </a:xfrm>
          <a:prstGeom prst="rect">
            <a:avLst/>
          </a:prstGeom>
          <a:noFill/>
        </p:spPr>
      </p:pic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6019800" y="4724400"/>
            <a:ext cx="29527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ĐV: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28013" name="WordArt 13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38766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Bệnh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cầu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trùng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5-Point Star 7">
            <a:hlinkClick r:id="" action="ppaction://noaction"/>
          </p:cNvPr>
          <p:cNvSpPr/>
          <p:nvPr/>
        </p:nvSpPr>
        <p:spPr>
          <a:xfrm>
            <a:off x="8224837" y="206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" y="4267200"/>
            <a:ext cx="5450484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" y="1176942"/>
            <a:ext cx="5450483" cy="309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/>
      <p:bldP spid="1280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229600" cy="76200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7: ĐẶC ĐIỂM CHUNG VÀ VAI TRÒ THỤC TIỄN CỦA ĐVNS</a:t>
            </a:r>
          </a:p>
        </p:txBody>
      </p:sp>
      <p:pic>
        <p:nvPicPr>
          <p:cNvPr id="190473" name="Picture 9" descr="NUOC O NH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73104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504825" y="584835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5-Point Star 4">
            <a:hlinkClick r:id="" action="ppaction://noaction"/>
          </p:cNvPr>
          <p:cNvSpPr/>
          <p:nvPr/>
        </p:nvSpPr>
        <p:spPr>
          <a:xfrm>
            <a:off x="8224837" y="206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533400" y="94932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.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vi-VN" sz="2400" dirty="0"/>
              <a:t>đ</a:t>
            </a:r>
            <a:r>
              <a:rPr lang="en-US" sz="2400" dirty="0" err="1"/>
              <a:t>iểm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736" y="1796534"/>
            <a:ext cx="469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963" y="804863"/>
            <a:ext cx="4262437" cy="2989262"/>
          </a:xfrm>
          <a:noFill/>
          <a:ln/>
        </p:spPr>
      </p:pic>
      <p:sp>
        <p:nvSpPr>
          <p:cNvPr id="205828" name="WordArt 4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38100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 descr="ANd9GcTAlfP2I4oex5i8wIOL9GHYLPRi7l4jPFn9XorPv79kPHgLPqz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3835400"/>
            <a:ext cx="4262437" cy="2989263"/>
          </a:xfrm>
          <a:prstGeom prst="rect">
            <a:avLst/>
          </a:prstGeom>
          <a:noFill/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648200" y="4402138"/>
            <a:ext cx="4267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5-Point Star 6">
            <a:hlinkClick r:id="" action="ppaction://noaction"/>
          </p:cNvPr>
          <p:cNvSpPr/>
          <p:nvPr/>
        </p:nvSpPr>
        <p:spPr>
          <a:xfrm>
            <a:off x="8224837" y="206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9" name="Picture 13" descr="rua qu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2743200" cy="2681288"/>
          </a:xfrm>
          <a:noFill/>
          <a:ln/>
        </p:spPr>
      </p:pic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8910" name="Picture 14" descr="Rua-r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31242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8" name="Picture 12" descr="rua tay"/>
          <p:cNvPicPr>
            <a:picLocks noChangeAspect="1" noChangeArrowheads="1"/>
          </p:cNvPicPr>
          <p:nvPr/>
        </p:nvPicPr>
        <p:blipFill>
          <a:blip r:embed="rId4"/>
          <a:srcRect l="5475" t="24666" r="5380" b="7426"/>
          <a:stretch>
            <a:fillRect/>
          </a:stretch>
        </p:blipFill>
        <p:spPr bwMode="auto">
          <a:xfrm>
            <a:off x="5867400" y="947738"/>
            <a:ext cx="32766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6" name="Picture 10" descr="an chin uong s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95688"/>
            <a:ext cx="54102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410200" y="4418013"/>
            <a:ext cx="35814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>
            <a:hlinkClick r:id="" action="ppaction://noaction"/>
          </p:cNvPr>
          <p:cNvSpPr/>
          <p:nvPr/>
        </p:nvSpPr>
        <p:spPr>
          <a:xfrm>
            <a:off x="8224837" y="206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11975" name="Picture 7" descr="diệt côn trù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675"/>
          <a:stretch>
            <a:fillRect/>
          </a:stretch>
        </p:blipFill>
        <p:spPr>
          <a:xfrm>
            <a:off x="0" y="1143000"/>
            <a:ext cx="4648200" cy="4173538"/>
          </a:xfrm>
          <a:noFill/>
          <a:ln/>
        </p:spPr>
      </p:pic>
      <p:pic>
        <p:nvPicPr>
          <p:cNvPr id="211976" name="Picture 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0" y="5470525"/>
            <a:ext cx="8991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Vệ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sinh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nơi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ở,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phun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thuốc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diệt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côn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trùng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kiểm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máu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chặt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chẽ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ở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người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cho</a:t>
            </a:r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</a:p>
        </p:txBody>
      </p:sp>
      <p:sp>
        <p:nvSpPr>
          <p:cNvPr id="6" name="5-Point Star 5">
            <a:hlinkClick r:id="" action="ppaction://noaction"/>
          </p:cNvPr>
          <p:cNvSpPr/>
          <p:nvPr/>
        </p:nvSpPr>
        <p:spPr>
          <a:xfrm>
            <a:off x="8224837" y="76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625" y="0"/>
            <a:ext cx="86868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(ĐVNS)</a:t>
            </a:r>
          </a:p>
          <a:p>
            <a:pPr algn="ctr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. ĐẶC ĐIỂM CHUNG</a:t>
            </a:r>
          </a:p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II.VAI TRÒ THỰC TIỄN</a:t>
            </a:r>
          </a:p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III. BIỆN PHÁP PHÒNG TRÁNH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227"/>
            <a:ext cx="941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CHUNG VÀ VAI TRÒ THỰC TIỄN CỦA ĐVNS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7_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199"/>
            <a:ext cx="3610479" cy="2257859"/>
          </a:xfrm>
          <a:prstGeom prst="rect">
            <a:avLst/>
          </a:prstGeom>
        </p:spPr>
      </p:pic>
      <p:pic>
        <p:nvPicPr>
          <p:cNvPr id="10" name="Picture 9" descr="5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981200"/>
            <a:ext cx="2667000" cy="4572000"/>
          </a:xfrm>
          <a:prstGeom prst="rect">
            <a:avLst/>
          </a:prstGeom>
        </p:spPr>
      </p:pic>
      <p:pic>
        <p:nvPicPr>
          <p:cNvPr id="11" name="Picture 10" descr="5.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981200"/>
            <a:ext cx="2895600" cy="2324599"/>
          </a:xfrm>
          <a:prstGeom prst="rect">
            <a:avLst/>
          </a:prstGeom>
        </p:spPr>
      </p:pic>
      <p:pic>
        <p:nvPicPr>
          <p:cNvPr id="12" name="Picture 11" descr="SGK-Sinh-7-hinh-6.1.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05798"/>
            <a:ext cx="3726116" cy="2579763"/>
          </a:xfrm>
          <a:prstGeom prst="rect">
            <a:avLst/>
          </a:prstGeom>
        </p:spPr>
      </p:pic>
      <p:pic>
        <p:nvPicPr>
          <p:cNvPr id="13" name="Picture 12" descr="Sinh_san_cua_trung_sot_ret_o_mau_nguoi1.jp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4305798"/>
            <a:ext cx="2819400" cy="25797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914400"/>
            <a:ext cx="88392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học.Hoàn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199"/>
            <a:ext cx="9144000" cy="5334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Thảo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luận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bàn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hoàn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1.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Đặc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sz="2400" b="1" dirty="0">
                <a:solidFill>
                  <a:srgbClr val="FF3300"/>
                </a:solidFill>
                <a:latin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iểm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ngành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ĐVNS</a:t>
            </a:r>
          </a:p>
        </p:txBody>
      </p:sp>
      <p:graphicFrame>
        <p:nvGraphicFramePr>
          <p:cNvPr id="33036" name="Group 26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19980416"/>
              </p:ext>
            </p:extLst>
          </p:nvPr>
        </p:nvGraphicFramePr>
        <p:xfrm>
          <a:off x="76199" y="533400"/>
          <a:ext cx="8839201" cy="6280386"/>
        </p:xfrm>
        <a:graphic>
          <a:graphicData uri="http://schemas.openxmlformats.org/drawingml/2006/table">
            <a:tbl>
              <a:tblPr/>
              <a:tblGrid>
                <a:gridCol w="53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010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Bộ phận di chuyển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Hình thức sinh sản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Hiển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Lớn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 tế bào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roi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biến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giày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kiết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lị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sốt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rét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022" name="Text Box 254"/>
          <p:cNvSpPr txBox="1">
            <a:spLocks noChangeArrowheads="1"/>
          </p:cNvSpPr>
          <p:nvPr/>
        </p:nvSpPr>
        <p:spPr bwMode="auto">
          <a:xfrm>
            <a:off x="2286000" y="236220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23" name="Text Box 255"/>
          <p:cNvSpPr txBox="1">
            <a:spLocks noChangeArrowheads="1"/>
          </p:cNvSpPr>
          <p:nvPr/>
        </p:nvSpPr>
        <p:spPr bwMode="auto">
          <a:xfrm>
            <a:off x="2209800" y="2895600"/>
            <a:ext cx="457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3024" name="Text Box 256"/>
          <p:cNvSpPr txBox="1">
            <a:spLocks noChangeArrowheads="1"/>
          </p:cNvSpPr>
          <p:nvPr/>
        </p:nvSpPr>
        <p:spPr bwMode="auto">
          <a:xfrm>
            <a:off x="2133600" y="28194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3025" name="Text Box 257"/>
          <p:cNvSpPr txBox="1">
            <a:spLocks noChangeArrowheads="1"/>
          </p:cNvSpPr>
          <p:nvPr/>
        </p:nvSpPr>
        <p:spPr bwMode="auto">
          <a:xfrm>
            <a:off x="3810000" y="23622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26" name="Text Box 258"/>
          <p:cNvSpPr txBox="1">
            <a:spLocks noChangeArrowheads="1"/>
          </p:cNvSpPr>
          <p:nvPr/>
        </p:nvSpPr>
        <p:spPr bwMode="auto">
          <a:xfrm>
            <a:off x="5410200" y="2209800"/>
            <a:ext cx="1066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Vụn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28" name="Text Box 260"/>
          <p:cNvSpPr txBox="1">
            <a:spLocks noChangeArrowheads="1"/>
          </p:cNvSpPr>
          <p:nvPr/>
        </p:nvSpPr>
        <p:spPr bwMode="auto">
          <a:xfrm>
            <a:off x="6629400" y="2286000"/>
            <a:ext cx="1066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Roi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29" name="Text Box 261"/>
          <p:cNvSpPr txBox="1">
            <a:spLocks noChangeArrowheads="1"/>
          </p:cNvSpPr>
          <p:nvPr/>
        </p:nvSpPr>
        <p:spPr bwMode="auto">
          <a:xfrm>
            <a:off x="7848600" y="2286000"/>
            <a:ext cx="1066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30" name="Text Box 262"/>
          <p:cNvSpPr txBox="1">
            <a:spLocks noChangeArrowheads="1"/>
          </p:cNvSpPr>
          <p:nvPr/>
        </p:nvSpPr>
        <p:spPr bwMode="auto">
          <a:xfrm>
            <a:off x="2302798" y="320040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31" name="Text Box 263"/>
          <p:cNvSpPr txBox="1">
            <a:spLocks noChangeArrowheads="1"/>
          </p:cNvSpPr>
          <p:nvPr/>
        </p:nvSpPr>
        <p:spPr bwMode="auto">
          <a:xfrm>
            <a:off x="3810000" y="32105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32" name="Text Box 264"/>
          <p:cNvSpPr txBox="1">
            <a:spLocks noChangeArrowheads="1"/>
          </p:cNvSpPr>
          <p:nvPr/>
        </p:nvSpPr>
        <p:spPr bwMode="auto">
          <a:xfrm>
            <a:off x="5410200" y="3124200"/>
            <a:ext cx="1143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VK,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vụn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33" name="Text Box 265"/>
          <p:cNvSpPr txBox="1">
            <a:spLocks noChangeArrowheads="1"/>
          </p:cNvSpPr>
          <p:nvPr/>
        </p:nvSpPr>
        <p:spPr bwMode="auto">
          <a:xfrm>
            <a:off x="6553200" y="3200400"/>
            <a:ext cx="121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35" name="Text Box 267"/>
          <p:cNvSpPr txBox="1">
            <a:spLocks noChangeArrowheads="1"/>
          </p:cNvSpPr>
          <p:nvPr/>
        </p:nvSpPr>
        <p:spPr bwMode="auto">
          <a:xfrm>
            <a:off x="7848600" y="3200400"/>
            <a:ext cx="10038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37" name="Text Box 269"/>
          <p:cNvSpPr txBox="1">
            <a:spLocks noChangeArrowheads="1"/>
          </p:cNvSpPr>
          <p:nvPr/>
        </p:nvSpPr>
        <p:spPr bwMode="auto">
          <a:xfrm>
            <a:off x="2302798" y="42773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38" name="Text Box 270"/>
          <p:cNvSpPr txBox="1">
            <a:spLocks noChangeArrowheads="1"/>
          </p:cNvSpPr>
          <p:nvPr/>
        </p:nvSpPr>
        <p:spPr bwMode="auto">
          <a:xfrm>
            <a:off x="3810000" y="426720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40" name="Text Box 272"/>
          <p:cNvSpPr txBox="1">
            <a:spLocks noChangeArrowheads="1"/>
          </p:cNvSpPr>
          <p:nvPr/>
        </p:nvSpPr>
        <p:spPr bwMode="auto">
          <a:xfrm>
            <a:off x="5410200" y="4267200"/>
            <a:ext cx="1143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VK,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vụn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1" name="Text Box 273"/>
          <p:cNvSpPr txBox="1">
            <a:spLocks noChangeArrowheads="1"/>
          </p:cNvSpPr>
          <p:nvPr/>
        </p:nvSpPr>
        <p:spPr bwMode="auto">
          <a:xfrm>
            <a:off x="6477000" y="4343400"/>
            <a:ext cx="129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bơi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2" name="Text Box 274"/>
          <p:cNvSpPr txBox="1">
            <a:spLocks noChangeArrowheads="1"/>
          </p:cNvSpPr>
          <p:nvPr/>
        </p:nvSpPr>
        <p:spPr bwMode="auto">
          <a:xfrm>
            <a:off x="7848600" y="4343400"/>
            <a:ext cx="118494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3" name="Text Box 275"/>
          <p:cNvSpPr txBox="1">
            <a:spLocks noChangeArrowheads="1"/>
          </p:cNvSpPr>
          <p:nvPr/>
        </p:nvSpPr>
        <p:spPr bwMode="auto">
          <a:xfrm>
            <a:off x="2302798" y="51155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44" name="Text Box 276"/>
          <p:cNvSpPr txBox="1">
            <a:spLocks noChangeArrowheads="1"/>
          </p:cNvSpPr>
          <p:nvPr/>
        </p:nvSpPr>
        <p:spPr bwMode="auto">
          <a:xfrm>
            <a:off x="3810000" y="51155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45" name="Text Box 277"/>
          <p:cNvSpPr txBox="1">
            <a:spLocks noChangeArrowheads="1"/>
          </p:cNvSpPr>
          <p:nvPr/>
        </p:nvSpPr>
        <p:spPr bwMode="auto">
          <a:xfrm>
            <a:off x="5562600" y="5073650"/>
            <a:ext cx="914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6" name="Text Box 278"/>
          <p:cNvSpPr txBox="1">
            <a:spLocks noChangeArrowheads="1"/>
          </p:cNvSpPr>
          <p:nvPr/>
        </p:nvSpPr>
        <p:spPr bwMode="auto">
          <a:xfrm>
            <a:off x="2286000" y="60299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47" name="Text Box 279"/>
          <p:cNvSpPr txBox="1">
            <a:spLocks noChangeArrowheads="1"/>
          </p:cNvSpPr>
          <p:nvPr/>
        </p:nvSpPr>
        <p:spPr bwMode="auto">
          <a:xfrm>
            <a:off x="6477000" y="5181600"/>
            <a:ext cx="121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8" name="Text Box 280"/>
          <p:cNvSpPr txBox="1">
            <a:spLocks noChangeArrowheads="1"/>
          </p:cNvSpPr>
          <p:nvPr/>
        </p:nvSpPr>
        <p:spPr bwMode="auto">
          <a:xfrm>
            <a:off x="7848600" y="5181600"/>
            <a:ext cx="10038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9" name="Text Box 281"/>
          <p:cNvSpPr txBox="1">
            <a:spLocks noChangeArrowheads="1"/>
          </p:cNvSpPr>
          <p:nvPr/>
        </p:nvSpPr>
        <p:spPr bwMode="auto">
          <a:xfrm>
            <a:off x="3810000" y="60299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50" name="Text Box 282"/>
          <p:cNvSpPr txBox="1">
            <a:spLocks noChangeArrowheads="1"/>
          </p:cNvSpPr>
          <p:nvPr/>
        </p:nvSpPr>
        <p:spPr bwMode="auto">
          <a:xfrm>
            <a:off x="5562600" y="5943600"/>
            <a:ext cx="838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51" name="Text Box 283"/>
          <p:cNvSpPr txBox="1">
            <a:spLocks noChangeArrowheads="1"/>
          </p:cNvSpPr>
          <p:nvPr/>
        </p:nvSpPr>
        <p:spPr bwMode="auto">
          <a:xfrm>
            <a:off x="6553200" y="6019800"/>
            <a:ext cx="121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52" name="Text Box 284"/>
          <p:cNvSpPr txBox="1">
            <a:spLocks noChangeArrowheads="1"/>
          </p:cNvSpPr>
          <p:nvPr/>
        </p:nvSpPr>
        <p:spPr bwMode="auto">
          <a:xfrm>
            <a:off x="7848600" y="6019800"/>
            <a:ext cx="10038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3022" grpId="0"/>
      <p:bldP spid="33025" grpId="0"/>
      <p:bldP spid="33026" grpId="0"/>
      <p:bldP spid="33028" grpId="0"/>
      <p:bldP spid="33029" grpId="0"/>
      <p:bldP spid="33030" grpId="0"/>
      <p:bldP spid="33031" grpId="0"/>
      <p:bldP spid="33032" grpId="0"/>
      <p:bldP spid="33033" grpId="0"/>
      <p:bldP spid="33035" grpId="0"/>
      <p:bldP spid="33037" grpId="0"/>
      <p:bldP spid="33038" grpId="0"/>
      <p:bldP spid="33040" grpId="0"/>
      <p:bldP spid="33041" grpId="0"/>
      <p:bldP spid="33042" grpId="0"/>
      <p:bldP spid="33043" grpId="0"/>
      <p:bldP spid="33044" grpId="0"/>
      <p:bldP spid="33045" grpId="0"/>
      <p:bldP spid="33046" grpId="0"/>
      <p:bldP spid="33047" grpId="0"/>
      <p:bldP spid="33048" grpId="0"/>
      <p:bldP spid="33049" grpId="0"/>
      <p:bldP spid="33050" grpId="0"/>
      <p:bldP spid="33051" grpId="0"/>
      <p:bldP spid="33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983397"/>
            <a:ext cx="4114800" cy="2286000"/>
          </a:xfrm>
          <a:prstGeom prst="cloudCallout">
            <a:avLst>
              <a:gd name="adj1" fmla="val -23474"/>
              <a:gd name="adj2" fmla="val 812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1523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ĐẶC ĐIỂM CHUNG VÀ VAI TRÒ THỰC TIỄN CỦA ĐVNS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209800" y="3048000"/>
            <a:ext cx="69342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13" y="7203"/>
            <a:ext cx="8905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ĐẶC ĐIỂM CHUNG VÀ VAI TRÒ THỰC TIỄN CỦA ĐVNS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>
          <a:xfrm>
            <a:off x="-95250" y="842962"/>
            <a:ext cx="4076700" cy="2209800"/>
          </a:xfrm>
          <a:prstGeom prst="cloudCallout">
            <a:avLst>
              <a:gd name="adj1" fmla="val -20241"/>
              <a:gd name="adj2" fmla="val 84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3048000"/>
            <a:ext cx="72390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476750" y="1219200"/>
            <a:ext cx="0" cy="350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990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ĐẶC ĐIỂM ĐVNS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TỰ 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3487" y="990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ĐẶC ĐIỂM ĐVNS SỐNG KÍ SINH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64786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1864786"/>
            <a:ext cx="4419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914400" y="53078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5257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ĐVNS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7620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BÀI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 ĐẶC ĐIỂM CHUNG VÀ VAI TRÒ THỰC TIỄN CỦA ĐVNS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I. ĐẶC ĐIỂM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739065"/>
            <a:ext cx="4495800" cy="2385135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0"/>
            <a:ext cx="14100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BÀI 7: ĐĂC ĐIỂM CHUNG VÀ VAI TRÒ THỰC TỄN CỦA ĐVNS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3434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590941" y="3142238"/>
            <a:ext cx="6400800" cy="584775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941" y="375558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891" y="437334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141" y="502658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1217</Words>
  <Application>Microsoft Office PowerPoint</Application>
  <PresentationFormat>On-screen Show (4:3)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.VnTime</vt:lpstr>
      <vt:lpstr>Arial</vt:lpstr>
      <vt:lpstr>Calibri</vt:lpstr>
      <vt:lpstr>Constantia</vt:lpstr>
      <vt:lpstr>Lucida Sans Unicode</vt:lpstr>
      <vt:lpstr>Times New Roman</vt:lpstr>
      <vt:lpstr>Verdana</vt:lpstr>
      <vt:lpstr>Wingdings 2</vt:lpstr>
      <vt:lpstr>Wingdings 3</vt:lpstr>
      <vt:lpstr>Flow</vt:lpstr>
      <vt:lpstr>Concourse</vt:lpstr>
      <vt:lpstr>PowerPoint Presentation</vt:lpstr>
      <vt:lpstr>PowerPoint Presentation</vt:lpstr>
      <vt:lpstr>PowerPoint Presentation</vt:lpstr>
      <vt:lpstr>PowerPoint Presentation</vt:lpstr>
      <vt:lpstr>Thảo luận theo bàn hoàn thành bảng 1. Đặc điểm chung ngành ĐVNS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Quynh</dc:creator>
  <cp:lastModifiedBy>Quyen Huynh</cp:lastModifiedBy>
  <cp:revision>76</cp:revision>
  <dcterms:created xsi:type="dcterms:W3CDTF">2018-09-06T15:13:36Z</dcterms:created>
  <dcterms:modified xsi:type="dcterms:W3CDTF">2022-03-19T06:53:53Z</dcterms:modified>
</cp:coreProperties>
</file>