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91" r:id="rId2"/>
    <p:sldId id="256" r:id="rId3"/>
    <p:sldId id="264" r:id="rId4"/>
    <p:sldId id="265" r:id="rId5"/>
    <p:sldId id="259" r:id="rId6"/>
    <p:sldId id="260" r:id="rId7"/>
    <p:sldId id="261" r:id="rId8"/>
    <p:sldId id="262" r:id="rId9"/>
    <p:sldId id="266" r:id="rId10"/>
    <p:sldId id="267" r:id="rId11"/>
    <p:sldId id="268" r:id="rId12"/>
    <p:sldId id="276" r:id="rId13"/>
    <p:sldId id="272" r:id="rId14"/>
    <p:sldId id="273" r:id="rId15"/>
    <p:sldId id="279" r:id="rId16"/>
    <p:sldId id="277" r:id="rId17"/>
    <p:sldId id="280" r:id="rId18"/>
    <p:sldId id="274" r:id="rId19"/>
    <p:sldId id="290" r:id="rId20"/>
    <p:sldId id="275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88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F"/>
    <a:srgbClr val="DFEBF1"/>
    <a:srgbClr val="92B8CD"/>
    <a:srgbClr val="FFF3C5"/>
    <a:srgbClr val="FFFBED"/>
    <a:srgbClr val="F1BF22"/>
    <a:srgbClr val="3D290E"/>
    <a:srgbClr val="C32722"/>
    <a:srgbClr val="FF6565"/>
    <a:srgbClr val="D4C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42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C2F6D-309E-4FE0-83E8-FD4A160CB02C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E1DB-2B51-4C2D-8C38-42E528817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54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82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01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34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63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8172-C7FF-4FA8-B0D0-3B7634022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ED25F-8784-4ED3-B002-F6D379C63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0548-46D5-436A-A384-A702AF4B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F9AC1-1D31-4794-B986-5E5B6C96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0820-695A-4E18-AE25-7DE8C356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408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8DA6-6F08-4FFF-8BA9-B26EA725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7922B-F22B-41CF-A84C-4A17D3BB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09C3-6ACC-4C99-ADF0-987CDD11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4DAD-B4FE-49E1-A7B9-6379ECC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E1E7-DEEB-4782-ABAF-A6483D7D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8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AFCE2-48DB-4E0C-8BD8-E13E915A6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EE5BA-011D-4D22-BDA6-2B7301B16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0B4E9-89D4-4A6B-9A4B-8B67847F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E363-70AC-4E23-8E8D-B4224F07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DD8B5-CC4A-4E4C-BF83-D9E63DB9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60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DFD-F0D3-4592-AC0E-C6B107D5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5730-335E-4E75-9BF3-D009B080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4D669-A484-4779-820B-BEB6A299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F0F81-71BE-4E3D-9769-4FA359A2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C46F-B48C-4FB6-A56D-616F898D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65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BEE-C307-47C1-9DD4-D8F0AF38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C339E-C29F-41D6-AFD2-ADC74B6E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3E559-699D-4875-91FF-558B306A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1495-EC1E-4D95-9B75-9FF6D3EB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8DBF4-E811-48CC-A16B-BE78B0E6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48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837-5C77-4A7B-A80B-C5F0D89F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55C34-7576-4AE6-9A3E-5928B04E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2C8E0-E104-4CBD-996D-665D0EE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60942-3DEF-425F-AFFC-18F9B4B9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E41EE-C42E-4CDA-940F-DE319AA5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C6D0B-DCC7-40FC-A054-E8B0EC80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783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A9B0-9100-4B06-AEB5-2DE55D4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67163-6E5A-493A-AA46-E5E07C7A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B69B5-0B9D-4973-92A7-3E689D853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A9F6-D0C1-4CC6-BCFA-02956A6E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BE3D5-18EA-49CB-A057-0DBAAEDBB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29ADC-2713-43E0-9563-BA439E9D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829F-B044-4492-B19C-B1A1BEC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D2EEB-91F1-4B60-B7F0-2D0C7E88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16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0EF0-F55F-4613-A445-A0F82F87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89207-F6F6-44B2-87AC-46F9225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772FE-40A8-4785-9BD8-C2F1E0E3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55201-3575-4AB0-AA44-6C1F913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47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3E5AC-4C75-4F32-B1A9-7991C0E6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79C0C-581B-45E3-B8D0-8BB2F0EE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FC752-996F-446E-A93D-BF17F056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142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6539-2E1D-4FE8-965A-5F44EE8F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C0C-6FE1-4278-A73F-10FF09DC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E906C-F1E7-4368-A722-9696B87E1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56CC-82BF-4F3E-AEAF-252FF010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8705-6C8B-4A86-85C5-4C431745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0891E-E4FB-414F-9320-6082B096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50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057D-CE7A-4646-9650-148C5FC4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52B95-8CF9-43E1-A521-791FB21E4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9E4E-7E0E-4359-A882-885BEBCD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2685A-5C7C-4AFC-AFC3-3E6D0E6F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909F-ECC3-4161-98C9-37C09C90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B951E-A87D-4F39-85D6-9A766EE7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604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53DCC-BDAF-4B73-9D34-8083DBCC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EA392-C894-4CB3-868A-57563E611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067A-9E27-4796-86A2-317A97F81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D3D9-C407-4554-9A7E-0F3148A47D17}" type="datetimeFigureOut">
              <a:rPr lang="vi-VN" smtClean="0"/>
              <a:t>16/06/2021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0AA-2CD6-42C5-B89E-52207237A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9448-A6AB-45DF-96E2-85455A50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5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4458B1B4-67CE-4244-82D4-1A469A273649}"/>
              </a:ext>
            </a:extLst>
          </p:cNvPr>
          <p:cNvSpPr txBox="1"/>
          <p:nvPr/>
        </p:nvSpPr>
        <p:spPr>
          <a:xfrm>
            <a:off x="655320" y="1859340"/>
            <a:ext cx="10881360" cy="3139321"/>
          </a:xfrm>
          <a:prstGeom prst="rect">
            <a:avLst/>
          </a:prstGeom>
          <a:solidFill>
            <a:srgbClr val="FFCC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latin typeface="#9Slide04 Rokkitt Bold" panose="00000800000000000000" pitchFamily="2" charset="0"/>
              </a:rPr>
              <a:t>CHỦ ĐỀ 3:</a:t>
            </a:r>
          </a:p>
          <a:p>
            <a:pPr algn="ctr"/>
            <a:r>
              <a:rPr lang="en-US" sz="6600" b="1">
                <a:latin typeface="#9Slide04 Rokkitt Bold" panose="00000800000000000000" pitchFamily="2" charset="0"/>
              </a:rPr>
              <a:t> OXYGEN VÀ KHÔNG KHÍ</a:t>
            </a:r>
          </a:p>
          <a:p>
            <a:pPr algn="ctr"/>
            <a:r>
              <a:rPr lang="en-US" sz="6600" b="1">
                <a:latin typeface="#9Slide04 Rokkitt Bold" panose="00000800000000000000" pitchFamily="2" charset="0"/>
              </a:rPr>
              <a:t>BÀI 9: OXY</a:t>
            </a:r>
            <a:endParaRPr lang="vi-VN" sz="6600" b="1" dirty="0"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34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2489151" y="132080"/>
            <a:ext cx="7416897" cy="54254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307022" y="5913120"/>
            <a:ext cx="4031298" cy="65532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O</a:t>
                </a:r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x</a:t>
                </a:r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y</a:t>
                </a:r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g</a:t>
                </a:r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e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698363" y="5913120"/>
            <a:ext cx="1308418" cy="65532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v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à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34206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k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72382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ô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91055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g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99183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10588942" y="5913120"/>
            <a:ext cx="1298258" cy="65532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í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250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458B1B4-67CE-4244-82D4-1A469A273649}"/>
              </a:ext>
            </a:extLst>
          </p:cNvPr>
          <p:cNvSpPr txBox="1"/>
          <p:nvPr/>
        </p:nvSpPr>
        <p:spPr>
          <a:xfrm>
            <a:off x="650179" y="92402"/>
            <a:ext cx="10881360" cy="830997"/>
          </a:xfrm>
          <a:prstGeom prst="rect">
            <a:avLst/>
          </a:prstGeom>
          <a:solidFill>
            <a:srgbClr val="FFCC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#9Slide04 Rokkitt Bold" panose="00000800000000000000" pitchFamily="2" charset="0"/>
              </a:rPr>
              <a:t>Chủ</a:t>
            </a:r>
            <a:r>
              <a:rPr lang="en-US" sz="4800" dirty="0">
                <a:latin typeface="#9Slide04 Rokkitt Bold" panose="00000800000000000000" pitchFamily="2" charset="0"/>
              </a:rPr>
              <a:t> </a:t>
            </a:r>
            <a:r>
              <a:rPr lang="en-US" sz="4800" dirty="0" err="1">
                <a:latin typeface="#9Slide04 Rokkitt Bold" panose="00000800000000000000" pitchFamily="2" charset="0"/>
              </a:rPr>
              <a:t>đề</a:t>
            </a:r>
            <a:r>
              <a:rPr lang="en-US" sz="4800" dirty="0">
                <a:latin typeface="#9Slide04 Rokkitt Bold" panose="00000800000000000000" pitchFamily="2" charset="0"/>
              </a:rPr>
              <a:t> 3: Oxygen </a:t>
            </a:r>
            <a:r>
              <a:rPr lang="en-US" sz="4800" dirty="0" err="1">
                <a:latin typeface="#9Slide04 Rokkitt Bold" panose="00000800000000000000" pitchFamily="2" charset="0"/>
              </a:rPr>
              <a:t>và</a:t>
            </a:r>
            <a:r>
              <a:rPr lang="en-US" sz="4800" dirty="0">
                <a:latin typeface="#9Slide04 Rokkitt Bold" panose="00000800000000000000" pitchFamily="2" charset="0"/>
              </a:rPr>
              <a:t> </a:t>
            </a:r>
            <a:r>
              <a:rPr lang="en-US" sz="4800" dirty="0" err="1">
                <a:latin typeface="#9Slide04 Rokkitt Bold" panose="00000800000000000000" pitchFamily="2" charset="0"/>
              </a:rPr>
              <a:t>không</a:t>
            </a:r>
            <a:r>
              <a:rPr lang="en-US" sz="4800" dirty="0">
                <a:latin typeface="#9Slide04 Rokkitt Bold" panose="00000800000000000000" pitchFamily="2" charset="0"/>
              </a:rPr>
              <a:t> </a:t>
            </a:r>
            <a:r>
              <a:rPr lang="en-US" sz="4800" dirty="0" err="1">
                <a:latin typeface="#9Slide04 Rokkitt Bold" panose="00000800000000000000" pitchFamily="2" charset="0"/>
              </a:rPr>
              <a:t>khí</a:t>
            </a:r>
            <a:endParaRPr lang="vi-VN" sz="4800" dirty="0"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BA623-7C94-42C8-8EA9-FEC8F761C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07"/>
          <a:stretch/>
        </p:blipFill>
        <p:spPr>
          <a:xfrm>
            <a:off x="434400" y="1075998"/>
            <a:ext cx="7366725" cy="566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8070F5-F76B-416B-BD91-E94E96446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3" r="15592" b="6121"/>
          <a:stretch/>
        </p:blipFill>
        <p:spPr>
          <a:xfrm>
            <a:off x="8099999" y="3393408"/>
            <a:ext cx="3657600" cy="3355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AC2F6E-035B-4D3F-BCF8-2B2776F8E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999" y="1040307"/>
            <a:ext cx="3657600" cy="22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35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82DB5-C10E-47E9-8915-3752A6AF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3" y="968822"/>
            <a:ext cx="5693434" cy="1005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2D85E5-092F-4252-9DF1-CF3745B5C534}"/>
              </a:ext>
            </a:extLst>
          </p:cNvPr>
          <p:cNvSpPr txBox="1"/>
          <p:nvPr/>
        </p:nvSpPr>
        <p:spPr>
          <a:xfrm>
            <a:off x="54430" y="54422"/>
            <a:ext cx="12070080" cy="914400"/>
          </a:xfrm>
          <a:prstGeom prst="rect">
            <a:avLst/>
          </a:prstGeom>
          <a:solidFill>
            <a:srgbClr val="FFCCFF"/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#9Slide04 Rokkitt Bold" panose="00000800000000000000" pitchFamily="2" charset="0"/>
              </a:rPr>
              <a:t>Bài</a:t>
            </a:r>
            <a:r>
              <a:rPr lang="en-US" sz="4800" dirty="0">
                <a:latin typeface="#9Slide04 Rokkitt Bold" panose="00000800000000000000" pitchFamily="2" charset="0"/>
              </a:rPr>
              <a:t> 11: Oxygen</a:t>
            </a:r>
            <a:endParaRPr lang="vi-VN" sz="4800" dirty="0">
              <a:latin typeface="#9Slide04 Rokkitt Bold" panose="000008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D4C30B-BEAF-4F0F-9553-8C2AC04E288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939589"/>
            <a:ext cx="64008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94F9F3-6395-4AA7-8AF7-54BB9775F80A}"/>
              </a:ext>
            </a:extLst>
          </p:cNvPr>
          <p:cNvSpPr txBox="1"/>
          <p:nvPr/>
        </p:nvSpPr>
        <p:spPr>
          <a:xfrm>
            <a:off x="1280160" y="2003089"/>
            <a:ext cx="10334569" cy="49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Thảo luận với bạn ngồi cạnh để hoàn thành </a:t>
            </a:r>
            <a:r>
              <a:rPr lang="en-US" sz="2500">
                <a:latin typeface="#9Slide03 Cabin Condensed Bold" panose="00000806000000000000" pitchFamily="2" charset="0"/>
                <a:ea typeface="Calibri" panose="020F0502020204030204" pitchFamily="34" charset="0"/>
              </a:rPr>
              <a:t>nội dung 1 trong phiếu học tập</a:t>
            </a:r>
            <a:endParaRPr lang="vi-VN" sz="25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2" name="3 min">
            <a:hlinkClick r:id="" action="ppaction://media"/>
            <a:extLst>
              <a:ext uri="{FF2B5EF4-FFF2-40B4-BE49-F238E27FC236}">
                <a16:creationId xmlns:a16="http://schemas.microsoft.com/office/drawing/2014/main" id="{5AED1498-F8F5-420C-A349-CAA30862B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382" y="54422"/>
            <a:ext cx="2113280" cy="118872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DE77A20-3BC9-4A89-8093-32BA38C63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192688"/>
              </p:ext>
            </p:extLst>
          </p:nvPr>
        </p:nvGraphicFramePr>
        <p:xfrm>
          <a:off x="457202" y="2613783"/>
          <a:ext cx="11397342" cy="4163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2370">
                  <a:extLst>
                    <a:ext uri="{9D8B030D-6E8A-4147-A177-3AD203B41FA5}">
                      <a16:colId xmlns:a16="http://schemas.microsoft.com/office/drawing/2014/main" val="346737045"/>
                    </a:ext>
                  </a:extLst>
                </a:gridCol>
                <a:gridCol w="6574972">
                  <a:extLst>
                    <a:ext uri="{9D8B030D-6E8A-4147-A177-3AD203B41FA5}">
                      <a16:colId xmlns:a16="http://schemas.microsoft.com/office/drawing/2014/main" val="457478988"/>
                    </a:ext>
                  </a:extLst>
                </a:gridCol>
              </a:tblGrid>
              <a:tr h="766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Câu hỏi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Câu trả lời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53978"/>
                  </a:ext>
                </a:extLst>
              </a:tr>
              <a:tr h="7667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1. Khí oxygen tồn tại ở đâu?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54672"/>
                  </a:ext>
                </a:extLst>
              </a:tr>
              <a:tr h="7667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2. Cho biết màu, mùi, vị của khí oxygen.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64205"/>
                  </a:ext>
                </a:extLst>
              </a:tr>
              <a:tr h="14417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3. Dự đoán khả năng tan trong nước của khí oxygen và lấy ví dụ minh chứng cho dự đoán đó.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4226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895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6711627-188E-4E37-BAF1-7750F10B461B}"/>
              </a:ext>
            </a:extLst>
          </p:cNvPr>
          <p:cNvSpPr txBox="1"/>
          <p:nvPr/>
        </p:nvSpPr>
        <p:spPr>
          <a:xfrm>
            <a:off x="5346511" y="3591355"/>
            <a:ext cx="6388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</a:rPr>
              <a:t>Khí oxygen có trong không khí, trong nước, trong đất ,...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CE9EF3-A378-44A4-8358-539E24A3F40E}"/>
              </a:ext>
            </a:extLst>
          </p:cNvPr>
          <p:cNvSpPr txBox="1"/>
          <p:nvPr/>
        </p:nvSpPr>
        <p:spPr>
          <a:xfrm>
            <a:off x="5345696" y="4336650"/>
            <a:ext cx="6508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là chất khí không màu, không mùi, không vị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48046E-8B7A-4884-9E2F-ACE6A9F2DFCD}"/>
              </a:ext>
            </a:extLst>
          </p:cNvPr>
          <p:cNvSpPr txBox="1"/>
          <p:nvPr/>
        </p:nvSpPr>
        <p:spPr>
          <a:xfrm>
            <a:off x="5034642" y="5060663"/>
            <a:ext cx="2748642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T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an ít trong nước</a:t>
            </a:r>
            <a:endParaRPr lang="vi-VN" sz="24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E20436-DD25-4F6B-A644-35AD87D34573}"/>
              </a:ext>
            </a:extLst>
          </p:cNvPr>
          <p:cNvSpPr txBox="1"/>
          <p:nvPr/>
        </p:nvSpPr>
        <p:spPr>
          <a:xfrm>
            <a:off x="5334810" y="5583008"/>
            <a:ext cx="6014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(1 lít nước ở 20⁰C, 1 atm hòa tan được 31 ml khí oxygen).</a:t>
            </a:r>
            <a:endParaRPr lang="vi-VN" sz="2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ACC583-4D6D-4F41-92A2-33B88FC20836}"/>
              </a:ext>
            </a:extLst>
          </p:cNvPr>
          <p:cNvSpPr txBox="1"/>
          <p:nvPr/>
        </p:nvSpPr>
        <p:spPr>
          <a:xfrm>
            <a:off x="5302152" y="6007552"/>
            <a:ext cx="655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#9Slide03 Cabin Condensed Bold" panose="00000806000000000000" pitchFamily="2" charset="0"/>
                <a:ea typeface="Calibri" panose="020F0502020204030204" pitchFamily="34" charset="0"/>
              </a:rPr>
              <a:t>  B</a:t>
            </a:r>
            <a:r>
              <a:rPr lang="en-US" sz="22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ể cá cảnh hay đầm nuôi tôm thường phải lắp thêm hệ</a:t>
            </a:r>
          </a:p>
          <a:p>
            <a:r>
              <a:rPr lang="en-US" sz="22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 thống </a:t>
            </a:r>
            <a:r>
              <a:rPr lang="en-US" sz="2200">
                <a:latin typeface="#9Slide03 Cabin Condensed Bold" panose="00000806000000000000" pitchFamily="2" charset="0"/>
              </a:rPr>
              <a:t>quạt khí để tăng lượng oxi có trong nước.</a:t>
            </a:r>
            <a:endParaRPr lang="vi-VN" sz="2200"/>
          </a:p>
        </p:txBody>
      </p:sp>
    </p:spTree>
    <p:extLst>
      <p:ext uri="{BB962C8B-B14F-4D97-AF65-F5344CB8AC3E}">
        <p14:creationId xmlns:p14="http://schemas.microsoft.com/office/powerpoint/2010/main" val="19516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CFF751-255B-44EF-AA41-F5FE968F6747}"/>
              </a:ext>
            </a:extLst>
          </p:cNvPr>
          <p:cNvSpPr txBox="1"/>
          <p:nvPr/>
        </p:nvSpPr>
        <p:spPr>
          <a:xfrm>
            <a:off x="609600" y="2632402"/>
            <a:ext cx="2786743" cy="1532334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Giai đoạn 1</a:t>
            </a:r>
          </a:p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--------------</a:t>
            </a:r>
          </a:p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Tự 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AB3EA-8C4A-4555-A3BC-6C6AEA27CFE0}"/>
              </a:ext>
            </a:extLst>
          </p:cNvPr>
          <p:cNvSpPr txBox="1"/>
          <p:nvPr/>
        </p:nvSpPr>
        <p:spPr>
          <a:xfrm>
            <a:off x="4648200" y="2599741"/>
            <a:ext cx="2590800" cy="2009061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Giai đoạn 2</a:t>
            </a:r>
          </a:p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---------------</a:t>
            </a:r>
          </a:p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Di chuyển, </a:t>
            </a:r>
          </a:p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ghi nhận ý kiến</a:t>
            </a:r>
            <a:endParaRPr lang="vi-VN" sz="2800">
              <a:latin typeface="#9Slide03 Cabin Condensed Bold" panose="00000806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A1696-F17E-4AAE-A8EB-48C04064B09B}"/>
              </a:ext>
            </a:extLst>
          </p:cNvPr>
          <p:cNvSpPr txBox="1"/>
          <p:nvPr/>
        </p:nvSpPr>
        <p:spPr>
          <a:xfrm>
            <a:off x="8436428" y="2643635"/>
            <a:ext cx="2590800" cy="2009061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Giai đoạn 3</a:t>
            </a:r>
          </a:p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--------------</a:t>
            </a:r>
          </a:p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Trình bày, lắng nghe, nhận xét</a:t>
            </a:r>
            <a:endParaRPr lang="vi-VN" sz="2800">
              <a:latin typeface="#9Slide03 Cabin Condensed Bold" panose="00000806000000000000" pitchFamily="2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18CD1D2-4D6C-4327-9A0A-7A9EF58C79A0}"/>
              </a:ext>
            </a:extLst>
          </p:cNvPr>
          <p:cNvSpPr/>
          <p:nvPr/>
        </p:nvSpPr>
        <p:spPr>
          <a:xfrm>
            <a:off x="3472543" y="3331024"/>
            <a:ext cx="1012371" cy="26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F3E4900-3315-41F4-B130-3423BBB03CA7}"/>
              </a:ext>
            </a:extLst>
          </p:cNvPr>
          <p:cNvSpPr/>
          <p:nvPr/>
        </p:nvSpPr>
        <p:spPr>
          <a:xfrm>
            <a:off x="7358743" y="3357273"/>
            <a:ext cx="1012371" cy="26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D56A6-1E7A-4DA9-9459-86B4404321BE}"/>
              </a:ext>
            </a:extLst>
          </p:cNvPr>
          <p:cNvSpPr txBox="1"/>
          <p:nvPr/>
        </p:nvSpPr>
        <p:spPr>
          <a:xfrm>
            <a:off x="4865912" y="4757053"/>
            <a:ext cx="616131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Theo qui ước và hiệu lệnh của giáo viên</a:t>
            </a:r>
            <a:endParaRPr lang="vi-VN" sz="2800">
              <a:latin typeface="#9Slide03 Cabin Condensed Bold" panose="00000806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2591A3-7E68-47B9-946D-301B21FA071F}"/>
              </a:ext>
            </a:extLst>
          </p:cNvPr>
          <p:cNvSpPr txBox="1"/>
          <p:nvPr/>
        </p:nvSpPr>
        <p:spPr>
          <a:xfrm>
            <a:off x="941613" y="4336310"/>
            <a:ext cx="227511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#9Slide03 Cabin Condensed Bold" panose="00000806000000000000" pitchFamily="2" charset="0"/>
              </a:rPr>
              <a:t>Trong 3 phút</a:t>
            </a:r>
            <a:endParaRPr lang="vi-VN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3EF73-D7CB-41C6-85C5-3803B9DF2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42" y="97971"/>
            <a:ext cx="5988547" cy="10972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C5EBBB-8D3B-47E3-B4B5-479807502BAC}"/>
              </a:ext>
            </a:extLst>
          </p:cNvPr>
          <p:cNvSpPr txBox="1"/>
          <p:nvPr/>
        </p:nvSpPr>
        <p:spPr>
          <a:xfrm>
            <a:off x="1075507" y="1406666"/>
            <a:ext cx="6468293" cy="493918"/>
          </a:xfrm>
          <a:prstGeom prst="rect">
            <a:avLst/>
          </a:prstGeom>
          <a:solidFill>
            <a:srgbClr val="D9F9FD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>
                <a:latin typeface="#9Slide03 Cabin Condensed Bold" panose="00000806000000000000" pitchFamily="2" charset="0"/>
                <a:ea typeface="Calibri" panose="020F0502020204030204" pitchFamily="34" charset="0"/>
              </a:rPr>
              <a:t>Học sinh</a:t>
            </a:r>
            <a:r>
              <a:rPr lang="en-US" sz="25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hoàn thành </a:t>
            </a:r>
            <a:r>
              <a:rPr lang="en-US" sz="2500">
                <a:latin typeface="#9Slide03 Cabin Condensed Bold" panose="00000806000000000000" pitchFamily="2" charset="0"/>
                <a:ea typeface="Calibri" panose="020F0502020204030204" pitchFamily="34" charset="0"/>
              </a:rPr>
              <a:t>nội dung 2 trong phiếu học tập</a:t>
            </a:r>
            <a:endParaRPr lang="vi-VN" sz="25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5" name="3 min">
            <a:hlinkClick r:id="" action="ppaction://media"/>
            <a:extLst>
              <a:ext uri="{FF2B5EF4-FFF2-40B4-BE49-F238E27FC236}">
                <a16:creationId xmlns:a16="http://schemas.microsoft.com/office/drawing/2014/main" id="{566E0583-C89A-4320-B1EF-09A24A666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530" y="5367009"/>
            <a:ext cx="211328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13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07B8C5E-964B-4686-AA62-B63BC230F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29" y="2963245"/>
            <a:ext cx="1130489" cy="90679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9050">
            <a:solidFill>
              <a:srgbClr val="102C6A"/>
            </a:solidFill>
          </a:ln>
        </p:spPr>
      </p:pic>
      <p:sp>
        <p:nvSpPr>
          <p:cNvPr id="30" name="Arrow: Up 29">
            <a:extLst>
              <a:ext uri="{FF2B5EF4-FFF2-40B4-BE49-F238E27FC236}">
                <a16:creationId xmlns:a16="http://schemas.microsoft.com/office/drawing/2014/main" id="{6D265E64-2C9A-48D0-8E81-6DCCB4B45583}"/>
              </a:ext>
            </a:extLst>
          </p:cNvPr>
          <p:cNvSpPr/>
          <p:nvPr/>
        </p:nvSpPr>
        <p:spPr>
          <a:xfrm>
            <a:off x="4093123" y="1935451"/>
            <a:ext cx="302701" cy="788203"/>
          </a:xfrm>
          <a:prstGeom prst="upArrow">
            <a:avLst/>
          </a:prstGeom>
          <a:solidFill>
            <a:srgbClr val="CEFFA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201E43BD-2B38-44F7-9CA5-294A6EB0F469}"/>
              </a:ext>
            </a:extLst>
          </p:cNvPr>
          <p:cNvSpPr/>
          <p:nvPr/>
        </p:nvSpPr>
        <p:spPr>
          <a:xfrm>
            <a:off x="4116170" y="4120176"/>
            <a:ext cx="302701" cy="892725"/>
          </a:xfrm>
          <a:prstGeom prst="downArrow">
            <a:avLst/>
          </a:prstGeom>
          <a:solidFill>
            <a:srgbClr val="FF656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65C94BE9-7D37-4679-850C-B03271E67657}"/>
              </a:ext>
            </a:extLst>
          </p:cNvPr>
          <p:cNvSpPr/>
          <p:nvPr/>
        </p:nvSpPr>
        <p:spPr>
          <a:xfrm>
            <a:off x="5177184" y="733613"/>
            <a:ext cx="1089661" cy="314771"/>
          </a:xfrm>
          <a:prstGeom prst="right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CCFF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A32A54-F9D6-4A3B-A6C4-6ED6C21369D6}"/>
              </a:ext>
            </a:extLst>
          </p:cNvPr>
          <p:cNvSpPr/>
          <p:nvPr/>
        </p:nvSpPr>
        <p:spPr>
          <a:xfrm>
            <a:off x="5214297" y="1157748"/>
            <a:ext cx="990601" cy="4572000"/>
          </a:xfrm>
          <a:prstGeom prst="roundRect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38AF3-1BA8-4EAC-A61C-6CF7A3868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05" y="1257761"/>
            <a:ext cx="569986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D4F706-11B8-4FC5-BB34-65E08D994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94" y="1983688"/>
            <a:ext cx="569986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44441-1131-4A45-A74A-F07160D1D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52" y="2803186"/>
            <a:ext cx="56998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509DA3-67DF-434F-9C0A-29FD89268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71" y="3529113"/>
            <a:ext cx="569986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2B998-1624-4CF5-925B-36E008932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77" y="4400830"/>
            <a:ext cx="569986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B8C930-3FEA-46F3-A4D9-CC771657B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03" y="5178312"/>
            <a:ext cx="569986" cy="457200"/>
          </a:xfrm>
          <a:prstGeom prst="rect">
            <a:avLst/>
          </a:prstGeom>
        </p:spPr>
      </p:pic>
      <p:sp>
        <p:nvSpPr>
          <p:cNvPr id="33" name="Arrow: Left 32">
            <a:extLst>
              <a:ext uri="{FF2B5EF4-FFF2-40B4-BE49-F238E27FC236}">
                <a16:creationId xmlns:a16="http://schemas.microsoft.com/office/drawing/2014/main" id="{A34C1156-23C3-4830-B90F-4FF9FF58F119}"/>
              </a:ext>
            </a:extLst>
          </p:cNvPr>
          <p:cNvSpPr/>
          <p:nvPr/>
        </p:nvSpPr>
        <p:spPr>
          <a:xfrm>
            <a:off x="5129443" y="5892292"/>
            <a:ext cx="1075455" cy="362663"/>
          </a:xfrm>
          <a:prstGeom prst="leftArrow">
            <a:avLst>
              <a:gd name="adj1" fmla="val 42000"/>
              <a:gd name="adj2" fmla="val 5000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544DB4-7E98-4F9E-B413-2D1D13A5D335}"/>
              </a:ext>
            </a:extLst>
          </p:cNvPr>
          <p:cNvSpPr txBox="1"/>
          <p:nvPr/>
        </p:nvSpPr>
        <p:spPr>
          <a:xfrm>
            <a:off x="3372593" y="2279908"/>
            <a:ext cx="617477" cy="461665"/>
          </a:xfrm>
          <a:prstGeom prst="rect">
            <a:avLst/>
          </a:prstGeom>
          <a:solidFill>
            <a:srgbClr val="CEFFA0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</a:rPr>
              <a:t> trái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A0F7CB-40DA-4C75-9E21-9FB3C5A52EAE}"/>
              </a:ext>
            </a:extLst>
          </p:cNvPr>
          <p:cNvSpPr txBox="1"/>
          <p:nvPr/>
        </p:nvSpPr>
        <p:spPr>
          <a:xfrm>
            <a:off x="3324905" y="4161498"/>
            <a:ext cx="736099" cy="461665"/>
          </a:xfrm>
          <a:prstGeom prst="rect">
            <a:avLst/>
          </a:prstGeom>
          <a:solidFill>
            <a:srgbClr val="FF6565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</a:rPr>
              <a:t> phải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EB07AD-220D-44B8-B19A-8A031FAE4CB5}"/>
              </a:ext>
            </a:extLst>
          </p:cNvPr>
          <p:cNvSpPr txBox="1"/>
          <p:nvPr/>
        </p:nvSpPr>
        <p:spPr>
          <a:xfrm>
            <a:off x="4848875" y="160606"/>
            <a:ext cx="1685077" cy="461665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</a:rPr>
              <a:t>Chuyển hàng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F8616E-2F60-45A9-AC62-7D0EE9A5A0BF}"/>
              </a:ext>
            </a:extLst>
          </p:cNvPr>
          <p:cNvSpPr txBox="1"/>
          <p:nvPr/>
        </p:nvSpPr>
        <p:spPr>
          <a:xfrm>
            <a:off x="4876506" y="6331134"/>
            <a:ext cx="1685077" cy="461665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</a:rPr>
              <a:t>Chuyển hàng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F9C2B9E-2604-4BCA-8924-5D3C30EA0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58" y="1280305"/>
            <a:ext cx="384048" cy="38463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690D3A9-DDEF-4395-9B08-748889460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91" y="1992149"/>
            <a:ext cx="384048" cy="38463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9D6CA7B-791A-4878-B49E-03855BE25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91" y="2785113"/>
            <a:ext cx="384048" cy="3846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0AEA8C4-F96E-4F5A-B2F8-3DEB50B1E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58" y="3574161"/>
            <a:ext cx="384048" cy="38463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FD0E2F6-8834-4E5F-90F1-AE779F3A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91" y="4407460"/>
            <a:ext cx="384048" cy="3846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BDEED5F-F2D6-4389-B83A-0A54B60C7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91" y="5196508"/>
            <a:ext cx="384048" cy="3846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8379D25-7572-4D17-9A17-DEDD39966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59" y="2943428"/>
            <a:ext cx="1005840" cy="909728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1E65D03-6790-4253-955E-E13C7CE5C1EE}"/>
              </a:ext>
            </a:extLst>
          </p:cNvPr>
          <p:cNvSpPr txBox="1"/>
          <p:nvPr/>
        </p:nvSpPr>
        <p:spPr>
          <a:xfrm>
            <a:off x="7301914" y="2251594"/>
            <a:ext cx="736099" cy="461665"/>
          </a:xfrm>
          <a:prstGeom prst="rect">
            <a:avLst/>
          </a:prstGeom>
          <a:solidFill>
            <a:srgbClr val="FF6565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</a:rPr>
              <a:t> phải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D4C5A9-8805-4735-9088-307D7D91D4AE}"/>
              </a:ext>
            </a:extLst>
          </p:cNvPr>
          <p:cNvSpPr txBox="1"/>
          <p:nvPr/>
        </p:nvSpPr>
        <p:spPr>
          <a:xfrm>
            <a:off x="7390947" y="4117983"/>
            <a:ext cx="558166" cy="461665"/>
          </a:xfrm>
          <a:prstGeom prst="rect">
            <a:avLst/>
          </a:prstGeom>
          <a:solidFill>
            <a:srgbClr val="CEFFA0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</a:rPr>
              <a:t>trái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55" name="Arrow: Up 54">
            <a:extLst>
              <a:ext uri="{FF2B5EF4-FFF2-40B4-BE49-F238E27FC236}">
                <a16:creationId xmlns:a16="http://schemas.microsoft.com/office/drawing/2014/main" id="{9DD5972B-B357-47BD-ADBE-B691EBCAC283}"/>
              </a:ext>
            </a:extLst>
          </p:cNvPr>
          <p:cNvSpPr/>
          <p:nvPr/>
        </p:nvSpPr>
        <p:spPr>
          <a:xfrm>
            <a:off x="6935599" y="1934309"/>
            <a:ext cx="302701" cy="788203"/>
          </a:xfrm>
          <a:prstGeom prst="upArrow">
            <a:avLst/>
          </a:prstGeom>
          <a:solidFill>
            <a:srgbClr val="FF6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3212F41C-7BB9-4610-90CB-0CCA0A2BD02C}"/>
              </a:ext>
            </a:extLst>
          </p:cNvPr>
          <p:cNvSpPr/>
          <p:nvPr/>
        </p:nvSpPr>
        <p:spPr>
          <a:xfrm>
            <a:off x="6974487" y="4139351"/>
            <a:ext cx="302701" cy="892725"/>
          </a:xfrm>
          <a:prstGeom prst="downArrow">
            <a:avLst/>
          </a:prstGeom>
          <a:solidFill>
            <a:srgbClr val="CEFFA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6F25F3-4B0B-4B46-B0C4-FF3169720663}"/>
              </a:ext>
            </a:extLst>
          </p:cNvPr>
          <p:cNvSpPr txBox="1"/>
          <p:nvPr/>
        </p:nvSpPr>
        <p:spPr>
          <a:xfrm>
            <a:off x="290998" y="239403"/>
            <a:ext cx="3246857" cy="1123712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#9Slide03 Swiss Condensed Bold" panose="02000500000000000000" pitchFamily="2" charset="0"/>
              </a:rPr>
              <a:t>Cách di chuyển của giai đoạn 2 </a:t>
            </a:r>
          </a:p>
        </p:txBody>
      </p:sp>
      <p:pic>
        <p:nvPicPr>
          <p:cNvPr id="3" name="Đếm Ngược 5 Phút - Chất từng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91F3F2E-50FF-40FA-8E5A-1DE77BB66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719" y="5649777"/>
            <a:ext cx="1920240" cy="1080135"/>
          </a:xfrm>
          <a:prstGeom prst="rect">
            <a:avLst/>
          </a:prstGeom>
        </p:spPr>
      </p:pic>
      <p:pic>
        <p:nvPicPr>
          <p:cNvPr id="38" name="Đếm Ngược 5 Phút - Chất từng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14DC337-CFEC-477C-B296-F81B8B8741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570" y="5635512"/>
            <a:ext cx="1828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4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7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74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91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919710" y="1339715"/>
            <a:ext cx="3499890" cy="479940"/>
          </a:xfrm>
          <a:prstGeom prst="rect">
            <a:avLst/>
          </a:prstGeom>
          <a:solidFill>
            <a:srgbClr val="CC5F7D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duy tr</a:t>
            </a:r>
            <a:r>
              <a:rPr lang="en-US" sz="2500">
                <a:latin typeface="#9Slide03 Cabin Condensed Bold" panose="00000806000000000000" pitchFamily="2" charset="0"/>
                <a:ea typeface="Calibri" panose="020F0502020204030204" pitchFamily="34" charset="0"/>
              </a:rPr>
              <a:t>ì sự sống</a:t>
            </a:r>
            <a:endParaRPr lang="vi-VN" sz="25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" y="97971"/>
            <a:ext cx="5489502" cy="100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445CD-1A43-47BA-B164-8D897F1EA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5152"/>
          <a:stretch/>
        </p:blipFill>
        <p:spPr>
          <a:xfrm>
            <a:off x="9100693" y="243058"/>
            <a:ext cx="2840938" cy="219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F5826-BDD7-4EC1-B88A-1C366FDB7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75698"/>
            <a:ext cx="5287978" cy="2707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798CD-F2FD-4452-9D15-51FCA06713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5438" b="24640"/>
          <a:stretch/>
        </p:blipFill>
        <p:spPr>
          <a:xfrm>
            <a:off x="5555268" y="845717"/>
            <a:ext cx="3017521" cy="219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934C99-C866-41EB-9A51-0369F045F4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8280"/>
          <a:stretch/>
        </p:blipFill>
        <p:spPr>
          <a:xfrm>
            <a:off x="239483" y="2438130"/>
            <a:ext cx="4909458" cy="31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4A559-05E2-47BA-9347-AD00FB7E1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5" y="1134838"/>
            <a:ext cx="8138160" cy="1058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F2598-13CA-4354-8CFD-B93CAE525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42" y="97971"/>
            <a:ext cx="5988547" cy="109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0C2103-2EEA-4179-A065-51E4208589B4}"/>
              </a:ext>
            </a:extLst>
          </p:cNvPr>
          <p:cNvSpPr/>
          <p:nvPr/>
        </p:nvSpPr>
        <p:spPr>
          <a:xfrm>
            <a:off x="4366395" y="1807029"/>
            <a:ext cx="453811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4DF3C-5C96-4866-B55F-C29183DCCAF4}"/>
              </a:ext>
            </a:extLst>
          </p:cNvPr>
          <p:cNvSpPr txBox="1"/>
          <p:nvPr/>
        </p:nvSpPr>
        <p:spPr>
          <a:xfrm>
            <a:off x="495343" y="2310282"/>
            <a:ext cx="11353758" cy="830997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Dựa trên dụng cụ được phát, hãy đề xuất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cách tiến hành thí nghiệm theo hình 11.4 – trang 52 (SGK).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F8690-AD04-41A4-8AFE-D55365D16659}"/>
              </a:ext>
            </a:extLst>
          </p:cNvPr>
          <p:cNvSpPr txBox="1"/>
          <p:nvPr/>
        </p:nvSpPr>
        <p:spPr>
          <a:xfrm>
            <a:off x="2017942" y="3656961"/>
            <a:ext cx="9448799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Dùng bật lửa đốt 2 que đóm, phẩy nhẹ để chỉ còn lại tàn đỏ. </a:t>
            </a:r>
            <a:endParaRPr lang="vi-VN" sz="24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43D1B-52D8-482C-B041-7E9C8CE281EA}"/>
              </a:ext>
            </a:extLst>
          </p:cNvPr>
          <p:cNvSpPr txBox="1"/>
          <p:nvPr/>
        </p:nvSpPr>
        <p:spPr>
          <a:xfrm>
            <a:off x="2503717" y="4417465"/>
            <a:ext cx="8366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vi-VN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Lấy 2 que đóm còn tàn đỏ, 1 que đóm đưa vào bình khí oxygen, 1 que đóm để nguyên ngoài không khí.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72C601-2CD1-4DED-83B3-284075D1FABD}"/>
              </a:ext>
            </a:extLst>
          </p:cNvPr>
          <p:cNvSpPr txBox="1"/>
          <p:nvPr/>
        </p:nvSpPr>
        <p:spPr>
          <a:xfrm>
            <a:off x="2427561" y="5421305"/>
            <a:ext cx="8066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- Quan sát hiện tượng.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9E0A2-765F-46C4-BE43-0425345DA05A}"/>
              </a:ext>
            </a:extLst>
          </p:cNvPr>
          <p:cNvSpPr txBox="1"/>
          <p:nvPr/>
        </p:nvSpPr>
        <p:spPr>
          <a:xfrm>
            <a:off x="495343" y="3028004"/>
            <a:ext cx="2733670" cy="461665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Cách tiến hành: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" y="97971"/>
            <a:ext cx="5489502" cy="100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A95EC-B20D-4B25-8BB1-D83C71AD0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12" y="332532"/>
            <a:ext cx="3299575" cy="2492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C77E-8902-44E2-B399-1E16835BF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7"/>
          <a:stretch/>
        </p:blipFill>
        <p:spPr>
          <a:xfrm>
            <a:off x="537195" y="2384582"/>
            <a:ext cx="3429904" cy="258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E03028-425E-45F8-9BB4-1B22CC48C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841" y="4073739"/>
            <a:ext cx="3694644" cy="2502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B83573-BED5-4A44-A551-14AD2651B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74" y="3429000"/>
            <a:ext cx="3623180" cy="2414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351D7E-C834-41FB-982D-3780C830CD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4471418" y="1500051"/>
            <a:ext cx="3623180" cy="2177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755CA8-E00D-4264-B403-FD7F42BCB05C}"/>
              </a:ext>
            </a:extLst>
          </p:cNvPr>
          <p:cNvSpPr txBox="1"/>
          <p:nvPr/>
        </p:nvSpPr>
        <p:spPr>
          <a:xfrm>
            <a:off x="919710" y="1339715"/>
            <a:ext cx="3108960" cy="4784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duy tr</a:t>
            </a:r>
            <a:r>
              <a:rPr lang="en-US" sz="2500">
                <a:latin typeface="#9Slide03 Cabin Condensed Bold" panose="00000806000000000000" pitchFamily="2" charset="0"/>
                <a:ea typeface="Calibri" panose="020F0502020204030204" pitchFamily="34" charset="0"/>
              </a:rPr>
              <a:t>ì sự cháy</a:t>
            </a:r>
            <a:endParaRPr lang="vi-VN" sz="25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2876131" y="382083"/>
            <a:ext cx="613770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DEDC0-98CF-44E4-B758-3D409327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1" y="1855483"/>
            <a:ext cx="5778639" cy="370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5E570-6BD9-48C5-B87F-F30B23D7B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86" y="1069112"/>
            <a:ext cx="6247014" cy="39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3027145" y="242888"/>
            <a:ext cx="613770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2FAE8-390F-4313-AE2F-9993FEAD8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854845"/>
            <a:ext cx="4529138" cy="6003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BC7214-7A21-4315-915D-2C1BC8C6D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976288"/>
            <a:ext cx="7586664" cy="57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3CF9E6-682E-4963-8435-A5A76A534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0" y="1051560"/>
            <a:ext cx="875191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7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308624" y="1124495"/>
            <a:ext cx="1732050" cy="524759"/>
          </a:xfrm>
          <a:prstGeom prst="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Luật chơi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A7AAF-21A7-40B2-A8AC-4E26B400EF2C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81733-B7BC-49A9-9C11-B17B4AFB0FDC}"/>
              </a:ext>
            </a:extLst>
          </p:cNvPr>
          <p:cNvSpPr txBox="1"/>
          <p:nvPr/>
        </p:nvSpPr>
        <p:spPr>
          <a:xfrm>
            <a:off x="1308624" y="1800225"/>
            <a:ext cx="7549626" cy="4465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HS quan sát câu hỏi trên màn hình.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Giơ cao tay nếu có câu trả lời.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Học sinh trả lời câu hỏi đầu tiên đón bóng từ giáo viên. 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#9Slide03 Cabin Condensed Bold" panose="00000806000000000000" pitchFamily="2" charset="0"/>
              </a:rPr>
              <a:t>        + Nếu trả lời đúng sẽ trở thành người được chuyền bóng cho 1 câu hỏi tiếp theo.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#9Slide03 Cabin Condensed Bold" panose="00000806000000000000" pitchFamily="2" charset="0"/>
              </a:rPr>
              <a:t>        + Nếu chưa trả lời đúng, chuyền bóng trở về cho giáo viên.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HS nào được chuyền bóng cho các bạn nhiều nhất sẽ trở thành người chơi xuất sắc nhất.</a:t>
            </a:r>
          </a:p>
        </p:txBody>
      </p:sp>
    </p:spTree>
    <p:extLst>
      <p:ext uri="{BB962C8B-B14F-4D97-AF65-F5344CB8AC3E}">
        <p14:creationId xmlns:p14="http://schemas.microsoft.com/office/powerpoint/2010/main" val="39859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2"/>
            <a:ext cx="7696200" cy="1456569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1: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Con người có thể ngừng hoạt động hô hấp không? Vì sao? </a:t>
            </a: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93469-1AD2-4FDE-96D5-C6DC454A648C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40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2" y="1528581"/>
            <a:ext cx="7932057" cy="1456569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2: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Em hãy tìm hiểu và cho biết những bệnh nhân nào cần phải sử dụng bình khí oxygen để thở?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7205B-8DB0-4DBC-9B57-3B6F392F5E10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82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2171658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3: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Gia đình em sử dụng nguồn nhiên liệu nào để đun nấu hằng ngày? Nhiên liệu đó có cần sử dụng khí oxygen để đốt cháy không?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F5890-3A70-47A1-92A6-3B721C9B4822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91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2171658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4: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Bình khí nén là bình tích trữ không khí được nén ở một áp suất nhất định. Tại sao thợ lặn cần sử dụng bình nén khí?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14CEB-BB97-4A27-B6F7-AAE9C3D6900A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60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1456569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5: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Em hãy lấy ví dụ chứng tỏ oxygen duy trì sự sống và sự cháy.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6C24A-5F2F-4523-8597-AD8B4335D41F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768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1456569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6: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Tại sao các động vật trên cạn ít khi thiếu oxygen hơn các động vật dưới nước?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86844-3C9E-4F5F-A920-1E7F39257B0F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78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A8C80F-9D11-4637-8228-FE01F6189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45" y="553811"/>
            <a:ext cx="7977867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31240B-59B2-405F-9A42-FB5340FD8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23" y="4246789"/>
            <a:ext cx="2143125" cy="2143125"/>
          </a:xfrm>
          <a:prstGeom prst="rect">
            <a:avLst/>
          </a:prstGeom>
        </p:spPr>
      </p:pic>
      <p:pic>
        <p:nvPicPr>
          <p:cNvPr id="14" name="Tieng-vo-tay-hoan-ho-co-v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616759-6B06-4AFA-A114-850A8D2340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0" end="37516.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1029" y="2204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FE9F96-6560-45A9-B1A7-BECE57CCC33D}"/>
              </a:ext>
            </a:extLst>
          </p:cNvPr>
          <p:cNvSpPr txBox="1"/>
          <p:nvPr/>
        </p:nvSpPr>
        <p:spPr>
          <a:xfrm>
            <a:off x="1238248" y="3186112"/>
            <a:ext cx="10401300" cy="2940870"/>
          </a:xfrm>
          <a:prstGeom prst="rect">
            <a:avLst/>
          </a:prstGeom>
          <a:solidFill>
            <a:srgbClr val="DFEBF1"/>
          </a:solidFill>
        </p:spPr>
        <p:txBody>
          <a:bodyPr wrap="square">
            <a:spAutoFit/>
          </a:bodyPr>
          <a:lstStyle/>
          <a:p>
            <a:pPr marL="0" marR="0" indent="342265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“Oxygen y tế là một loại thuốc thiết yếu trong điều trị Covid-19. Trong thời gian gần đây, rất nhiều quốc gia đang thiếu hụt trầm trọng oxygen y tế để điều trị cho các bệnh nhân nhiễm Covid-19.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Vậy oxygen y tế là oxygen như thế nào?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Nó có tác động gì giúp các bệnh nhân trong quá trình điều trị?” </a:t>
            </a:r>
            <a:endParaRPr lang="vi-VN" sz="2400">
              <a:effectLst/>
              <a:latin typeface="#9Slide03 Swiss Condensed Bold" panose="020005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96031E-7287-489D-8CD3-E4CB30564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43" y="272387"/>
            <a:ext cx="4028193" cy="268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0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FA5559-33FA-4D88-84A3-F418BF12F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241046"/>
            <a:ext cx="11612880" cy="63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04" y="1463040"/>
            <a:ext cx="7184378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1973262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969760" y="342900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83960" y="146304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180080" y="237236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451600" y="1249680"/>
            <a:ext cx="802640" cy="62992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2961640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394716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492252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55828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53364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850900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8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04" y="1463040"/>
            <a:ext cx="7184378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1973262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C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969760" y="342900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83960" y="146304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180080" y="237236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522720" y="1366520"/>
            <a:ext cx="640080" cy="51308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2961640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394716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Ấ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492252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T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558280" y="60960"/>
            <a:ext cx="904240" cy="889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53364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850900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Í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2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" y="254000"/>
            <a:ext cx="4392731" cy="484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1515-F1E4-4969-8D0B-C38E16A01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r="28489"/>
          <a:stretch/>
        </p:blipFill>
        <p:spPr>
          <a:xfrm>
            <a:off x="5244137" y="232576"/>
            <a:ext cx="6583680" cy="48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470871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9638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064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83060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86692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3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" y="254000"/>
            <a:ext cx="4392731" cy="484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1515-F1E4-4969-8D0B-C38E16A01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r="28489"/>
          <a:stretch/>
        </p:blipFill>
        <p:spPr>
          <a:xfrm>
            <a:off x="5244137" y="232576"/>
            <a:ext cx="6583680" cy="48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470871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9638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Ô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064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83060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Ấ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86692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P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1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951472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9268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1659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78996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77548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761015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16" y="193040"/>
            <a:ext cx="7960763" cy="4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0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951472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S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9268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Ự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1659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C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78996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77548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Á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761015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Y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16" y="193040"/>
            <a:ext cx="7960763" cy="4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2489151" y="132080"/>
            <a:ext cx="7416897" cy="54254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307022" y="5913120"/>
            <a:ext cx="4031298" cy="65532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698363" y="5913120"/>
            <a:ext cx="1308418" cy="65532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34206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72382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91055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99183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10588942" y="5913120"/>
            <a:ext cx="1298258" cy="65532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81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716</Words>
  <Application>Microsoft Office PowerPoint</Application>
  <PresentationFormat>Widescreen</PresentationFormat>
  <Paragraphs>112</Paragraphs>
  <Slides>29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#9Slide03 Swiss Condensed Bold</vt:lpstr>
      <vt:lpstr>#9Slide03 Cabin Condensed Bold</vt:lpstr>
      <vt:lpstr>Times New Roman</vt:lpstr>
      <vt:lpstr>Calibri Light</vt:lpstr>
      <vt:lpstr>Calibri</vt:lpstr>
      <vt:lpstr>#9Slide04 Rokkitt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ĐUỔI HÌNH BẮT CHỮ</dc:title>
  <dc:creator>Nguyen Thi Huyen Tam</dc:creator>
  <cp:lastModifiedBy>Nguyễn Phượng</cp:lastModifiedBy>
  <cp:revision>209</cp:revision>
  <dcterms:created xsi:type="dcterms:W3CDTF">2021-02-21T07:35:24Z</dcterms:created>
  <dcterms:modified xsi:type="dcterms:W3CDTF">2021-06-16T03:38:03Z</dcterms:modified>
</cp:coreProperties>
</file>