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81" r:id="rId3"/>
    <p:sldId id="278" r:id="rId4"/>
    <p:sldId id="286" r:id="rId5"/>
    <p:sldId id="289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2323"/>
    <a:srgbClr val="B70915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18" Type="http://schemas.openxmlformats.org/officeDocument/2006/relationships/image" Target="../media/image20.emf"/><Relationship Id="rId3" Type="http://schemas.openxmlformats.org/officeDocument/2006/relationships/image" Target="../media/image5.emf"/><Relationship Id="rId21" Type="http://schemas.openxmlformats.org/officeDocument/2006/relationships/image" Target="../media/image23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17" Type="http://schemas.openxmlformats.org/officeDocument/2006/relationships/image" Target="../media/image19.emf"/><Relationship Id="rId2" Type="http://schemas.openxmlformats.org/officeDocument/2006/relationships/image" Target="../media/image4.emf"/><Relationship Id="rId16" Type="http://schemas.openxmlformats.org/officeDocument/2006/relationships/image" Target="../media/image18.emf"/><Relationship Id="rId20" Type="http://schemas.openxmlformats.org/officeDocument/2006/relationships/image" Target="../media/image22.emf"/><Relationship Id="rId1" Type="http://schemas.openxmlformats.org/officeDocument/2006/relationships/image" Target="../media/image3.emf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24" Type="http://schemas.openxmlformats.org/officeDocument/2006/relationships/image" Target="../media/image26.wmf"/><Relationship Id="rId5" Type="http://schemas.openxmlformats.org/officeDocument/2006/relationships/image" Target="../media/image7.emf"/><Relationship Id="rId15" Type="http://schemas.openxmlformats.org/officeDocument/2006/relationships/image" Target="../media/image17.emf"/><Relationship Id="rId23" Type="http://schemas.openxmlformats.org/officeDocument/2006/relationships/image" Target="../media/image25.wmf"/><Relationship Id="rId10" Type="http://schemas.openxmlformats.org/officeDocument/2006/relationships/image" Target="../media/image12.emf"/><Relationship Id="rId19" Type="http://schemas.openxmlformats.org/officeDocument/2006/relationships/image" Target="../media/image21.emf"/><Relationship Id="rId4" Type="http://schemas.openxmlformats.org/officeDocument/2006/relationships/image" Target="../media/image6.emf"/><Relationship Id="rId9" Type="http://schemas.openxmlformats.org/officeDocument/2006/relationships/image" Target="../media/image11.emf"/><Relationship Id="rId14" Type="http://schemas.openxmlformats.org/officeDocument/2006/relationships/image" Target="../media/image16.emf"/><Relationship Id="rId22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13" Type="http://schemas.openxmlformats.org/officeDocument/2006/relationships/image" Target="../media/image39.emf"/><Relationship Id="rId3" Type="http://schemas.openxmlformats.org/officeDocument/2006/relationships/image" Target="../media/image29.emf"/><Relationship Id="rId7" Type="http://schemas.openxmlformats.org/officeDocument/2006/relationships/image" Target="../media/image33.emf"/><Relationship Id="rId12" Type="http://schemas.openxmlformats.org/officeDocument/2006/relationships/image" Target="../media/image38.emf"/><Relationship Id="rId2" Type="http://schemas.openxmlformats.org/officeDocument/2006/relationships/image" Target="../media/image28.emf"/><Relationship Id="rId16" Type="http://schemas.openxmlformats.org/officeDocument/2006/relationships/image" Target="../media/image42.emf"/><Relationship Id="rId1" Type="http://schemas.openxmlformats.org/officeDocument/2006/relationships/image" Target="../media/image27.emf"/><Relationship Id="rId6" Type="http://schemas.openxmlformats.org/officeDocument/2006/relationships/image" Target="../media/image32.emf"/><Relationship Id="rId11" Type="http://schemas.openxmlformats.org/officeDocument/2006/relationships/image" Target="../media/image37.emf"/><Relationship Id="rId5" Type="http://schemas.openxmlformats.org/officeDocument/2006/relationships/image" Target="../media/image31.emf"/><Relationship Id="rId15" Type="http://schemas.openxmlformats.org/officeDocument/2006/relationships/image" Target="../media/image41.emf"/><Relationship Id="rId10" Type="http://schemas.openxmlformats.org/officeDocument/2006/relationships/image" Target="../media/image36.emf"/><Relationship Id="rId4" Type="http://schemas.openxmlformats.org/officeDocument/2006/relationships/image" Target="../media/image30.emf"/><Relationship Id="rId9" Type="http://schemas.openxmlformats.org/officeDocument/2006/relationships/image" Target="../media/image35.emf"/><Relationship Id="rId14" Type="http://schemas.openxmlformats.org/officeDocument/2006/relationships/image" Target="../media/image4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8CB830-4750-4B80-9141-4EFE61C7BE66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C7A283-381D-4FE3-8D14-761071B39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9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C7A283-381D-4FE3-8D14-761071B39B3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3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85BA8-9962-49FE-BF0B-DF51E822079A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78CAA-0CC3-4E3E-8F93-67AFE1E34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8800E-4C68-4644-9D6B-65E5B9919DD0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F7290-0FBD-4E29-9B87-BEFD73F35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44AF0-B96A-43B1-96FB-6CC9654485DF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CC17E-B275-4CE9-9959-34CE02F5C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0BECC-0137-4784-92DE-DF8D8E042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4D373-3B2F-4F6E-9F34-229E70429329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88A3C-F4FE-4443-BF5D-A74079A92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EC41A-95E7-4FBC-8A09-CA5A89BFC153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4714-D987-400B-8857-68069A2FE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FDBE1-CE70-46EE-A40F-05568AB0DC8F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E46B6-8241-4978-9F36-6760F9657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8398E-1B3A-48FB-A903-D22F7079402E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FEA4B-75D7-4C6A-ADD3-EACDD4735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9E3AA-C481-472E-B4A1-C21AB2D4361B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AFE0-BDA1-41FB-8759-569648FB2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B189F-2FF2-48E7-9D05-9D65756D0E5D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79AC9-E840-4C13-AA6E-9830958DBA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2D722-594C-4E0D-A9FB-2B21D1A23372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F3278-8FFE-4506-8415-C2EE28EBF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E83B-E978-4F5D-BC4D-67015C5C6A2E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A9420-9D45-4467-815E-CC5F3D79C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73C43C-4C08-4121-B216-6CC9ECFA6F39}" type="datetimeFigureOut">
              <a:rPr lang="en-US"/>
              <a:pPr>
                <a:defRPr/>
              </a:pPr>
              <a:t>11/9/2021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029B55-9E86-4E19-BB11-E74D56C1C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e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20.emf"/><Relationship Id="rId21" Type="http://schemas.openxmlformats.org/officeDocument/2006/relationships/image" Target="../media/image11.e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4.emf"/><Relationship Id="rId50" Type="http://schemas.openxmlformats.org/officeDocument/2006/relationships/oleObject" Target="../embeddings/oleObject24.bin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5.emf"/><Relationship Id="rId11" Type="http://schemas.openxmlformats.org/officeDocument/2006/relationships/image" Target="../media/image6.e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9.e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3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23" Type="http://schemas.openxmlformats.org/officeDocument/2006/relationships/image" Target="../media/image12.e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5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emf"/><Relationship Id="rId31" Type="http://schemas.openxmlformats.org/officeDocument/2006/relationships/image" Target="../media/image16.emf"/><Relationship Id="rId44" Type="http://schemas.openxmlformats.org/officeDocument/2006/relationships/oleObject" Target="../embeddings/oleObject21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4.e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8.emf"/><Relationship Id="rId43" Type="http://schemas.openxmlformats.org/officeDocument/2006/relationships/image" Target="../media/image22.emf"/><Relationship Id="rId48" Type="http://schemas.openxmlformats.org/officeDocument/2006/relationships/oleObject" Target="../embeddings/oleObject23.bin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emf"/><Relationship Id="rId25" Type="http://schemas.openxmlformats.org/officeDocument/2006/relationships/image" Target="../media/image13.emf"/><Relationship Id="rId33" Type="http://schemas.openxmlformats.org/officeDocument/2006/relationships/image" Target="../media/image17.e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1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4.emf"/><Relationship Id="rId26" Type="http://schemas.openxmlformats.org/officeDocument/2006/relationships/image" Target="../media/image38.e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42.e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e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3.emf"/><Relationship Id="rId20" Type="http://schemas.openxmlformats.org/officeDocument/2006/relationships/image" Target="../media/image35.emf"/><Relationship Id="rId29" Type="http://schemas.openxmlformats.org/officeDocument/2006/relationships/oleObject" Target="../embeddings/oleObject3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28.e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7.emf"/><Relationship Id="rId32" Type="http://schemas.openxmlformats.org/officeDocument/2006/relationships/image" Target="../media/image41.emf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39.emf"/><Relationship Id="rId10" Type="http://schemas.openxmlformats.org/officeDocument/2006/relationships/image" Target="../media/image30.e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" Type="http://schemas.openxmlformats.org/officeDocument/2006/relationships/image" Target="../media/image27.e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emf"/><Relationship Id="rId22" Type="http://schemas.openxmlformats.org/officeDocument/2006/relationships/image" Target="../media/image36.e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40.emf"/><Relationship Id="rId8" Type="http://schemas.openxmlformats.org/officeDocument/2006/relationships/image" Target="../media/image2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4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9982200" y="6477000"/>
            <a:ext cx="304800" cy="3810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Calibri" pitchFamily="34" charset="0"/>
            </a:endParaRPr>
          </a:p>
        </p:txBody>
      </p:sp>
      <p:sp>
        <p:nvSpPr>
          <p:cNvPr id="77847" name="Rectangle 23"/>
          <p:cNvSpPr>
            <a:spLocks noChangeArrowheads="1"/>
          </p:cNvSpPr>
          <p:nvPr/>
        </p:nvSpPr>
        <p:spPr bwMode="auto">
          <a:xfrm>
            <a:off x="1905000" y="1676400"/>
            <a:ext cx="8458200" cy="2122488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6000" i="1" dirty="0">
                <a:solidFill>
                  <a:srgbClr val="FF3300"/>
                </a:solidFill>
                <a:latin typeface="Calibri" pitchFamily="34" charset="0"/>
              </a:rPr>
              <a:t>   </a:t>
            </a:r>
            <a:r>
              <a:rPr lang="en-US" sz="6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vi-VN" sz="6000" b="1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12. CHIA ĐA THỨC   MỘT BIẾN ĐÃ SẮP XẾP</a:t>
            </a:r>
            <a:r>
              <a:rPr lang="vi-VN" sz="7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wheel spokes="8"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7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7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val 68"/>
          <p:cNvSpPr/>
          <p:nvPr/>
        </p:nvSpPr>
        <p:spPr>
          <a:xfrm>
            <a:off x="6351590" y="5232400"/>
            <a:ext cx="555625" cy="388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294188" y="4500565"/>
            <a:ext cx="838200" cy="40957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117852" y="3735390"/>
            <a:ext cx="962025" cy="47307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053263" y="2717800"/>
            <a:ext cx="684212" cy="56038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362200" y="2743200"/>
            <a:ext cx="838200" cy="5715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905390" y="1219201"/>
            <a:ext cx="2704711" cy="6624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70000"/>
              <a:defRPr/>
            </a:pP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</a:t>
            </a:r>
            <a:endParaRPr lang="vi-VN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61" name="TextBox 5"/>
          <p:cNvSpPr txBox="1">
            <a:spLocks noChangeArrowheads="1"/>
          </p:cNvSpPr>
          <p:nvPr/>
        </p:nvSpPr>
        <p:spPr bwMode="auto">
          <a:xfrm>
            <a:off x="1820863" y="762001"/>
            <a:ext cx="29286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 </a:t>
            </a:r>
            <a:r>
              <a:rPr lang="en-US" altLang="vi-VN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vi-VN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altLang="vi-VN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76200"/>
            <a:ext cx="9008620" cy="55399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u="sng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12</a:t>
            </a:r>
            <a:r>
              <a:rPr lang="en-US" sz="3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CHIA  ĐA THỨC MỘT BIẾN ĐÃ SẮP XẾP</a:t>
            </a: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5257800" y="2286001"/>
            <a:ext cx="990600" cy="50476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70000"/>
              <a:defRPr/>
            </a:pPr>
            <a:r>
              <a:rPr lang="en-US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Line 82"/>
          <p:cNvSpPr>
            <a:spLocks noChangeShapeType="1"/>
          </p:cNvSpPr>
          <p:nvPr/>
        </p:nvSpPr>
        <p:spPr bwMode="auto">
          <a:xfrm flipH="1">
            <a:off x="7037390" y="2949575"/>
            <a:ext cx="9525" cy="920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" name="Line 83"/>
          <p:cNvSpPr>
            <a:spLocks noChangeShapeType="1"/>
          </p:cNvSpPr>
          <p:nvPr/>
        </p:nvSpPr>
        <p:spPr bwMode="auto">
          <a:xfrm>
            <a:off x="7037388" y="3321050"/>
            <a:ext cx="2286000" cy="206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476502" y="2857502"/>
          <a:ext cx="43672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3" name="Equation" r:id="rId4" imgW="1594035" imgH="158566" progId="Equation.DSMT4">
                  <p:embed/>
                </p:oleObj>
              </mc:Choice>
              <mc:Fallback>
                <p:oleObj name="Equation" r:id="rId4" imgW="1594035" imgH="158566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2" y="2857502"/>
                        <a:ext cx="43672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113588" y="2784477"/>
          <a:ext cx="2247900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4" name="Equation" r:id="rId6" imgW="641165" imgH="158566" progId="Equation.3">
                  <p:embed/>
                </p:oleObj>
              </mc:Choice>
              <mc:Fallback>
                <p:oleObj name="Equation" r:id="rId6" imgW="641165" imgH="158566" progId="Equation.3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3588" y="2784477"/>
                        <a:ext cx="2247900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7037390" y="3298827"/>
          <a:ext cx="8350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5" name="Equation" r:id="rId8" imgW="215826" imgH="158566" progId="Equation.3">
                  <p:embed/>
                </p:oleObj>
              </mc:Choice>
              <mc:Fallback>
                <p:oleObj name="Equation" r:id="rId8" imgW="215826" imgH="158566" progId="Equation.3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390" y="3298827"/>
                        <a:ext cx="835025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7794627" y="3413125"/>
          <a:ext cx="9191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6" name="Equation" r:id="rId10" imgW="260412" imgH="133196" progId="Equation.3">
                  <p:embed/>
                </p:oleObj>
              </mc:Choice>
              <mc:Fallback>
                <p:oleObj name="Equation" r:id="rId10" imgW="260412" imgH="133196" progId="Equation.3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27" y="3413125"/>
                        <a:ext cx="91916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8712200" y="3389313"/>
          <a:ext cx="6604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7" name="Equation" r:id="rId12" imgW="158614" imgH="120511" progId="Equation.3">
                  <p:embed/>
                </p:oleObj>
              </mc:Choice>
              <mc:Fallback>
                <p:oleObj name="Equation" r:id="rId12" imgW="158614" imgH="120511" progId="Equation.3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0" y="3389313"/>
                        <a:ext cx="6604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389190" y="3298825"/>
          <a:ext cx="7461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8" name="Equation" r:id="rId14" imgW="215826" imgH="158566" progId="Equation.3">
                  <p:embed/>
                </p:oleObj>
              </mc:Choice>
              <mc:Fallback>
                <p:oleObj name="Equation" r:id="rId14" imgW="215826" imgH="158566" progId="Equation.3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190" y="3298825"/>
                        <a:ext cx="7461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3074988" y="3321050"/>
          <a:ext cx="9826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9" name="Equation" r:id="rId16" imgW="304997" imgH="158566" progId="Equation.3">
                  <p:embed/>
                </p:oleObj>
              </mc:Choice>
              <mc:Fallback>
                <p:oleObj name="Equation" r:id="rId16" imgW="304997" imgH="158566" progId="Equation.3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3321050"/>
                        <a:ext cx="98266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4217988" y="3298825"/>
          <a:ext cx="10668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0" name="Equation" r:id="rId18" imgW="330249" imgH="158566" progId="Equation.3">
                  <p:embed/>
                </p:oleObj>
              </mc:Choice>
              <mc:Fallback>
                <p:oleObj name="Equation" r:id="rId18" imgW="330249" imgH="158566" progId="Equation.3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3298825"/>
                        <a:ext cx="1066800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2312990" y="3756025"/>
            <a:ext cx="2916237" cy="14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cxnSp>
        <p:nvCxnSpPr>
          <p:cNvPr id="31" name="Straight Connector 30"/>
          <p:cNvCxnSpPr/>
          <p:nvPr/>
        </p:nvCxnSpPr>
        <p:spPr>
          <a:xfrm>
            <a:off x="2305050" y="3365500"/>
            <a:ext cx="228600" cy="0"/>
          </a:xfrm>
          <a:prstGeom prst="line">
            <a:avLst/>
          </a:prstGeom>
          <a:ln w="4445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280152" y="3787775"/>
          <a:ext cx="5318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1" name="Equation" r:id="rId20" imgW="184261" imgH="133196" progId="Equation.3">
                  <p:embed/>
                </p:oleObj>
              </mc:Choice>
              <mc:Fallback>
                <p:oleObj name="Equation" r:id="rId20" imgW="184261" imgH="133196" progId="Equation.3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2" y="3787775"/>
                        <a:ext cx="531813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5207000" y="3756025"/>
          <a:ext cx="10287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2" name="Equation" r:id="rId22" imgW="330249" imgH="133196" progId="Equation.3">
                  <p:embed/>
                </p:oleObj>
              </mc:Choice>
              <mc:Fallback>
                <p:oleObj name="Equation" r:id="rId22" imgW="330249" imgH="133196" progId="Equation.3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756025"/>
                        <a:ext cx="10287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4154488" y="3735388"/>
          <a:ext cx="9779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3" name="Equation" r:id="rId24" imgW="387461" imgH="158566" progId="Equation.3">
                  <p:embed/>
                </p:oleObj>
              </mc:Choice>
              <mc:Fallback>
                <p:oleObj name="Equation" r:id="rId24" imgW="387461" imgH="158566" progId="Equation.3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488" y="3735388"/>
                        <a:ext cx="9779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3074990" y="3735388"/>
          <a:ext cx="93503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4" name="Equation" r:id="rId26" imgW="304997" imgH="158566" progId="Equation.3">
                  <p:embed/>
                </p:oleObj>
              </mc:Choice>
              <mc:Fallback>
                <p:oleObj name="Equation" r:id="rId26" imgW="304997" imgH="158566" progId="Equation.3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90" y="3735388"/>
                        <a:ext cx="935037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Line 91"/>
          <p:cNvSpPr>
            <a:spLocks noChangeShapeType="1"/>
          </p:cNvSpPr>
          <p:nvPr/>
        </p:nvSpPr>
        <p:spPr bwMode="auto">
          <a:xfrm>
            <a:off x="3124200" y="4524375"/>
            <a:ext cx="3684588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3055938" y="4098925"/>
          <a:ext cx="9334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5" name="Equation" r:id="rId28" imgW="304997" imgH="158566" progId="Equation.3">
                  <p:embed/>
                </p:oleObj>
              </mc:Choice>
              <mc:Fallback>
                <p:oleObj name="Equation" r:id="rId28" imgW="304997" imgH="158566" progId="Equation.3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938" y="4098925"/>
                        <a:ext cx="9334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4121150" y="4156075"/>
          <a:ext cx="1011238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6" name="Equation" r:id="rId30" imgW="400087" imgH="158566" progId="Equation.3">
                  <p:embed/>
                </p:oleObj>
              </mc:Choice>
              <mc:Fallback>
                <p:oleObj name="Equation" r:id="rId30" imgW="400087" imgH="158566" progId="Equation.3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4156075"/>
                        <a:ext cx="1011238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5229227" y="4156075"/>
          <a:ext cx="97472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7" name="Equation" r:id="rId32" imgW="330249" imgH="133196" progId="Equation.3">
                  <p:embed/>
                </p:oleObj>
              </mc:Choice>
              <mc:Fallback>
                <p:oleObj name="Equation" r:id="rId32" imgW="330249" imgH="133196" progId="Equation.3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7" y="4156075"/>
                        <a:ext cx="97472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4573588" y="4487865"/>
          <a:ext cx="48736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8" name="Equation" r:id="rId34" imgW="133362" imgH="158566" progId="Equation.3">
                  <p:embed/>
                </p:oleObj>
              </mc:Choice>
              <mc:Fallback>
                <p:oleObj name="Equation" r:id="rId34" imgW="133362" imgH="158566" progId="Equation.3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3588" y="4487865"/>
                        <a:ext cx="487362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994277" y="4570413"/>
          <a:ext cx="10525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89" name="Equation" r:id="rId36" imgW="266725" imgH="133196" progId="Equation.3">
                  <p:embed/>
                </p:oleObj>
              </mc:Choice>
              <mc:Fallback>
                <p:oleObj name="Equation" r:id="rId36" imgW="266725" imgH="133196" progId="Equation.3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4277" y="4570413"/>
                        <a:ext cx="10525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6232525" y="4570415"/>
          <a:ext cx="5730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0" name="Equation" r:id="rId38" imgW="184261" imgH="133196" progId="Equation.3">
                  <p:embed/>
                </p:oleObj>
              </mc:Choice>
              <mc:Fallback>
                <p:oleObj name="Equation" r:id="rId38" imgW="184261" imgH="133196" progId="Equation.3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4570415"/>
                        <a:ext cx="5730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2846388" y="4156075"/>
            <a:ext cx="2286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4545013" y="4826000"/>
          <a:ext cx="48736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1" name="Equation" r:id="rId40" imgW="133362" imgH="158566" progId="Equation.3">
                  <p:embed/>
                </p:oleObj>
              </mc:Choice>
              <mc:Fallback>
                <p:oleObj name="Equation" r:id="rId40" imgW="133362" imgH="158566" progId="Equation.3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013" y="4826000"/>
                        <a:ext cx="487362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4967290" y="4906963"/>
          <a:ext cx="10509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2" name="Equation" r:id="rId42" imgW="266725" imgH="133196" progId="Equation.3">
                  <p:embed/>
                </p:oleObj>
              </mc:Choice>
              <mc:Fallback>
                <p:oleObj name="Equation" r:id="rId42" imgW="266725" imgH="133196" progId="Equation.3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90" y="4906963"/>
                        <a:ext cx="10509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6203950" y="4906965"/>
          <a:ext cx="5730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3" name="Equation" r:id="rId44" imgW="184261" imgH="133196" progId="Equation.3">
                  <p:embed/>
                </p:oleObj>
              </mc:Choice>
              <mc:Fallback>
                <p:oleObj name="Equation" r:id="rId44" imgW="184261" imgH="133196" progId="Equation.3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4906965"/>
                        <a:ext cx="5730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Line 83"/>
          <p:cNvSpPr>
            <a:spLocks noChangeShapeType="1"/>
          </p:cNvSpPr>
          <p:nvPr/>
        </p:nvSpPr>
        <p:spPr bwMode="auto">
          <a:xfrm>
            <a:off x="4495800" y="5241927"/>
            <a:ext cx="2286000" cy="22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cxnSp>
        <p:nvCxnSpPr>
          <p:cNvPr id="48" name="Straight Connector 47"/>
          <p:cNvCxnSpPr/>
          <p:nvPr/>
        </p:nvCxnSpPr>
        <p:spPr>
          <a:xfrm>
            <a:off x="4381500" y="4956175"/>
            <a:ext cx="2286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062402"/>
              </p:ext>
            </p:extLst>
          </p:nvPr>
        </p:nvGraphicFramePr>
        <p:xfrm>
          <a:off x="6432550" y="5257802"/>
          <a:ext cx="415016" cy="355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4" name="Equation" r:id="rId46" imgW="82464" imgH="133196" progId="Equation.DSMT4">
                  <p:embed/>
                </p:oleObj>
              </mc:Choice>
              <mc:Fallback>
                <p:oleObj name="Equation" r:id="rId46" imgW="82464" imgH="133196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550" y="5257802"/>
                        <a:ext cx="415016" cy="355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60741947"/>
              </p:ext>
            </p:extLst>
          </p:nvPr>
        </p:nvGraphicFramePr>
        <p:xfrm>
          <a:off x="2133600" y="1732771"/>
          <a:ext cx="7620000" cy="642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5" name="Equation" r:id="rId48" imgW="2603160" imgH="279360" progId="Equation.DSMT4">
                  <p:embed/>
                </p:oleObj>
              </mc:Choice>
              <mc:Fallback>
                <p:oleObj name="Equation" r:id="rId48" imgW="2603160" imgH="279360" progId="Equation.DSMT4">
                  <p:embed/>
                  <p:pic>
                    <p:nvPicPr>
                      <p:cNvPr id="51" name="Object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32771"/>
                        <a:ext cx="7620000" cy="642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Arrow Connector 53"/>
          <p:cNvCxnSpPr/>
          <p:nvPr/>
        </p:nvCxnSpPr>
        <p:spPr>
          <a:xfrm>
            <a:off x="5867400" y="3278190"/>
            <a:ext cx="0" cy="4778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629400" y="3294065"/>
            <a:ext cx="0" cy="4778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Callout 70"/>
          <p:cNvSpPr/>
          <p:nvPr/>
        </p:nvSpPr>
        <p:spPr>
          <a:xfrm>
            <a:off x="7053265" y="3870326"/>
            <a:ext cx="3729037" cy="1414176"/>
          </a:xfrm>
          <a:prstGeom prst="wedgeEllipseCallout">
            <a:avLst>
              <a:gd name="adj1" fmla="val -57607"/>
              <a:gd name="adj2" fmla="val 73425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endParaRPr lang="en-US" sz="3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1" y="5410200"/>
            <a:ext cx="102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8" name="Object 7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30900599"/>
              </p:ext>
            </p:extLst>
          </p:nvPr>
        </p:nvGraphicFramePr>
        <p:xfrm>
          <a:off x="1676400" y="5984589"/>
          <a:ext cx="8763000" cy="730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96" name="Equation" r:id="rId50" imgW="3263760" imgH="279360" progId="Equation.DSMT4">
                  <p:embed/>
                </p:oleObj>
              </mc:Choice>
              <mc:Fallback>
                <p:oleObj name="Equation" r:id="rId50" imgW="3263760" imgH="279360" progId="Equation.DSMT4">
                  <p:embed/>
                  <p:pic>
                    <p:nvPicPr>
                      <p:cNvPr id="51" name="Object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984589"/>
                        <a:ext cx="8763000" cy="730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23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0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57" grpId="0" animBg="1"/>
      <p:bldP spid="57" grpId="1" animBg="1"/>
      <p:bldP spid="56" grpId="0" animBg="1"/>
      <p:bldP spid="56" grpId="1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0" grpId="0" animBg="1"/>
      <p:bldP spid="20" grpId="1" animBg="1"/>
      <p:bldP spid="3" grpId="0"/>
      <p:bldP spid="23561" grpId="0"/>
      <p:bldP spid="9" grpId="0" animBg="1"/>
      <p:bldP spid="71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38200" y="253425"/>
            <a:ext cx="10439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38200" y="914400"/>
            <a:ext cx="1082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38200" y="2011740"/>
            <a:ext cx="10744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3530025"/>
            <a:ext cx="10515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65"/>
          <p:cNvSpPr>
            <a:spLocks noChangeArrowheads="1"/>
          </p:cNvSpPr>
          <p:nvPr/>
        </p:nvSpPr>
        <p:spPr bwMode="auto">
          <a:xfrm>
            <a:off x="762000" y="5486400"/>
            <a:ext cx="11049000" cy="1143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chia.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838200" y="4191000"/>
            <a:ext cx="10439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dư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thứ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nhất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dư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thứ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hai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, …</a:t>
            </a:r>
            <a:r>
              <a:rPr lang="en-US" sz="3200" dirty="0">
                <a:latin typeface="Times New Roman" pitchFamily="18" charset="0"/>
              </a:rPr>
              <a:t> ta </a:t>
            </a:r>
            <a:r>
              <a:rPr lang="en-US" sz="3200" dirty="0" err="1">
                <a:latin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thực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hiện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</a:rPr>
              <a:t> 3 </a:t>
            </a:r>
            <a:r>
              <a:rPr lang="en-US" sz="3200" dirty="0" err="1">
                <a:latin typeface="Times New Roman" pitchFamily="18" charset="0"/>
              </a:rPr>
              <a:t>bước</a:t>
            </a:r>
            <a:r>
              <a:rPr lang="en-US" sz="3200" dirty="0">
                <a:latin typeface="Times New Roman" pitchFamily="18" charset="0"/>
              </a:rPr>
              <a:t> : 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chia,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EB2323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EB2323"/>
                </a:solidFill>
                <a:latin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317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ed Rectangle 41"/>
          <p:cNvSpPr/>
          <p:nvPr/>
        </p:nvSpPr>
        <p:spPr>
          <a:xfrm>
            <a:off x="3490914" y="4510089"/>
            <a:ext cx="2668586" cy="5397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20"/>
          <p:cNvSpPr>
            <a:spLocks noChangeArrowheads="1"/>
          </p:cNvSpPr>
          <p:nvPr/>
        </p:nvSpPr>
        <p:spPr bwMode="auto">
          <a:xfrm>
            <a:off x="5257800" y="2202086"/>
            <a:ext cx="990600" cy="464914"/>
          </a:xfrm>
          <a:prstGeom prst="rect">
            <a:avLst/>
          </a:prstGeom>
          <a:ln w="47625"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70000"/>
              <a:defRPr/>
            </a:pPr>
            <a:r>
              <a:rPr lang="en-US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152652" y="2846390"/>
            <a:ext cx="5314948" cy="914398"/>
            <a:chOff x="2152652" y="2846390"/>
            <a:chExt cx="5314948" cy="914398"/>
          </a:xfrm>
        </p:grpSpPr>
        <p:grpSp>
          <p:nvGrpSpPr>
            <p:cNvPr id="23" name="Group 22"/>
            <p:cNvGrpSpPr/>
            <p:nvPr/>
          </p:nvGrpSpPr>
          <p:grpSpPr>
            <a:xfrm>
              <a:off x="2152652" y="2846390"/>
              <a:ext cx="4629148" cy="452435"/>
              <a:chOff x="2152652" y="2846390"/>
              <a:chExt cx="4629148" cy="452435"/>
            </a:xfrm>
          </p:grpSpPr>
          <p:graphicFrame>
            <p:nvGraphicFramePr>
              <p:cNvPr id="12" name="Object 1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73268641"/>
                  </p:ext>
                </p:extLst>
              </p:nvPr>
            </p:nvGraphicFramePr>
            <p:xfrm>
              <a:off x="2152652" y="2892425"/>
              <a:ext cx="771525" cy="3873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42" name="Equation" r:id="rId3" imgW="203200" imgH="164909" progId="Equation.3">
                      <p:embed/>
                    </p:oleObj>
                  </mc:Choice>
                  <mc:Fallback>
                    <p:oleObj name="Equation" r:id="rId3" imgW="203200" imgH="164909" progId="Equation.3">
                      <p:embed/>
                      <p:pic>
                        <p:nvPicPr>
                          <p:cNvPr id="12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52652" y="2892425"/>
                            <a:ext cx="771525" cy="3873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3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84051344"/>
                  </p:ext>
                </p:extLst>
              </p:nvPr>
            </p:nvGraphicFramePr>
            <p:xfrm>
              <a:off x="2862265" y="2892425"/>
              <a:ext cx="947737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43" name="Equation" r:id="rId5" imgW="317623" imgH="164909" progId="Equation.3">
                      <p:embed/>
                    </p:oleObj>
                  </mc:Choice>
                  <mc:Fallback>
                    <p:oleObj name="Equation" r:id="rId5" imgW="317623" imgH="164909" progId="Equation.3">
                      <p:embed/>
                      <p:pic>
                        <p:nvPicPr>
                          <p:cNvPr id="13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62265" y="2892425"/>
                            <a:ext cx="947737" cy="4064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4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187256313"/>
                  </p:ext>
                </p:extLst>
              </p:nvPr>
            </p:nvGraphicFramePr>
            <p:xfrm>
              <a:off x="4562477" y="2970215"/>
              <a:ext cx="695325" cy="3063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44" name="Equation" r:id="rId7" imgW="203200" imgH="145881" progId="Equation.3">
                      <p:embed/>
                    </p:oleObj>
                  </mc:Choice>
                  <mc:Fallback>
                    <p:oleObj name="Equation" r:id="rId7" imgW="203200" imgH="145881" progId="Equation.3">
                      <p:embed/>
                      <p:pic>
                        <p:nvPicPr>
                          <p:cNvPr id="14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62477" y="2970215"/>
                            <a:ext cx="695325" cy="3063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" name="Object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32347381"/>
                  </p:ext>
                </p:extLst>
              </p:nvPr>
            </p:nvGraphicFramePr>
            <p:xfrm>
              <a:off x="5486400" y="2846390"/>
              <a:ext cx="1295400" cy="4159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945" name="Equation" r:id="rId9" imgW="349188" imgH="164909" progId="Equation.3">
                      <p:embed/>
                    </p:oleObj>
                  </mc:Choice>
                  <mc:Fallback>
                    <p:oleObj name="Equation" r:id="rId9" imgW="349188" imgH="164909" progId="Equation.3">
                      <p:embed/>
                      <p:pic>
                        <p:nvPicPr>
                          <p:cNvPr id="15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86400" y="2846390"/>
                            <a:ext cx="1295400" cy="4159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0" name="Group 19"/>
            <p:cNvGrpSpPr/>
            <p:nvPr/>
          </p:nvGrpSpPr>
          <p:grpSpPr>
            <a:xfrm>
              <a:off x="5334000" y="2997200"/>
              <a:ext cx="2133600" cy="763588"/>
              <a:chOff x="5334000" y="2997200"/>
              <a:chExt cx="2133600" cy="763588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5334000" y="2997200"/>
                <a:ext cx="0" cy="76358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5334000" y="3360738"/>
                <a:ext cx="21336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562600" y="3444875"/>
          <a:ext cx="5969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6" name="Equation" r:id="rId11" imgW="164927" imgH="145881" progId="Equation.3">
                  <p:embed/>
                </p:oleObj>
              </mc:Choice>
              <mc:Fallback>
                <p:oleObj name="Equation" r:id="rId11" imgW="164927" imgH="145881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444875"/>
                        <a:ext cx="596900" cy="387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400800" y="3448050"/>
          <a:ext cx="68103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7" name="Equation" r:id="rId13" imgW="196887" imgH="145881" progId="Equation.3">
                  <p:embed/>
                </p:oleObj>
              </mc:Choice>
              <mc:Fallback>
                <p:oleObj name="Equation" r:id="rId13" imgW="196887" imgH="145881" progId="Equation.3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448050"/>
                        <a:ext cx="681038" cy="395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705227" y="3325815"/>
          <a:ext cx="8667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8" name="Equation" r:id="rId15" imgW="266725" imgH="145881" progId="Equation.3">
                  <p:embed/>
                </p:oleObj>
              </mc:Choice>
              <mc:Fallback>
                <p:oleObj name="Equation" r:id="rId15" imgW="266725" imgH="145881" progId="Equation.3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7" y="3325815"/>
                        <a:ext cx="8667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133600" y="3303588"/>
          <a:ext cx="7620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49" name="Equation" r:id="rId17" imgW="203200" imgH="164909" progId="Equation.3">
                  <p:embed/>
                </p:oleObj>
              </mc:Choice>
              <mc:Fallback>
                <p:oleObj name="Equation" r:id="rId17" imgW="203200" imgH="164909" progId="Equation.3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303588"/>
                        <a:ext cx="7620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2008188" y="3333750"/>
            <a:ext cx="2286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103438" y="3703638"/>
            <a:ext cx="2406650" cy="47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4572000" y="3813175"/>
          <a:ext cx="6096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0" name="Equation" r:id="rId19" imgW="203200" imgH="145881" progId="Equation.3">
                  <p:embed/>
                </p:oleObj>
              </mc:Choice>
              <mc:Fallback>
                <p:oleObj name="Equation" r:id="rId19" imgW="203200" imgH="145881" progId="Equation.3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3175"/>
                        <a:ext cx="609600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681288" y="3703638"/>
          <a:ext cx="9382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1" name="Equation" r:id="rId21" imgW="317623" imgH="164909" progId="Equation.3">
                  <p:embed/>
                </p:oleObj>
              </mc:Choice>
              <mc:Fallback>
                <p:oleObj name="Equation" r:id="rId21" imgW="317623" imgH="164909" progId="Equation.3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288" y="3703638"/>
                        <a:ext cx="93821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643315" y="3775075"/>
          <a:ext cx="86677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2" name="Equation" r:id="rId23" imgW="266725" imgH="145881" progId="Equation.3">
                  <p:embed/>
                </p:oleObj>
              </mc:Choice>
              <mc:Fallback>
                <p:oleObj name="Equation" r:id="rId23" imgW="266725" imgH="145881" progId="Equation.3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5" y="3775075"/>
                        <a:ext cx="86677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>
            <a:off x="2482850" y="4103688"/>
            <a:ext cx="2286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4578352" y="4140200"/>
          <a:ext cx="5826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3" name="Equation" r:id="rId25" imgW="196887" imgH="145881" progId="Equation.3">
                  <p:embed/>
                </p:oleObj>
              </mc:Choice>
              <mc:Fallback>
                <p:oleObj name="Equation" r:id="rId25" imgW="196887" imgH="145881" progId="Equation.3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2" y="4140200"/>
                        <a:ext cx="582613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2628902" y="4083050"/>
          <a:ext cx="93821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4" name="Equation" r:id="rId27" imgW="317623" imgH="164909" progId="Equation.3">
                  <p:embed/>
                </p:oleObj>
              </mc:Choice>
              <mc:Fallback>
                <p:oleObj name="Equation" r:id="rId27" imgW="317623" imgH="164909" progId="Equation.3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2" y="4083050"/>
                        <a:ext cx="93821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>
            <a:off x="2711450" y="4471988"/>
            <a:ext cx="25463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3643315" y="4524375"/>
          <a:ext cx="86677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5" name="Equation" r:id="rId29" imgW="266725" imgH="145881" progId="Equation.3">
                  <p:embed/>
                </p:oleObj>
              </mc:Choice>
              <mc:Fallback>
                <p:oleObj name="Equation" r:id="rId29" imgW="266725" imgH="145881" progId="Equation.3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315" y="4524375"/>
                        <a:ext cx="86677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4494213" y="4586290"/>
          <a:ext cx="8255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6" name="Equation" r:id="rId31" imgW="260412" imgH="145881" progId="Equation.3">
                  <p:embed/>
                </p:oleObj>
              </mc:Choice>
              <mc:Fallback>
                <p:oleObj name="Equation" r:id="rId31" imgW="260412" imgH="145881" progId="Equation.3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4586290"/>
                        <a:ext cx="8255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5299075" y="4524375"/>
          <a:ext cx="7620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57" name="Equation" r:id="rId33" imgW="203200" imgH="145881" progId="Equation.3">
                  <p:embed/>
                </p:oleObj>
              </mc:Choice>
              <mc:Fallback>
                <p:oleObj name="Equation" r:id="rId33" imgW="203200" imgH="145881" progId="Equation.3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4524375"/>
                        <a:ext cx="7620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Oval Callout 46"/>
          <p:cNvSpPr/>
          <p:nvPr/>
        </p:nvSpPr>
        <p:spPr>
          <a:xfrm>
            <a:off x="6858000" y="3276600"/>
            <a:ext cx="4114800" cy="1707406"/>
          </a:xfrm>
          <a:prstGeom prst="wedgeEllipseCallout">
            <a:avLst>
              <a:gd name="adj1" fmla="val -65373"/>
              <a:gd name="adj2" fmla="val 37296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9" name="Rectangle 20"/>
          <p:cNvSpPr>
            <a:spLocks noChangeArrowheads="1"/>
          </p:cNvSpPr>
          <p:nvPr/>
        </p:nvSpPr>
        <p:spPr bwMode="auto">
          <a:xfrm>
            <a:off x="1627188" y="5021265"/>
            <a:ext cx="990600" cy="301625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70000"/>
              <a:defRPr/>
            </a:pP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810000" y="3173413"/>
            <a:ext cx="762000" cy="171450"/>
            <a:chOff x="1524000" y="4572000"/>
            <a:chExt cx="762000" cy="228600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1524000" y="4572000"/>
              <a:ext cx="0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524000" y="4800600"/>
              <a:ext cx="762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V="1">
              <a:off x="2286000" y="4572000"/>
              <a:ext cx="0" cy="2286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5"/>
          <p:cNvSpPr txBox="1">
            <a:spLocks noChangeArrowheads="1"/>
          </p:cNvSpPr>
          <p:nvPr/>
        </p:nvSpPr>
        <p:spPr bwMode="auto">
          <a:xfrm>
            <a:off x="68829" y="24582"/>
            <a:ext cx="46165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 </a:t>
            </a:r>
            <a:r>
              <a:rPr lang="en-US" altLang="vi-VN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vi-VN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9" name="Group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223250"/>
              </p:ext>
            </p:extLst>
          </p:nvPr>
        </p:nvGraphicFramePr>
        <p:xfrm>
          <a:off x="419100" y="762000"/>
          <a:ext cx="9144000" cy="664128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1293364014"/>
                    </a:ext>
                  </a:extLst>
                </a:gridCol>
              </a:tblGrid>
              <a:tr h="66412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 2:</a:t>
                      </a:r>
                      <a:r>
                        <a:rPr kumimoji="0" lang="pt-BR" alt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pt-BR" alt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(5x</a:t>
                      </a:r>
                      <a:r>
                        <a:rPr kumimoji="0" lang="pt-BR" altLang="vi-VN" sz="4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pt-BR" altLang="vi-VN" sz="3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–</a:t>
                      </a:r>
                      <a:r>
                        <a:rPr kumimoji="0" lang="pt-BR" alt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3x</a:t>
                      </a:r>
                      <a:r>
                        <a:rPr kumimoji="0" lang="pt-BR" altLang="vi-VN" sz="4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pt-BR" alt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+ 7) : (x</a:t>
                      </a:r>
                      <a:r>
                        <a:rPr kumimoji="0" lang="pt-BR" altLang="vi-VN" sz="4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pt-BR" altLang="vi-VN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+ 1)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28888027"/>
                  </a:ext>
                </a:extLst>
              </a:tr>
            </a:tbl>
          </a:graphicData>
        </a:graphic>
      </p:graphicFrame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266700" y="1395936"/>
            <a:ext cx="10972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A7D4F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9900FF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Khi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đa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thức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bị</a:t>
            </a:r>
            <a:r>
              <a:rPr lang="en-US" altLang="vi-VN" sz="3200" dirty="0">
                <a:solidFill>
                  <a:srgbClr val="0070C0"/>
                </a:solidFill>
              </a:rPr>
              <a:t> chia </a:t>
            </a:r>
            <a:r>
              <a:rPr lang="en-US" altLang="vi-VN" sz="3200" dirty="0" err="1">
                <a:solidFill>
                  <a:srgbClr val="0070C0"/>
                </a:solidFill>
              </a:rPr>
              <a:t>khuyết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 smtClean="0">
                <a:solidFill>
                  <a:srgbClr val="0070C0"/>
                </a:solidFill>
              </a:rPr>
              <a:t>bậc</a:t>
            </a:r>
            <a:r>
              <a:rPr lang="en-US" altLang="vi-VN" sz="3200" dirty="0" smtClean="0">
                <a:solidFill>
                  <a:srgbClr val="0070C0"/>
                </a:solidFill>
              </a:rPr>
              <a:t>, </a:t>
            </a:r>
            <a:r>
              <a:rPr lang="en-US" altLang="vi-VN" sz="3200" dirty="0">
                <a:solidFill>
                  <a:srgbClr val="0070C0"/>
                </a:solidFill>
              </a:rPr>
              <a:t>ta </a:t>
            </a:r>
            <a:r>
              <a:rPr lang="en-US" altLang="vi-VN" sz="3200" dirty="0" err="1">
                <a:solidFill>
                  <a:srgbClr val="0070C0"/>
                </a:solidFill>
              </a:rPr>
              <a:t>phải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đặt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tính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như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thế</a:t>
            </a:r>
            <a:r>
              <a:rPr lang="en-US" altLang="vi-VN" sz="3200" dirty="0">
                <a:solidFill>
                  <a:srgbClr val="0070C0"/>
                </a:solidFill>
              </a:rPr>
              <a:t> </a:t>
            </a:r>
            <a:r>
              <a:rPr lang="en-US" altLang="vi-VN" sz="3200" dirty="0" err="1">
                <a:solidFill>
                  <a:srgbClr val="0070C0"/>
                </a:solidFill>
              </a:rPr>
              <a:t>nào</a:t>
            </a:r>
            <a:r>
              <a:rPr lang="en-US" altLang="vi-VN" sz="3200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55" name="Text Box 50"/>
          <p:cNvSpPr txBox="1">
            <a:spLocks noChangeArrowheads="1"/>
          </p:cNvSpPr>
          <p:nvPr/>
        </p:nvSpPr>
        <p:spPr bwMode="auto">
          <a:xfrm>
            <a:off x="1981200" y="5334000"/>
            <a:ext cx="853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( 5x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+ 7 ) =  ( x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+ 1 ) .  ( 5x – 3 )   - 5x + 10 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048003" y="5791202"/>
            <a:ext cx="7162797" cy="552508"/>
            <a:chOff x="3048003" y="5791202"/>
            <a:chExt cx="7162797" cy="552508"/>
          </a:xfrm>
        </p:grpSpPr>
        <p:sp>
          <p:nvSpPr>
            <p:cNvPr id="54" name="AutoShape 31"/>
            <p:cNvSpPr>
              <a:spLocks/>
            </p:cNvSpPr>
            <p:nvPr/>
          </p:nvSpPr>
          <p:spPr bwMode="auto">
            <a:xfrm rot="16200000">
              <a:off x="3927479" y="4911726"/>
              <a:ext cx="222248" cy="1981199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56" name="AutoShape 31"/>
            <p:cNvSpPr>
              <a:spLocks/>
            </p:cNvSpPr>
            <p:nvPr/>
          </p:nvSpPr>
          <p:spPr bwMode="auto">
            <a:xfrm rot="16200000">
              <a:off x="6113091" y="5316912"/>
              <a:ext cx="229343" cy="1177923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57" name="AutoShape 31"/>
            <p:cNvSpPr>
              <a:spLocks/>
            </p:cNvSpPr>
            <p:nvPr/>
          </p:nvSpPr>
          <p:spPr bwMode="auto">
            <a:xfrm rot="16200000">
              <a:off x="7830768" y="5316912"/>
              <a:ext cx="229343" cy="1177923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58" name="AutoShape 31"/>
            <p:cNvSpPr>
              <a:spLocks/>
            </p:cNvSpPr>
            <p:nvPr/>
          </p:nvSpPr>
          <p:spPr bwMode="auto">
            <a:xfrm rot="16200000">
              <a:off x="9354768" y="5316912"/>
              <a:ext cx="229343" cy="1177923"/>
            </a:xfrm>
            <a:prstGeom prst="leftBrace">
              <a:avLst>
                <a:gd name="adj1" fmla="val 70604"/>
                <a:gd name="adj2" fmla="val 50000"/>
              </a:avLst>
            </a:prstGeom>
            <a:noFill/>
            <a:ln w="381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352800" y="59436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  <a:endPara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486400" y="59436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</a:t>
              </a:r>
              <a:endPara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239000" y="592449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thương</a:t>
              </a:r>
              <a:endPara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763000" y="592449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ĐT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dư</a:t>
              </a:r>
              <a:endParaRPr 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886200" y="6248400"/>
            <a:ext cx="5943600" cy="476310"/>
            <a:chOff x="3886200" y="6248400"/>
            <a:chExt cx="5943600" cy="476310"/>
          </a:xfrm>
        </p:grpSpPr>
        <p:sp>
          <p:nvSpPr>
            <p:cNvPr id="10" name="TextBox 9"/>
            <p:cNvSpPr txBox="1"/>
            <p:nvPr/>
          </p:nvSpPr>
          <p:spPr>
            <a:xfrm>
              <a:off x="3886200" y="63246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vi-VN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943600" y="62484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vi-VN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620000" y="62484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vi-VN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9296400" y="62484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vi-VN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869658" y="6019800"/>
            <a:ext cx="4045742" cy="762000"/>
            <a:chOff x="4869658" y="6019800"/>
            <a:chExt cx="4045742" cy="762000"/>
          </a:xfrm>
        </p:grpSpPr>
        <p:sp>
          <p:nvSpPr>
            <p:cNvPr id="16" name="TextBox 15"/>
            <p:cNvSpPr txBox="1"/>
            <p:nvPr/>
          </p:nvSpPr>
          <p:spPr>
            <a:xfrm>
              <a:off x="4869658" y="6197025"/>
              <a:ext cx="61674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EB2323"/>
                  </a:solidFill>
                </a:rPr>
                <a:t>=</a:t>
              </a:r>
              <a:endParaRPr lang="vi-VN" sz="3200" b="1" dirty="0">
                <a:solidFill>
                  <a:srgbClr val="EB2323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58000" y="6019800"/>
              <a:ext cx="304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rgbClr val="EB2323"/>
                  </a:solidFill>
                </a:rPr>
                <a:t>.</a:t>
              </a:r>
              <a:endParaRPr lang="vi-VN" sz="4000" b="1" dirty="0">
                <a:solidFill>
                  <a:srgbClr val="EB2323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8610600" y="6019800"/>
              <a:ext cx="304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rgbClr val="EB2323"/>
                  </a:solidFill>
                </a:rPr>
                <a:t>+</a:t>
              </a:r>
              <a:endParaRPr lang="vi-VN" sz="4000" b="1" dirty="0">
                <a:solidFill>
                  <a:srgbClr val="EB232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658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11" grpId="0" animBg="1"/>
      <p:bldP spid="47" grpId="0" animBg="1"/>
      <p:bldP spid="47" grpId="1" animBg="1"/>
      <p:bldP spid="48" grpId="0"/>
      <p:bldP spid="50" grpId="0"/>
      <p:bldP spid="50" grpId="1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4419600" cy="685800"/>
          </a:xfrm>
        </p:spPr>
        <p:txBody>
          <a:bodyPr/>
          <a:lstStyle/>
          <a:p>
            <a:pPr algn="l" eaLnBrk="1" hangingPunct="1"/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i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b="1" i="1" u="sng" dirty="0" smtClean="0">
                <a:solidFill>
                  <a:srgbClr val="FF0000"/>
                </a:solidFill>
                <a:latin typeface="Times New Roman" pitchFamily="18" charset="0"/>
              </a:rPr>
              <a:t>toán thực tế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4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176546"/>
            <a:ext cx="11811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Một</a:t>
            </a:r>
            <a:r>
              <a:rPr lang="en-US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mảnh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đất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chữ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nhật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diện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tích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sz="4400" dirty="0" smtClean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- 26x - 24</a:t>
            </a:r>
            <a:r>
              <a:rPr lang="en-US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4400" baseline="300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chiều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dài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  </a:t>
            </a:r>
            <a:r>
              <a:rPr lang="pt-BR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4x + 3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(m).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Tính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chiều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rộng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mảnh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đất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r>
              <a:rPr lang="en-US" sz="44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x?</a:t>
            </a:r>
            <a:endParaRPr lang="vi-VN" sz="48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505200"/>
            <a:ext cx="9677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(2x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- 26x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 24) : (x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 </a:t>
            </a:r>
            <a:r>
              <a:rPr lang="pt-BR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  4x +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3) = </a:t>
            </a:r>
            <a:r>
              <a:rPr lang="pt-B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 (m)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0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7924800" y="1550741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 smtClean="0">
                <a:latin typeface="Times New Roman" pitchFamily="18" charset="0"/>
              </a:rPr>
              <a:t>2x</a:t>
            </a:r>
            <a:endParaRPr lang="en-US" sz="4800" baseline="30000" dirty="0">
              <a:latin typeface="Times New Roman" pitchFamily="18" charset="0"/>
            </a:endParaRPr>
          </a:p>
        </p:txBody>
      </p:sp>
      <p:sp>
        <p:nvSpPr>
          <p:cNvPr id="33811" name="Text Box 16"/>
          <p:cNvSpPr txBox="1">
            <a:spLocks noChangeArrowheads="1"/>
          </p:cNvSpPr>
          <p:nvPr/>
        </p:nvSpPr>
        <p:spPr bwMode="auto">
          <a:xfrm>
            <a:off x="1695450" y="209550"/>
            <a:ext cx="3867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</a:rPr>
              <a:t>Đặt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</a:rPr>
              <a:t>tính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</a:rPr>
              <a:t> chia: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609850" y="933450"/>
            <a:ext cx="7905750" cy="3505200"/>
            <a:chOff x="2609850" y="933450"/>
            <a:chExt cx="7905750" cy="3505200"/>
          </a:xfrm>
        </p:grpSpPr>
        <p:sp>
          <p:nvSpPr>
            <p:cNvPr id="33812" name="Text Box 17"/>
            <p:cNvSpPr txBox="1">
              <a:spLocks noChangeArrowheads="1"/>
            </p:cNvSpPr>
            <p:nvPr/>
          </p:nvSpPr>
          <p:spPr bwMode="auto">
            <a:xfrm>
              <a:off x="2609850" y="971550"/>
              <a:ext cx="556260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dirty="0" err="1" smtClean="0">
                  <a:latin typeface="Times New Roman" pitchFamily="18" charset="0"/>
                </a:rPr>
                <a:t>2x</a:t>
              </a:r>
              <a:r>
                <a:rPr lang="en-US" sz="4800" baseline="30000" dirty="0" err="1" smtClean="0">
                  <a:latin typeface="Times New Roman" pitchFamily="18" charset="0"/>
                </a:rPr>
                <a:t>3</a:t>
              </a:r>
              <a:r>
                <a:rPr lang="en-US" sz="4000" dirty="0" smtClean="0">
                  <a:latin typeface="Times New Roman" pitchFamily="18" charset="0"/>
                </a:rPr>
                <a:t> </a:t>
              </a:r>
              <a:r>
                <a:rPr lang="en-US" sz="4000" dirty="0">
                  <a:latin typeface="Times New Roman" pitchFamily="18" charset="0"/>
                </a:rPr>
                <a:t> </a:t>
              </a:r>
              <a:r>
                <a:rPr lang="en-US" sz="4000" dirty="0" smtClean="0">
                  <a:latin typeface="Times New Roman" pitchFamily="18" charset="0"/>
                </a:rPr>
                <a:t>         - </a:t>
              </a:r>
              <a:r>
                <a:rPr lang="en-US" sz="4000" dirty="0" err="1" smtClean="0">
                  <a:latin typeface="Times New Roman" pitchFamily="18" charset="0"/>
                </a:rPr>
                <a:t>26x</a:t>
              </a:r>
              <a:r>
                <a:rPr lang="en-US" sz="4000" dirty="0" smtClean="0">
                  <a:latin typeface="Times New Roman" pitchFamily="18" charset="0"/>
                </a:rPr>
                <a:t>  </a:t>
              </a:r>
              <a:r>
                <a:rPr lang="en-US" sz="4000" dirty="0">
                  <a:latin typeface="Times New Roman" pitchFamily="18" charset="0"/>
                </a:rPr>
                <a:t>-  </a:t>
              </a:r>
              <a:r>
                <a:rPr lang="en-US" sz="4000" dirty="0" smtClean="0">
                  <a:latin typeface="Times New Roman" pitchFamily="18" charset="0"/>
                </a:rPr>
                <a:t>24</a:t>
              </a:r>
              <a:endParaRPr lang="en-US" sz="4000" dirty="0">
                <a:latin typeface="Times New Roman" pitchFamily="18" charset="0"/>
              </a:endParaRPr>
            </a:p>
          </p:txBody>
        </p:sp>
        <p:sp>
          <p:nvSpPr>
            <p:cNvPr id="33813" name="Text Box 18"/>
            <p:cNvSpPr txBox="1">
              <a:spLocks noChangeArrowheads="1"/>
            </p:cNvSpPr>
            <p:nvPr/>
          </p:nvSpPr>
          <p:spPr bwMode="auto">
            <a:xfrm>
              <a:off x="7981950" y="952500"/>
              <a:ext cx="253365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t-BR" sz="4000" dirty="0"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x</a:t>
              </a:r>
              <a:r>
                <a:rPr lang="pt-BR" sz="4000" baseline="30000" dirty="0"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2 </a:t>
              </a:r>
              <a:r>
                <a:rPr lang="pt-BR" sz="4000" dirty="0">
                  <a:latin typeface="Times New Roman" panose="02020603050405020304" pitchFamily="18" charset="0"/>
                  <a:ea typeface="Arial" panose="020B0604020202020204" pitchFamily="34" charset="0"/>
                  <a:cs typeface="Times New Roman" panose="02020603050405020304" pitchFamily="18" charset="0"/>
                </a:rPr>
                <a:t>+  4x + 3</a:t>
              </a:r>
              <a:endParaRPr lang="en-US" sz="4000" dirty="0">
                <a:latin typeface="Times New Roman" pitchFamily="18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7772400" y="933450"/>
              <a:ext cx="2590800" cy="3505200"/>
              <a:chOff x="7772400" y="933450"/>
              <a:chExt cx="2590800" cy="3505200"/>
            </a:xfrm>
          </p:grpSpPr>
          <p:sp>
            <p:nvSpPr>
              <p:cNvPr id="33814" name="Line 19"/>
              <p:cNvSpPr>
                <a:spLocks noChangeShapeType="1"/>
              </p:cNvSpPr>
              <p:nvPr/>
            </p:nvSpPr>
            <p:spPr bwMode="auto">
              <a:xfrm>
                <a:off x="7772400" y="933450"/>
                <a:ext cx="0" cy="35052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5" name="Line 20"/>
              <p:cNvSpPr>
                <a:spLocks noChangeShapeType="1"/>
              </p:cNvSpPr>
              <p:nvPr/>
            </p:nvSpPr>
            <p:spPr bwMode="auto">
              <a:xfrm>
                <a:off x="7772400" y="1581150"/>
                <a:ext cx="25908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2600325" y="1447800"/>
            <a:ext cx="402632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 smtClean="0">
                <a:latin typeface="Times New Roman" pitchFamily="18" charset="0"/>
              </a:rPr>
              <a:t>2x</a:t>
            </a:r>
            <a:r>
              <a:rPr lang="en-US" sz="4800" baseline="30000" dirty="0" err="1" smtClean="0">
                <a:latin typeface="Times New Roman" pitchFamily="18" charset="0"/>
              </a:rPr>
              <a:t>3</a:t>
            </a:r>
            <a:r>
              <a:rPr lang="en-US" sz="4800" dirty="0" smtClean="0">
                <a:latin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</a:rPr>
              <a:t>+</a:t>
            </a:r>
            <a:r>
              <a:rPr lang="en-US" sz="4800" dirty="0" smtClean="0">
                <a:latin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</a:rPr>
              <a:t>8x</a:t>
            </a:r>
            <a:r>
              <a:rPr lang="en-US" sz="4000" baseline="30000" dirty="0" err="1" smtClean="0">
                <a:latin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</a:rPr>
              <a:t> + </a:t>
            </a:r>
            <a:r>
              <a:rPr lang="en-US" sz="4000" dirty="0" err="1" smtClean="0">
                <a:latin typeface="Times New Roman" pitchFamily="18" charset="0"/>
              </a:rPr>
              <a:t>6x</a:t>
            </a:r>
            <a:r>
              <a:rPr lang="en-US" sz="4000" dirty="0" smtClean="0">
                <a:latin typeface="Times New Roman" pitchFamily="18" charset="0"/>
              </a:rPr>
              <a:t>   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2743200" y="2209800"/>
            <a:ext cx="43434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3886200" y="3733800"/>
            <a:ext cx="329565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2209800" y="1219201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EB2323"/>
                </a:solidFill>
                <a:latin typeface="Calibri" pitchFamily="34" charset="0"/>
              </a:rPr>
              <a:t>–</a:t>
            </a:r>
            <a:endParaRPr lang="vi-VN" sz="4000">
              <a:solidFill>
                <a:srgbClr val="EB2323"/>
              </a:solidFill>
            </a:endParaRP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3505200" y="2133600"/>
            <a:ext cx="37337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</a:rPr>
              <a:t>8x</a:t>
            </a:r>
            <a:r>
              <a:rPr lang="en-US" sz="4800" baseline="30000" dirty="0" err="1" smtClean="0">
                <a:latin typeface="Times New Roman" pitchFamily="18" charset="0"/>
              </a:rPr>
              <a:t>2</a:t>
            </a:r>
            <a:r>
              <a:rPr lang="en-US" sz="4800" baseline="30000" dirty="0" smtClean="0">
                <a:latin typeface="Times New Roman" pitchFamily="18" charset="0"/>
              </a:rPr>
              <a:t> </a:t>
            </a:r>
            <a:r>
              <a:rPr lang="en-US" sz="4800" dirty="0" smtClean="0">
                <a:latin typeface="Times New Roman" pitchFamily="18" charset="0"/>
              </a:rPr>
              <a:t>- </a:t>
            </a:r>
            <a:r>
              <a:rPr lang="en-US" sz="4000" dirty="0" err="1" smtClean="0">
                <a:latin typeface="Times New Roman" pitchFamily="18" charset="0"/>
              </a:rPr>
              <a:t>32x</a:t>
            </a:r>
            <a:r>
              <a:rPr lang="en-US" sz="4000" dirty="0" smtClean="0">
                <a:latin typeface="Times New Roman" pitchFamily="18" charset="0"/>
              </a:rPr>
              <a:t>  -  24</a:t>
            </a:r>
            <a:r>
              <a:rPr lang="en-US" sz="4800" baseline="30000" dirty="0" smtClean="0">
                <a:latin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 flipV="1">
            <a:off x="3200400" y="2609851"/>
            <a:ext cx="438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EB2323"/>
                </a:solidFill>
                <a:latin typeface="Calibri" pitchFamily="34" charset="0"/>
              </a:rPr>
              <a:t>–</a:t>
            </a:r>
            <a:endParaRPr lang="vi-VN" sz="4000" dirty="0">
              <a:solidFill>
                <a:srgbClr val="EB2323"/>
              </a:solidFill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8610600" y="1524001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>
                <a:latin typeface="Times New Roman" pitchFamily="18" charset="0"/>
              </a:rPr>
              <a:t>- 8 </a:t>
            </a:r>
            <a:endParaRPr lang="en-US" sz="4800" baseline="30000" dirty="0"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3800" y="2964597"/>
            <a:ext cx="34480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8x</a:t>
            </a:r>
            <a:r>
              <a:rPr lang="en-US" sz="40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32x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-   24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39948" y="37338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14400" y="4285833"/>
            <a:ext cx="11582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(2x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- 26x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– 24) : (x</a:t>
            </a:r>
            <a:r>
              <a:rPr lang="pt-BR" sz="4400" baseline="300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 </a:t>
            </a:r>
            <a:r>
              <a:rPr lang="pt-BR" sz="44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  4x + </a:t>
            </a:r>
            <a:r>
              <a:rPr lang="pt-BR" sz="44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3) = </a:t>
            </a:r>
            <a:r>
              <a:rPr lang="pt-BR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(m)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1600" y="55626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63000" y="5616714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</a:t>
            </a:r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  </a:t>
            </a:r>
            <a:endParaRPr lang="vi-VN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29000" y="29718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-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/>
      <p:bldP spid="33811" grpId="0"/>
      <p:bldP spid="5141" grpId="0"/>
      <p:bldP spid="5142" grpId="0" animBg="1"/>
      <p:bldP spid="5143" grpId="0" animBg="1"/>
      <p:bldP spid="5145" grpId="0"/>
      <p:bldP spid="5146" grpId="0"/>
      <p:bldP spid="5150" grpId="0"/>
      <p:bldP spid="5152" grpId="0"/>
      <p:bldP spid="4" grpId="0"/>
      <p:bldP spid="5" grpId="0"/>
      <p:bldP spid="30" grpId="0"/>
      <p:bldP spid="7" grpId="0"/>
      <p:bldP spid="7" grpId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57300"/>
            <a:ext cx="11963400" cy="54864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Xem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lại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thuật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toán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chia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đa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thức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biến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đã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sắp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xếp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/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tập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: 67, 68, 69/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tr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31(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sgk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).</a:t>
            </a:r>
          </a:p>
          <a:p>
            <a:pPr eaLnBrk="1" hangingPunct="1"/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Hướng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68b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/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tr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31(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sgk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):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                     b) (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125x</a:t>
            </a:r>
            <a:r>
              <a:rPr lang="en-US" baseline="30000" dirty="0" err="1" smtClean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+ 1 ) : (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5x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+ 1)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Ta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thấy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125x</a:t>
            </a:r>
            <a:r>
              <a:rPr lang="en-US" baseline="30000" dirty="0" err="1" smtClean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 = (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5x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)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3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là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hằng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đẳng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thức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</a:rPr>
              <a:t>                                             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= (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5x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+ 1).(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25x</a:t>
            </a:r>
            <a:r>
              <a:rPr lang="en-US" baseline="30000" dirty="0" err="1" smtClean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–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5x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+ 1)</a:t>
            </a:r>
            <a:endParaRPr lang="en-US" baseline="300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/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Chuẩn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bị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tiết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sau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luyện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</a:rPr>
              <a:t>tập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276600" y="457201"/>
            <a:ext cx="568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>
                <a:solidFill>
                  <a:srgbClr val="FF3300"/>
                </a:solidFill>
                <a:latin typeface="Times New Roman" pitchFamily="18" charset="0"/>
              </a:rPr>
              <a:t>Hướng dẫn về nhà</a:t>
            </a:r>
            <a:r>
              <a:rPr lang="en-US" sz="2800">
                <a:solidFill>
                  <a:srgbClr val="FFFFCC"/>
                </a:solidFill>
                <a:latin typeface=".VnBodoniH" pitchFamily="34" charset="0"/>
              </a:rPr>
              <a:t> </a:t>
            </a:r>
            <a:r>
              <a:rPr lang="en-US" sz="2800">
                <a:solidFill>
                  <a:srgbClr val="FFFFCC"/>
                </a:solidFill>
                <a:latin typeface=".VnExoticH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502</Words>
  <Application>Microsoft Office PowerPoint</Application>
  <PresentationFormat>Custom</PresentationFormat>
  <Paragraphs>63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 Bài toán thực tế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Quang Minh Do</cp:lastModifiedBy>
  <cp:revision>148</cp:revision>
  <dcterms:created xsi:type="dcterms:W3CDTF">2018-10-03T06:46:47Z</dcterms:created>
  <dcterms:modified xsi:type="dcterms:W3CDTF">2021-11-09T07:10:02Z</dcterms:modified>
</cp:coreProperties>
</file>