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64" r:id="rId2"/>
    <p:sldId id="365" r:id="rId3"/>
    <p:sldId id="366" r:id="rId4"/>
    <p:sldId id="367" r:id="rId5"/>
    <p:sldId id="388" r:id="rId6"/>
    <p:sldId id="343" r:id="rId7"/>
    <p:sldId id="384" r:id="rId8"/>
    <p:sldId id="368" r:id="rId9"/>
    <p:sldId id="336" r:id="rId10"/>
    <p:sldId id="337" r:id="rId11"/>
    <p:sldId id="338" r:id="rId12"/>
    <p:sldId id="339" r:id="rId13"/>
    <p:sldId id="277" r:id="rId14"/>
    <p:sldId id="329" r:id="rId15"/>
    <p:sldId id="286" r:id="rId16"/>
    <p:sldId id="370" r:id="rId17"/>
    <p:sldId id="373" r:id="rId18"/>
    <p:sldId id="381" r:id="rId19"/>
    <p:sldId id="382" r:id="rId20"/>
    <p:sldId id="383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FF00"/>
    <a:srgbClr val="CCFFCC"/>
    <a:srgbClr val="0000CC"/>
    <a:srgbClr val="663300"/>
    <a:srgbClr val="A5002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0"/>
    <p:restoredTop sz="94673"/>
  </p:normalViewPr>
  <p:slideViewPr>
    <p:cSldViewPr showGuides="1">
      <p:cViewPr varScale="1">
        <p:scale>
          <a:sx n="63" d="100"/>
          <a:sy n="63" d="100"/>
        </p:scale>
        <p:origin x="12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20031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9</a:t>
            </a:fld>
            <a:endParaRPr lang="en-US" altLang="en-US" sz="120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r>
              <a:rPr lang="en-US" altLang="en-US" sz="1000" dirty="0"/>
              <a:t>Copyright (c) 2005  -  Doan Van Hung, Khoa Lich su- ĐH Quy Nhon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endParaRPr lang="en-US" altLang="en-US" sz="1000" dirty="0"/>
          </a:p>
          <a:p>
            <a:pPr lvl="0" eaLnBrk="1" hangingPunct="1">
              <a:lnSpc>
                <a:spcPct val="80000"/>
              </a:lnSpc>
            </a:pPr>
            <a:r>
              <a:rPr lang="en-US" altLang="en-US" sz="1000" dirty="0"/>
              <a:t>Copyright (c) 2005  -  Doan Van Hung, Khoa Lich su- ĐH Quy Nhon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11</a:t>
            </a:fld>
            <a:endParaRPr lang="en-US" altLang="en-US" sz="120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endParaRPr lang="en-US" altLang="en-US" sz="1000" dirty="0"/>
          </a:p>
          <a:p>
            <a:pPr lvl="0" eaLnBrk="1" hangingPunct="1">
              <a:lnSpc>
                <a:spcPct val="90000"/>
              </a:lnSpc>
            </a:pPr>
            <a:r>
              <a:rPr lang="en-US" altLang="en-US" sz="1000" dirty="0"/>
              <a:t>Copyright (c) 2005  -  Doan Van Hung, Khoa Lich su- ĐH Quy Nhon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r>
              <a:rPr lang="en-US" altLang="en-US" dirty="0"/>
              <a:t>Copyright © 2006 Doan Van Hung- Khoa Lich Su, Dai hoc QuyNhon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653098" y="457200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3415E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CHỦ ĐỀ 1: XÃ HỘI PHONG KIẾN PHƯƠNG TÂY</a:t>
            </a:r>
            <a:endParaRPr lang="en-US" altLang="en-US" b="1" dirty="0">
              <a:solidFill>
                <a:srgbClr val="3415EB"/>
              </a:solidFill>
              <a:ea typeface="Arial" panose="020B0604020202020204" pitchFamily="34" charset="0"/>
            </a:endParaRPr>
          </a:p>
        </p:txBody>
      </p:sp>
      <p:grpSp>
        <p:nvGrpSpPr>
          <p:cNvPr id="3075" name="Group 23"/>
          <p:cNvGrpSpPr/>
          <p:nvPr/>
        </p:nvGrpSpPr>
        <p:grpSpPr>
          <a:xfrm>
            <a:off x="533400" y="3581400"/>
            <a:ext cx="2220913" cy="3025775"/>
            <a:chOff x="4320" y="262"/>
            <a:chExt cx="1399" cy="1906"/>
          </a:xfrm>
        </p:grpSpPr>
        <p:pic>
          <p:nvPicPr>
            <p:cNvPr id="3083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0" y="262"/>
              <a:ext cx="1399" cy="1659"/>
            </a:xfrm>
            <a:prstGeom prst="rect">
              <a:avLst/>
            </a:prstGeom>
            <a:noFill/>
            <a:ln w="9360" cap="sq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084" name="Rectangle 25"/>
            <p:cNvSpPr/>
            <p:nvPr/>
          </p:nvSpPr>
          <p:spPr>
            <a:xfrm>
              <a:off x="4717" y="1946"/>
              <a:ext cx="659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FontTx/>
                <a:buNone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en-US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rPr>
                <a:t>B.Đi a xơ</a:t>
              </a:r>
            </a:p>
          </p:txBody>
        </p:sp>
      </p:grpSp>
      <p:grpSp>
        <p:nvGrpSpPr>
          <p:cNvPr id="3076" name="Group 24"/>
          <p:cNvGrpSpPr/>
          <p:nvPr/>
        </p:nvGrpSpPr>
        <p:grpSpPr>
          <a:xfrm>
            <a:off x="3513138" y="3581400"/>
            <a:ext cx="2125662" cy="3019425"/>
            <a:chOff x="4464" y="288"/>
            <a:chExt cx="1339" cy="1752"/>
          </a:xfrm>
        </p:grpSpPr>
        <p:pic>
          <p:nvPicPr>
            <p:cNvPr id="3081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4" y="288"/>
              <a:ext cx="1339" cy="1543"/>
            </a:xfrm>
            <a:prstGeom prst="rect">
              <a:avLst/>
            </a:prstGeom>
            <a:noFill/>
            <a:ln w="9360" cap="sq" cmpd="sng">
              <a:solidFill>
                <a:srgbClr val="CC66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082" name="Rectangle 26"/>
            <p:cNvSpPr/>
            <p:nvPr/>
          </p:nvSpPr>
          <p:spPr>
            <a:xfrm>
              <a:off x="4611" y="1853"/>
              <a:ext cx="1051" cy="1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FontTx/>
                <a:buNone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en-US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rPr>
                <a:t>C. Côlômbô</a:t>
              </a:r>
            </a:p>
          </p:txBody>
        </p:sp>
      </p:grpSp>
      <p:pic>
        <p:nvPicPr>
          <p:cNvPr id="3077" name="Picture 3"/>
          <p:cNvPicPr>
            <a:picLocks noChangeAspect="1"/>
          </p:cNvPicPr>
          <p:nvPr/>
        </p:nvPicPr>
        <p:blipFill>
          <a:blip r:embed="rId4"/>
          <a:srcRect b="11261"/>
          <a:stretch>
            <a:fillRect/>
          </a:stretch>
        </p:blipFill>
        <p:spPr>
          <a:xfrm>
            <a:off x="6019800" y="3581400"/>
            <a:ext cx="2819400" cy="265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14400" y="1828800"/>
            <a:ext cx="75088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2: SỰ SUY VONG CỦA CHẾ ĐỘ PHONG KIẾN VÀ SỰ HÌNH THÀNH CHỦ NGHĨA TƯ BẢN Ở CHÂU ÂU</a:t>
            </a:r>
            <a:endParaRPr lang="en-US" altLang="en-US" sz="2800" b="1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3080" name="Rectangle 26"/>
          <p:cNvSpPr/>
          <p:nvPr/>
        </p:nvSpPr>
        <p:spPr>
          <a:xfrm>
            <a:off x="6596063" y="6251575"/>
            <a:ext cx="1666875" cy="3222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Tàu ca-ra-ven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4"/>
    </mc:Choice>
    <mc:Fallback xmlns="">
      <p:transition spd="slow" advTm="166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 do TG tr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9747" name="Freeform 3"/>
          <p:cNvSpPr/>
          <p:nvPr/>
        </p:nvSpPr>
        <p:spPr>
          <a:xfrm>
            <a:off x="2286000" y="2743200"/>
            <a:ext cx="1344613" cy="1047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846" h="66">
                <a:moveTo>
                  <a:pt x="0" y="66"/>
                </a:moveTo>
                <a:cubicBezTo>
                  <a:pt x="3" y="64"/>
                  <a:pt x="3" y="54"/>
                  <a:pt x="18" y="51"/>
                </a:cubicBezTo>
                <a:cubicBezTo>
                  <a:pt x="33" y="49"/>
                  <a:pt x="66" y="55"/>
                  <a:pt x="90" y="51"/>
                </a:cubicBezTo>
                <a:cubicBezTo>
                  <a:pt x="114" y="48"/>
                  <a:pt x="142" y="36"/>
                  <a:pt x="161" y="29"/>
                </a:cubicBezTo>
                <a:cubicBezTo>
                  <a:pt x="180" y="23"/>
                  <a:pt x="183" y="15"/>
                  <a:pt x="206" y="11"/>
                </a:cubicBezTo>
                <a:cubicBezTo>
                  <a:pt x="229" y="7"/>
                  <a:pt x="255" y="0"/>
                  <a:pt x="298" y="4"/>
                </a:cubicBezTo>
                <a:cubicBezTo>
                  <a:pt x="341" y="7"/>
                  <a:pt x="429" y="27"/>
                  <a:pt x="464" y="33"/>
                </a:cubicBezTo>
                <a:cubicBezTo>
                  <a:pt x="498" y="39"/>
                  <a:pt x="489" y="39"/>
                  <a:pt x="504" y="40"/>
                </a:cubicBezTo>
                <a:cubicBezTo>
                  <a:pt x="519" y="42"/>
                  <a:pt x="498" y="47"/>
                  <a:pt x="555" y="40"/>
                </a:cubicBezTo>
                <a:cubicBezTo>
                  <a:pt x="612" y="33"/>
                  <a:pt x="786" y="8"/>
                  <a:pt x="846" y="0"/>
                </a:cubicBezTo>
              </a:path>
            </a:pathLst>
          </a:custGeom>
          <a:noFill/>
          <a:ln w="57150" cap="flat" cmpd="sng">
            <a:solidFill>
              <a:srgbClr val="993300">
                <a:alpha val="100000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59748" name="Freeform 4"/>
          <p:cNvSpPr/>
          <p:nvPr/>
        </p:nvSpPr>
        <p:spPr>
          <a:xfrm>
            <a:off x="3733800" y="2228850"/>
            <a:ext cx="450850" cy="5127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284" h="323">
                <a:moveTo>
                  <a:pt x="284" y="0"/>
                </a:moveTo>
                <a:cubicBezTo>
                  <a:pt x="270" y="27"/>
                  <a:pt x="237" y="114"/>
                  <a:pt x="200" y="164"/>
                </a:cubicBezTo>
                <a:cubicBezTo>
                  <a:pt x="163" y="214"/>
                  <a:pt x="93" y="277"/>
                  <a:pt x="60" y="300"/>
                </a:cubicBezTo>
                <a:cubicBezTo>
                  <a:pt x="27" y="323"/>
                  <a:pt x="15" y="312"/>
                  <a:pt x="0" y="300"/>
                </a:cubicBezTo>
              </a:path>
            </a:pathLst>
          </a:custGeom>
          <a:noFill/>
          <a:ln w="57150" cap="flat" cmpd="sng">
            <a:solidFill>
              <a:srgbClr val="9933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59749" name="Rectangle 5"/>
          <p:cNvSpPr/>
          <p:nvPr/>
        </p:nvSpPr>
        <p:spPr>
          <a:xfrm>
            <a:off x="3124200" y="2590800"/>
            <a:ext cx="609600" cy="152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QĐ. Canari</a:t>
            </a:r>
          </a:p>
        </p:txBody>
      </p:sp>
      <p:sp>
        <p:nvSpPr>
          <p:cNvPr id="159750" name="Rectangle 6"/>
          <p:cNvSpPr/>
          <p:nvPr/>
        </p:nvSpPr>
        <p:spPr>
          <a:xfrm>
            <a:off x="1524000" y="2590800"/>
            <a:ext cx="914400" cy="152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Đ.Xan xanvano</a:t>
            </a:r>
          </a:p>
        </p:txBody>
      </p:sp>
      <p:sp>
        <p:nvSpPr>
          <p:cNvPr id="159751" name="Rectangle 7"/>
          <p:cNvSpPr/>
          <p:nvPr/>
        </p:nvSpPr>
        <p:spPr>
          <a:xfrm>
            <a:off x="3352800" y="2362200"/>
            <a:ext cx="609600" cy="228600"/>
          </a:xfrm>
          <a:prstGeom prst="rect">
            <a:avLst/>
          </a:prstGeom>
          <a:noFill/>
          <a:ln w="95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800000"/>
                </a:solidFill>
                <a:latin typeface="Arial" panose="020B0604020202020204" pitchFamily="34" charset="0"/>
              </a:rPr>
              <a:t>1492</a:t>
            </a:r>
          </a:p>
        </p:txBody>
      </p:sp>
      <p:sp>
        <p:nvSpPr>
          <p:cNvPr id="13320" name="Freeform 8"/>
          <p:cNvSpPr/>
          <p:nvPr/>
        </p:nvSpPr>
        <p:spPr>
          <a:xfrm>
            <a:off x="4006850" y="1912938"/>
            <a:ext cx="385763" cy="3032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>
              <a:alpha val="100000"/>
            </a:srgbClr>
          </a:solidFill>
          <a:ln w="9525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3321" name="Freeform 9"/>
          <p:cNvSpPr/>
          <p:nvPr/>
        </p:nvSpPr>
        <p:spPr>
          <a:xfrm>
            <a:off x="3830638" y="1962150"/>
            <a:ext cx="307975" cy="254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>
              <a:alpha val="100000"/>
            </a:srgbClr>
          </a:solidFill>
          <a:ln w="9525" cap="flat" cmpd="sng">
            <a:solidFill>
              <a:srgbClr val="99FF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59754" name="Rectangle 10"/>
          <p:cNvSpPr/>
          <p:nvPr/>
        </p:nvSpPr>
        <p:spPr>
          <a:xfrm>
            <a:off x="3854450" y="1676400"/>
            <a:ext cx="304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TÂY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        BAN 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               NHA</a:t>
            </a:r>
          </a:p>
        </p:txBody>
      </p:sp>
      <p:grpSp>
        <p:nvGrpSpPr>
          <p:cNvPr id="13323" name="Group 11"/>
          <p:cNvGrpSpPr/>
          <p:nvPr/>
        </p:nvGrpSpPr>
        <p:grpSpPr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13331" name="Rectangle 12"/>
            <p:cNvSpPr/>
            <p:nvPr/>
          </p:nvSpPr>
          <p:spPr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332" name="Rectangle 13"/>
            <p:cNvSpPr/>
            <p:nvPr/>
          </p:nvSpPr>
          <p:spPr>
            <a:xfrm>
              <a:off x="407" y="2880"/>
              <a:ext cx="363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u="sng" dirty="0">
                  <a:latin typeface="Arial" panose="020B0604020202020204" pitchFamily="34" charset="0"/>
                </a:rPr>
                <a:t>Chú giải</a:t>
              </a:r>
            </a:p>
          </p:txBody>
        </p:sp>
        <p:sp>
          <p:nvSpPr>
            <p:cNvPr id="13333" name="Rectangle 14"/>
            <p:cNvSpPr/>
            <p:nvPr/>
          </p:nvSpPr>
          <p:spPr>
            <a:xfrm>
              <a:off x="206" y="3024"/>
              <a:ext cx="93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Những cuộc phát kiến </a:t>
              </a: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của  Bồ Đào Nha</a:t>
              </a:r>
            </a:p>
          </p:txBody>
        </p:sp>
        <p:sp>
          <p:nvSpPr>
            <p:cNvPr id="13334" name="Line 15"/>
            <p:cNvSpPr/>
            <p:nvPr/>
          </p:nvSpPr>
          <p:spPr>
            <a:xfrm>
              <a:off x="96" y="3312"/>
              <a:ext cx="156" cy="0"/>
            </a:xfrm>
            <a:prstGeom prst="line">
              <a:avLst/>
            </a:prstGeom>
            <a:ln w="38100" cap="flat" cmpd="sng">
              <a:solidFill>
                <a:srgbClr val="333399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35" name="Line 16"/>
            <p:cNvSpPr/>
            <p:nvPr/>
          </p:nvSpPr>
          <p:spPr>
            <a:xfrm>
              <a:off x="96" y="3504"/>
              <a:ext cx="156" cy="0"/>
            </a:xfrm>
            <a:prstGeom prst="line">
              <a:avLst/>
            </a:prstGeom>
            <a:ln w="38100" cap="flat" cmpd="sng">
              <a:solidFill>
                <a:srgbClr val="0099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36" name="Rectangle 17"/>
            <p:cNvSpPr/>
            <p:nvPr/>
          </p:nvSpPr>
          <p:spPr>
            <a:xfrm>
              <a:off x="264" y="3264"/>
              <a:ext cx="77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Đi a xơ</a:t>
              </a:r>
            </a:p>
          </p:txBody>
        </p:sp>
        <p:sp>
          <p:nvSpPr>
            <p:cNvPr id="13337" name="Rectangle 18"/>
            <p:cNvSpPr/>
            <p:nvPr/>
          </p:nvSpPr>
          <p:spPr>
            <a:xfrm>
              <a:off x="303" y="3456"/>
              <a:ext cx="1037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Vaxcô đơ Gama</a:t>
              </a:r>
            </a:p>
          </p:txBody>
        </p:sp>
        <p:sp>
          <p:nvSpPr>
            <p:cNvPr id="13338" name="Rectangle 19"/>
            <p:cNvSpPr/>
            <p:nvPr/>
          </p:nvSpPr>
          <p:spPr>
            <a:xfrm>
              <a:off x="200" y="3648"/>
              <a:ext cx="93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Những cuộc phát kiến </a:t>
              </a: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của  Tây Ban Nha</a:t>
              </a:r>
            </a:p>
          </p:txBody>
        </p:sp>
        <p:grpSp>
          <p:nvGrpSpPr>
            <p:cNvPr id="13339" name="Group 20"/>
            <p:cNvGrpSpPr/>
            <p:nvPr/>
          </p:nvGrpSpPr>
          <p:grpSpPr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13342" name="Line 21"/>
              <p:cNvSpPr/>
              <p:nvPr/>
            </p:nvSpPr>
            <p:spPr>
              <a:xfrm>
                <a:off x="96" y="3840"/>
                <a:ext cx="144" cy="0"/>
              </a:xfrm>
              <a:prstGeom prst="line">
                <a:avLst/>
              </a:prstGeom>
              <a:ln w="38100" cap="flat" cmpd="sng">
                <a:solidFill>
                  <a:srgbClr val="CC66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3343" name="Rectangle 22"/>
              <p:cNvSpPr/>
              <p:nvPr/>
            </p:nvSpPr>
            <p:spPr>
              <a:xfrm>
                <a:off x="240" y="3792"/>
                <a:ext cx="912" cy="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latin typeface="Arial" panose="020B0604020202020204" pitchFamily="34" charset="0"/>
                  </a:rPr>
                  <a:t>Hành trình của F.Ma gien lan</a:t>
                </a:r>
              </a:p>
            </p:txBody>
          </p:sp>
        </p:grpSp>
        <p:sp>
          <p:nvSpPr>
            <p:cNvPr id="13340" name="Line 23"/>
            <p:cNvSpPr/>
            <p:nvPr/>
          </p:nvSpPr>
          <p:spPr>
            <a:xfrm>
              <a:off x="96" y="3936"/>
              <a:ext cx="156" cy="0"/>
            </a:xfrm>
            <a:prstGeom prst="line">
              <a:avLst/>
            </a:prstGeom>
            <a:ln w="38100" cap="flat" cmpd="sng">
              <a:solidFill>
                <a:srgbClr val="99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41" name="Rectangle 24"/>
            <p:cNvSpPr/>
            <p:nvPr/>
          </p:nvSpPr>
          <p:spPr>
            <a:xfrm>
              <a:off x="252" y="3888"/>
              <a:ext cx="984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C.Côlômbô</a:t>
              </a:r>
            </a:p>
          </p:txBody>
        </p:sp>
      </p:grpSp>
      <p:grpSp>
        <p:nvGrpSpPr>
          <p:cNvPr id="159769" name="Group 25"/>
          <p:cNvGrpSpPr/>
          <p:nvPr/>
        </p:nvGrpSpPr>
        <p:grpSpPr>
          <a:xfrm>
            <a:off x="7086600" y="457200"/>
            <a:ext cx="1973263" cy="2495550"/>
            <a:chOff x="4464" y="288"/>
            <a:chExt cx="1243" cy="1572"/>
          </a:xfrm>
        </p:grpSpPr>
        <p:pic>
          <p:nvPicPr>
            <p:cNvPr id="13329" name="Picture 26" descr="colombo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4" y="288"/>
              <a:ext cx="1243" cy="1548"/>
            </a:xfrm>
            <a:prstGeom prst="rect">
              <a:avLst/>
            </a:prstGeom>
            <a:noFill/>
            <a:ln w="9525" cap="flat" cmpd="sng">
              <a:solidFill>
                <a:srgbClr val="CC66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30" name="Rectangle 27"/>
            <p:cNvSpPr/>
            <p:nvPr/>
          </p:nvSpPr>
          <p:spPr>
            <a:xfrm>
              <a:off x="4578" y="1668"/>
              <a:ext cx="105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Côlômbô</a:t>
              </a:r>
              <a:endPara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9772" name="Group 28"/>
          <p:cNvGrpSpPr/>
          <p:nvPr/>
        </p:nvGrpSpPr>
        <p:grpSpPr>
          <a:xfrm>
            <a:off x="4906963" y="3584575"/>
            <a:ext cx="4165600" cy="3048000"/>
            <a:chOff x="3090" y="2258"/>
            <a:chExt cx="2624" cy="1920"/>
          </a:xfrm>
        </p:grpSpPr>
        <p:sp>
          <p:nvSpPr>
            <p:cNvPr id="13327" name="AutoShape 29"/>
            <p:cNvSpPr/>
            <p:nvPr/>
          </p:nvSpPr>
          <p:spPr>
            <a:xfrm>
              <a:off x="3090" y="2258"/>
              <a:ext cx="2624" cy="1920"/>
            </a:xfrm>
            <a:prstGeom prst="wedgeRectCallout">
              <a:avLst>
                <a:gd name="adj1" fmla="val -113949"/>
                <a:gd name="adj2" fmla="val -74898"/>
              </a:avLst>
            </a:prstGeom>
            <a:solidFill>
              <a:srgbClr val="00CCFF">
                <a:alpha val="61176"/>
              </a:srgb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pic>
          <p:nvPicPr>
            <p:cNvPr id="13328" name="Picture 30" descr="Columbo phat hien Chau My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8" y="2280"/>
              <a:ext cx="2589" cy="18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26" name="Rectangle 31"/>
          <p:cNvSpPr/>
          <p:nvPr/>
        </p:nvSpPr>
        <p:spPr>
          <a:xfrm>
            <a:off x="8915400" y="6648450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99"/>
                </a:solidFill>
                <a:latin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35"/>
    </mc:Choice>
    <mc:Fallback xmlns="">
      <p:transition spd="slow" advTm="54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  <p:bldP spid="159750" grpId="0"/>
      <p:bldP spid="159751" grpId="0" animBg="1"/>
      <p:bldP spid="1597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n do TG tr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795" name="Freeform 3"/>
          <p:cNvSpPr/>
          <p:nvPr/>
        </p:nvSpPr>
        <p:spPr>
          <a:xfrm>
            <a:off x="4953000" y="3990975"/>
            <a:ext cx="576263" cy="10382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363" h="654">
                <a:moveTo>
                  <a:pt x="0" y="654"/>
                </a:moveTo>
                <a:cubicBezTo>
                  <a:pt x="22" y="640"/>
                  <a:pt x="110" y="592"/>
                  <a:pt x="135" y="567"/>
                </a:cubicBezTo>
                <a:cubicBezTo>
                  <a:pt x="160" y="542"/>
                  <a:pt x="141" y="519"/>
                  <a:pt x="152" y="502"/>
                </a:cubicBezTo>
                <a:cubicBezTo>
                  <a:pt x="163" y="485"/>
                  <a:pt x="184" y="491"/>
                  <a:pt x="199" y="467"/>
                </a:cubicBezTo>
                <a:cubicBezTo>
                  <a:pt x="214" y="443"/>
                  <a:pt x="229" y="386"/>
                  <a:pt x="244" y="358"/>
                </a:cubicBezTo>
                <a:cubicBezTo>
                  <a:pt x="259" y="330"/>
                  <a:pt x="278" y="326"/>
                  <a:pt x="290" y="302"/>
                </a:cubicBezTo>
                <a:cubicBezTo>
                  <a:pt x="302" y="278"/>
                  <a:pt x="309" y="236"/>
                  <a:pt x="318" y="211"/>
                </a:cubicBezTo>
                <a:cubicBezTo>
                  <a:pt x="327" y="186"/>
                  <a:pt x="337" y="189"/>
                  <a:pt x="344" y="154"/>
                </a:cubicBezTo>
                <a:cubicBezTo>
                  <a:pt x="351" y="119"/>
                  <a:pt x="359" y="32"/>
                  <a:pt x="363" y="0"/>
                </a:cubicBezTo>
              </a:path>
            </a:pathLst>
          </a:custGeom>
          <a:noFill/>
          <a:ln w="5715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1796" name="Freeform 4"/>
          <p:cNvSpPr/>
          <p:nvPr/>
        </p:nvSpPr>
        <p:spPr>
          <a:xfrm>
            <a:off x="5535613" y="3276600"/>
            <a:ext cx="827087" cy="6715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21" h="423">
                <a:moveTo>
                  <a:pt x="6" y="423"/>
                </a:moveTo>
                <a:cubicBezTo>
                  <a:pt x="9" y="409"/>
                  <a:pt x="0" y="374"/>
                  <a:pt x="17" y="336"/>
                </a:cubicBezTo>
                <a:cubicBezTo>
                  <a:pt x="34" y="298"/>
                  <a:pt x="58" y="234"/>
                  <a:pt x="106" y="194"/>
                </a:cubicBezTo>
                <a:cubicBezTo>
                  <a:pt x="154" y="154"/>
                  <a:pt x="256" y="120"/>
                  <a:pt x="305" y="96"/>
                </a:cubicBezTo>
                <a:cubicBezTo>
                  <a:pt x="354" y="72"/>
                  <a:pt x="365" y="64"/>
                  <a:pt x="401" y="48"/>
                </a:cubicBezTo>
                <a:cubicBezTo>
                  <a:pt x="437" y="32"/>
                  <a:pt x="496" y="10"/>
                  <a:pt x="521" y="0"/>
                </a:cubicBezTo>
              </a:path>
            </a:pathLst>
          </a:custGeom>
          <a:noFill/>
          <a:ln w="5715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1797" name="Freeform 5"/>
          <p:cNvSpPr/>
          <p:nvPr/>
        </p:nvSpPr>
        <p:spPr>
          <a:xfrm>
            <a:off x="5765800" y="3186113"/>
            <a:ext cx="584200" cy="1857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368" h="117">
                <a:moveTo>
                  <a:pt x="368" y="1"/>
                </a:moveTo>
                <a:cubicBezTo>
                  <a:pt x="344" y="1"/>
                  <a:pt x="249" y="3"/>
                  <a:pt x="217" y="4"/>
                </a:cubicBezTo>
                <a:cubicBezTo>
                  <a:pt x="185" y="5"/>
                  <a:pt x="199" y="0"/>
                  <a:pt x="176" y="9"/>
                </a:cubicBezTo>
                <a:cubicBezTo>
                  <a:pt x="153" y="18"/>
                  <a:pt x="109" y="39"/>
                  <a:pt x="80" y="57"/>
                </a:cubicBezTo>
                <a:cubicBezTo>
                  <a:pt x="51" y="75"/>
                  <a:pt x="17" y="105"/>
                  <a:pt x="0" y="117"/>
                </a:cubicBezTo>
              </a:path>
            </a:pathLst>
          </a:custGeom>
          <a:noFill/>
          <a:ln w="5715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1798" name="Freeform 6"/>
          <p:cNvSpPr/>
          <p:nvPr/>
        </p:nvSpPr>
        <p:spPr>
          <a:xfrm>
            <a:off x="3835400" y="2222500"/>
            <a:ext cx="196850" cy="5207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24" h="328">
                <a:moveTo>
                  <a:pt x="124" y="0"/>
                </a:moveTo>
                <a:cubicBezTo>
                  <a:pt x="116" y="25"/>
                  <a:pt x="97" y="93"/>
                  <a:pt x="76" y="148"/>
                </a:cubicBezTo>
                <a:cubicBezTo>
                  <a:pt x="55" y="203"/>
                  <a:pt x="16" y="291"/>
                  <a:pt x="0" y="328"/>
                </a:cubicBezTo>
              </a:path>
            </a:pathLst>
          </a:custGeom>
          <a:noFill/>
          <a:ln w="5715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1799" name="Freeform 7"/>
          <p:cNvSpPr/>
          <p:nvPr/>
        </p:nvSpPr>
        <p:spPr>
          <a:xfrm>
            <a:off x="3683000" y="2743200"/>
            <a:ext cx="152400" cy="457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96" h="288">
                <a:moveTo>
                  <a:pt x="96" y="0"/>
                </a:moveTo>
                <a:cubicBezTo>
                  <a:pt x="80" y="48"/>
                  <a:pt x="64" y="96"/>
                  <a:pt x="48" y="144"/>
                </a:cubicBezTo>
                <a:cubicBezTo>
                  <a:pt x="32" y="192"/>
                  <a:pt x="16" y="240"/>
                  <a:pt x="0" y="288"/>
                </a:cubicBezTo>
              </a:path>
            </a:pathLst>
          </a:custGeom>
          <a:noFill/>
          <a:ln w="5715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1800" name="Freeform 8"/>
          <p:cNvSpPr/>
          <p:nvPr/>
        </p:nvSpPr>
        <p:spPr>
          <a:xfrm>
            <a:off x="3409950" y="3219450"/>
            <a:ext cx="639763" cy="17335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02" h="1092">
                <a:moveTo>
                  <a:pt x="172" y="0"/>
                </a:moveTo>
                <a:cubicBezTo>
                  <a:pt x="173" y="17"/>
                  <a:pt x="181" y="70"/>
                  <a:pt x="180" y="100"/>
                </a:cubicBezTo>
                <a:cubicBezTo>
                  <a:pt x="179" y="130"/>
                  <a:pt x="171" y="156"/>
                  <a:pt x="164" y="180"/>
                </a:cubicBezTo>
                <a:cubicBezTo>
                  <a:pt x="157" y="204"/>
                  <a:pt x="155" y="219"/>
                  <a:pt x="140" y="244"/>
                </a:cubicBezTo>
                <a:cubicBezTo>
                  <a:pt x="125" y="269"/>
                  <a:pt x="93" y="302"/>
                  <a:pt x="74" y="331"/>
                </a:cubicBezTo>
                <a:cubicBezTo>
                  <a:pt x="55" y="360"/>
                  <a:pt x="39" y="392"/>
                  <a:pt x="28" y="422"/>
                </a:cubicBezTo>
                <a:cubicBezTo>
                  <a:pt x="17" y="452"/>
                  <a:pt x="11" y="470"/>
                  <a:pt x="10" y="514"/>
                </a:cubicBezTo>
                <a:cubicBezTo>
                  <a:pt x="9" y="558"/>
                  <a:pt x="19" y="651"/>
                  <a:pt x="19" y="687"/>
                </a:cubicBezTo>
                <a:cubicBezTo>
                  <a:pt x="19" y="723"/>
                  <a:pt x="0" y="701"/>
                  <a:pt x="10" y="733"/>
                </a:cubicBezTo>
                <a:cubicBezTo>
                  <a:pt x="20" y="765"/>
                  <a:pt x="43" y="837"/>
                  <a:pt x="76" y="881"/>
                </a:cubicBezTo>
                <a:cubicBezTo>
                  <a:pt x="109" y="925"/>
                  <a:pt x="156" y="961"/>
                  <a:pt x="210" y="996"/>
                </a:cubicBezTo>
                <a:cubicBezTo>
                  <a:pt x="264" y="1031"/>
                  <a:pt x="362" y="1072"/>
                  <a:pt x="402" y="1092"/>
                </a:cubicBezTo>
              </a:path>
            </a:pathLst>
          </a:custGeom>
          <a:noFill/>
          <a:ln w="5715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1801" name="Rectangle 9"/>
          <p:cNvSpPr/>
          <p:nvPr/>
        </p:nvSpPr>
        <p:spPr>
          <a:xfrm>
            <a:off x="4572000" y="4648200"/>
            <a:ext cx="1143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Mũi Hảo Vọng</a:t>
            </a:r>
          </a:p>
        </p:txBody>
      </p:sp>
      <p:sp>
        <p:nvSpPr>
          <p:cNvPr id="161802" name="Freeform 10"/>
          <p:cNvSpPr/>
          <p:nvPr/>
        </p:nvSpPr>
        <p:spPr>
          <a:xfrm>
            <a:off x="4038600" y="4813300"/>
            <a:ext cx="685800" cy="1587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32" h="100">
                <a:moveTo>
                  <a:pt x="0" y="88"/>
                </a:moveTo>
                <a:cubicBezTo>
                  <a:pt x="21" y="89"/>
                  <a:pt x="95" y="96"/>
                  <a:pt x="126" y="94"/>
                </a:cubicBezTo>
                <a:cubicBezTo>
                  <a:pt x="157" y="92"/>
                  <a:pt x="165" y="90"/>
                  <a:pt x="186" y="76"/>
                </a:cubicBezTo>
                <a:cubicBezTo>
                  <a:pt x="207" y="62"/>
                  <a:pt x="230" y="20"/>
                  <a:pt x="252" y="10"/>
                </a:cubicBezTo>
                <a:cubicBezTo>
                  <a:pt x="274" y="0"/>
                  <a:pt x="288" y="1"/>
                  <a:pt x="318" y="16"/>
                </a:cubicBezTo>
                <a:cubicBezTo>
                  <a:pt x="348" y="31"/>
                  <a:pt x="408" y="83"/>
                  <a:pt x="432" y="100"/>
                </a:cubicBezTo>
              </a:path>
            </a:pathLst>
          </a:custGeom>
          <a:noFill/>
          <a:ln w="5715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1803" name="Rectangle 11"/>
          <p:cNvSpPr/>
          <p:nvPr/>
        </p:nvSpPr>
        <p:spPr>
          <a:xfrm>
            <a:off x="3289300" y="2635250"/>
            <a:ext cx="609600" cy="228600"/>
          </a:xfrm>
          <a:prstGeom prst="rect">
            <a:avLst/>
          </a:prstGeom>
          <a:noFill/>
          <a:ln w="95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  <a:latin typeface="Arial" panose="020B0604020202020204" pitchFamily="34" charset="0"/>
              </a:rPr>
              <a:t>1498</a:t>
            </a:r>
          </a:p>
        </p:txBody>
      </p:sp>
      <p:sp>
        <p:nvSpPr>
          <p:cNvPr id="14348" name="Freeform 12"/>
          <p:cNvSpPr/>
          <p:nvPr/>
        </p:nvSpPr>
        <p:spPr>
          <a:xfrm>
            <a:off x="4006850" y="1912938"/>
            <a:ext cx="385763" cy="3032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>
              <a:alpha val="100000"/>
            </a:srgbClr>
          </a:solidFill>
          <a:ln w="9525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4349" name="Freeform 13"/>
          <p:cNvSpPr/>
          <p:nvPr/>
        </p:nvSpPr>
        <p:spPr>
          <a:xfrm>
            <a:off x="3830638" y="1962150"/>
            <a:ext cx="307975" cy="254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>
              <a:alpha val="100000"/>
            </a:srgbClr>
          </a:solidFill>
          <a:ln w="9525" cap="flat" cmpd="sng">
            <a:solidFill>
              <a:srgbClr val="99FF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1806" name="Rectangle 14"/>
          <p:cNvSpPr/>
          <p:nvPr/>
        </p:nvSpPr>
        <p:spPr>
          <a:xfrm>
            <a:off x="3505200" y="18288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anose="02020603050405020304" pitchFamily="18" charset="0"/>
              </a:rPr>
              <a:t>BỒ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anose="02020603050405020304" pitchFamily="18" charset="0"/>
              </a:rPr>
              <a:t>       ĐÀO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anose="02020603050405020304" pitchFamily="18" charset="0"/>
              </a:rPr>
              <a:t>            NHA</a:t>
            </a:r>
          </a:p>
        </p:txBody>
      </p:sp>
      <p:grpSp>
        <p:nvGrpSpPr>
          <p:cNvPr id="14351" name="Group 15"/>
          <p:cNvGrpSpPr/>
          <p:nvPr/>
        </p:nvGrpSpPr>
        <p:grpSpPr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14356" name="Rectangle 16"/>
            <p:cNvSpPr/>
            <p:nvPr/>
          </p:nvSpPr>
          <p:spPr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357" name="Rectangle 17"/>
            <p:cNvSpPr/>
            <p:nvPr/>
          </p:nvSpPr>
          <p:spPr>
            <a:xfrm>
              <a:off x="407" y="2880"/>
              <a:ext cx="363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u="sng" dirty="0">
                  <a:latin typeface="Arial" panose="020B0604020202020204" pitchFamily="34" charset="0"/>
                </a:rPr>
                <a:t>Chú giải</a:t>
              </a:r>
            </a:p>
          </p:txBody>
        </p:sp>
        <p:sp>
          <p:nvSpPr>
            <p:cNvPr id="14358" name="Rectangle 18"/>
            <p:cNvSpPr/>
            <p:nvPr/>
          </p:nvSpPr>
          <p:spPr>
            <a:xfrm>
              <a:off x="206" y="3024"/>
              <a:ext cx="93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Những cuộc phát kiến </a:t>
              </a: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của  Bồ Đào Nha</a:t>
              </a:r>
            </a:p>
          </p:txBody>
        </p:sp>
        <p:sp>
          <p:nvSpPr>
            <p:cNvPr id="14359" name="Line 19"/>
            <p:cNvSpPr/>
            <p:nvPr/>
          </p:nvSpPr>
          <p:spPr>
            <a:xfrm>
              <a:off x="96" y="3312"/>
              <a:ext cx="156" cy="0"/>
            </a:xfrm>
            <a:prstGeom prst="line">
              <a:avLst/>
            </a:prstGeom>
            <a:ln w="38100" cap="flat" cmpd="sng">
              <a:solidFill>
                <a:srgbClr val="333399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4360" name="Line 20"/>
            <p:cNvSpPr/>
            <p:nvPr/>
          </p:nvSpPr>
          <p:spPr>
            <a:xfrm>
              <a:off x="96" y="3504"/>
              <a:ext cx="156" cy="0"/>
            </a:xfrm>
            <a:prstGeom prst="line">
              <a:avLst/>
            </a:prstGeom>
            <a:ln w="38100" cap="flat" cmpd="sng">
              <a:solidFill>
                <a:srgbClr val="0099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4361" name="Rectangle 21"/>
            <p:cNvSpPr/>
            <p:nvPr/>
          </p:nvSpPr>
          <p:spPr>
            <a:xfrm>
              <a:off x="264" y="3264"/>
              <a:ext cx="77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Đi a xơ</a:t>
              </a:r>
            </a:p>
          </p:txBody>
        </p:sp>
        <p:sp>
          <p:nvSpPr>
            <p:cNvPr id="14362" name="Rectangle 22"/>
            <p:cNvSpPr/>
            <p:nvPr/>
          </p:nvSpPr>
          <p:spPr>
            <a:xfrm>
              <a:off x="303" y="3456"/>
              <a:ext cx="1037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Vaxcô đơ Gama</a:t>
              </a:r>
            </a:p>
          </p:txBody>
        </p:sp>
        <p:sp>
          <p:nvSpPr>
            <p:cNvPr id="14363" name="Rectangle 23"/>
            <p:cNvSpPr/>
            <p:nvPr/>
          </p:nvSpPr>
          <p:spPr>
            <a:xfrm>
              <a:off x="200" y="3648"/>
              <a:ext cx="93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Những cuộc phát kiến </a:t>
              </a: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của  Tây Ban Nha</a:t>
              </a:r>
            </a:p>
          </p:txBody>
        </p:sp>
        <p:grpSp>
          <p:nvGrpSpPr>
            <p:cNvPr id="14364" name="Group 24"/>
            <p:cNvGrpSpPr/>
            <p:nvPr/>
          </p:nvGrpSpPr>
          <p:grpSpPr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14367" name="Line 25"/>
              <p:cNvSpPr/>
              <p:nvPr/>
            </p:nvSpPr>
            <p:spPr>
              <a:xfrm>
                <a:off x="96" y="3840"/>
                <a:ext cx="144" cy="0"/>
              </a:xfrm>
              <a:prstGeom prst="line">
                <a:avLst/>
              </a:prstGeom>
              <a:ln w="38100" cap="flat" cmpd="sng">
                <a:solidFill>
                  <a:srgbClr val="CC66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4368" name="Rectangle 26"/>
              <p:cNvSpPr/>
              <p:nvPr/>
            </p:nvSpPr>
            <p:spPr>
              <a:xfrm>
                <a:off x="240" y="3792"/>
                <a:ext cx="912" cy="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latin typeface="Arial" panose="020B0604020202020204" pitchFamily="34" charset="0"/>
                  </a:rPr>
                  <a:t>Hành trình của F.Ma gien lan</a:t>
                </a:r>
              </a:p>
            </p:txBody>
          </p:sp>
        </p:grpSp>
        <p:sp>
          <p:nvSpPr>
            <p:cNvPr id="14365" name="Line 27"/>
            <p:cNvSpPr/>
            <p:nvPr/>
          </p:nvSpPr>
          <p:spPr>
            <a:xfrm>
              <a:off x="96" y="3936"/>
              <a:ext cx="156" cy="0"/>
            </a:xfrm>
            <a:prstGeom prst="line">
              <a:avLst/>
            </a:prstGeom>
            <a:ln w="38100" cap="flat" cmpd="sng">
              <a:solidFill>
                <a:srgbClr val="99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4366" name="Rectangle 28"/>
            <p:cNvSpPr/>
            <p:nvPr/>
          </p:nvSpPr>
          <p:spPr>
            <a:xfrm>
              <a:off x="252" y="3888"/>
              <a:ext cx="984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C.Côlômbô</a:t>
              </a:r>
            </a:p>
          </p:txBody>
        </p:sp>
      </p:grpSp>
      <p:sp>
        <p:nvSpPr>
          <p:cNvPr id="14352" name="Rectangle 29"/>
          <p:cNvSpPr/>
          <p:nvPr/>
        </p:nvSpPr>
        <p:spPr>
          <a:xfrm>
            <a:off x="8915400" y="6648450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99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61822" name="Group 30"/>
          <p:cNvGrpSpPr/>
          <p:nvPr/>
        </p:nvGrpSpPr>
        <p:grpSpPr>
          <a:xfrm>
            <a:off x="6983413" y="441325"/>
            <a:ext cx="2133600" cy="2635250"/>
            <a:chOff x="4370" y="260"/>
            <a:chExt cx="1390" cy="1728"/>
          </a:xfrm>
        </p:grpSpPr>
        <p:pic>
          <p:nvPicPr>
            <p:cNvPr id="14354" name="Picture 31"/>
            <p:cNvPicPr>
              <a:picLocks noChangeAspect="1"/>
            </p:cNvPicPr>
            <p:nvPr/>
          </p:nvPicPr>
          <p:blipFill>
            <a:blip r:embed="rId5">
              <a:lum bright="12000" contrast="12000"/>
            </a:blip>
            <a:stretch>
              <a:fillRect/>
            </a:stretch>
          </p:blipFill>
          <p:spPr>
            <a:xfrm>
              <a:off x="4370" y="260"/>
              <a:ext cx="1371" cy="1708"/>
            </a:xfrm>
            <a:prstGeom prst="rect">
              <a:avLst/>
            </a:prstGeom>
            <a:noFill/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4355" name="Rectangle 32"/>
            <p:cNvSpPr/>
            <p:nvPr/>
          </p:nvSpPr>
          <p:spPr>
            <a:xfrm>
              <a:off x="4411" y="1812"/>
              <a:ext cx="1349" cy="1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Vaxcô Đơ Gama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8"/>
    </mc:Choice>
    <mc:Fallback xmlns="">
      <p:transition spd="slow" advTm="29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3" grpId="0" animBg="1"/>
      <p:bldP spid="1618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n do TG tr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3" name="Freeform 3"/>
          <p:cNvSpPr/>
          <p:nvPr/>
        </p:nvSpPr>
        <p:spPr>
          <a:xfrm>
            <a:off x="3689350" y="2222500"/>
            <a:ext cx="501650" cy="4889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316" h="308">
                <a:moveTo>
                  <a:pt x="316" y="0"/>
                </a:moveTo>
                <a:cubicBezTo>
                  <a:pt x="299" y="7"/>
                  <a:pt x="239" y="26"/>
                  <a:pt x="208" y="44"/>
                </a:cubicBezTo>
                <a:cubicBezTo>
                  <a:pt x="177" y="62"/>
                  <a:pt x="155" y="76"/>
                  <a:pt x="132" y="108"/>
                </a:cubicBezTo>
                <a:cubicBezTo>
                  <a:pt x="109" y="140"/>
                  <a:pt x="90" y="203"/>
                  <a:pt x="68" y="236"/>
                </a:cubicBezTo>
                <a:cubicBezTo>
                  <a:pt x="46" y="269"/>
                  <a:pt x="14" y="293"/>
                  <a:pt x="0" y="308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44" name="Freeform 4"/>
          <p:cNvSpPr/>
          <p:nvPr/>
        </p:nvSpPr>
        <p:spPr>
          <a:xfrm>
            <a:off x="3365500" y="2743200"/>
            <a:ext cx="292100" cy="7556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84" h="476">
                <a:moveTo>
                  <a:pt x="184" y="0"/>
                </a:moveTo>
                <a:cubicBezTo>
                  <a:pt x="163" y="29"/>
                  <a:pt x="91" y="97"/>
                  <a:pt x="60" y="176"/>
                </a:cubicBezTo>
                <a:cubicBezTo>
                  <a:pt x="29" y="255"/>
                  <a:pt x="12" y="414"/>
                  <a:pt x="0" y="476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45" name="Freeform 5"/>
          <p:cNvSpPr/>
          <p:nvPr/>
        </p:nvSpPr>
        <p:spPr>
          <a:xfrm>
            <a:off x="2755900" y="4191000"/>
            <a:ext cx="652463" cy="1524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410" h="960">
                <a:moveTo>
                  <a:pt x="384" y="0"/>
                </a:moveTo>
                <a:cubicBezTo>
                  <a:pt x="396" y="46"/>
                  <a:pt x="410" y="95"/>
                  <a:pt x="384" y="152"/>
                </a:cubicBezTo>
                <a:cubicBezTo>
                  <a:pt x="358" y="209"/>
                  <a:pt x="268" y="277"/>
                  <a:pt x="228" y="344"/>
                </a:cubicBezTo>
                <a:cubicBezTo>
                  <a:pt x="188" y="411"/>
                  <a:pt x="161" y="515"/>
                  <a:pt x="144" y="556"/>
                </a:cubicBezTo>
                <a:cubicBezTo>
                  <a:pt x="127" y="597"/>
                  <a:pt x="131" y="575"/>
                  <a:pt x="124" y="588"/>
                </a:cubicBezTo>
                <a:cubicBezTo>
                  <a:pt x="117" y="601"/>
                  <a:pt x="111" y="615"/>
                  <a:pt x="104" y="636"/>
                </a:cubicBezTo>
                <a:cubicBezTo>
                  <a:pt x="97" y="657"/>
                  <a:pt x="89" y="683"/>
                  <a:pt x="80" y="712"/>
                </a:cubicBezTo>
                <a:cubicBezTo>
                  <a:pt x="71" y="741"/>
                  <a:pt x="65" y="771"/>
                  <a:pt x="52" y="812"/>
                </a:cubicBezTo>
                <a:cubicBezTo>
                  <a:pt x="39" y="853"/>
                  <a:pt x="11" y="929"/>
                  <a:pt x="0" y="960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46" name="Freeform 6"/>
          <p:cNvSpPr/>
          <p:nvPr/>
        </p:nvSpPr>
        <p:spPr>
          <a:xfrm>
            <a:off x="2006600" y="4489450"/>
            <a:ext cx="654050" cy="1257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12" h="792">
                <a:moveTo>
                  <a:pt x="0" y="0"/>
                </a:moveTo>
                <a:cubicBezTo>
                  <a:pt x="29" y="28"/>
                  <a:pt x="142" y="101"/>
                  <a:pt x="180" y="168"/>
                </a:cubicBezTo>
                <a:cubicBezTo>
                  <a:pt x="218" y="235"/>
                  <a:pt x="220" y="338"/>
                  <a:pt x="228" y="400"/>
                </a:cubicBezTo>
                <a:cubicBezTo>
                  <a:pt x="236" y="462"/>
                  <a:pt x="225" y="498"/>
                  <a:pt x="228" y="540"/>
                </a:cubicBezTo>
                <a:cubicBezTo>
                  <a:pt x="231" y="582"/>
                  <a:pt x="232" y="623"/>
                  <a:pt x="245" y="654"/>
                </a:cubicBezTo>
                <a:cubicBezTo>
                  <a:pt x="258" y="685"/>
                  <a:pt x="293" y="710"/>
                  <a:pt x="308" y="728"/>
                </a:cubicBezTo>
                <a:cubicBezTo>
                  <a:pt x="323" y="746"/>
                  <a:pt x="315" y="749"/>
                  <a:pt x="332" y="760"/>
                </a:cubicBezTo>
                <a:cubicBezTo>
                  <a:pt x="349" y="771"/>
                  <a:pt x="395" y="785"/>
                  <a:pt x="412" y="792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47" name="Freeform 7"/>
          <p:cNvSpPr/>
          <p:nvPr/>
        </p:nvSpPr>
        <p:spPr>
          <a:xfrm>
            <a:off x="3352800" y="3543300"/>
            <a:ext cx="77788" cy="5715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49" h="360">
                <a:moveTo>
                  <a:pt x="8" y="0"/>
                </a:moveTo>
                <a:cubicBezTo>
                  <a:pt x="13" y="28"/>
                  <a:pt x="49" y="108"/>
                  <a:pt x="48" y="168"/>
                </a:cubicBezTo>
                <a:cubicBezTo>
                  <a:pt x="47" y="228"/>
                  <a:pt x="20" y="296"/>
                  <a:pt x="0" y="360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48" name="Rectangle 8"/>
          <p:cNvSpPr/>
          <p:nvPr/>
        </p:nvSpPr>
        <p:spPr>
          <a:xfrm>
            <a:off x="2743200" y="5715000"/>
            <a:ext cx="533400" cy="152400"/>
          </a:xfrm>
          <a:prstGeom prst="rect">
            <a:avLst/>
          </a:prstGeom>
          <a:solidFill>
            <a:srgbClr val="D6ECEE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11-1519</a:t>
            </a:r>
          </a:p>
        </p:txBody>
      </p:sp>
      <p:sp>
        <p:nvSpPr>
          <p:cNvPr id="163849" name="Freeform 9"/>
          <p:cNvSpPr/>
          <p:nvPr/>
        </p:nvSpPr>
        <p:spPr>
          <a:xfrm>
            <a:off x="7708900" y="3060700"/>
            <a:ext cx="1358900" cy="596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856" h="376">
                <a:moveTo>
                  <a:pt x="856" y="376"/>
                </a:moveTo>
                <a:cubicBezTo>
                  <a:pt x="836" y="372"/>
                  <a:pt x="816" y="368"/>
                  <a:pt x="760" y="328"/>
                </a:cubicBezTo>
                <a:cubicBezTo>
                  <a:pt x="704" y="288"/>
                  <a:pt x="583" y="179"/>
                  <a:pt x="520" y="136"/>
                </a:cubicBezTo>
                <a:cubicBezTo>
                  <a:pt x="457" y="93"/>
                  <a:pt x="437" y="86"/>
                  <a:pt x="380" y="68"/>
                </a:cubicBezTo>
                <a:cubicBezTo>
                  <a:pt x="323" y="50"/>
                  <a:pt x="243" y="39"/>
                  <a:pt x="180" y="28"/>
                </a:cubicBezTo>
                <a:cubicBezTo>
                  <a:pt x="117" y="17"/>
                  <a:pt x="37" y="6"/>
                  <a:pt x="0" y="0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50" name="Freeform 10"/>
          <p:cNvSpPr/>
          <p:nvPr/>
        </p:nvSpPr>
        <p:spPr>
          <a:xfrm>
            <a:off x="4457700" y="3924300"/>
            <a:ext cx="374650" cy="1054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6" h="664">
                <a:moveTo>
                  <a:pt x="0" y="0"/>
                </a:moveTo>
                <a:cubicBezTo>
                  <a:pt x="5" y="13"/>
                  <a:pt x="24" y="21"/>
                  <a:pt x="32" y="76"/>
                </a:cubicBezTo>
                <a:cubicBezTo>
                  <a:pt x="40" y="131"/>
                  <a:pt x="14" y="230"/>
                  <a:pt x="48" y="328"/>
                </a:cubicBezTo>
                <a:cubicBezTo>
                  <a:pt x="82" y="426"/>
                  <a:pt x="197" y="594"/>
                  <a:pt x="236" y="664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51" name="Freeform 11"/>
          <p:cNvSpPr/>
          <p:nvPr/>
        </p:nvSpPr>
        <p:spPr>
          <a:xfrm>
            <a:off x="4921250" y="4978400"/>
            <a:ext cx="1441450" cy="27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08" h="176">
                <a:moveTo>
                  <a:pt x="0" y="0"/>
                </a:moveTo>
                <a:cubicBezTo>
                  <a:pt x="43" y="19"/>
                  <a:pt x="193" y="85"/>
                  <a:pt x="260" y="112"/>
                </a:cubicBezTo>
                <a:cubicBezTo>
                  <a:pt x="327" y="139"/>
                  <a:pt x="332" y="152"/>
                  <a:pt x="404" y="160"/>
                </a:cubicBezTo>
                <a:cubicBezTo>
                  <a:pt x="476" y="168"/>
                  <a:pt x="608" y="176"/>
                  <a:pt x="692" y="160"/>
                </a:cubicBezTo>
                <a:cubicBezTo>
                  <a:pt x="776" y="144"/>
                  <a:pt x="863" y="84"/>
                  <a:pt x="908" y="64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52" name="Freeform 12"/>
          <p:cNvSpPr/>
          <p:nvPr/>
        </p:nvSpPr>
        <p:spPr>
          <a:xfrm>
            <a:off x="6324600" y="2965450"/>
            <a:ext cx="1322388" cy="21399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3" h="1348">
                <a:moveTo>
                  <a:pt x="0" y="1348"/>
                </a:moveTo>
                <a:cubicBezTo>
                  <a:pt x="12" y="1332"/>
                  <a:pt x="24" y="1316"/>
                  <a:pt x="96" y="1252"/>
                </a:cubicBezTo>
                <a:cubicBezTo>
                  <a:pt x="168" y="1188"/>
                  <a:pt x="320" y="1068"/>
                  <a:pt x="432" y="964"/>
                </a:cubicBezTo>
                <a:cubicBezTo>
                  <a:pt x="544" y="860"/>
                  <a:pt x="703" y="774"/>
                  <a:pt x="768" y="628"/>
                </a:cubicBezTo>
                <a:cubicBezTo>
                  <a:pt x="833" y="482"/>
                  <a:pt x="815" y="176"/>
                  <a:pt x="824" y="88"/>
                </a:cubicBezTo>
                <a:cubicBezTo>
                  <a:pt x="833" y="0"/>
                  <a:pt x="824" y="98"/>
                  <a:pt x="824" y="100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163853" name="Rectangle 13"/>
          <p:cNvSpPr/>
          <p:nvPr/>
        </p:nvSpPr>
        <p:spPr>
          <a:xfrm>
            <a:off x="7162800" y="2895600"/>
            <a:ext cx="990600" cy="152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PHILIPPIN</a:t>
            </a:r>
          </a:p>
        </p:txBody>
      </p:sp>
      <p:sp>
        <p:nvSpPr>
          <p:cNvPr id="163854" name="Rectangle 14"/>
          <p:cNvSpPr/>
          <p:nvPr/>
        </p:nvSpPr>
        <p:spPr>
          <a:xfrm>
            <a:off x="3124200" y="4038600"/>
            <a:ext cx="533400" cy="152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BRAXIN</a:t>
            </a:r>
          </a:p>
        </p:txBody>
      </p:sp>
      <p:sp>
        <p:nvSpPr>
          <p:cNvPr id="163855" name="Freeform 15"/>
          <p:cNvSpPr/>
          <p:nvPr/>
        </p:nvSpPr>
        <p:spPr>
          <a:xfrm>
            <a:off x="0" y="3886200"/>
            <a:ext cx="1962150" cy="590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6" h="372">
                <a:moveTo>
                  <a:pt x="0" y="0"/>
                </a:moveTo>
                <a:cubicBezTo>
                  <a:pt x="48" y="22"/>
                  <a:pt x="96" y="44"/>
                  <a:pt x="144" y="65"/>
                </a:cubicBezTo>
                <a:cubicBezTo>
                  <a:pt x="192" y="87"/>
                  <a:pt x="194" y="98"/>
                  <a:pt x="288" y="131"/>
                </a:cubicBezTo>
                <a:cubicBezTo>
                  <a:pt x="382" y="164"/>
                  <a:pt x="610" y="233"/>
                  <a:pt x="708" y="260"/>
                </a:cubicBezTo>
                <a:cubicBezTo>
                  <a:pt x="806" y="287"/>
                  <a:pt x="811" y="280"/>
                  <a:pt x="876" y="292"/>
                </a:cubicBezTo>
                <a:cubicBezTo>
                  <a:pt x="941" y="304"/>
                  <a:pt x="1040" y="319"/>
                  <a:pt x="1100" y="332"/>
                </a:cubicBezTo>
                <a:cubicBezTo>
                  <a:pt x="1160" y="345"/>
                  <a:pt x="1208" y="364"/>
                  <a:pt x="1236" y="372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56" name="Freeform 16"/>
          <p:cNvSpPr/>
          <p:nvPr/>
        </p:nvSpPr>
        <p:spPr>
          <a:xfrm>
            <a:off x="3741738" y="2279650"/>
            <a:ext cx="696912" cy="16192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39" h="1020">
                <a:moveTo>
                  <a:pt x="279" y="0"/>
                </a:moveTo>
                <a:cubicBezTo>
                  <a:pt x="259" y="27"/>
                  <a:pt x="196" y="105"/>
                  <a:pt x="159" y="168"/>
                </a:cubicBezTo>
                <a:cubicBezTo>
                  <a:pt x="122" y="231"/>
                  <a:pt x="75" y="289"/>
                  <a:pt x="59" y="376"/>
                </a:cubicBezTo>
                <a:cubicBezTo>
                  <a:pt x="43" y="463"/>
                  <a:pt x="0" y="585"/>
                  <a:pt x="63" y="692"/>
                </a:cubicBezTo>
                <a:cubicBezTo>
                  <a:pt x="126" y="799"/>
                  <a:pt x="361" y="952"/>
                  <a:pt x="439" y="1020"/>
                </a:cubicBezTo>
              </a:path>
            </a:pathLst>
          </a:custGeom>
          <a:noFill/>
          <a:ln w="57150" cap="flat" cmpd="sng">
            <a:solidFill>
              <a:srgbClr val="CC6600">
                <a:alpha val="100000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grpSp>
        <p:nvGrpSpPr>
          <p:cNvPr id="15377" name="Group 17"/>
          <p:cNvGrpSpPr/>
          <p:nvPr/>
        </p:nvGrpSpPr>
        <p:grpSpPr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15389" name="Rectangle 18"/>
            <p:cNvSpPr/>
            <p:nvPr/>
          </p:nvSpPr>
          <p:spPr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390" name="Rectangle 19"/>
            <p:cNvSpPr/>
            <p:nvPr/>
          </p:nvSpPr>
          <p:spPr>
            <a:xfrm>
              <a:off x="407" y="2880"/>
              <a:ext cx="363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u="sng" dirty="0">
                  <a:latin typeface="Arial" panose="020B0604020202020204" pitchFamily="34" charset="0"/>
                </a:rPr>
                <a:t>Chú giải</a:t>
              </a:r>
            </a:p>
          </p:txBody>
        </p:sp>
        <p:sp>
          <p:nvSpPr>
            <p:cNvPr id="15391" name="Rectangle 20"/>
            <p:cNvSpPr/>
            <p:nvPr/>
          </p:nvSpPr>
          <p:spPr>
            <a:xfrm>
              <a:off x="206" y="3024"/>
              <a:ext cx="93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Những cuộc phát kiến </a:t>
              </a: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của  Bồ Đào Nha</a:t>
              </a:r>
            </a:p>
          </p:txBody>
        </p:sp>
        <p:sp>
          <p:nvSpPr>
            <p:cNvPr id="15392" name="Line 21"/>
            <p:cNvSpPr/>
            <p:nvPr/>
          </p:nvSpPr>
          <p:spPr>
            <a:xfrm>
              <a:off x="96" y="3312"/>
              <a:ext cx="156" cy="0"/>
            </a:xfrm>
            <a:prstGeom prst="line">
              <a:avLst/>
            </a:prstGeom>
            <a:ln w="38100" cap="flat" cmpd="sng">
              <a:solidFill>
                <a:srgbClr val="333399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93" name="Line 22"/>
            <p:cNvSpPr/>
            <p:nvPr/>
          </p:nvSpPr>
          <p:spPr>
            <a:xfrm>
              <a:off x="96" y="3504"/>
              <a:ext cx="156" cy="0"/>
            </a:xfrm>
            <a:prstGeom prst="line">
              <a:avLst/>
            </a:prstGeom>
            <a:ln w="38100" cap="flat" cmpd="sng">
              <a:solidFill>
                <a:srgbClr val="0099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94" name="Rectangle 23"/>
            <p:cNvSpPr/>
            <p:nvPr/>
          </p:nvSpPr>
          <p:spPr>
            <a:xfrm>
              <a:off x="264" y="3264"/>
              <a:ext cx="77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Đi a xơ</a:t>
              </a:r>
            </a:p>
          </p:txBody>
        </p:sp>
        <p:sp>
          <p:nvSpPr>
            <p:cNvPr id="15395" name="Rectangle 24"/>
            <p:cNvSpPr/>
            <p:nvPr/>
          </p:nvSpPr>
          <p:spPr>
            <a:xfrm>
              <a:off x="303" y="3456"/>
              <a:ext cx="1037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Vaxcô đơ Gama</a:t>
              </a:r>
            </a:p>
          </p:txBody>
        </p:sp>
        <p:sp>
          <p:nvSpPr>
            <p:cNvPr id="15396" name="Rectangle 25"/>
            <p:cNvSpPr/>
            <p:nvPr/>
          </p:nvSpPr>
          <p:spPr>
            <a:xfrm>
              <a:off x="200" y="3648"/>
              <a:ext cx="93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Những cuộc phát kiến </a:t>
              </a: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của  Tây Ban Nha</a:t>
              </a:r>
            </a:p>
          </p:txBody>
        </p:sp>
        <p:grpSp>
          <p:nvGrpSpPr>
            <p:cNvPr id="15397" name="Group 26"/>
            <p:cNvGrpSpPr/>
            <p:nvPr/>
          </p:nvGrpSpPr>
          <p:grpSpPr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15400" name="Line 27"/>
              <p:cNvSpPr/>
              <p:nvPr/>
            </p:nvSpPr>
            <p:spPr>
              <a:xfrm>
                <a:off x="96" y="3840"/>
                <a:ext cx="144" cy="0"/>
              </a:xfrm>
              <a:prstGeom prst="line">
                <a:avLst/>
              </a:prstGeom>
              <a:ln w="38100" cap="flat" cmpd="sng">
                <a:solidFill>
                  <a:srgbClr val="CC66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401" name="Rectangle 28"/>
              <p:cNvSpPr/>
              <p:nvPr/>
            </p:nvSpPr>
            <p:spPr>
              <a:xfrm>
                <a:off x="240" y="3792"/>
                <a:ext cx="912" cy="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latin typeface="Arial" panose="020B0604020202020204" pitchFamily="34" charset="0"/>
                  </a:rPr>
                  <a:t>Hành trình của F.Ma gien lan</a:t>
                </a:r>
              </a:p>
            </p:txBody>
          </p:sp>
        </p:grpSp>
        <p:sp>
          <p:nvSpPr>
            <p:cNvPr id="15398" name="Line 29"/>
            <p:cNvSpPr/>
            <p:nvPr/>
          </p:nvSpPr>
          <p:spPr>
            <a:xfrm>
              <a:off x="96" y="3936"/>
              <a:ext cx="156" cy="0"/>
            </a:xfrm>
            <a:prstGeom prst="line">
              <a:avLst/>
            </a:prstGeom>
            <a:ln w="38100" cap="flat" cmpd="sng">
              <a:solidFill>
                <a:srgbClr val="99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99" name="Rectangle 30"/>
            <p:cNvSpPr/>
            <p:nvPr/>
          </p:nvSpPr>
          <p:spPr>
            <a:xfrm>
              <a:off x="252" y="3888"/>
              <a:ext cx="984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C.Côlômbô</a:t>
              </a:r>
            </a:p>
          </p:txBody>
        </p:sp>
      </p:grpSp>
      <p:sp>
        <p:nvSpPr>
          <p:cNvPr id="163871" name="Rectangle 31"/>
          <p:cNvSpPr/>
          <p:nvPr/>
        </p:nvSpPr>
        <p:spPr>
          <a:xfrm>
            <a:off x="3314700" y="2228850"/>
            <a:ext cx="609600" cy="228600"/>
          </a:xfrm>
          <a:prstGeom prst="rect">
            <a:avLst/>
          </a:prstGeom>
          <a:noFill/>
          <a:ln w="95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CC6600"/>
                </a:solidFill>
                <a:latin typeface="Arial" panose="020B0604020202020204" pitchFamily="34" charset="0"/>
              </a:rPr>
              <a:t>1519</a:t>
            </a:r>
          </a:p>
        </p:txBody>
      </p:sp>
      <p:sp>
        <p:nvSpPr>
          <p:cNvPr id="15379" name="Freeform 32"/>
          <p:cNvSpPr/>
          <p:nvPr/>
        </p:nvSpPr>
        <p:spPr>
          <a:xfrm>
            <a:off x="4006850" y="1912938"/>
            <a:ext cx="385763" cy="3032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>
              <a:alpha val="100000"/>
            </a:srgbClr>
          </a:solidFill>
          <a:ln w="9525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5380" name="Freeform 33"/>
          <p:cNvSpPr/>
          <p:nvPr/>
        </p:nvSpPr>
        <p:spPr>
          <a:xfrm>
            <a:off x="3830638" y="1962150"/>
            <a:ext cx="307975" cy="254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>
              <a:alpha val="100000"/>
            </a:srgbClr>
          </a:solidFill>
          <a:ln w="9525" cap="flat" cmpd="sng">
            <a:solidFill>
              <a:srgbClr val="99FF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63874" name="Rectangle 34"/>
          <p:cNvSpPr/>
          <p:nvPr/>
        </p:nvSpPr>
        <p:spPr>
          <a:xfrm>
            <a:off x="3854450" y="1676400"/>
            <a:ext cx="304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TÂY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        BAN 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               NHA</a:t>
            </a:r>
          </a:p>
        </p:txBody>
      </p:sp>
      <p:sp>
        <p:nvSpPr>
          <p:cNvPr id="163875" name="Rectangle 35"/>
          <p:cNvSpPr/>
          <p:nvPr/>
        </p:nvSpPr>
        <p:spPr>
          <a:xfrm>
            <a:off x="4267200" y="5029200"/>
            <a:ext cx="685800" cy="152400"/>
          </a:xfrm>
          <a:prstGeom prst="rect">
            <a:avLst/>
          </a:prstGeom>
          <a:solidFill>
            <a:srgbClr val="D6ECEE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13-2-1522</a:t>
            </a:r>
          </a:p>
        </p:txBody>
      </p:sp>
      <p:sp>
        <p:nvSpPr>
          <p:cNvPr id="163876" name="Rectangle 36"/>
          <p:cNvSpPr/>
          <p:nvPr/>
        </p:nvSpPr>
        <p:spPr>
          <a:xfrm>
            <a:off x="8020050" y="2819400"/>
            <a:ext cx="762000" cy="228600"/>
          </a:xfrm>
          <a:prstGeom prst="rect">
            <a:avLst/>
          </a:prstGeom>
          <a:solidFill>
            <a:srgbClr val="D6ECEE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06-3-1521</a:t>
            </a:r>
          </a:p>
        </p:txBody>
      </p:sp>
      <p:sp>
        <p:nvSpPr>
          <p:cNvPr id="163877" name="Rectangle 37"/>
          <p:cNvSpPr/>
          <p:nvPr/>
        </p:nvSpPr>
        <p:spPr>
          <a:xfrm>
            <a:off x="4495800" y="4419600"/>
            <a:ext cx="8382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Mũi 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Hảo Vọng</a:t>
            </a:r>
          </a:p>
        </p:txBody>
      </p:sp>
      <p:grpSp>
        <p:nvGrpSpPr>
          <p:cNvPr id="163878" name="Group 38"/>
          <p:cNvGrpSpPr/>
          <p:nvPr/>
        </p:nvGrpSpPr>
        <p:grpSpPr>
          <a:xfrm>
            <a:off x="7062788" y="423863"/>
            <a:ext cx="2012950" cy="2319337"/>
            <a:chOff x="4449" y="267"/>
            <a:chExt cx="1268" cy="1461"/>
          </a:xfrm>
        </p:grpSpPr>
        <p:pic>
          <p:nvPicPr>
            <p:cNvPr id="15387" name="Picture 39" descr="Magenla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9" y="267"/>
              <a:ext cx="1266" cy="1440"/>
            </a:xfrm>
            <a:prstGeom prst="rect">
              <a:avLst/>
            </a:prstGeom>
            <a:noFill/>
            <a:ln w="9525" cap="flat" cmpd="sng">
              <a:solidFill>
                <a:srgbClr val="CC66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388" name="Rectangle 40"/>
            <p:cNvSpPr/>
            <p:nvPr/>
          </p:nvSpPr>
          <p:spPr>
            <a:xfrm>
              <a:off x="4560" y="1552"/>
              <a:ext cx="1157" cy="1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F. Ma gien lan</a:t>
              </a:r>
              <a:endPara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386" name="Rectangle 41"/>
          <p:cNvSpPr/>
          <p:nvPr/>
        </p:nvSpPr>
        <p:spPr>
          <a:xfrm>
            <a:off x="8915400" y="6648450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99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56"/>
    </mc:Choice>
    <mc:Fallback xmlns="">
      <p:transition spd="slow" advTm="120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4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75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3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7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2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40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 animBg="1"/>
      <p:bldP spid="163853" grpId="0"/>
      <p:bldP spid="163854" grpId="0"/>
      <p:bldP spid="163871" grpId="0" animBg="1"/>
      <p:bldP spid="163874" grpId="0"/>
      <p:bldP spid="163875" grpId="0" animBg="1"/>
      <p:bldP spid="1638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94213" y="36513"/>
            <a:ext cx="4497387" cy="3371850"/>
          </a:xfrm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588" y="3505200"/>
            <a:ext cx="462915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christophercolumbu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" y="3505200"/>
            <a:ext cx="4346575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3" name="Text Box 7"/>
          <p:cNvSpPr txBox="1"/>
          <p:nvPr/>
        </p:nvSpPr>
        <p:spPr>
          <a:xfrm>
            <a:off x="6766079" y="3048000"/>
            <a:ext cx="2159000" cy="40011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Va-x</a:t>
            </a:r>
            <a:r>
              <a:rPr lang="vi-VN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đơ  G</a:t>
            </a:r>
            <a:r>
              <a: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a-ma</a:t>
            </a:r>
            <a:endParaRPr lang="en-US" altLang="en-US" sz="2000" b="1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4" name="Text Box 8"/>
          <p:cNvSpPr txBox="1"/>
          <p:nvPr/>
        </p:nvSpPr>
        <p:spPr>
          <a:xfrm>
            <a:off x="1303338" y="6491288"/>
            <a:ext cx="26670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vi-VN" altLang="en-US" sz="1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C.Cô-lôm-bô</a:t>
            </a:r>
            <a:endParaRPr lang="en-US" altLang="en-US" sz="1800" b="1" dirty="0">
              <a:solidFill>
                <a:srgbClr val="FFFF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6934200" y="6467475"/>
            <a:ext cx="2141538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24"/>
          <p:cNvGrpSpPr/>
          <p:nvPr/>
        </p:nvGrpSpPr>
        <p:grpSpPr>
          <a:xfrm>
            <a:off x="71438" y="19050"/>
            <a:ext cx="4346575" cy="3406775"/>
            <a:chOff x="4296" y="294"/>
            <a:chExt cx="1452" cy="1767"/>
          </a:xfrm>
        </p:grpSpPr>
        <p:pic>
          <p:nvPicPr>
            <p:cNvPr id="16393" name="Picture 25" descr="Di a xo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6" y="294"/>
              <a:ext cx="1452" cy="1754"/>
            </a:xfrm>
            <a:prstGeom prst="rect">
              <a:avLst/>
            </a:prstGeom>
            <a:noFill/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6394" name="Rectangle 26"/>
            <p:cNvSpPr/>
            <p:nvPr/>
          </p:nvSpPr>
          <p:spPr>
            <a:xfrm>
              <a:off x="4683" y="1821"/>
              <a:ext cx="576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B.Đi a xơ</a:t>
              </a:r>
              <a:endPara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8"/>
    </mc:Choice>
    <mc:Fallback xmlns="">
      <p:transition spd="slow" advTm="11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  <p:bldP spid="399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8" y="152400"/>
            <a:ext cx="8932862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9" name="Text Box 5"/>
          <p:cNvSpPr txBox="1"/>
          <p:nvPr/>
        </p:nvSpPr>
        <p:spPr>
          <a:xfrm>
            <a:off x="1981200" y="5975350"/>
            <a:ext cx="4495800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ô-lôm-bô tiếp xúc với thổ dân da đỏ ở châu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7"/>
    </mc:Choice>
    <mc:Fallback xmlns="">
      <p:transition spd="slow" advTm="7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8991600" cy="664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Rectangle 3"/>
          <p:cNvSpPr/>
          <p:nvPr/>
        </p:nvSpPr>
        <p:spPr>
          <a:xfrm>
            <a:off x="2790825" y="5697538"/>
            <a:ext cx="6146800" cy="1169987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ho</a:t>
            </a:r>
            <a:r>
              <a:rPr lang="vi-VN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Isabel ra t</a:t>
            </a:r>
            <a:r>
              <a:rPr lang="vi-VN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 cảng</a:t>
            </a:r>
            <a:endParaRPr lang="en-US" altLang="en-US" sz="2800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đo</a:t>
            </a:r>
            <a:r>
              <a:rPr lang="vi-VN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thám hiểm của</a:t>
            </a:r>
            <a:r>
              <a:rPr lang="en-US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C.C</a:t>
            </a:r>
            <a:r>
              <a:rPr lang="vi-VN" alt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ô-lôm-bô</a:t>
            </a:r>
            <a:endParaRPr lang="en-US" altLang="en-US" sz="2800" b="1" dirty="0">
              <a:solidFill>
                <a:srgbClr val="FFFF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9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988" y="207963"/>
            <a:ext cx="91233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2: SỰ SUY VONG CỦA CHẾ ĐỘ PHONG KIẾN VÀ SỰ HÌNH THÀNH CHỦ NGHĨA TƯ BẢN Ở 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CHÂU ÂU</a:t>
            </a:r>
            <a:endParaRPr lang="en-US" altLang="en-US" sz="2800" b="1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19459" name="TextBox 1"/>
          <p:cNvSpPr txBox="1"/>
          <p:nvPr/>
        </p:nvSpPr>
        <p:spPr>
          <a:xfrm>
            <a:off x="71438" y="1066800"/>
            <a:ext cx="6069012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cuộc phát kiến về địa lí</a:t>
            </a:r>
            <a:endParaRPr lang="vi-VN" altLang="en-US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Rectangle 2"/>
          <p:cNvSpPr/>
          <p:nvPr/>
        </p:nvSpPr>
        <p:spPr>
          <a:xfrm>
            <a:off x="174625" y="1824038"/>
            <a:ext cx="4281488" cy="6381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Nguyên nhân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9461" name="Rectangle 2"/>
          <p:cNvSpPr/>
          <p:nvPr/>
        </p:nvSpPr>
        <p:spPr>
          <a:xfrm>
            <a:off x="142875" y="2468563"/>
            <a:ext cx="6946900" cy="6365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b.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Các cuộc phát kiến địa lí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6" name="Picture 5" descr="cach-cam-but-viet-dung-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88" y="2506663"/>
            <a:ext cx="730250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9863" y="3127375"/>
            <a:ext cx="8839200" cy="3033713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defTabSz="91440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x-none" sz="3000" b="1" dirty="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- Năm 1487, B. Đi-a-xơ đến cực Nam châu Phi</a:t>
            </a:r>
          </a:p>
          <a:p>
            <a:pPr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x-none" sz="3000" b="1" dirty="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- Năm 1492, C. Cô-lôm-bô tìm ra châu Mĩ</a:t>
            </a:r>
          </a:p>
          <a:p>
            <a:pPr defTabSz="91440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x-none" sz="3000" b="1" dirty="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- Năm 1498, Va-xcô đơ Ga-ma đến Tây Nam Ấn Độ</a:t>
            </a:r>
          </a:p>
          <a:p>
            <a:pPr defTabSz="91440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x-none" sz="3000" b="1" dirty="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- 1519 – 1522, Ph. Ma-gien-lan đi vòng quanh Trái Đất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53"/>
    </mc:Choice>
    <mc:Fallback xmlns="">
      <p:transition spd="slow" advTm="41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988" y="207963"/>
            <a:ext cx="91233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2: SỰ SUY VONG CỦA CHẾ ĐỘ PHONG KIẾN VÀ SỰ HÌNH THÀNH CHỦ NGHĨA TƯ BẢN Ở 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CHÂU ÂU</a:t>
            </a:r>
            <a:endParaRPr lang="en-US" altLang="en-US" sz="2800" b="1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23555" name="TextBox 1"/>
          <p:cNvSpPr txBox="1"/>
          <p:nvPr/>
        </p:nvSpPr>
        <p:spPr>
          <a:xfrm>
            <a:off x="69850" y="990600"/>
            <a:ext cx="6069013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cuộc phát kiến về địa lí</a:t>
            </a:r>
            <a:endParaRPr lang="vi-VN" altLang="en-US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Rectangle 2"/>
          <p:cNvSpPr/>
          <p:nvPr/>
        </p:nvSpPr>
        <p:spPr>
          <a:xfrm>
            <a:off x="120650" y="1735138"/>
            <a:ext cx="4281488" cy="6381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Nguyên nhân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23557" name="Rectangle 2"/>
          <p:cNvSpPr/>
          <p:nvPr/>
        </p:nvSpPr>
        <p:spPr>
          <a:xfrm>
            <a:off x="120650" y="2373313"/>
            <a:ext cx="6948488" cy="6381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b.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Các cuộc phát kiến </a:t>
            </a:r>
            <a:r>
              <a:rPr lang="vi-VN" altLang="en-US" b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địa lí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11" name="Picture 10" descr="cach-cam-but-viet-dung-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86" y="3241530"/>
            <a:ext cx="731837" cy="36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Rectangle 2"/>
          <p:cNvSpPr/>
          <p:nvPr/>
        </p:nvSpPr>
        <p:spPr>
          <a:xfrm>
            <a:off x="120650" y="3106592"/>
            <a:ext cx="2311400" cy="6365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c. Ý nghĩa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27" y="3806103"/>
            <a:ext cx="87630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Thúc đẩy thương nghiệp phát triển, đem lại nguồn lợi khổng lồ cho giai cấp tư sản châu Âu.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9"/>
    </mc:Choice>
    <mc:Fallback xmlns="">
      <p:transition spd="slow" advTm="37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6"/>
          <p:cNvSpPr/>
          <p:nvPr/>
        </p:nvSpPr>
        <p:spPr>
          <a:xfrm rot="-4680000">
            <a:off x="883199" y="3395559"/>
            <a:ext cx="1166221" cy="2597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" name="Content Placeholder 6"/>
          <p:cNvSpPr/>
          <p:nvPr/>
        </p:nvSpPr>
        <p:spPr>
          <a:xfrm>
            <a:off x="1760767" y="2146300"/>
            <a:ext cx="1341208" cy="163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r>
              <a:rPr lang="vi-VN" altLang="x-none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cuộc phát kiến lớn về địa lí</a:t>
            </a:r>
            <a:endParaRPr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10" name="Content Placeholder 6"/>
          <p:cNvSpPr/>
          <p:nvPr/>
        </p:nvSpPr>
        <p:spPr>
          <a:xfrm>
            <a:off x="1524000" y="5194300"/>
            <a:ext cx="1638301" cy="1377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r>
              <a:rPr lang="vi-VN" altLang="x-none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hình th</a:t>
            </a:r>
            <a:r>
              <a:rPr lang="vi-VN" altLang="x-none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chủ nghĩa tư bản ở châu Âu</a:t>
            </a:r>
            <a:endParaRPr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11" name="Content Placeholder 6"/>
          <p:cNvSpPr/>
          <p:nvPr/>
        </p:nvSpPr>
        <p:spPr>
          <a:xfrm>
            <a:off x="5489575" y="4568825"/>
            <a:ext cx="3595688" cy="811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FontTx/>
              <a:buNone/>
            </a:pPr>
            <a:r>
              <a:rPr lang="vi-V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vi-VN" alt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cuộc cách mạng về giao thông v</a:t>
            </a:r>
            <a:r>
              <a:rPr lang="vi-VN" alt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thức</a:t>
            </a:r>
          </a:p>
          <a:p>
            <a:pPr marL="0" lvl="0" indent="0" eaLnBrk="1" hangingPunct="1">
              <a:buFontTx/>
              <a:buNone/>
            </a:pPr>
            <a:r>
              <a:rPr lang="vi-V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Thúc đẩy thương nghiệp phát triển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ontent Placeholder 6"/>
          <p:cNvSpPr/>
          <p:nvPr/>
        </p:nvSpPr>
        <p:spPr>
          <a:xfrm>
            <a:off x="5203825" y="735013"/>
            <a:ext cx="3881438" cy="776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Content Placeholder 6"/>
          <p:cNvSpPr/>
          <p:nvPr/>
        </p:nvSpPr>
        <p:spPr>
          <a:xfrm>
            <a:off x="5241925" y="1660525"/>
            <a:ext cx="3843338" cy="1492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x-none" sz="1400" b="1" dirty="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- Năm 1487, B. Đi-a-xơ đến cực Nam châu Phi.</a:t>
            </a:r>
          </a:p>
          <a:p>
            <a:pPr marL="0" lvl="0" indent="0" defTabSz="914400" eaLnBrk="1" hangingPunct="1"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x-none" sz="1400" b="1" dirty="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- Năm 1498, Va-xcô đơ Ga-ma đến Tây Nam Ấn Độ.</a:t>
            </a:r>
          </a:p>
          <a:p>
            <a:pPr marL="0" lvl="0" indent="0" defTabSz="914400" eaLnBrk="1" hangingPunct="1"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x-none" sz="1400" b="1" dirty="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- Năm 1492, C. Cô-lôm-bô tìm ra châu Mĩ.</a:t>
            </a:r>
          </a:p>
          <a:p>
            <a:pPr marL="0" lvl="0" indent="0" defTabSz="914400" eaLnBrk="1" hangingPunct="1"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vi-VN" altLang="x-none" sz="1400" b="1" dirty="0">
                <a:solidFill>
                  <a:srgbClr val="262626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- 1519 – 1522, Ph. Ma-gien-lan đi vòng quanh Trái Đất </a:t>
            </a:r>
          </a:p>
        </p:txBody>
      </p:sp>
      <p:sp>
        <p:nvSpPr>
          <p:cNvPr id="21" name="Content Placeholder 6"/>
          <p:cNvSpPr/>
          <p:nvPr/>
        </p:nvSpPr>
        <p:spPr>
          <a:xfrm>
            <a:off x="5372100" y="3416300"/>
            <a:ext cx="3713163" cy="1003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FontTx/>
              <a:buNone/>
            </a:pPr>
            <a:r>
              <a:rPr lang="vi-V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ra những vùng đất mới, những con đường mới, những tộc người mới</a:t>
            </a:r>
          </a:p>
          <a:p>
            <a:pPr marL="0" lvl="0" indent="0" algn="just" eaLnBrk="1" hangingPunct="1">
              <a:buFontTx/>
              <a:buNone/>
            </a:pPr>
            <a:r>
              <a:rPr lang="vi-V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Đem lại những món lợi khổng lồ cho quý tộc v</a:t>
            </a:r>
            <a:r>
              <a:rPr lang="vi-VN" alt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nhân châu Âu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ontent Placeholder 6"/>
          <p:cNvSpPr/>
          <p:nvPr/>
        </p:nvSpPr>
        <p:spPr>
          <a:xfrm>
            <a:off x="3640138" y="1371600"/>
            <a:ext cx="1131888" cy="798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Nguyên nhân</a:t>
            </a:r>
          </a:p>
        </p:txBody>
      </p:sp>
      <p:sp>
        <p:nvSpPr>
          <p:cNvPr id="35850" name="Line 6"/>
          <p:cNvSpPr/>
          <p:nvPr/>
        </p:nvSpPr>
        <p:spPr>
          <a:xfrm rot="-4680000" flipH="1">
            <a:off x="1346200" y="3973513"/>
            <a:ext cx="912813" cy="12573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51" name="Line 6"/>
          <p:cNvSpPr/>
          <p:nvPr/>
        </p:nvSpPr>
        <p:spPr>
          <a:xfrm rot="-4680000">
            <a:off x="3236913" y="2711450"/>
            <a:ext cx="254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52" name="Line 6"/>
          <p:cNvSpPr/>
          <p:nvPr/>
        </p:nvSpPr>
        <p:spPr>
          <a:xfrm rot="-4680000" flipH="1">
            <a:off x="2933700" y="3111500"/>
            <a:ext cx="677863" cy="4730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53" name="Line 6"/>
          <p:cNvSpPr/>
          <p:nvPr/>
        </p:nvSpPr>
        <p:spPr>
          <a:xfrm rot="-4680000" flipH="1">
            <a:off x="5140325" y="3532188"/>
            <a:ext cx="211138" cy="242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54" name="Line 6"/>
          <p:cNvSpPr/>
          <p:nvPr/>
        </p:nvSpPr>
        <p:spPr>
          <a:xfrm rot="-4680000">
            <a:off x="4725988" y="1358900"/>
            <a:ext cx="531812" cy="3032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55" name="Line 6"/>
          <p:cNvSpPr/>
          <p:nvPr/>
        </p:nvSpPr>
        <p:spPr>
          <a:xfrm rot="-4680000">
            <a:off x="4949825" y="2468563"/>
            <a:ext cx="411163" cy="968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56" name="Line 6"/>
          <p:cNvSpPr/>
          <p:nvPr/>
        </p:nvSpPr>
        <p:spPr>
          <a:xfrm rot="-4680000" flipH="1">
            <a:off x="2724150" y="3349625"/>
            <a:ext cx="1052513" cy="5349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57" name="Line 6"/>
          <p:cNvSpPr/>
          <p:nvPr/>
        </p:nvSpPr>
        <p:spPr>
          <a:xfrm rot="-4680000">
            <a:off x="3359150" y="6061075"/>
            <a:ext cx="130175" cy="5984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58" name="Line 6"/>
          <p:cNvSpPr/>
          <p:nvPr/>
        </p:nvSpPr>
        <p:spPr>
          <a:xfrm rot="-4680000">
            <a:off x="4986338" y="6170613"/>
            <a:ext cx="115887" cy="4937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" name="Text Box 36"/>
          <p:cNvSpPr txBox="1"/>
          <p:nvPr/>
        </p:nvSpPr>
        <p:spPr>
          <a:xfrm>
            <a:off x="2743200" y="61913"/>
            <a:ext cx="39417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CỦNG CỐ BÀI HỌC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38" name="Content Placeholder 6"/>
          <p:cNvSpPr/>
          <p:nvPr/>
        </p:nvSpPr>
        <p:spPr>
          <a:xfrm>
            <a:off x="152400" y="1143000"/>
            <a:ext cx="1131888" cy="495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SUY VONG CỦA CHẾ ĐỘ PHONG KIẾN VÀ SỰ HÌNH THÀNH CHỦ NGHĨA TƯ BẢN Ở CHÂU ÂU</a:t>
            </a:r>
            <a:endParaRPr lang="pt-BR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2" name="Content Placeholder 6"/>
          <p:cNvSpPr/>
          <p:nvPr/>
        </p:nvSpPr>
        <p:spPr>
          <a:xfrm>
            <a:off x="3800475" y="5380038"/>
            <a:ext cx="1003300" cy="54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r>
              <a:rPr lang="vi-VN" altLang="x-none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Giai cấp tư sản</a:t>
            </a:r>
            <a:endParaRPr sz="16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6"/>
          <p:cNvSpPr/>
          <p:nvPr/>
        </p:nvSpPr>
        <p:spPr>
          <a:xfrm>
            <a:off x="5298428" y="5584322"/>
            <a:ext cx="3786573" cy="467228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20000"/>
              </a:spcBef>
              <a:buNone/>
            </a:pPr>
            <a:r>
              <a:rPr lang="vi-VN" altLang="x-non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xưởng, chủ đồn điền, thương nhân</a:t>
            </a:r>
            <a:endParaRPr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63" name="Line 6"/>
          <p:cNvSpPr/>
          <p:nvPr/>
        </p:nvSpPr>
        <p:spPr>
          <a:xfrm rot="-4680000">
            <a:off x="2955925" y="2176463"/>
            <a:ext cx="830263" cy="3381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64" name="Line 6"/>
          <p:cNvSpPr/>
          <p:nvPr/>
        </p:nvSpPr>
        <p:spPr>
          <a:xfrm rot="-4680000" flipH="1">
            <a:off x="5056188" y="4494213"/>
            <a:ext cx="508000" cy="4381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" name="Content Placeholder 6"/>
          <p:cNvSpPr/>
          <p:nvPr/>
        </p:nvSpPr>
        <p:spPr>
          <a:xfrm>
            <a:off x="3371850" y="2447925"/>
            <a:ext cx="1706563" cy="704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r>
              <a:rPr lang="vi-VN" altLang="x-none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cuộc phát kiến địa lí</a:t>
            </a:r>
            <a:endParaRPr sz="19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7" name="Content Placeholder 6"/>
          <p:cNvSpPr/>
          <p:nvPr/>
        </p:nvSpPr>
        <p:spPr>
          <a:xfrm>
            <a:off x="3659188" y="1381125"/>
            <a:ext cx="1131888" cy="798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Nguyên nhân</a:t>
            </a:r>
          </a:p>
        </p:txBody>
      </p:sp>
      <p:sp>
        <p:nvSpPr>
          <p:cNvPr id="8" name="Content Placeholder 6"/>
          <p:cNvSpPr/>
          <p:nvPr/>
        </p:nvSpPr>
        <p:spPr>
          <a:xfrm>
            <a:off x="3789363" y="6051550"/>
            <a:ext cx="969963" cy="619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r>
              <a:rPr lang="vi-VN" altLang="x-none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Giai cấp vô sản</a:t>
            </a:r>
            <a:endParaRPr sz="16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13" name="Content Placeholder 6"/>
          <p:cNvSpPr/>
          <p:nvPr/>
        </p:nvSpPr>
        <p:spPr>
          <a:xfrm>
            <a:off x="5332413" y="6245225"/>
            <a:ext cx="3752850" cy="425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r>
              <a:rPr lang="vi-VN" altLang="x-none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 nô, thợ thủ công,  nô lệ da đen</a:t>
            </a:r>
            <a:endParaRPr sz="1400" b="1" dirty="0"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35869" name="Line 6"/>
          <p:cNvSpPr/>
          <p:nvPr/>
        </p:nvSpPr>
        <p:spPr>
          <a:xfrm rot="-4680000">
            <a:off x="3379788" y="6072188"/>
            <a:ext cx="130175" cy="596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Content Placeholder 6"/>
          <p:cNvSpPr/>
          <p:nvPr/>
        </p:nvSpPr>
        <p:spPr>
          <a:xfrm>
            <a:off x="3449638" y="3346450"/>
            <a:ext cx="1704975" cy="487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r>
              <a:rPr lang="vi-VN" altLang="x-none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 quả</a:t>
            </a:r>
            <a:endParaRPr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35871" name="Line 6"/>
          <p:cNvSpPr/>
          <p:nvPr/>
        </p:nvSpPr>
        <p:spPr>
          <a:xfrm rot="-4680000">
            <a:off x="3238500" y="2728913"/>
            <a:ext cx="23813" cy="3063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72" name="Line 6"/>
          <p:cNvSpPr/>
          <p:nvPr/>
        </p:nvSpPr>
        <p:spPr>
          <a:xfrm rot="-4680000" flipH="1">
            <a:off x="2935288" y="3132138"/>
            <a:ext cx="677862" cy="4714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73" name="Line 6"/>
          <p:cNvSpPr/>
          <p:nvPr/>
        </p:nvSpPr>
        <p:spPr>
          <a:xfrm rot="-4680000">
            <a:off x="2955925" y="2193925"/>
            <a:ext cx="828675" cy="3381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" name="Content Placeholder 6"/>
          <p:cNvSpPr/>
          <p:nvPr/>
        </p:nvSpPr>
        <p:spPr>
          <a:xfrm>
            <a:off x="3441700" y="4025900"/>
            <a:ext cx="1706563" cy="62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FontTx/>
              <a:buNone/>
            </a:pPr>
            <a:r>
              <a:rPr lang="vi-VN" altLang="x-none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Ý nghĩa</a:t>
            </a:r>
            <a:endParaRPr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  <p:sp>
        <p:nvSpPr>
          <p:cNvPr id="36" name="Content Placeholder 6"/>
          <p:cNvSpPr/>
          <p:nvPr/>
        </p:nvSpPr>
        <p:spPr>
          <a:xfrm>
            <a:off x="3660775" y="1400175"/>
            <a:ext cx="1130300" cy="798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Nguyên nhân</a:t>
            </a:r>
          </a:p>
        </p:txBody>
      </p:sp>
      <p:sp>
        <p:nvSpPr>
          <p:cNvPr id="35876" name="Rectangle 38"/>
          <p:cNvSpPr/>
          <p:nvPr/>
        </p:nvSpPr>
        <p:spPr>
          <a:xfrm>
            <a:off x="5262563" y="735013"/>
            <a:ext cx="3863975" cy="84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ts val="800"/>
              </a:spcBef>
              <a:buFontTx/>
              <a:buChar char="-"/>
            </a:pPr>
            <a:r>
              <a:rPr lang="vi-VN" altLang="en-US" sz="14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Do nhu cầu sản xuất phát triển</a:t>
            </a:r>
          </a:p>
          <a:p>
            <a:pPr marL="0" lvl="0" indent="0" eaLnBrk="1" hangingPunct="1">
              <a:spcBef>
                <a:spcPts val="800"/>
              </a:spcBef>
              <a:buFontTx/>
              <a:buChar char="-"/>
            </a:pPr>
            <a:r>
              <a:rPr lang="vi-VN" altLang="en-US" sz="14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Tiến bộ về kĩ thuật hàng hải: la đồ, bản đồ, hải đồ</a:t>
            </a:r>
          </a:p>
        </p:txBody>
      </p:sp>
      <p:sp>
        <p:nvSpPr>
          <p:cNvPr id="35877" name="Line 6"/>
          <p:cNvSpPr/>
          <p:nvPr/>
        </p:nvSpPr>
        <p:spPr>
          <a:xfrm rot="-4680000">
            <a:off x="3400425" y="5378450"/>
            <a:ext cx="134938" cy="6254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878" name="Line 6"/>
          <p:cNvSpPr/>
          <p:nvPr/>
        </p:nvSpPr>
        <p:spPr>
          <a:xfrm rot="-4680000">
            <a:off x="5013325" y="5546725"/>
            <a:ext cx="90488" cy="4381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16"/>
    </mc:Choice>
    <mc:Fallback xmlns="">
      <p:transition spd="slow" advTm="40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37" grpId="0"/>
      <p:bldP spid="37" grpId="1"/>
      <p:bldP spid="38" grpId="0" animBg="1"/>
      <p:bldP spid="38" grpId="1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6" grpId="0" animBg="1"/>
      <p:bldP spid="16" grpId="1" animBg="1"/>
      <p:bldP spid="33" grpId="0" animBg="1"/>
      <p:bldP spid="33" grpId="1" animBg="1"/>
      <p:bldP spid="36" grpId="0" animBg="1"/>
      <p:bldP spid="36" grpId="1" animBg="1"/>
      <p:bldP spid="358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66800" y="152401"/>
            <a:ext cx="6605588" cy="5334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vi-VN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" y="817418"/>
            <a:ext cx="8915400" cy="5867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vi-VN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HS ghi chép b</a:t>
            </a:r>
            <a:r>
              <a:rPr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 đầy đủ các nội dung b</a:t>
            </a:r>
            <a:r>
              <a:rPr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 học.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vi-VN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lời câu hỏi: </a:t>
            </a:r>
            <a:endParaRPr lang="vi-VN" altLang="x-none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vi-VN" altLang="x-none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 Lập bảng thống kê các cuộc phát kiến địa lí theo mẫu (Số thứ tự, thời gian, tên các cuộc phát kiến địa lí)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vi-VN" altLang="x-none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 Quan hệ sản xuất tư bản chủ nghĩa ở châu Âu hình th</a:t>
            </a:r>
            <a:r>
              <a:rPr lang="vi-VN" altLang="x-none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 như thế n</a:t>
            </a:r>
            <a:r>
              <a:rPr lang="vi-VN" altLang="x-none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o?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vi-VN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Tự học </a:t>
            </a:r>
            <a:r>
              <a:rPr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sz="2400" b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3.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Chuẩn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Chủ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2 :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Xã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hội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phong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Đông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4	TRUNG QUỐC THỜI PHONG KIẾN</a:t>
            </a:r>
            <a:r>
              <a:rPr lang="vi-VN" altLang="en-US" sz="24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hội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phong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kiến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Trung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Quốc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Xã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hội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Quốc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thời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Tần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Hán</a:t>
            </a:r>
            <a:endParaRPr lang="vi-VN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3.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thịnh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vượng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Quốc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thời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Đường</a:t>
            </a:r>
            <a:endParaRPr lang="vi-VN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4. </a:t>
            </a:r>
            <a:r>
              <a:rPr lang="en-US" sz="2400" dirty="0" err="1">
                <a:solidFill>
                  <a:srgbClr val="002060"/>
                </a:solidFill>
              </a:rPr>
              <a:t>Trung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Quốc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thời</a:t>
            </a:r>
            <a:r>
              <a:rPr lang="en-US" sz="2400" dirty="0">
                <a:solidFill>
                  <a:srgbClr val="002060"/>
                </a:solidFill>
              </a:rPr>
              <a:t> Minh – Thanh</a:t>
            </a:r>
            <a:endParaRPr lang="vi-VN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5. </a:t>
            </a:r>
            <a:r>
              <a:rPr lang="en-US" sz="2400" dirty="0" err="1">
                <a:solidFill>
                  <a:srgbClr val="002060"/>
                </a:solidFill>
              </a:rPr>
              <a:t>Văn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hóa</a:t>
            </a:r>
            <a:r>
              <a:rPr lang="en-US" sz="2400" dirty="0">
                <a:solidFill>
                  <a:srgbClr val="002060"/>
                </a:solidFill>
              </a:rPr>
              <a:t>, khoa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 – </a:t>
            </a:r>
            <a:r>
              <a:rPr lang="en-US" sz="2400" dirty="0" err="1">
                <a:solidFill>
                  <a:srgbClr val="002060"/>
                </a:solidFill>
              </a:rPr>
              <a:t>kĩ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thuật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Quốc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thời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phong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kiến</a:t>
            </a:r>
            <a:endParaRPr lang="vi-VN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sz="2400" dirty="0">
              <a:latin typeface="+mj-lt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6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31775" y="2493963"/>
            <a:ext cx="8610600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cuộc phát kiến về địa lí</a:t>
            </a:r>
            <a:endParaRPr lang="vi-V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4400" y="533400"/>
            <a:ext cx="7391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BÀI 2: SỰ SUY VONG CỦA CHẾ ĐỘ PHONG KIẾN VÀ SỰ HÌNH THÀNH CHỦ NGHĨA TƯ BẢN Ở 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CHÂU ÂU</a:t>
            </a:r>
            <a:endParaRPr lang="en-US" altLang="en-US" sz="2800" b="1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875" y="3429000"/>
            <a:ext cx="8534400" cy="1481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hình th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chủ nghĩa tư bản ở châu Âu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 tự học</a:t>
            </a:r>
            <a:endParaRPr lang="vi-V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3"/>
    </mc:Choice>
    <mc:Fallback xmlns="">
      <p:transition spd="slow" advTm="22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150813"/>
            <a:ext cx="6154738" cy="6143625"/>
          </a:xfrm>
        </p:spPr>
      </p:pic>
      <p:sp>
        <p:nvSpPr>
          <p:cNvPr id="6" name="Rectangle 5"/>
          <p:cNvSpPr/>
          <p:nvPr/>
        </p:nvSpPr>
        <p:spPr>
          <a:xfrm>
            <a:off x="457200" y="4454941"/>
            <a:ext cx="8686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p:transition spd="slow" advTm="979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988" y="207963"/>
            <a:ext cx="91233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2: SỰ SUY VONG CỦA CHẾ ĐỘ PHONG KIẾN VÀ SỰ HÌNH THÀNH CHỦ NGHĨA TƯ BẢN Ở 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CHÂU ÂU</a:t>
            </a:r>
            <a:endParaRPr lang="en-US" altLang="en-US" sz="2800" b="1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3500" y="1162050"/>
            <a:ext cx="6069013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cuộc phát kiến về địa lí</a:t>
            </a:r>
            <a:endParaRPr lang="vi-VN" altLang="en-US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63500" y="1905000"/>
            <a:ext cx="4281488" cy="6365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Nguyên nhân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57200" y="2630488"/>
            <a:ext cx="8382000" cy="798513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buNone/>
            </a:pPr>
            <a:r>
              <a:rPr lang="vi-VN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n</a:t>
            </a:r>
            <a:r>
              <a:rPr lang="vi-VN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dẫn đến các cuộc phát kiến địa lí</a:t>
            </a:r>
            <a:r>
              <a:rPr lang="en-US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9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AutoShape 28"/>
          <p:cNvSpPr/>
          <p:nvPr/>
        </p:nvSpPr>
        <p:spPr>
          <a:xfrm>
            <a:off x="2476500" y="3709988"/>
            <a:ext cx="4343400" cy="1098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sản xuất</a:t>
            </a:r>
          </a:p>
        </p:txBody>
      </p:sp>
      <p:sp>
        <p:nvSpPr>
          <p:cNvPr id="14" name="AutoShape 29"/>
          <p:cNvSpPr/>
          <p:nvPr/>
        </p:nvSpPr>
        <p:spPr>
          <a:xfrm>
            <a:off x="3352800" y="5673212"/>
            <a:ext cx="2438400" cy="8799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</a:t>
            </a:r>
            <a:endParaRPr lang="en-US" altLang="en-US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3600" dirty="0">
              <a:latin typeface=".VnTime" pitchFamily="34" charset="0"/>
            </a:endParaRPr>
          </a:p>
        </p:txBody>
      </p:sp>
      <p:sp>
        <p:nvSpPr>
          <p:cNvPr id="15" name="AutoShape 30"/>
          <p:cNvSpPr/>
          <p:nvPr/>
        </p:nvSpPr>
        <p:spPr>
          <a:xfrm>
            <a:off x="423863" y="5638800"/>
            <a:ext cx="24384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</a:p>
        </p:txBody>
      </p:sp>
      <p:sp>
        <p:nvSpPr>
          <p:cNvPr id="16" name="AutoShape 31"/>
          <p:cNvSpPr/>
          <p:nvPr/>
        </p:nvSpPr>
        <p:spPr>
          <a:xfrm>
            <a:off x="6400800" y="5638800"/>
            <a:ext cx="24384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36"/>
          <p:cNvSpPr/>
          <p:nvPr/>
        </p:nvSpPr>
        <p:spPr>
          <a:xfrm>
            <a:off x="4495800" y="4953000"/>
            <a:ext cx="0" cy="685800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18" name="Line 37"/>
          <p:cNvSpPr/>
          <p:nvPr/>
        </p:nvSpPr>
        <p:spPr>
          <a:xfrm flipH="1">
            <a:off x="1828800" y="4953000"/>
            <a:ext cx="1905000" cy="639763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19" name="Line 38"/>
          <p:cNvSpPr/>
          <p:nvPr/>
        </p:nvSpPr>
        <p:spPr>
          <a:xfrm>
            <a:off x="5105400" y="4953000"/>
            <a:ext cx="2514600" cy="685800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02"/>
    </mc:Choice>
    <mc:Fallback xmlns="">
      <p:transition spd="slow" advTm="125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bldLvl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988" y="207963"/>
            <a:ext cx="91233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2: SỰ SUY VONG CỦA CHẾ ĐỘ PHONG KIẾN VÀ SỰ HÌNH THÀNH CHỦ NGHĨA TƯ BẢN Ở 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CHÂU ÂU</a:t>
            </a:r>
            <a:endParaRPr lang="en-US" altLang="en-US" sz="2800" b="1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7171" name="TextBox 1"/>
          <p:cNvSpPr txBox="1"/>
          <p:nvPr/>
        </p:nvSpPr>
        <p:spPr>
          <a:xfrm>
            <a:off x="63500" y="1162050"/>
            <a:ext cx="6069013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cuộc phát kiến về địa lí</a:t>
            </a:r>
            <a:endParaRPr lang="vi-VN" altLang="en-US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Rectangle 2"/>
          <p:cNvSpPr/>
          <p:nvPr/>
        </p:nvSpPr>
        <p:spPr>
          <a:xfrm>
            <a:off x="61913" y="1992313"/>
            <a:ext cx="4281487" cy="6381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Nguyên nhân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2743200"/>
            <a:ext cx="8382000" cy="798513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buNone/>
            </a:pPr>
            <a:r>
              <a:rPr lang="vi-VN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để thực hiện các cuộc phát kiến địa lí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8763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ts val="8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Tiến bộ về kĩ thuật hàng hải: la bàn, hải đồ, kĩ thuật đóng tàu...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2"/>
    </mc:Choice>
    <mc:Fallback xmlns="">
      <p:transition spd="slow" advTm="16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3" y="2641600"/>
            <a:ext cx="2543175" cy="293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438" y="2641600"/>
            <a:ext cx="2579687" cy="293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25" y="2641600"/>
            <a:ext cx="3863975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6850" y="5837238"/>
            <a:ext cx="1871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95" tIns="38397" rIns="76795" bIns="3839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latin typeface="Times New Roman" panose="02020603050405020304" pitchFamily="18" charset="0"/>
              </a:rPr>
              <a:t>Hải đồ vùng địa trung hải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0138" y="5860026"/>
            <a:ext cx="4302688" cy="446876"/>
          </a:xfrm>
          <a:prstGeom prst="rect">
            <a:avLst/>
          </a:prstGeom>
          <a:noFill/>
          <a:ln w="9525">
            <a:noFill/>
          </a:ln>
        </p:spPr>
        <p:txBody>
          <a:bodyPr wrap="square" lIns="76795" tIns="38397" rIns="76795" bIns="3839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đo thiên văn 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b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vi-VN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988" y="196850"/>
            <a:ext cx="91233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2: SỰ SUY VONG CỦA CHẾ ĐỘ PHONG KIẾN VÀ SỰ HÌNH THÀNH CHỦ NGHĨA TƯ BẢN Ở 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CHÂU ÂU</a:t>
            </a:r>
            <a:endParaRPr lang="en-US" altLang="en-US" sz="2800" b="1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8200" name="TextBox 1"/>
          <p:cNvSpPr txBox="1"/>
          <p:nvPr/>
        </p:nvSpPr>
        <p:spPr>
          <a:xfrm>
            <a:off x="63500" y="1141413"/>
            <a:ext cx="6069013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cuộc phát kiến về địa lí</a:t>
            </a:r>
            <a:endParaRPr lang="vi-VN" altLang="en-US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1" name="Rectangle 2"/>
          <p:cNvSpPr/>
          <p:nvPr/>
        </p:nvSpPr>
        <p:spPr>
          <a:xfrm>
            <a:off x="68263" y="1897063"/>
            <a:ext cx="4281487" cy="6381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Nguyên nhân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3"/>
    </mc:Choice>
    <mc:Fallback xmlns="">
      <p:transition spd="slow" advTm="12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168963" name="Picture 3" descr="ca ra ven"/>
          <p:cNvPicPr>
            <a:picLocks noChangeAspect="1"/>
          </p:cNvPicPr>
          <p:nvPr/>
        </p:nvPicPr>
        <p:blipFill>
          <a:blip r:embed="rId2"/>
          <a:srcRect t="19618"/>
          <a:stretch>
            <a:fillRect/>
          </a:stretch>
        </p:blipFill>
        <p:spPr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964" name="Picture 4"/>
          <p:cNvPicPr>
            <a:picLocks noChangeAspect="1"/>
          </p:cNvPicPr>
          <p:nvPr/>
        </p:nvPicPr>
        <p:blipFill>
          <a:blip r:embed="rId3"/>
          <a:srcRect b="11267"/>
          <a:stretch>
            <a:fillRect/>
          </a:stretch>
        </p:blipFill>
        <p:spPr>
          <a:xfrm>
            <a:off x="6324600" y="0"/>
            <a:ext cx="28194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65" name="Rectangle 5"/>
          <p:cNvSpPr/>
          <p:nvPr/>
        </p:nvSpPr>
        <p:spPr>
          <a:xfrm>
            <a:off x="2819400" y="5961063"/>
            <a:ext cx="3419475" cy="70802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4000" b="1" dirty="0">
                <a:solidFill>
                  <a:srgbClr val="FF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40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Ca-ra-ven</a:t>
            </a:r>
            <a:endParaRPr lang="en-US" altLang="en-US" sz="4000" b="1" dirty="0">
              <a:solidFill>
                <a:srgbClr val="FFFF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6"/>
    </mc:Choice>
    <mc:Fallback xmlns="">
      <p:transition spd="slow" advTm="1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988" y="207963"/>
            <a:ext cx="91233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2: SỰ SUY VONG CỦA CHẾ ĐỘ PHONG KIẾN VÀ SỰ HÌNH THÀNH CHỦ NGHĨA TƯ BẢN Ở CHÂU ÂU</a:t>
            </a:r>
            <a:endParaRPr lang="en-US" altLang="en-US" sz="2800" b="1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10243" name="TextBox 1"/>
          <p:cNvSpPr txBox="1"/>
          <p:nvPr/>
        </p:nvSpPr>
        <p:spPr>
          <a:xfrm>
            <a:off x="63500" y="1162050"/>
            <a:ext cx="6069013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cuộc phát kiến về địa lí</a:t>
            </a:r>
            <a:endParaRPr lang="vi-VN" altLang="en-US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Rectangle 2"/>
          <p:cNvSpPr/>
          <p:nvPr/>
        </p:nvSpPr>
        <p:spPr>
          <a:xfrm>
            <a:off x="61913" y="1992313"/>
            <a:ext cx="4281487" cy="6381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Nguyên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nhân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61913" y="2662238"/>
            <a:ext cx="9082087" cy="6143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Char char="-"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vi-VN" altLang="en-US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Do nhu cầu sản xuất phát triển</a:t>
            </a:r>
          </a:p>
        </p:txBody>
      </p:sp>
      <p:pic>
        <p:nvPicPr>
          <p:cNvPr id="6" name="Picture 5" descr="cach-cam-but-viet-dung-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025" y="2044700"/>
            <a:ext cx="731838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3500" y="3284538"/>
            <a:ext cx="8763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ts val="800"/>
              </a:spcBef>
              <a:buFontTx/>
              <a:buChar char="-"/>
            </a:pPr>
            <a:r>
              <a:rPr lang="vi-VN" altLang="en-US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Tiến bộ về kĩ thuật hàng hải: la bàn, hải đồ, kĩ thuật đóng tàu...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8"/>
    </mc:Choice>
    <mc:Fallback xmlns="">
      <p:transition spd="slow" advTm="1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988" y="207963"/>
            <a:ext cx="91233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2: SỰ SUY VONG CỦA CHẾ ĐỘ PHONG KIẾN VÀ SỰ HÌNH THÀNH CHỦ NGHĨA TƯ BẢN Ở </a:t>
            </a:r>
            <a:r>
              <a:rPr lang="vi-V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CHÂU ÂU</a:t>
            </a:r>
            <a:endParaRPr lang="en-US" altLang="en-US" sz="2800" b="1" dirty="0">
              <a:solidFill>
                <a:srgbClr val="FF3300"/>
              </a:solidFill>
              <a:ea typeface="Arial" panose="020B0604020202020204" pitchFamily="34" charset="0"/>
            </a:endParaRPr>
          </a:p>
        </p:txBody>
      </p:sp>
      <p:sp>
        <p:nvSpPr>
          <p:cNvPr id="11267" name="TextBox 1"/>
          <p:cNvSpPr txBox="1"/>
          <p:nvPr/>
        </p:nvSpPr>
        <p:spPr>
          <a:xfrm>
            <a:off x="63500" y="1162050"/>
            <a:ext cx="6069013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cuộc phát kiến về địa lí</a:t>
            </a:r>
            <a:endParaRPr lang="vi-VN" altLang="en-US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8" name="Rectangle 2"/>
          <p:cNvSpPr/>
          <p:nvPr/>
        </p:nvSpPr>
        <p:spPr>
          <a:xfrm>
            <a:off x="63500" y="1952625"/>
            <a:ext cx="4281488" cy="6381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Nguyên nhân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1269" name="Rectangle 2"/>
          <p:cNvSpPr/>
          <p:nvPr/>
        </p:nvSpPr>
        <p:spPr>
          <a:xfrm>
            <a:off x="61913" y="2590800"/>
            <a:ext cx="6948487" cy="6381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34645" defTabSz="914400" eaLnBrk="1" hangingPunct="1">
              <a:spcBef>
                <a:spcPts val="800"/>
              </a:spcBef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b.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Các cuộc phát kiến </a:t>
            </a:r>
            <a:r>
              <a:rPr lang="vi-VN" altLang="en-US" b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địa lí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8"/>
    </mc:Choice>
    <mc:Fallback xmlns="">
      <p:transition spd="slow" advTm="10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n do TG tr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0" y="-69799"/>
            <a:ext cx="9144000" cy="687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Freeform 3"/>
          <p:cNvSpPr/>
          <p:nvPr/>
        </p:nvSpPr>
        <p:spPr>
          <a:xfrm>
            <a:off x="4006850" y="1912938"/>
            <a:ext cx="385763" cy="3032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>
              <a:alpha val="100000"/>
            </a:srgbClr>
          </a:solidFill>
          <a:ln w="9525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2292" name="Freeform 4"/>
          <p:cNvSpPr/>
          <p:nvPr/>
        </p:nvSpPr>
        <p:spPr>
          <a:xfrm>
            <a:off x="3830638" y="1962150"/>
            <a:ext cx="307975" cy="254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>
              <a:alpha val="100000"/>
            </a:srgbClr>
          </a:solidFill>
          <a:ln w="9525" cap="flat" cmpd="sng">
            <a:solidFill>
              <a:srgbClr val="99FF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56677" name="Freeform 5"/>
          <p:cNvSpPr/>
          <p:nvPr/>
        </p:nvSpPr>
        <p:spPr>
          <a:xfrm>
            <a:off x="4297363" y="3524250"/>
            <a:ext cx="552450" cy="1419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48" h="894">
                <a:moveTo>
                  <a:pt x="0" y="0"/>
                </a:moveTo>
                <a:cubicBezTo>
                  <a:pt x="16" y="35"/>
                  <a:pt x="79" y="129"/>
                  <a:pt x="102" y="210"/>
                </a:cubicBezTo>
                <a:cubicBezTo>
                  <a:pt x="125" y="291"/>
                  <a:pt x="126" y="411"/>
                  <a:pt x="138" y="486"/>
                </a:cubicBezTo>
                <a:cubicBezTo>
                  <a:pt x="150" y="561"/>
                  <a:pt x="165" y="611"/>
                  <a:pt x="174" y="660"/>
                </a:cubicBezTo>
                <a:cubicBezTo>
                  <a:pt x="183" y="709"/>
                  <a:pt x="163" y="741"/>
                  <a:pt x="192" y="780"/>
                </a:cubicBezTo>
                <a:cubicBezTo>
                  <a:pt x="221" y="819"/>
                  <a:pt x="316" y="870"/>
                  <a:pt x="348" y="894"/>
                </a:cubicBezTo>
              </a:path>
            </a:pathLst>
          </a:custGeom>
          <a:noFill/>
          <a:ln w="57150" cap="flat" cmpd="sng">
            <a:solidFill>
              <a:srgbClr val="333399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56678" name="Rectangle 6"/>
          <p:cNvSpPr/>
          <p:nvPr/>
        </p:nvSpPr>
        <p:spPr>
          <a:xfrm>
            <a:off x="3657600" y="3657600"/>
            <a:ext cx="609600" cy="152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Vịnh Ghi nê</a:t>
            </a:r>
          </a:p>
        </p:txBody>
      </p:sp>
      <p:sp>
        <p:nvSpPr>
          <p:cNvPr id="156679" name="Rectangle 7"/>
          <p:cNvSpPr/>
          <p:nvPr/>
        </p:nvSpPr>
        <p:spPr>
          <a:xfrm>
            <a:off x="3930650" y="4038600"/>
            <a:ext cx="609600" cy="228600"/>
          </a:xfrm>
          <a:prstGeom prst="rect">
            <a:avLst/>
          </a:prstGeom>
          <a:noFill/>
          <a:ln w="95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1487</a:t>
            </a:r>
          </a:p>
        </p:txBody>
      </p:sp>
      <p:sp>
        <p:nvSpPr>
          <p:cNvPr id="156680" name="Rectangle 8"/>
          <p:cNvSpPr/>
          <p:nvPr/>
        </p:nvSpPr>
        <p:spPr>
          <a:xfrm>
            <a:off x="3505200" y="18288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anose="02020603050405020304" pitchFamily="18" charset="0"/>
              </a:rPr>
              <a:t>BỒ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anose="02020603050405020304" pitchFamily="18" charset="0"/>
              </a:rPr>
              <a:t>       ĐÀO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anose="02020603050405020304" pitchFamily="18" charset="0"/>
              </a:rPr>
              <a:t>            NHA</a:t>
            </a:r>
          </a:p>
        </p:txBody>
      </p:sp>
      <p:grpSp>
        <p:nvGrpSpPr>
          <p:cNvPr id="12297" name="Group 9"/>
          <p:cNvGrpSpPr/>
          <p:nvPr/>
        </p:nvGrpSpPr>
        <p:grpSpPr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12302" name="Rectangle 10"/>
            <p:cNvSpPr/>
            <p:nvPr/>
          </p:nvSpPr>
          <p:spPr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303" name="Rectangle 11"/>
            <p:cNvSpPr/>
            <p:nvPr/>
          </p:nvSpPr>
          <p:spPr>
            <a:xfrm>
              <a:off x="407" y="2880"/>
              <a:ext cx="363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u="sng" dirty="0">
                  <a:latin typeface="Arial" panose="020B0604020202020204" pitchFamily="34" charset="0"/>
                </a:rPr>
                <a:t>Chú giải</a:t>
              </a:r>
            </a:p>
          </p:txBody>
        </p:sp>
        <p:sp>
          <p:nvSpPr>
            <p:cNvPr id="12304" name="Rectangle 12"/>
            <p:cNvSpPr/>
            <p:nvPr/>
          </p:nvSpPr>
          <p:spPr>
            <a:xfrm>
              <a:off x="206" y="3024"/>
              <a:ext cx="93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Những cuộc phát kiến </a:t>
              </a: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của  Bồ Đào Nha</a:t>
              </a:r>
            </a:p>
          </p:txBody>
        </p:sp>
        <p:sp>
          <p:nvSpPr>
            <p:cNvPr id="12305" name="Line 13"/>
            <p:cNvSpPr/>
            <p:nvPr/>
          </p:nvSpPr>
          <p:spPr>
            <a:xfrm>
              <a:off x="96" y="3312"/>
              <a:ext cx="156" cy="0"/>
            </a:xfrm>
            <a:prstGeom prst="line">
              <a:avLst/>
            </a:prstGeom>
            <a:ln w="38100" cap="flat" cmpd="sng">
              <a:solidFill>
                <a:srgbClr val="333399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06" name="Line 14"/>
            <p:cNvSpPr/>
            <p:nvPr/>
          </p:nvSpPr>
          <p:spPr>
            <a:xfrm>
              <a:off x="96" y="3504"/>
              <a:ext cx="156" cy="0"/>
            </a:xfrm>
            <a:prstGeom prst="line">
              <a:avLst/>
            </a:prstGeom>
            <a:ln w="38100" cap="flat" cmpd="sng">
              <a:solidFill>
                <a:srgbClr val="0099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07" name="Rectangle 15"/>
            <p:cNvSpPr/>
            <p:nvPr/>
          </p:nvSpPr>
          <p:spPr>
            <a:xfrm>
              <a:off x="264" y="3264"/>
              <a:ext cx="77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Đi a xơ</a:t>
              </a:r>
            </a:p>
          </p:txBody>
        </p:sp>
        <p:sp>
          <p:nvSpPr>
            <p:cNvPr id="12308" name="Rectangle 16"/>
            <p:cNvSpPr/>
            <p:nvPr/>
          </p:nvSpPr>
          <p:spPr>
            <a:xfrm>
              <a:off x="303" y="3456"/>
              <a:ext cx="1037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Vaxcô đơ Gama</a:t>
              </a:r>
            </a:p>
          </p:txBody>
        </p:sp>
        <p:sp>
          <p:nvSpPr>
            <p:cNvPr id="12309" name="Rectangle 17"/>
            <p:cNvSpPr/>
            <p:nvPr/>
          </p:nvSpPr>
          <p:spPr>
            <a:xfrm>
              <a:off x="200" y="3648"/>
              <a:ext cx="93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Những cuộc phát kiến </a:t>
              </a:r>
            </a:p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990000"/>
                  </a:solidFill>
                  <a:latin typeface="Arial" panose="020B0604020202020204" pitchFamily="34" charset="0"/>
                </a:rPr>
                <a:t>của  Tây Ban Nha</a:t>
              </a:r>
            </a:p>
          </p:txBody>
        </p:sp>
        <p:grpSp>
          <p:nvGrpSpPr>
            <p:cNvPr id="12310" name="Group 18"/>
            <p:cNvGrpSpPr/>
            <p:nvPr/>
          </p:nvGrpSpPr>
          <p:grpSpPr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12313" name="Line 19"/>
              <p:cNvSpPr/>
              <p:nvPr/>
            </p:nvSpPr>
            <p:spPr>
              <a:xfrm>
                <a:off x="96" y="3840"/>
                <a:ext cx="144" cy="0"/>
              </a:xfrm>
              <a:prstGeom prst="line">
                <a:avLst/>
              </a:prstGeom>
              <a:ln w="38100" cap="flat" cmpd="sng">
                <a:solidFill>
                  <a:srgbClr val="CC66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2314" name="Rectangle 20"/>
              <p:cNvSpPr/>
              <p:nvPr/>
            </p:nvSpPr>
            <p:spPr>
              <a:xfrm>
                <a:off x="240" y="3792"/>
                <a:ext cx="912" cy="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latin typeface="Arial" panose="020B0604020202020204" pitchFamily="34" charset="0"/>
                  </a:rPr>
                  <a:t>Hành trình của F.Ma gien lan</a:t>
                </a:r>
              </a:p>
            </p:txBody>
          </p:sp>
        </p:grpSp>
        <p:sp>
          <p:nvSpPr>
            <p:cNvPr id="12311" name="Line 21"/>
            <p:cNvSpPr/>
            <p:nvPr/>
          </p:nvSpPr>
          <p:spPr>
            <a:xfrm>
              <a:off x="96" y="3936"/>
              <a:ext cx="156" cy="0"/>
            </a:xfrm>
            <a:prstGeom prst="line">
              <a:avLst/>
            </a:prstGeom>
            <a:ln w="38100" cap="flat" cmpd="sng">
              <a:solidFill>
                <a:srgbClr val="99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12" name="Rectangle 22"/>
            <p:cNvSpPr/>
            <p:nvPr/>
          </p:nvSpPr>
          <p:spPr>
            <a:xfrm>
              <a:off x="252" y="3888"/>
              <a:ext cx="984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Hành trình của C.Côlômbô</a:t>
              </a:r>
            </a:p>
          </p:txBody>
        </p:sp>
      </p:grpSp>
      <p:sp>
        <p:nvSpPr>
          <p:cNvPr id="12298" name="Rectangle 23"/>
          <p:cNvSpPr/>
          <p:nvPr/>
        </p:nvSpPr>
        <p:spPr>
          <a:xfrm>
            <a:off x="8915400" y="6648450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156696" name="Group 24"/>
          <p:cNvGrpSpPr/>
          <p:nvPr/>
        </p:nvGrpSpPr>
        <p:grpSpPr>
          <a:xfrm>
            <a:off x="6858000" y="415925"/>
            <a:ext cx="2228850" cy="2708275"/>
            <a:chOff x="4272" y="262"/>
            <a:chExt cx="1452" cy="1799"/>
          </a:xfrm>
        </p:grpSpPr>
        <p:pic>
          <p:nvPicPr>
            <p:cNvPr id="12300" name="Picture 25" descr="Di a xo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2" y="262"/>
              <a:ext cx="1452" cy="1754"/>
            </a:xfrm>
            <a:prstGeom prst="rect">
              <a:avLst/>
            </a:prstGeom>
            <a:noFill/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2301" name="Rectangle 26"/>
            <p:cNvSpPr/>
            <p:nvPr/>
          </p:nvSpPr>
          <p:spPr>
            <a:xfrm>
              <a:off x="4683" y="1821"/>
              <a:ext cx="576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B.Đi a xơ</a:t>
              </a:r>
              <a:endPara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87"/>
    </mc:Choice>
    <mc:Fallback xmlns="">
      <p:transition spd="slow" advTm="40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  <p:bldP spid="156679" grpId="0" animBg="1"/>
      <p:bldP spid="1566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6|4.5|3.2|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6|4.3|2.2|8.1|5.2|9.1|6.2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17.1|2.8|8.4|9.6|0.5|0.6|0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1261</Words>
  <Application>Microsoft Office PowerPoint</Application>
  <PresentationFormat>On-screen Show (4:3)</PresentationFormat>
  <Paragraphs>260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vinh hoa</cp:lastModifiedBy>
  <cp:revision>268</cp:revision>
  <dcterms:created xsi:type="dcterms:W3CDTF">2006-07-26T23:25:00Z</dcterms:created>
  <dcterms:modified xsi:type="dcterms:W3CDTF">2022-03-20T17:32:44Z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2057-11.2.0.10224</vt:lpwstr>
  </property>
</Properties>
</file>