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7" r:id="rId2"/>
    <p:sldId id="351" r:id="rId3"/>
    <p:sldId id="310" r:id="rId4"/>
    <p:sldId id="328" r:id="rId5"/>
    <p:sldId id="329" r:id="rId6"/>
    <p:sldId id="308" r:id="rId7"/>
    <p:sldId id="330" r:id="rId8"/>
    <p:sldId id="358" r:id="rId9"/>
    <p:sldId id="333" r:id="rId10"/>
    <p:sldId id="331" r:id="rId11"/>
    <p:sldId id="359" r:id="rId12"/>
    <p:sldId id="332" r:id="rId13"/>
    <p:sldId id="366" r:id="rId14"/>
    <p:sldId id="367" r:id="rId15"/>
    <p:sldId id="335" r:id="rId16"/>
    <p:sldId id="336" r:id="rId17"/>
    <p:sldId id="341" r:id="rId18"/>
    <p:sldId id="352" r:id="rId19"/>
    <p:sldId id="368" r:id="rId20"/>
    <p:sldId id="271" r:id="rId21"/>
    <p:sldId id="338" r:id="rId22"/>
    <p:sldId id="317" r:id="rId23"/>
    <p:sldId id="278" r:id="rId24"/>
    <p:sldId id="339" r:id="rId25"/>
    <p:sldId id="340" r:id="rId26"/>
    <p:sldId id="354" r:id="rId27"/>
    <p:sldId id="342" r:id="rId28"/>
    <p:sldId id="361" r:id="rId29"/>
    <p:sldId id="343" r:id="rId30"/>
    <p:sldId id="344" r:id="rId31"/>
    <p:sldId id="345" r:id="rId32"/>
    <p:sldId id="304" r:id="rId33"/>
    <p:sldId id="350" r:id="rId34"/>
    <p:sldId id="362" r:id="rId35"/>
    <p:sldId id="312" r:id="rId36"/>
    <p:sldId id="365" r:id="rId37"/>
    <p:sldId id="364" r:id="rId38"/>
    <p:sldId id="289" r:id="rId39"/>
    <p:sldId id="313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E9FD-42D6-4C53-96B7-636249711A82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C5DA-4C42-4FB2-98A2-44BE79BE27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85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4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8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75424B7-876D-441C-9289-6477F7118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3384E5-21B8-4B73-AB4C-7B79E64AB21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F2A9FB7-8CB0-4EB0-8356-5C6B630B9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0BA4694-447D-4B56-942A-47D2BE87E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BB932-0A15-4C15-9F42-E3DC75B5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3D225C6-E1C7-4B19-A4F8-8B13B2FD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3A0DDC-0D56-4E60-87EB-D8C629C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47D544-09FD-4671-9BCE-76B27544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1211BC-5BFE-41EC-AE67-E867B96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2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93F303-5016-4C78-AC9F-4C3FA9C6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8AD9771-7971-4BE6-9BFE-D5FB5ACB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CE4735-CE78-4054-8EFE-CF0F26BB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61DAB4-A139-4276-A88F-58881881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33EE28-8590-4A2B-8211-7AE3E9B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6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C29C0F1-90BC-41F8-89CF-8A5A6B47D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ADACB3A-A085-4D12-95FC-179C5A703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250301-4D44-4DAD-96FC-4366B9E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D994ED5-1A67-41D3-BA16-55C1E680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0EBDDF-8843-4E56-A097-3394C0A2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30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073D3-ECC4-49D8-9BA3-AF790364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BF2CC-B659-49DC-9C2C-D9953B0D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9BF5C-5E36-4FE0-8C45-CFA45EC1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1987-F4F6-42D0-BD48-35C1C9BF7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9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D837D-4923-4AB1-A66D-3A93B0F3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7115A3-2F84-46FD-A728-E80FF25E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D34EA-7015-45CE-9EB0-7E30C323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E628-6CB6-455C-9B0E-E51DA2D4D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6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8C779-6891-49F8-BD18-E4BDB7CA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9047A-5145-4ABE-A039-09EB15F4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5AF7B-5A47-4C57-A433-4014DB4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F8AF-F22F-435A-B79A-7EF4A7E75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B355EB-5E5C-4BEE-B627-89B5918C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ED8483-8A3D-4720-B6DE-7117B9B4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4A6576-EF79-4437-A3DF-663BA783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83EFD41-D216-405A-B1C4-28F893D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C6816C-6FAB-4810-ABEF-E7439096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CE0036-DDC2-4BCF-8D9B-915C0EC0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D0F512F-6055-42D4-A4FF-CAB3D3F0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BB45CF-78C4-4D1E-B83E-2FCE0072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A54308-D792-4587-9B3E-C491EE1C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844C25-1B34-4FB6-A063-537A5E0B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37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846C21-019E-4102-8F64-737E435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9A05F0-EB7E-45EE-ADD4-2FDE05D9E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0C601A-346B-486C-850F-0C96EEF4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2CF7769-6D2C-4510-B456-E1F6CC46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6863EE-4E25-4648-BBC8-65088FF8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91A7910-8E14-4D98-9EC9-41651A9D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0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C0BB30-ED53-47CF-B654-59E54622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4650EE-AF20-44E1-9C41-56C948F52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F72EAE2-385B-4007-A4FE-3BFED5B5C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2EDDB23-5C8F-4181-9ED8-8500309D9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99A5453-B978-4A49-9F5C-42C286A5E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F84117-D564-4F8F-8BF3-6C80F0A2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2E5CCA6-E4A2-47C9-AFDF-E63D1A81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90603F7-AA8D-41E4-9D61-6D4BAD6A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3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39FA08-510A-41F5-A5F0-F569AE1C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49F0D75-27E8-43D6-8FBE-A2E0099A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6194877-5216-4FC3-9EFD-F3056749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22E82F8-4548-42F4-BA7E-7EF4CA18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6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BFF932E-8FF2-49B9-8A8F-6F378783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6C306D7-8F0D-4867-8B04-C8CB1636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A173B57-003B-466F-9649-29E693CF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5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9DF805-1B0E-46BC-8DA2-5FC1DD48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4B71BF-1CC5-449C-97A5-E8B9D7E5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04EA5F8-08F9-4980-A17D-C1420B87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BD33501-B937-4636-8BE8-AA6E2602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8763A28-AD3F-4C58-8D18-10641702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FD5A7C-6F5C-4B68-9296-A34358A0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06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5F2490-0058-47B2-9C27-1F4187CA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ADE87E-8F85-44B0-BED0-E646CCDFF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83B12A7-4E1B-42D0-8DC8-3F64AEDB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0F8597-5A42-45EA-943B-CD5444DE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7D0B15-D255-4137-AA9E-3E142C3B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A51D45F-DC44-43F8-90FD-7E1D5518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2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9E53B85-3558-4632-8C7B-36FD5ADB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91110D-DC73-4DBE-BA81-763096E1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6C4553B-E057-48E1-9AD1-CE142A230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F188-5AC3-4E2F-B21A-45DDC3F88844}" type="datetimeFigureOut">
              <a:rPr lang="vi-VN" smtClean="0"/>
              <a:t>21/03/2022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5EB3A2-07A6-4081-BEDD-BC245CCD2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287EB2-BAF4-4B33-97FA-1D3D0CE72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9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myheartmoscow.wordpress.com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48CBF64-DF65-4AEC-9459-A5824486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465895"/>
            <a:ext cx="1127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CHỦ ĐỀ 1: XÃ HỘI PHONG KIẾN PHƯƠNG TÂY</a:t>
            </a:r>
          </a:p>
          <a:p>
            <a:pPr algn="ctr" eaLnBrk="1" hangingPunct="1"/>
            <a:r>
              <a:rPr lang="vi-VN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g461550990" descr="Medieval Fair">
            <a:extLst>
              <a:ext uri="{FF2B5EF4-FFF2-40B4-BE49-F238E27FC236}">
                <a16:creationId xmlns:a16="http://schemas.microsoft.com/office/drawing/2014/main" id="{8C7648EC-67AE-4027-9145-FBFC68BA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4440238" y="3408363"/>
            <a:ext cx="4094162" cy="309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id="{8A7F15B0-FA57-4307-8C7A-1067C2FF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" y="3368421"/>
            <a:ext cx="4093683" cy="30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Hoi cho o Duc">
            <a:extLst>
              <a:ext uri="{FF2B5EF4-FFF2-40B4-BE49-F238E27FC236}">
                <a16:creationId xmlns:a16="http://schemas.microsoft.com/office/drawing/2014/main" id="{005A0156-459B-4542-AC52-23161466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408363"/>
            <a:ext cx="2714625" cy="31797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3D9B0622-B79D-45F1-B52B-D81018E8BBC1}"/>
              </a:ext>
            </a:extLst>
          </p:cNvPr>
          <p:cNvSpPr/>
          <p:nvPr/>
        </p:nvSpPr>
        <p:spPr>
          <a:xfrm>
            <a:off x="4156075" y="2749550"/>
            <a:ext cx="5556250" cy="3059113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22385C-C89E-4831-8237-F486EB9A2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35750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của người Giéc-man đã tác động đến xã hội Tây Âu như thế nào?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3"/>
    </mc:Choice>
    <mc:Fallback xmlns="">
      <p:transition spd="slow" advTm="10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" name="Mũi tên: Xuống 1">
            <a:extLst>
              <a:ext uri="{FF2B5EF4-FFF2-40B4-BE49-F238E27FC236}">
                <a16:creationId xmlns:a16="http://schemas.microsoft.com/office/drawing/2014/main" id="{59764388-7113-4582-807A-ED8640A027B6}"/>
              </a:ext>
            </a:extLst>
          </p:cNvPr>
          <p:cNvSpPr/>
          <p:nvPr/>
        </p:nvSpPr>
        <p:spPr>
          <a:xfrm rot="16200000">
            <a:off x="7389746" y="1822203"/>
            <a:ext cx="3285760" cy="40997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36AD5880-1479-4CA1-BE57-03AFD9579CD0}"/>
              </a:ext>
            </a:extLst>
          </p:cNvPr>
          <p:cNvSpPr/>
          <p:nvPr/>
        </p:nvSpPr>
        <p:spPr>
          <a:xfrm>
            <a:off x="1173497" y="2438401"/>
            <a:ext cx="3727939" cy="431409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33AFD6-6AA3-42DE-9916-97BB29EE0A90}"/>
              </a:ext>
            </a:extLst>
          </p:cNvPr>
          <p:cNvSpPr txBox="1"/>
          <p:nvPr/>
        </p:nvSpPr>
        <p:spPr>
          <a:xfrm>
            <a:off x="6982733" y="3389798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"/>
    </mc:Choice>
    <mc:Fallback xmlns="">
      <p:transition spd="slow" advTm="1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4" name="Picture 4" descr="chienbinh">
            <a:extLst>
              <a:ext uri="{FF2B5EF4-FFF2-40B4-BE49-F238E27FC236}">
                <a16:creationId xmlns:a16="http://schemas.microsoft.com/office/drawing/2014/main" id="{F81C4E4F-4D6C-4451-8461-47C0A040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046288"/>
            <a:ext cx="1539875" cy="3013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051050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nole">
            <a:extLst>
              <a:ext uri="{FF2B5EF4-FFF2-40B4-BE49-F238E27FC236}">
                <a16:creationId xmlns:a16="http://schemas.microsoft.com/office/drawing/2014/main" id="{F16D5AFF-8A30-42B6-BD8C-D4630F7E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18" y="2389188"/>
            <a:ext cx="2122488" cy="2670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D4303E73-2E63-4DDF-96B4-C3EDA162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63" y="5132388"/>
            <a:ext cx="20367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Tướng lĩnh quân sự, quý tộc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068888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chúa 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D81097A1-63A1-4FC9-AA75-5F6F08C2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399" y="5158216"/>
            <a:ext cx="2498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09" y="5025293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9AB384DC-0079-4A64-88A5-3F0E1D88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671888"/>
            <a:ext cx="1071563" cy="349250"/>
          </a:xfrm>
          <a:prstGeom prst="rightArrow">
            <a:avLst>
              <a:gd name="adj1" fmla="val 50000"/>
              <a:gd name="adj2" fmla="val 5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447" y="4078716"/>
            <a:ext cx="1524000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373" name="Hộp Văn bản 1">
            <a:extLst>
              <a:ext uri="{FF2B5EF4-FFF2-40B4-BE49-F238E27FC236}">
                <a16:creationId xmlns:a16="http://schemas.microsoft.com/office/drawing/2014/main" id="{965115D1-A989-435F-84D8-8AD1A6E35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076450"/>
            <a:ext cx="2030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ruộng đất, có tước vị</a:t>
            </a: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Hộp Văn bản 2">
            <a:extLst>
              <a:ext uri="{FF2B5EF4-FFF2-40B4-BE49-F238E27FC236}">
                <a16:creationId xmlns:a16="http://schemas.microsoft.com/office/drawing/2014/main" id="{1F6C81BC-A5A8-436D-BA0E-61F0FF20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2678906"/>
            <a:ext cx="19224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41" y="277421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5"/>
    </mc:Choice>
    <mc:Fallback xmlns="">
      <p:transition spd="slow" advTm="24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 animBg="1"/>
      <p:bldP spid="15373" grpId="0"/>
      <p:bldP spid="15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7" y="1973263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425" y="5075544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856" y="5283994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 rot="2172347">
            <a:off x="4170671" y="3599654"/>
            <a:ext cx="2322138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33" y="283832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420E81-88C6-4683-A947-0D9C784998FF}"/>
              </a:ext>
            </a:extLst>
          </p:cNvPr>
          <p:cNvSpPr txBox="1"/>
          <p:nvPr/>
        </p:nvSpPr>
        <p:spPr>
          <a:xfrm rot="2005778">
            <a:off x="4961309" y="3171764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0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6"/>
    </mc:Choice>
    <mc:Fallback xmlns="">
      <p:transition spd="slow" advTm="231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7" y="1973263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425" y="5075544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856" y="5283994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 rot="2172347">
            <a:off x="4170671" y="3599654"/>
            <a:ext cx="2322138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33" y="283832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66C6DB-49D3-452D-9617-73DEA9722A35}"/>
              </a:ext>
            </a:extLst>
          </p:cNvPr>
          <p:cNvSpPr txBox="1"/>
          <p:nvPr/>
        </p:nvSpPr>
        <p:spPr>
          <a:xfrm>
            <a:off x="1284074" y="6136710"/>
            <a:ext cx="101753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phong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châu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Âu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endParaRPr lang="vi-VN" altLang="vi-VN" sz="30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420E81-88C6-4683-A947-0D9C784998FF}"/>
              </a:ext>
            </a:extLst>
          </p:cNvPr>
          <p:cNvSpPr txBox="1"/>
          <p:nvPr/>
        </p:nvSpPr>
        <p:spPr>
          <a:xfrm rot="2005778">
            <a:off x="4961309" y="3171764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6"/>
    </mc:Choice>
    <mc:Fallback xmlns="">
      <p:transition spd="slow" advTm="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97FF9C29-0456-41E1-9EE5-EB0D1724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7411" name="Hộp Văn bản 8">
            <a:extLst>
              <a:ext uri="{FF2B5EF4-FFF2-40B4-BE49-F238E27FC236}">
                <a16:creationId xmlns:a16="http://schemas.microsoft.com/office/drawing/2014/main" id="{AF6EFB09-0B7C-40EA-B0C7-1A33783A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7413" name="Hộp Văn bản 5">
            <a:extLst>
              <a:ext uri="{FF2B5EF4-FFF2-40B4-BE49-F238E27FC236}">
                <a16:creationId xmlns:a16="http://schemas.microsoft.com/office/drawing/2014/main" id="{EECCAFEC-C735-4B43-AC1E-A3119035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8669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21D68E8D-CF2C-428D-8C3A-215FDFA5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69831"/>
            <a:ext cx="11277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phong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altLang="vi-VN" sz="2800" b="1" dirty="0">
              <a:solidFill>
                <a:srgbClr val="C00000"/>
              </a:solidFill>
            </a:endParaRPr>
          </a:p>
          <a:p>
            <a:pPr marL="0" indent="0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0"/>
    </mc:Choice>
    <mc:Fallback xmlns="">
      <p:transition spd="slow" advTm="2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CC70995-651E-43DB-9331-F3D89462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BA635B06-65EB-4828-9BD0-07B486AA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18436" name="Hộp Văn bản 8">
            <a:extLst>
              <a:ext uri="{FF2B5EF4-FFF2-40B4-BE49-F238E27FC236}">
                <a16:creationId xmlns:a16="http://schemas.microsoft.com/office/drawing/2014/main" id="{646B0ACB-9409-46B6-87B9-07597D8C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0"/>
    </mc:Choice>
    <mc:Fallback xmlns="">
      <p:transition spd="slow" advTm="1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6942D061-D7F3-4FF4-91CE-7EF6A64704BB}"/>
              </a:ext>
            </a:extLst>
          </p:cNvPr>
          <p:cNvSpPr/>
          <p:nvPr/>
        </p:nvSpPr>
        <p:spPr>
          <a:xfrm>
            <a:off x="7924800" y="-47625"/>
            <a:ext cx="3648075" cy="1371600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3" name="Hộp Văn bản 8">
            <a:extLst>
              <a:ext uri="{FF2B5EF4-FFF2-40B4-BE49-F238E27FC236}">
                <a16:creationId xmlns:a16="http://schemas.microsoft.com/office/drawing/2014/main" id="{24364394-1F4C-41C9-BAC6-19D68405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31750"/>
            <a:ext cx="2811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CA372D89-437A-4CE6-BC97-E56C70481BE2}"/>
              </a:ext>
            </a:extLst>
          </p:cNvPr>
          <p:cNvSpPr/>
          <p:nvPr/>
        </p:nvSpPr>
        <p:spPr>
          <a:xfrm>
            <a:off x="8437563" y="1682750"/>
            <a:ext cx="3648075" cy="1612900"/>
          </a:xfrm>
          <a:prstGeom prst="cloudCallout">
            <a:avLst>
              <a:gd name="adj1" fmla="val -36722"/>
              <a:gd name="adj2" fmla="val 573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5" name="Hộp Văn bản 10">
            <a:extLst>
              <a:ext uri="{FF2B5EF4-FFF2-40B4-BE49-F238E27FC236}">
                <a16:creationId xmlns:a16="http://schemas.microsoft.com/office/drawing/2014/main" id="{C85D986E-4887-4953-BAD1-3DB64382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833563"/>
            <a:ext cx="2811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6"/>
    </mc:Choice>
    <mc:Fallback xmlns="">
      <p:transition spd="slow" advTm="1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463" grpId="0"/>
      <p:bldP spid="10" grpId="0" animBg="1"/>
      <p:bldP spid="19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A7632C1F-C595-4209-8624-F97C10EC04A2}"/>
              </a:ext>
            </a:extLst>
          </p:cNvPr>
          <p:cNvSpPr/>
          <p:nvPr/>
        </p:nvSpPr>
        <p:spPr>
          <a:xfrm>
            <a:off x="15875" y="0"/>
            <a:ext cx="4152900" cy="2438400"/>
          </a:xfrm>
          <a:prstGeom prst="wedgeRoundRectCallout">
            <a:avLst>
              <a:gd name="adj1" fmla="val 79870"/>
              <a:gd name="adj2" fmla="val 533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0C15CF4D-0ACF-4634-A72D-8642A8CA67FC}"/>
              </a:ext>
            </a:extLst>
          </p:cNvPr>
          <p:cNvSpPr/>
          <p:nvPr/>
        </p:nvSpPr>
        <p:spPr>
          <a:xfrm>
            <a:off x="6172200" y="4527550"/>
            <a:ext cx="5638800" cy="1371600"/>
          </a:xfrm>
          <a:prstGeom prst="wedgeRoundRectCallout">
            <a:avLst>
              <a:gd name="adj1" fmla="val -98810"/>
              <a:gd name="adj2" fmla="val -16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5"/>
    </mc:Choice>
    <mc:Fallback xmlns="">
      <p:transition spd="slow" advTm="2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76D72F0A-669F-434A-9970-D56264F7EE1C}"/>
              </a:ext>
            </a:extLst>
          </p:cNvPr>
          <p:cNvSpPr/>
          <p:nvPr/>
        </p:nvSpPr>
        <p:spPr>
          <a:xfrm>
            <a:off x="8018585" y="298939"/>
            <a:ext cx="4097215" cy="787888"/>
          </a:xfrm>
          <a:prstGeom prst="wedgeRoundRectCallout">
            <a:avLst>
              <a:gd name="adj1" fmla="val -131428"/>
              <a:gd name="adj2" fmla="val 1112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7"/>
    </mc:Choice>
    <mc:Fallback xmlns="">
      <p:transition spd="slow" advTm="26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ộp Văn bản 4">
            <a:extLst>
              <a:ext uri="{FF2B5EF4-FFF2-40B4-BE49-F238E27FC236}">
                <a16:creationId xmlns:a16="http://schemas.microsoft.com/office/drawing/2014/main" id="{B7477A33-0460-41B3-83C1-C13E56DA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9363"/>
            <a:ext cx="1127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PHẦN MỘT: KHÁI QUÁT LỊCH SỬ THẾ GIỚI TRUNG ĐẠI</a:t>
            </a:r>
          </a:p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Hộp Văn bản 6">
            <a:extLst>
              <a:ext uri="{FF2B5EF4-FFF2-40B4-BE49-F238E27FC236}">
                <a16:creationId xmlns:a16="http://schemas.microsoft.com/office/drawing/2014/main" id="{722C4E79-D64E-4591-8379-FD040B25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-1270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PHÒNG GIÁO DỤC VÀ ĐÀO TẠO QUẬN GÒ VẤP</a:t>
            </a:r>
          </a:p>
        </p:txBody>
      </p:sp>
      <p:sp>
        <p:nvSpPr>
          <p:cNvPr id="8196" name="Hộp Văn bản 8">
            <a:extLst>
              <a:ext uri="{FF2B5EF4-FFF2-40B4-BE49-F238E27FC236}">
                <a16:creationId xmlns:a16="http://schemas.microsoft.com/office/drawing/2014/main" id="{001DB38C-D560-42D1-87FD-CF01ADE7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37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VIDEO BÀI GIẢNG LỊCH SỬ LỚP 7 </a:t>
            </a:r>
          </a:p>
        </p:txBody>
      </p:sp>
      <p:pic>
        <p:nvPicPr>
          <p:cNvPr id="8197" name="Img461550990" descr="Medieval Fair">
            <a:extLst>
              <a:ext uri="{FF2B5EF4-FFF2-40B4-BE49-F238E27FC236}">
                <a16:creationId xmlns:a16="http://schemas.microsoft.com/office/drawing/2014/main" id="{A425F582-E6D2-414D-BE07-5F4DE5CB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4440238" y="3408363"/>
            <a:ext cx="4094162" cy="309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id="{B59A107A-9D70-4628-B093-5046E537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" y="3368421"/>
            <a:ext cx="4093683" cy="30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3" descr="Hoi cho o Duc">
            <a:extLst>
              <a:ext uri="{FF2B5EF4-FFF2-40B4-BE49-F238E27FC236}">
                <a16:creationId xmlns:a16="http://schemas.microsoft.com/office/drawing/2014/main" id="{34F05413-9E08-418F-B453-27C86739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408363"/>
            <a:ext cx="2714625" cy="31797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859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Lau dai cua cac lanh chua">
            <a:extLst>
              <a:ext uri="{FF2B5EF4-FFF2-40B4-BE49-F238E27FC236}">
                <a16:creationId xmlns:a16="http://schemas.microsoft.com/office/drawing/2014/main" id="{F71659E0-23A1-4C95-B73B-047E1E2911C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4081" y="0"/>
            <a:ext cx="3703441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14" descr="chateaux_001">
            <a:extLst>
              <a:ext uri="{FF2B5EF4-FFF2-40B4-BE49-F238E27FC236}">
                <a16:creationId xmlns:a16="http://schemas.microsoft.com/office/drawing/2014/main" id="{D5B1D09E-76B6-4CF0-B317-B4190291792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7522" y="0"/>
            <a:ext cx="3703441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24" descr="181j">
            <a:extLst>
              <a:ext uri="{FF2B5EF4-FFF2-40B4-BE49-F238E27FC236}">
                <a16:creationId xmlns:a16="http://schemas.microsoft.com/office/drawing/2014/main" id="{77674365-B9AB-4467-A42F-E099206BDCE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099" y="2971801"/>
            <a:ext cx="3477621" cy="33623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7">
            <a:extLst>
              <a:ext uri="{FF2B5EF4-FFF2-40B4-BE49-F238E27FC236}">
                <a16:creationId xmlns:a16="http://schemas.microsoft.com/office/drawing/2014/main" id="{19B65038-D574-421B-A3ED-DFE01657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24" y="6334125"/>
            <a:ext cx="53594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5" name="Picture 22" descr="Lau dai va thanh quach kien co cua lanh chua">
            <a:extLst>
              <a:ext uri="{FF2B5EF4-FFF2-40B4-BE49-F238E27FC236}">
                <a16:creationId xmlns:a16="http://schemas.microsoft.com/office/drawing/2014/main" id="{7B290D16-95FB-420A-AAF5-016C77CF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2" y="2971801"/>
            <a:ext cx="3703441" cy="3362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25" descr="Image for myheartmoscow.wordpress.com">
            <a:hlinkClick r:id="rId6"/>
            <a:extLst>
              <a:ext uri="{FF2B5EF4-FFF2-40B4-BE49-F238E27FC236}">
                <a16:creationId xmlns:a16="http://schemas.microsoft.com/office/drawing/2014/main" id="{D3E45C28-3E94-485F-98E4-60B3770A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971801"/>
            <a:ext cx="3703441" cy="3362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4"/>
    </mc:Choice>
    <mc:Fallback xmlns="">
      <p:transition spd="slow" advTm="246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11B2EC8-7A28-4348-99BE-CF2EFC9B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B2DDDC1B-4E75-4E59-A2C1-80E85FC1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1508" name="Hộp Văn bản 8">
            <a:extLst>
              <a:ext uri="{FF2B5EF4-FFF2-40B4-BE49-F238E27FC236}">
                <a16:creationId xmlns:a16="http://schemas.microsoft.com/office/drawing/2014/main" id="{D634F2C6-947B-475B-9D07-4F38D833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95D72B-C007-416C-A7CF-D3F2BDF0A963}"/>
              </a:ext>
            </a:extLst>
          </p:cNvPr>
          <p:cNvSpPr txBox="1"/>
          <p:nvPr/>
        </p:nvSpPr>
        <p:spPr>
          <a:xfrm>
            <a:off x="609600" y="2405063"/>
            <a:ext cx="10896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Hộp Văn bản 6">
            <a:extLst>
              <a:ext uri="{FF2B5EF4-FFF2-40B4-BE49-F238E27FC236}">
                <a16:creationId xmlns:a16="http://schemas.microsoft.com/office/drawing/2014/main" id="{3734DDC1-E6F5-4D84-801B-EFA0E337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90221"/>
            <a:ext cx="312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E69BCDE7-F08D-41BC-A2D8-D195CD1A05A4}"/>
              </a:ext>
            </a:extLst>
          </p:cNvPr>
          <p:cNvSpPr/>
          <p:nvPr/>
        </p:nvSpPr>
        <p:spPr>
          <a:xfrm>
            <a:off x="7543800" y="3823038"/>
            <a:ext cx="4648200" cy="2547938"/>
          </a:xfrm>
          <a:prstGeom prst="cloud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512" name="Hộp Văn bản 8">
            <a:extLst>
              <a:ext uri="{FF2B5EF4-FFF2-40B4-BE49-F238E27FC236}">
                <a16:creationId xmlns:a16="http://schemas.microsoft.com/office/drawing/2014/main" id="{18F400AA-8A64-4A30-8740-CCBB7577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2390775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1"/>
    </mc:Choice>
    <mc:Fallback xmlns="">
      <p:transition spd="slow" advTm="28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_0305">
            <a:extLst>
              <a:ext uri="{FF2B5EF4-FFF2-40B4-BE49-F238E27FC236}">
                <a16:creationId xmlns:a16="http://schemas.microsoft.com/office/drawing/2014/main" id="{8167625F-AB44-4086-8EE2-BD37C2B90E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23925"/>
            <a:ext cx="3765550" cy="372427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7" descr="feasting and merriment">
            <a:extLst>
              <a:ext uri="{FF2B5EF4-FFF2-40B4-BE49-F238E27FC236}">
                <a16:creationId xmlns:a16="http://schemas.microsoft.com/office/drawing/2014/main" id="{1FE1FF26-47A4-4E02-ABA2-B7788A064C5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0" y="935038"/>
            <a:ext cx="3484563" cy="371316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0" descr="And yet more feasting!">
            <a:extLst>
              <a:ext uri="{FF2B5EF4-FFF2-40B4-BE49-F238E27FC236}">
                <a16:creationId xmlns:a16="http://schemas.microsoft.com/office/drawing/2014/main" id="{5996E63D-7CAD-4CE3-B721-218FEFEC85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7980"/>
          <a:stretch>
            <a:fillRect/>
          </a:stretch>
        </p:blipFill>
        <p:spPr>
          <a:xfrm>
            <a:off x="4154488" y="935038"/>
            <a:ext cx="3486150" cy="371316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3">
            <a:extLst>
              <a:ext uri="{FF2B5EF4-FFF2-40B4-BE49-F238E27FC236}">
                <a16:creationId xmlns:a16="http://schemas.microsoft.com/office/drawing/2014/main" id="{8B483D37-4EF7-4424-834C-4B9EAC2B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797425"/>
            <a:ext cx="3632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4" name="Text Box 14">
            <a:extLst>
              <a:ext uri="{FF2B5EF4-FFF2-40B4-BE49-F238E27FC236}">
                <a16:creationId xmlns:a16="http://schemas.microsoft.com/office/drawing/2014/main" id="{4ED1F48D-4ACA-4789-8AD7-023CD7F8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800600"/>
            <a:ext cx="284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tiệc tùng</a:t>
            </a:r>
          </a:p>
        </p:txBody>
      </p:sp>
      <p:sp>
        <p:nvSpPr>
          <p:cNvPr id="22535" name="Text Box 15">
            <a:extLst>
              <a:ext uri="{FF2B5EF4-FFF2-40B4-BE49-F238E27FC236}">
                <a16:creationId xmlns:a16="http://schemas.microsoft.com/office/drawing/2014/main" id="{68BF8B21-B9C1-4EB0-A838-FD842C83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800600"/>
            <a:ext cx="253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hội hè </a:t>
            </a:r>
          </a:p>
        </p:txBody>
      </p:sp>
      <p:sp>
        <p:nvSpPr>
          <p:cNvPr id="22536" name="Text Box 16">
            <a:extLst>
              <a:ext uri="{FF2B5EF4-FFF2-40B4-BE49-F238E27FC236}">
                <a16:creationId xmlns:a16="http://schemas.microsoft.com/office/drawing/2014/main" id="{8BF23785-CA60-448C-A4C1-087C28F5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63500"/>
            <a:ext cx="55499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của lãnh chúa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4"/>
    </mc:Choice>
    <mc:Fallback xmlns="">
      <p:transition spd="slow" advTm="1551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ông nô làm ruộn g">
            <a:extLst>
              <a:ext uri="{FF2B5EF4-FFF2-40B4-BE49-F238E27FC236}">
                <a16:creationId xmlns:a16="http://schemas.microsoft.com/office/drawing/2014/main" id="{FB42BA75-F89F-4E1E-810F-671E83BCD12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39775"/>
            <a:ext cx="5105400" cy="50514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976EC7A5-4395-476B-8CAD-809F2944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61038"/>
            <a:ext cx="20415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nô làm ruộng</a:t>
            </a:r>
          </a:p>
        </p:txBody>
      </p:sp>
      <p:pic>
        <p:nvPicPr>
          <p:cNvPr id="23556" name="Picture 14" descr="nongno5">
            <a:extLst>
              <a:ext uri="{FF2B5EF4-FFF2-40B4-BE49-F238E27FC236}">
                <a16:creationId xmlns:a16="http://schemas.microsoft.com/office/drawing/2014/main" id="{3182F99E-6A5C-41ED-9FC3-4F492604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>
            <a:fillRect/>
          </a:stretch>
        </p:blipFill>
        <p:spPr bwMode="auto">
          <a:xfrm>
            <a:off x="5638800" y="739775"/>
            <a:ext cx="5921375" cy="5051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17">
            <a:extLst>
              <a:ext uri="{FF2B5EF4-FFF2-40B4-BE49-F238E27FC236}">
                <a16:creationId xmlns:a16="http://schemas.microsoft.com/office/drawing/2014/main" id="{68C71656-8E85-4812-AB5F-59EF8CAD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5975350"/>
            <a:ext cx="1744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cày</a:t>
            </a:r>
          </a:p>
        </p:txBody>
      </p:sp>
      <p:sp>
        <p:nvSpPr>
          <p:cNvPr id="23558" name="Text Box 21">
            <a:extLst>
              <a:ext uri="{FF2B5EF4-FFF2-40B4-BE49-F238E27FC236}">
                <a16:creationId xmlns:a16="http://schemas.microsoft.com/office/drawing/2014/main" id="{65801B7D-D478-4DAE-BA28-D656B9CF2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-39688"/>
            <a:ext cx="469900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của nông nô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5"/>
    </mc:Choice>
    <mc:Fallback xmlns="">
      <p:transition spd="slow" advTm="231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370AE3E-D155-4B55-9B98-862B0FCA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07177EB6-9826-4D44-9AAE-AAB50090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4580" name="Hộp Văn bản 8">
            <a:extLst>
              <a:ext uri="{FF2B5EF4-FFF2-40B4-BE49-F238E27FC236}">
                <a16:creationId xmlns:a16="http://schemas.microsoft.com/office/drawing/2014/main" id="{C26C11B4-E075-48FF-BA36-1D166015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C647B57-4A9F-46D9-81D6-240F3DE927E7}"/>
              </a:ext>
            </a:extLst>
          </p:cNvPr>
          <p:cNvSpPr txBox="1"/>
          <p:nvPr/>
        </p:nvSpPr>
        <p:spPr>
          <a:xfrm>
            <a:off x="609600" y="2405063"/>
            <a:ext cx="108966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582" name="Hộp Văn bản 7">
            <a:extLst>
              <a:ext uri="{FF2B5EF4-FFF2-40B4-BE49-F238E27FC236}">
                <a16:creationId xmlns:a16="http://schemas.microsoft.com/office/drawing/2014/main" id="{816813E8-F2C0-4087-8E6B-ADCEF5E6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4050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1"/>
    </mc:Choice>
    <mc:Fallback xmlns="">
      <p:transition spd="slow" advTm="1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5B1E0340-3BFA-447B-9AD3-B4DFAF9B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C2A8DC0-7294-48C1-924C-D3765A3C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5604" name="Hộp Văn bản 8">
            <a:extLst>
              <a:ext uri="{FF2B5EF4-FFF2-40B4-BE49-F238E27FC236}">
                <a16:creationId xmlns:a16="http://schemas.microsoft.com/office/drawing/2014/main" id="{391EF252-C536-44F1-8223-CE5BFA7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3" name="Nổ: 8 Điểm 2">
            <a:extLst>
              <a:ext uri="{FF2B5EF4-FFF2-40B4-BE49-F238E27FC236}">
                <a16:creationId xmlns:a16="http://schemas.microsoft.com/office/drawing/2014/main" id="{F3B49206-A464-48B6-8EE1-F891A3CC8BD1}"/>
              </a:ext>
            </a:extLst>
          </p:cNvPr>
          <p:cNvSpPr/>
          <p:nvPr/>
        </p:nvSpPr>
        <p:spPr>
          <a:xfrm>
            <a:off x="1981200" y="2286000"/>
            <a:ext cx="7620000" cy="39624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cơ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1"/>
    </mc:Choice>
    <mc:Fallback xmlns="">
      <p:transition spd="slow" advTm="1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5B1E0340-3BFA-447B-9AD3-B4DFAF9B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C2A8DC0-7294-48C1-924C-D3765A3C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5604" name="Hộp Văn bản 8">
            <a:extLst>
              <a:ext uri="{FF2B5EF4-FFF2-40B4-BE49-F238E27FC236}">
                <a16:creationId xmlns:a16="http://schemas.microsoft.com/office/drawing/2014/main" id="{391EF252-C536-44F1-8223-CE5BFA7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604676-B7BB-4447-BE6C-294DC1CECD30}"/>
              </a:ext>
            </a:extLst>
          </p:cNvPr>
          <p:cNvSpPr txBox="1"/>
          <p:nvPr/>
        </p:nvSpPr>
        <p:spPr>
          <a:xfrm>
            <a:off x="304800" y="5639599"/>
            <a:ext cx="11652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Nổ: 8 Điểm 8">
            <a:extLst>
              <a:ext uri="{FF2B5EF4-FFF2-40B4-BE49-F238E27FC236}">
                <a16:creationId xmlns:a16="http://schemas.microsoft.com/office/drawing/2014/main" id="{FE553D16-63B8-4FB5-8011-99E4C1D97FEB}"/>
              </a:ext>
            </a:extLst>
          </p:cNvPr>
          <p:cNvSpPr/>
          <p:nvPr/>
        </p:nvSpPr>
        <p:spPr>
          <a:xfrm>
            <a:off x="2672861" y="1841106"/>
            <a:ext cx="7620000" cy="39624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cơ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4"/>
    </mc:Choice>
    <mc:Fallback xmlns="">
      <p:transition spd="slow" advTm="1308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54DB6742-6E43-4059-851A-84B0A439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7A59924C-DE88-4B7E-B5AA-C0F0BF706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6628" name="Hộp Văn bản 8">
            <a:extLst>
              <a:ext uri="{FF2B5EF4-FFF2-40B4-BE49-F238E27FC236}">
                <a16:creationId xmlns:a16="http://schemas.microsoft.com/office/drawing/2014/main" id="{EE1B0303-943B-4335-ABDF-CA8DB109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6630" name="Hộp Văn bản 7">
            <a:extLst>
              <a:ext uri="{FF2B5EF4-FFF2-40B4-BE49-F238E27FC236}">
                <a16:creationId xmlns:a16="http://schemas.microsoft.com/office/drawing/2014/main" id="{DE5D6DD2-D832-4B6B-945D-5CB10770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4050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BDA5CC5-C1BD-4FFE-8834-28E89321E948}"/>
              </a:ext>
            </a:extLst>
          </p:cNvPr>
          <p:cNvSpPr txBox="1"/>
          <p:nvPr/>
        </p:nvSpPr>
        <p:spPr>
          <a:xfrm>
            <a:off x="533400" y="2405063"/>
            <a:ext cx="108966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6"/>
    </mc:Choice>
    <mc:Fallback xmlns="">
      <p:transition spd="slow" advTm="1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63C089CF-C8F3-493A-A94F-A3678A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9999D95-1EB8-4714-855D-BB08B9F8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7652" name="Hộp Văn bản 8">
            <a:extLst>
              <a:ext uri="{FF2B5EF4-FFF2-40B4-BE49-F238E27FC236}">
                <a16:creationId xmlns:a16="http://schemas.microsoft.com/office/drawing/2014/main" id="{AA1DB81F-671A-4D2E-8318-29B4EBBD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CBA85-4086-41E1-9BC5-6F0357E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6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8"/>
    </mc:Choice>
    <mc:Fallback xmlns="">
      <p:transition spd="slow" advTm="1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63C089CF-C8F3-493A-A94F-A3678A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9999D95-1EB8-4714-855D-BB08B9F8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7652" name="Hộp Văn bản 8">
            <a:extLst>
              <a:ext uri="{FF2B5EF4-FFF2-40B4-BE49-F238E27FC236}">
                <a16:creationId xmlns:a16="http://schemas.microsoft.com/office/drawing/2014/main" id="{AA1DB81F-671A-4D2E-8318-29B4EBBD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CBA85-4086-41E1-9BC5-6F0357E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E9E20B2B-72C5-4618-9965-EE002F9B9F82}"/>
              </a:ext>
            </a:extLst>
          </p:cNvPr>
          <p:cNvSpPr/>
          <p:nvPr/>
        </p:nvSpPr>
        <p:spPr>
          <a:xfrm>
            <a:off x="6705600" y="3810000"/>
            <a:ext cx="4800600" cy="2362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1"/>
    </mc:Choice>
    <mc:Fallback xmlns="">
      <p:transition spd="slow" advTm="1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F0556BB0-B91E-46D3-9DAE-0AD83B8F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F2A58306-8A08-4D33-8F3C-89634DC01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EEB0989D-8E60-4266-9BE0-8D43F9BB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22553"/>
            <a:ext cx="6156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1" name="Hộp Văn bản 8">
            <a:extLst>
              <a:ext uri="{FF2B5EF4-FFF2-40B4-BE49-F238E27FC236}">
                <a16:creationId xmlns:a16="http://schemas.microsoft.com/office/drawing/2014/main" id="{C284B4BC-4577-4956-AAE4-B6B5956F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0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269F411-D987-443E-9218-BD6CB100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00575"/>
            <a:ext cx="2209800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hóa nhiều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5063CB4-7474-49C2-B82A-1125BC6F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3382963"/>
            <a:ext cx="3200400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Cần mở rộng buôn bán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727E4E7-0C48-4B4E-8EE5-64727D62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1860550"/>
            <a:ext cx="3057525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Lập xưởng sản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xuất, thị trấn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7424D27B-5AF8-4D09-9CF4-586CE07CF2B1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3600450" y="57404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D0E67D0B-183C-4F65-8184-3253C4F24802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5170488" y="4368800"/>
            <a:ext cx="271462" cy="914400"/>
          </a:xfrm>
          <a:prstGeom prst="upArrow">
            <a:avLst>
              <a:gd name="adj1" fmla="val 50000"/>
              <a:gd name="adj2" fmla="val 84211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F553FED5-26C1-40CF-B05C-FB0E26D2FC2A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6997700" y="2773363"/>
            <a:ext cx="271463" cy="914400"/>
          </a:xfrm>
          <a:prstGeom prst="up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id="{87B796D3-00EE-4576-8FCB-3B21841525FB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8561388" y="1104900"/>
            <a:ext cx="271462" cy="914400"/>
          </a:xfrm>
          <a:prstGeom prst="upArrow">
            <a:avLst>
              <a:gd name="adj1" fmla="val 50000"/>
              <a:gd name="adj2" fmla="val 84211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274075EF-5D54-4A46-AB35-FE33240A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54675"/>
            <a:ext cx="2417763" cy="108426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phát triển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AAC9D07D-4F8C-41FF-8998-D3411BAF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"/>
            <a:ext cx="2209800" cy="533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8CDDFDC-48CA-410F-8A8B-A317B03D435A}"/>
              </a:ext>
            </a:extLst>
          </p:cNvPr>
          <p:cNvSpPr txBox="1"/>
          <p:nvPr/>
        </p:nvSpPr>
        <p:spPr>
          <a:xfrm>
            <a:off x="4302369" y="6196806"/>
            <a:ext cx="6777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vi-VN" sz="2800" i="1" dirty="0"/>
          </a:p>
        </p:txBody>
      </p:sp>
    </p:spTree>
    <p:custDataLst>
      <p:tags r:id="rId1"/>
    </p:custDataLst>
  </p:cSld>
  <p:clrMapOvr>
    <a:masterClrMapping/>
  </p:clrMapOvr>
  <p:transition spd="slow" advTm="28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  <p:bldP spid="17419" grpId="0" animBg="1"/>
      <p:bldP spid="174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C14860EF-1B05-4BD5-9F7A-2FC225BD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130F449-6B17-4622-BCB5-583A0BC5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9700" name="Hộp Văn bản 8">
            <a:extLst>
              <a:ext uri="{FF2B5EF4-FFF2-40B4-BE49-F238E27FC236}">
                <a16:creationId xmlns:a16="http://schemas.microsoft.com/office/drawing/2014/main" id="{D258981E-4B4D-466C-B1BE-568BEFCF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B6423CF-6D54-4D7F-BA1C-5F9DF790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36CBEA5-4012-4C82-8D54-FBB2381C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470" y="3013869"/>
            <a:ext cx="425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7"/>
    </mc:Choice>
    <mc:Fallback xmlns="">
      <p:transition spd="slow" advTm="1721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dlif">
            <a:extLst>
              <a:ext uri="{FF2B5EF4-FFF2-40B4-BE49-F238E27FC236}">
                <a16:creationId xmlns:a16="http://schemas.microsoft.com/office/drawing/2014/main" id="{40E588AD-BE56-4A3C-9EF7-0D282BCAFF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3429000" cy="28194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 descr="bourgeois">
            <a:extLst>
              <a:ext uri="{FF2B5EF4-FFF2-40B4-BE49-F238E27FC236}">
                <a16:creationId xmlns:a16="http://schemas.microsoft.com/office/drawing/2014/main" id="{1DF08E43-1BB0-4390-94BE-D514CB1368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46463"/>
            <a:ext cx="3429000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Img461550990" descr="Medieval Fair">
            <a:extLst>
              <a:ext uri="{FF2B5EF4-FFF2-40B4-BE49-F238E27FC236}">
                <a16:creationId xmlns:a16="http://schemas.microsoft.com/office/drawing/2014/main" id="{BD675CDD-4033-4268-A103-9316B74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3690938" y="304800"/>
            <a:ext cx="5537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8">
            <a:extLst>
              <a:ext uri="{FF2B5EF4-FFF2-40B4-BE49-F238E27FC236}">
                <a16:creationId xmlns:a16="http://schemas.microsoft.com/office/drawing/2014/main" id="{DB2AE830-3971-4847-85F9-B03E5957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932363"/>
            <a:ext cx="4254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3"/>
    </mc:Choice>
    <mc:Fallback xmlns="">
      <p:transition spd="slow" advTm="1479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uonban1">
            <a:extLst>
              <a:ext uri="{FF2B5EF4-FFF2-40B4-BE49-F238E27FC236}">
                <a16:creationId xmlns:a16="http://schemas.microsoft.com/office/drawing/2014/main" id="{AEC29962-483C-4399-A684-CB93C48790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3505200" cy="32988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7" descr="buonban2">
            <a:extLst>
              <a:ext uri="{FF2B5EF4-FFF2-40B4-BE49-F238E27FC236}">
                <a16:creationId xmlns:a16="http://schemas.microsoft.com/office/drawing/2014/main" id="{C9463D12-9B79-43B0-870C-7F9EC602476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1981" b="5263"/>
          <a:stretch>
            <a:fillRect/>
          </a:stretch>
        </p:blipFill>
        <p:spPr>
          <a:xfrm>
            <a:off x="1752600" y="3581400"/>
            <a:ext cx="3505200" cy="3081338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10" descr="buonban4">
            <a:extLst>
              <a:ext uri="{FF2B5EF4-FFF2-40B4-BE49-F238E27FC236}">
                <a16:creationId xmlns:a16="http://schemas.microsoft.com/office/drawing/2014/main" id="{D6FBFB8A-29BA-45B8-8F14-156D846E703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2222" b="4445"/>
          <a:stretch>
            <a:fillRect/>
          </a:stretch>
        </p:blipFill>
        <p:spPr>
          <a:xfrm>
            <a:off x="6858000" y="228600"/>
            <a:ext cx="3352800" cy="3276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3" name="Group 14">
            <a:extLst>
              <a:ext uri="{FF2B5EF4-FFF2-40B4-BE49-F238E27FC236}">
                <a16:creationId xmlns:a16="http://schemas.microsoft.com/office/drawing/2014/main" id="{AE3AA227-7709-465A-8F72-2456288EBF6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609975"/>
            <a:ext cx="3352800" cy="2943225"/>
            <a:chOff x="624" y="358"/>
            <a:chExt cx="4704" cy="5795"/>
          </a:xfrm>
        </p:grpSpPr>
        <p:pic>
          <p:nvPicPr>
            <p:cNvPr id="32774" name="Picture 15" descr="7+">
              <a:extLst>
                <a:ext uri="{FF2B5EF4-FFF2-40B4-BE49-F238E27FC236}">
                  <a16:creationId xmlns:a16="http://schemas.microsoft.com/office/drawing/2014/main" id="{4C4A1B77-8AA8-4ED3-AD71-135DB8514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8"/>
              <a:ext cx="4704" cy="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16">
              <a:extLst>
                <a:ext uri="{FF2B5EF4-FFF2-40B4-BE49-F238E27FC236}">
                  <a16:creationId xmlns:a16="http://schemas.microsoft.com/office/drawing/2014/main" id="{B1DF5203-804B-4ADE-BDC1-05B83482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" y="4517"/>
              <a:ext cx="4095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 BUÔN BÁN Ở THÀNH THỊ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2"/>
    </mc:Choice>
    <mc:Fallback xmlns="">
      <p:transition spd="slow" advTm="1523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4">
            <a:extLst>
              <a:ext uri="{FF2B5EF4-FFF2-40B4-BE49-F238E27FC236}">
                <a16:creationId xmlns:a16="http://schemas.microsoft.com/office/drawing/2014/main" id="{66A2F432-1A96-4B41-8BBC-D5B87DD467AB}"/>
              </a:ext>
            </a:extLst>
          </p:cNvPr>
          <p:cNvSpPr txBox="1"/>
          <p:nvPr/>
        </p:nvSpPr>
        <p:spPr>
          <a:xfrm>
            <a:off x="1381569" y="459592"/>
            <a:ext cx="1412509" cy="559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 HÌNH THÀNH VÀ PHÁT TRIỂN CỦA XÃ HỘI PHONG KIẾN Ở CHÂU ÂU</a:t>
            </a:r>
            <a:endParaRPr lang="en-US" sz="2400" kern="1200" dirty="0">
              <a:solidFill>
                <a:srgbClr val="C00000"/>
              </a:solidFill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0049C53A-9BD1-46F2-A33F-ABD65F0C1CC0}"/>
              </a:ext>
            </a:extLst>
          </p:cNvPr>
          <p:cNvGrpSpPr/>
          <p:nvPr/>
        </p:nvGrpSpPr>
        <p:grpSpPr>
          <a:xfrm>
            <a:off x="3087445" y="515232"/>
            <a:ext cx="3091785" cy="1066802"/>
            <a:chOff x="7003080" y="0"/>
            <a:chExt cx="3581315" cy="2011734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AC26260A-44E4-4E6D-AB9F-E6FFC21D65F2}"/>
                </a:ext>
              </a:extLst>
            </p:cNvPr>
            <p:cNvSpPr/>
            <p:nvPr/>
          </p:nvSpPr>
          <p:spPr>
            <a:xfrm>
              <a:off x="7003080" y="0"/>
              <a:ext cx="3581315" cy="20117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Hình chữ nhật: Góc Tròn 7">
              <a:extLst>
                <a:ext uri="{FF2B5EF4-FFF2-40B4-BE49-F238E27FC236}">
                  <a16:creationId xmlns:a16="http://schemas.microsoft.com/office/drawing/2014/main" id="{1F77692D-60E1-4174-A697-D8DC5847B6CB}"/>
                </a:ext>
              </a:extLst>
            </p:cNvPr>
            <p:cNvSpPr txBox="1"/>
            <p:nvPr/>
          </p:nvSpPr>
          <p:spPr>
            <a:xfrm>
              <a:off x="7062002" y="58922"/>
              <a:ext cx="3463471" cy="18938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Sự</a:t>
              </a:r>
              <a:r>
                <a:rPr lang="vi-VN" sz="2400" b="1" i="0" kern="1200" dirty="0">
                  <a:solidFill>
                    <a:srgbClr val="002060"/>
                  </a:solidFill>
                  <a:latin typeface="+mj-lt"/>
                </a:rPr>
                <a:t> hình thành xã hội phong kiến ở châu Âu</a:t>
              </a:r>
              <a:endParaRPr lang="en-US" sz="2400" b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1BD89656-0B89-435B-9078-B4EE6AD669A0}"/>
              </a:ext>
            </a:extLst>
          </p:cNvPr>
          <p:cNvGrpSpPr/>
          <p:nvPr/>
        </p:nvGrpSpPr>
        <p:grpSpPr>
          <a:xfrm>
            <a:off x="3269355" y="2784083"/>
            <a:ext cx="2958550" cy="720403"/>
            <a:chOff x="7193548" y="2412160"/>
            <a:chExt cx="2514668" cy="1066802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953FBC8C-BF36-4F7B-84D3-865403E559A7}"/>
                </a:ext>
              </a:extLst>
            </p:cNvPr>
            <p:cNvSpPr/>
            <p:nvPr/>
          </p:nvSpPr>
          <p:spPr>
            <a:xfrm>
              <a:off x="7193548" y="2412160"/>
              <a:ext cx="2514668" cy="1066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Hình chữ nhật: Góc Tròn 10">
              <a:extLst>
                <a:ext uri="{FF2B5EF4-FFF2-40B4-BE49-F238E27FC236}">
                  <a16:creationId xmlns:a16="http://schemas.microsoft.com/office/drawing/2014/main" id="{202E5417-BCB0-4444-A4DD-FFE3B464FD16}"/>
                </a:ext>
              </a:extLst>
            </p:cNvPr>
            <p:cNvSpPr txBox="1"/>
            <p:nvPr/>
          </p:nvSpPr>
          <p:spPr>
            <a:xfrm>
              <a:off x="7224794" y="2443406"/>
              <a:ext cx="2452176" cy="1004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Lãnh</a:t>
              </a:r>
              <a:r>
                <a:rPr lang="vi-VN" sz="2400" b="1" i="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phong kiến</a:t>
              </a:r>
              <a:endPara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C3438E7-F878-4A29-BDD1-2F53A1E8B481}"/>
              </a:ext>
            </a:extLst>
          </p:cNvPr>
          <p:cNvGrpSpPr/>
          <p:nvPr/>
        </p:nvGrpSpPr>
        <p:grpSpPr>
          <a:xfrm>
            <a:off x="3087445" y="4822634"/>
            <a:ext cx="3043109" cy="1066802"/>
            <a:chOff x="5717927" y="3776119"/>
            <a:chExt cx="4571994" cy="2011734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4B6E4260-FC7B-43B5-BE1E-B98C968F76C3}"/>
                </a:ext>
              </a:extLst>
            </p:cNvPr>
            <p:cNvSpPr/>
            <p:nvPr/>
          </p:nvSpPr>
          <p:spPr>
            <a:xfrm>
              <a:off x="5717927" y="3776119"/>
              <a:ext cx="4571994" cy="20117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Hình chữ nhật: Góc Tròn 13">
              <a:extLst>
                <a:ext uri="{FF2B5EF4-FFF2-40B4-BE49-F238E27FC236}">
                  <a16:creationId xmlns:a16="http://schemas.microsoft.com/office/drawing/2014/main" id="{6552A43F-B231-4FEC-82A1-55971F99C336}"/>
                </a:ext>
              </a:extLst>
            </p:cNvPr>
            <p:cNvSpPr txBox="1"/>
            <p:nvPr/>
          </p:nvSpPr>
          <p:spPr>
            <a:xfrm>
              <a:off x="5776849" y="3835041"/>
              <a:ext cx="4454150" cy="18938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Sự</a:t>
              </a:r>
              <a:r>
                <a:rPr lang="vi-VN" sz="2400" b="1" i="0" kern="1200" dirty="0">
                  <a:solidFill>
                    <a:srgbClr val="002060"/>
                  </a:solidFill>
                  <a:latin typeface="+mj-lt"/>
                </a:rPr>
                <a:t> xuất hiện của các thành thị trung </a:t>
              </a: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đại</a:t>
              </a:r>
              <a:endParaRPr lang="en-US" sz="2400" b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623DA516-571E-4591-AB6C-654CA23F4825}"/>
              </a:ext>
            </a:extLst>
          </p:cNvPr>
          <p:cNvCxnSpPr>
            <a:cxnSpLocks/>
          </p:cNvCxnSpPr>
          <p:nvPr/>
        </p:nvCxnSpPr>
        <p:spPr>
          <a:xfrm flipV="1">
            <a:off x="2842754" y="1613281"/>
            <a:ext cx="688866" cy="1255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0594A33C-F29D-4561-AC01-DADAD1C9B432}"/>
              </a:ext>
            </a:extLst>
          </p:cNvPr>
          <p:cNvCxnSpPr>
            <a:cxnSpLocks/>
          </p:cNvCxnSpPr>
          <p:nvPr/>
        </p:nvCxnSpPr>
        <p:spPr>
          <a:xfrm>
            <a:off x="2794078" y="3144284"/>
            <a:ext cx="4266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6038C67D-0518-4278-A0FD-EEB10EC815F6}"/>
              </a:ext>
            </a:extLst>
          </p:cNvPr>
          <p:cNvCxnSpPr>
            <a:cxnSpLocks/>
          </p:cNvCxnSpPr>
          <p:nvPr/>
        </p:nvCxnSpPr>
        <p:spPr>
          <a:xfrm>
            <a:off x="2876209" y="3452947"/>
            <a:ext cx="737616" cy="1321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49FBD8C8-9931-4509-805B-E7A4CC4B649A}"/>
              </a:ext>
            </a:extLst>
          </p:cNvPr>
          <p:cNvCxnSpPr>
            <a:cxnSpLocks/>
          </p:cNvCxnSpPr>
          <p:nvPr/>
        </p:nvCxnSpPr>
        <p:spPr>
          <a:xfrm flipV="1">
            <a:off x="6314923" y="655045"/>
            <a:ext cx="1103379" cy="342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9A81B1C4-C8B6-425A-B820-49ADB9B16AB6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318924" y="1083416"/>
            <a:ext cx="1133653" cy="135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43E9DE7-652C-4C5B-B0BA-481EA036369D}"/>
              </a:ext>
            </a:extLst>
          </p:cNvPr>
          <p:cNvSpPr txBox="1"/>
          <p:nvPr/>
        </p:nvSpPr>
        <p:spPr>
          <a:xfrm>
            <a:off x="7441946" y="273378"/>
            <a:ext cx="33495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A5AE6DC-173F-46C9-BA93-450F876B5064}"/>
              </a:ext>
            </a:extLst>
          </p:cNvPr>
          <p:cNvSpPr txBox="1"/>
          <p:nvPr/>
        </p:nvSpPr>
        <p:spPr>
          <a:xfrm>
            <a:off x="7452577" y="987657"/>
            <a:ext cx="33495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16C7DAC9-D32C-4682-92A1-C70544DEB051}"/>
              </a:ext>
            </a:extLst>
          </p:cNvPr>
          <p:cNvCxnSpPr>
            <a:cxnSpLocks/>
          </p:cNvCxnSpPr>
          <p:nvPr/>
        </p:nvCxnSpPr>
        <p:spPr>
          <a:xfrm>
            <a:off x="6348302" y="3288686"/>
            <a:ext cx="1021189" cy="529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E0BFDA32-DED6-46A6-9052-D93F5604120E}"/>
              </a:ext>
            </a:extLst>
          </p:cNvPr>
          <p:cNvCxnSpPr>
            <a:cxnSpLocks/>
          </p:cNvCxnSpPr>
          <p:nvPr/>
        </p:nvCxnSpPr>
        <p:spPr>
          <a:xfrm flipV="1">
            <a:off x="6348302" y="2019628"/>
            <a:ext cx="998470" cy="1047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DF68E039-2C89-4B14-B606-7449B750AA6D}"/>
              </a:ext>
            </a:extLst>
          </p:cNvPr>
          <p:cNvCxnSpPr>
            <a:cxnSpLocks/>
          </p:cNvCxnSpPr>
          <p:nvPr/>
        </p:nvCxnSpPr>
        <p:spPr>
          <a:xfrm>
            <a:off x="6326646" y="5390507"/>
            <a:ext cx="974820" cy="745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D60BCB8-93B2-49BB-8D6B-9DEB8CB4A269}"/>
              </a:ext>
            </a:extLst>
          </p:cNvPr>
          <p:cNvSpPr txBox="1"/>
          <p:nvPr/>
        </p:nvSpPr>
        <p:spPr>
          <a:xfrm>
            <a:off x="7435246" y="1720391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F90394EE-5720-437F-A12D-40D6D7222C4B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348302" y="3188728"/>
            <a:ext cx="1103889" cy="8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11F24F74-986F-4027-8455-3D343B3E2C92}"/>
              </a:ext>
            </a:extLst>
          </p:cNvPr>
          <p:cNvSpPr txBox="1"/>
          <p:nvPr/>
        </p:nvSpPr>
        <p:spPr>
          <a:xfrm>
            <a:off x="7452191" y="2966366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AC014DB9-066B-490F-9C18-D551B4B80D55}"/>
              </a:ext>
            </a:extLst>
          </p:cNvPr>
          <p:cNvSpPr txBox="1"/>
          <p:nvPr/>
        </p:nvSpPr>
        <p:spPr>
          <a:xfrm>
            <a:off x="7418302" y="3668765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21B65D3F-7A90-451B-9EB3-409116411CCD}"/>
              </a:ext>
            </a:extLst>
          </p:cNvPr>
          <p:cNvCxnSpPr>
            <a:cxnSpLocks/>
          </p:cNvCxnSpPr>
          <p:nvPr/>
        </p:nvCxnSpPr>
        <p:spPr>
          <a:xfrm>
            <a:off x="6314923" y="5332412"/>
            <a:ext cx="1031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Đường kết nối Mũi tên Thẳng 41">
            <a:extLst>
              <a:ext uri="{FF2B5EF4-FFF2-40B4-BE49-F238E27FC236}">
                <a16:creationId xmlns:a16="http://schemas.microsoft.com/office/drawing/2014/main" id="{0F4F8EB8-A4B5-411A-8E0F-442FA94847FF}"/>
              </a:ext>
            </a:extLst>
          </p:cNvPr>
          <p:cNvCxnSpPr>
            <a:cxnSpLocks/>
          </p:cNvCxnSpPr>
          <p:nvPr/>
        </p:nvCxnSpPr>
        <p:spPr>
          <a:xfrm flipV="1">
            <a:off x="6326646" y="4851647"/>
            <a:ext cx="974820" cy="39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9A64371-E189-4C75-AC36-91A7AC71230E}"/>
              </a:ext>
            </a:extLst>
          </p:cNvPr>
          <p:cNvSpPr txBox="1"/>
          <p:nvPr/>
        </p:nvSpPr>
        <p:spPr>
          <a:xfrm>
            <a:off x="7452191" y="4620815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54E1E5C-F5BD-4284-A3D6-38481D0FCD6B}"/>
              </a:ext>
            </a:extLst>
          </p:cNvPr>
          <p:cNvSpPr txBox="1"/>
          <p:nvPr/>
        </p:nvSpPr>
        <p:spPr>
          <a:xfrm>
            <a:off x="7441948" y="5190452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F1E0D9C3-CCE7-488E-A0C4-9550A22D602F}"/>
              </a:ext>
            </a:extLst>
          </p:cNvPr>
          <p:cNvSpPr txBox="1"/>
          <p:nvPr/>
        </p:nvSpPr>
        <p:spPr>
          <a:xfrm>
            <a:off x="7441948" y="5858191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3F0B6E34-98E5-4138-AD86-4412727CED4F}"/>
              </a:ext>
            </a:extLst>
          </p:cNvPr>
          <p:cNvSpPr txBox="1"/>
          <p:nvPr/>
        </p:nvSpPr>
        <p:spPr>
          <a:xfrm>
            <a:off x="7418302" y="2343518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id="{6CF70606-DDAD-4EAA-8C31-6732BB4B9098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6314923" y="2574351"/>
            <a:ext cx="1103379" cy="569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0"/>
    </mc:Choice>
    <mc:Fallback xmlns="">
      <p:transition spd="slow" advTm="2263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3" name="Rectangle 9">
            <a:extLst>
              <a:ext uri="{FF2B5EF4-FFF2-40B4-BE49-F238E27FC236}">
                <a16:creationId xmlns:a16="http://schemas.microsoft.com/office/drawing/2014/main" id="{98D6D198-A318-4064-9ABC-00496AB2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0" y="1442305"/>
            <a:ext cx="96948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914" name="Rectangle 10">
            <a:extLst>
              <a:ext uri="{FF2B5EF4-FFF2-40B4-BE49-F238E27FC236}">
                <a16:creationId xmlns:a16="http://schemas.microsoft.com/office/drawing/2014/main" id="{E3143797-7291-4538-A7DF-5FE082DB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928080"/>
            <a:ext cx="8978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5" name="Rectangle 11">
            <a:extLst>
              <a:ext uri="{FF2B5EF4-FFF2-40B4-BE49-F238E27FC236}">
                <a16:creationId xmlns:a16="http://schemas.microsoft.com/office/drawing/2014/main" id="{7DF41EED-9F22-4D03-B06E-0CE80C8E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393218"/>
            <a:ext cx="302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6" name="Rectangle 12">
            <a:extLst>
              <a:ext uri="{FF2B5EF4-FFF2-40B4-BE49-F238E27FC236}">
                <a16:creationId xmlns:a16="http://schemas.microsoft.com/office/drawing/2014/main" id="{9AD35C82-BDF7-4113-A247-2EE087AE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2777393"/>
            <a:ext cx="5715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7" name="Rectangle 13">
            <a:extLst>
              <a:ext uri="{FF2B5EF4-FFF2-40B4-BE49-F238E27FC236}">
                <a16:creationId xmlns:a16="http://schemas.microsoft.com/office/drawing/2014/main" id="{29B643F6-CCFB-4CCE-8AB3-E743E706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194905"/>
            <a:ext cx="7754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8" name="Rectangle 14">
            <a:extLst>
              <a:ext uri="{FF2B5EF4-FFF2-40B4-BE49-F238E27FC236}">
                <a16:creationId xmlns:a16="http://schemas.microsoft.com/office/drawing/2014/main" id="{FABCCF75-60CA-4D40-B5E4-C7F3F7C7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3500"/>
            <a:ext cx="114284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</p:txBody>
      </p:sp>
      <p:sp>
        <p:nvSpPr>
          <p:cNvPr id="123919" name="Rectangle 15">
            <a:extLst>
              <a:ext uri="{FF2B5EF4-FFF2-40B4-BE49-F238E27FC236}">
                <a16:creationId xmlns:a16="http://schemas.microsoft.com/office/drawing/2014/main" id="{66C18F4D-085C-42AD-B9D0-0CFAF184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69900"/>
            <a:ext cx="4137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Dân số gia tăng.</a:t>
            </a:r>
          </a:p>
        </p:txBody>
      </p:sp>
      <p:sp>
        <p:nvSpPr>
          <p:cNvPr id="123920" name="Rectangle 16">
            <a:extLst>
              <a:ext uri="{FF2B5EF4-FFF2-40B4-BE49-F238E27FC236}">
                <a16:creationId xmlns:a16="http://schemas.microsoft.com/office/drawing/2014/main" id="{10B9E774-2FA1-47F1-BA1E-B1C60049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923925"/>
            <a:ext cx="72977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Công cụ sản xuất được cải tiến.</a:t>
            </a:r>
          </a:p>
        </p:txBody>
      </p:sp>
      <p:sp>
        <p:nvSpPr>
          <p:cNvPr id="123921" name="Rectangle 17">
            <a:extLst>
              <a:ext uri="{FF2B5EF4-FFF2-40B4-BE49-F238E27FC236}">
                <a16:creationId xmlns:a16="http://schemas.microsoft.com/office/drawing/2014/main" id="{637BBDFC-8EB9-45A0-86DE-22FAEBF0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65138"/>
            <a:ext cx="8051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c. Sự xâm nhập của người Giéc-man.</a:t>
            </a:r>
          </a:p>
        </p:txBody>
      </p:sp>
      <p:sp>
        <p:nvSpPr>
          <p:cNvPr id="123922" name="Rectangle 18">
            <a:extLst>
              <a:ext uri="{FF2B5EF4-FFF2-40B4-BE49-F238E27FC236}">
                <a16:creationId xmlns:a16="http://schemas.microsoft.com/office/drawing/2014/main" id="{2E98E5E0-7FBA-4075-99D1-46C2952D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955675"/>
            <a:ext cx="670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d. Kinh tế hàng hóa phát triển.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7386526-7E0F-4CC4-8591-A12DB0FA6C55}"/>
              </a:ext>
            </a:extLst>
          </p:cNvPr>
          <p:cNvSpPr txBox="1"/>
          <p:nvPr/>
        </p:nvSpPr>
        <p:spPr>
          <a:xfrm>
            <a:off x="248016" y="3685957"/>
            <a:ext cx="113324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châu Âu?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Tiêu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Rô-ma.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92150" indent="-692150"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Chia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-man.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5567AE87-CF93-4F42-8D7F-90566F611C0C}"/>
              </a:ext>
            </a:extLst>
          </p:cNvPr>
          <p:cNvSpPr/>
          <p:nvPr/>
        </p:nvSpPr>
        <p:spPr>
          <a:xfrm>
            <a:off x="6095999" y="569398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23A59F20-41C7-452E-8370-B06B07EE72CB}"/>
              </a:ext>
            </a:extLst>
          </p:cNvPr>
          <p:cNvSpPr/>
          <p:nvPr/>
        </p:nvSpPr>
        <p:spPr>
          <a:xfrm>
            <a:off x="589451" y="2490638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D44E63D7-E5B1-4570-B174-84033CF5BE37}"/>
              </a:ext>
            </a:extLst>
          </p:cNvPr>
          <p:cNvSpPr/>
          <p:nvPr/>
        </p:nvSpPr>
        <p:spPr>
          <a:xfrm>
            <a:off x="555626" y="5506087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7"/>
    </mc:Choice>
    <mc:Fallback xmlns="">
      <p:transition spd="slow" advTm="52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20EDAFE-91BE-41FB-B0D7-8DE0D4D9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77" y="76944"/>
            <a:ext cx="14167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EC2CB3D3-60C0-4CB8-A03F-CFB40223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34859"/>
              </p:ext>
            </p:extLst>
          </p:nvPr>
        </p:nvGraphicFramePr>
        <p:xfrm>
          <a:off x="398033" y="972120"/>
          <a:ext cx="11360076" cy="4492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2072">
                  <a:extLst>
                    <a:ext uri="{9D8B030D-6E8A-4147-A177-3AD203B41FA5}">
                      <a16:colId xmlns:a16="http://schemas.microsoft.com/office/drawing/2014/main" val="2443002463"/>
                    </a:ext>
                  </a:extLst>
                </a:gridCol>
                <a:gridCol w="4097731">
                  <a:extLst>
                    <a:ext uri="{9D8B030D-6E8A-4147-A177-3AD203B41FA5}">
                      <a16:colId xmlns:a16="http://schemas.microsoft.com/office/drawing/2014/main" val="3098456515"/>
                    </a:ext>
                  </a:extLst>
                </a:gridCol>
                <a:gridCol w="3810273">
                  <a:extLst>
                    <a:ext uri="{9D8B030D-6E8A-4147-A177-3AD203B41FA5}">
                      <a16:colId xmlns:a16="http://schemas.microsoft.com/office/drawing/2014/main" val="3779353388"/>
                    </a:ext>
                  </a:extLst>
                </a:gridCol>
              </a:tblGrid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11667"/>
                  </a:ext>
                </a:extLst>
              </a:tr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089160"/>
                  </a:ext>
                </a:extLst>
              </a:tr>
              <a:tr h="1428701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942005"/>
                  </a:ext>
                </a:extLst>
              </a:tr>
              <a:tr h="121541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64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"/>
    </mc:Choice>
    <mc:Fallback xmlns="">
      <p:transition spd="slow" advTm="759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20EDAFE-91BE-41FB-B0D7-8DE0D4D9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77" y="76944"/>
            <a:ext cx="14167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EC2CB3D3-60C0-4CB8-A03F-CFB40223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1289"/>
              </p:ext>
            </p:extLst>
          </p:nvPr>
        </p:nvGraphicFramePr>
        <p:xfrm>
          <a:off x="398033" y="972120"/>
          <a:ext cx="11360076" cy="4492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6386">
                  <a:extLst>
                    <a:ext uri="{9D8B030D-6E8A-4147-A177-3AD203B41FA5}">
                      <a16:colId xmlns:a16="http://schemas.microsoft.com/office/drawing/2014/main" val="2443002463"/>
                    </a:ext>
                  </a:extLst>
                </a:gridCol>
                <a:gridCol w="4193417">
                  <a:extLst>
                    <a:ext uri="{9D8B030D-6E8A-4147-A177-3AD203B41FA5}">
                      <a16:colId xmlns:a16="http://schemas.microsoft.com/office/drawing/2014/main" val="3098456515"/>
                    </a:ext>
                  </a:extLst>
                </a:gridCol>
                <a:gridCol w="3810273">
                  <a:extLst>
                    <a:ext uri="{9D8B030D-6E8A-4147-A177-3AD203B41FA5}">
                      <a16:colId xmlns:a16="http://schemas.microsoft.com/office/drawing/2014/main" val="3779353388"/>
                    </a:ext>
                  </a:extLst>
                </a:gridCol>
              </a:tblGrid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11667"/>
                  </a:ext>
                </a:extLst>
              </a:tr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XI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089160"/>
                  </a:ext>
                </a:extLst>
              </a:tr>
              <a:tr h="1428701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nông nghiệp tự cung tự cấp</a:t>
                      </a:r>
                      <a:endParaRPr lang="vi-VN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thủ công và buôn bán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942005"/>
                  </a:ext>
                </a:extLst>
              </a:tr>
              <a:tr h="121541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64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5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0"/>
    </mc:Choice>
    <mc:Fallback xmlns="">
      <p:transition spd="slow" advTm="3615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E998D-238B-47E9-BD45-5F8563C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981200"/>
            <a:ext cx="11201400" cy="289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sz="3000" b="1" u="sng" dirty="0" err="1"/>
              <a:t>Dặn</a:t>
            </a:r>
            <a:r>
              <a:rPr lang="vi-VN" sz="3000" b="1" u="sng" dirty="0"/>
              <a:t> </a:t>
            </a:r>
            <a:r>
              <a:rPr lang="vi-VN" sz="3000" b="1" u="sng" dirty="0" err="1"/>
              <a:t>dò</a:t>
            </a:r>
            <a:r>
              <a:rPr lang="vi-VN" sz="3000" b="1" u="sng" dirty="0"/>
              <a:t>:</a:t>
            </a:r>
            <a:br>
              <a:rPr lang="vi-VN" sz="3000" b="1" dirty="0">
                <a:solidFill>
                  <a:srgbClr val="C00000"/>
                </a:solidFill>
              </a:rPr>
            </a:br>
            <a:br>
              <a:rPr lang="vi-VN" sz="3000" b="1" dirty="0">
                <a:solidFill>
                  <a:srgbClr val="C00000"/>
                </a:solidFill>
              </a:rPr>
            </a:br>
            <a:r>
              <a:rPr lang="vi-VN" sz="3300" b="1" dirty="0">
                <a:solidFill>
                  <a:srgbClr val="C00000"/>
                </a:solidFill>
              </a:rPr>
              <a:t>- </a:t>
            </a:r>
            <a:r>
              <a:rPr lang="vi-VN" sz="3300" b="1" dirty="0" err="1">
                <a:solidFill>
                  <a:srgbClr val="C00000"/>
                </a:solidFill>
              </a:rPr>
              <a:t>Học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bài</a:t>
            </a:r>
            <a:r>
              <a:rPr lang="vi-VN" sz="3300" b="1" dirty="0">
                <a:solidFill>
                  <a:srgbClr val="C00000"/>
                </a:solidFill>
              </a:rPr>
              <a:t> 1: </a:t>
            </a:r>
            <a:r>
              <a:rPr 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ự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hình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thành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và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phát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triển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xã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hội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phong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kiến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ở châu Âu.</a:t>
            </a:r>
            <a:b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300" b="1" dirty="0">
                <a:solidFill>
                  <a:srgbClr val="C00000"/>
                </a:solidFill>
              </a:rPr>
              <a:t>- Xem </a:t>
            </a:r>
            <a:r>
              <a:rPr lang="vi-VN" sz="3300" b="1" dirty="0" err="1">
                <a:solidFill>
                  <a:srgbClr val="C00000"/>
                </a:solidFill>
              </a:rPr>
              <a:t>trước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bài</a:t>
            </a:r>
            <a:r>
              <a:rPr lang="vi-VN" sz="3300" b="1" dirty="0">
                <a:solidFill>
                  <a:srgbClr val="C00000"/>
                </a:solidFill>
              </a:rPr>
              <a:t> 2: </a:t>
            </a:r>
            <a:r>
              <a:rPr lang="vi-VN" sz="3300" b="1" dirty="0" err="1">
                <a:solidFill>
                  <a:srgbClr val="C00000"/>
                </a:solidFill>
              </a:rPr>
              <a:t>Sự</a:t>
            </a:r>
            <a:r>
              <a:rPr lang="vi-VN" sz="3300" b="1" dirty="0">
                <a:solidFill>
                  <a:srgbClr val="C00000"/>
                </a:solidFill>
              </a:rPr>
              <a:t> suy vong </a:t>
            </a:r>
            <a:r>
              <a:rPr lang="vi-VN" sz="3300" b="1" dirty="0" err="1">
                <a:solidFill>
                  <a:srgbClr val="C00000"/>
                </a:solidFill>
              </a:rPr>
              <a:t>của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chế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độ</a:t>
            </a:r>
            <a:r>
              <a:rPr lang="vi-VN" sz="3300" b="1" dirty="0">
                <a:solidFill>
                  <a:srgbClr val="C00000"/>
                </a:solidFill>
              </a:rPr>
              <a:t> phong </a:t>
            </a:r>
            <a:r>
              <a:rPr lang="vi-VN" sz="3300" b="1" dirty="0" err="1">
                <a:solidFill>
                  <a:srgbClr val="C00000"/>
                </a:solidFill>
              </a:rPr>
              <a:t>kiến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và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sự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hình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thành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chủ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nghĩa</a:t>
            </a:r>
            <a:r>
              <a:rPr lang="vi-VN" sz="3300" b="1" dirty="0">
                <a:solidFill>
                  <a:srgbClr val="C00000"/>
                </a:solidFill>
              </a:rPr>
              <a:t> tư </a:t>
            </a:r>
            <a:r>
              <a:rPr lang="vi-VN" sz="3300" b="1" dirty="0" err="1">
                <a:solidFill>
                  <a:srgbClr val="C00000"/>
                </a:solidFill>
              </a:rPr>
              <a:t>bản</a:t>
            </a:r>
            <a:r>
              <a:rPr lang="vi-VN" sz="3300" b="1" dirty="0">
                <a:solidFill>
                  <a:srgbClr val="C00000"/>
                </a:solidFill>
              </a:rPr>
              <a:t> ở châu Âu.</a:t>
            </a:r>
            <a:br>
              <a:rPr lang="vi-VN" sz="3300" b="1" dirty="0">
                <a:solidFill>
                  <a:srgbClr val="C00000"/>
                </a:solidFill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châu Âu.</a:t>
            </a:r>
            <a:br>
              <a:rPr lang="vi-VN" sz="3300" b="1" dirty="0">
                <a:solidFill>
                  <a:srgbClr val="C00000"/>
                </a:solidFill>
              </a:rPr>
            </a:br>
            <a:br>
              <a:rPr lang="vi-VN" sz="3300" b="1" dirty="0">
                <a:solidFill>
                  <a:srgbClr val="C00000"/>
                </a:solidFill>
              </a:rPr>
            </a:br>
            <a:endParaRPr lang="vi-VN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8226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>
            <a:extLst>
              <a:ext uri="{FF2B5EF4-FFF2-40B4-BE49-F238E27FC236}">
                <a16:creationId xmlns:a16="http://schemas.microsoft.com/office/drawing/2014/main" id="{20F20BC3-B5C8-46D1-9A58-BB0138EE3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CHÀO TẠM BIỆT</a:t>
            </a:r>
          </a:p>
        </p:txBody>
      </p:sp>
      <p:sp>
        <p:nvSpPr>
          <p:cNvPr id="40963" name="WordArt 5">
            <a:extLst>
              <a:ext uri="{FF2B5EF4-FFF2-40B4-BE49-F238E27FC236}">
                <a16:creationId xmlns:a16="http://schemas.microsoft.com/office/drawing/2014/main" id="{291F27D6-546D-449A-B274-D3888B17EC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2895600"/>
            <a:ext cx="10096500" cy="304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CHÚC CÁC EM HỌC TẬP THẬT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6"/>
    </mc:Choice>
    <mc:Fallback xmlns="">
      <p:transition spd="slow" advTm="84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5E0C3405-812D-48AF-A6B3-E7433A0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0243" name="Hộp Văn bản 8">
            <a:extLst>
              <a:ext uri="{FF2B5EF4-FFF2-40B4-BE49-F238E27FC236}">
                <a16:creationId xmlns:a16="http://schemas.microsoft.com/office/drawing/2014/main" id="{E12DF85F-02AF-45AF-8085-CA0F3451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ndoxuly">
            <a:extLst>
              <a:ext uri="{FF2B5EF4-FFF2-40B4-BE49-F238E27FC236}">
                <a16:creationId xmlns:a16="http://schemas.microsoft.com/office/drawing/2014/main" id="{63D2DDDD-E51B-426F-BF37-F193333A2F0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57150"/>
            <a:ext cx="8766175" cy="6400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7">
            <a:extLst>
              <a:ext uri="{FF2B5EF4-FFF2-40B4-BE49-F238E27FC236}">
                <a16:creationId xmlns:a16="http://schemas.microsoft.com/office/drawing/2014/main" id="{0A6C5B72-531E-42E6-BA99-E8E0FEA2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954088"/>
            <a:ext cx="2940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TỘC NGƯỜI GIÉC-MAN</a:t>
            </a: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id="{FE62D000-D44E-41A2-8147-49BB882409C6}"/>
              </a:ext>
            </a:extLst>
          </p:cNvPr>
          <p:cNvSpPr txBox="1">
            <a:spLocks noChangeArrowheads="1"/>
          </p:cNvSpPr>
          <p:nvPr/>
        </p:nvSpPr>
        <p:spPr bwMode="auto">
          <a:xfrm rot="605464">
            <a:off x="4481513" y="1857375"/>
            <a:ext cx="2884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 QUỐC RÔ-MA 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32AF0889-BABA-4844-A5D8-363E57851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8100"/>
            <a:ext cx="163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id="{7EC8269C-11B5-498D-81C5-55333E9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166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TRUNG HẢI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1FDE2F87-A7C8-430A-AF99-DB3CF0E4EB66}"/>
              </a:ext>
            </a:extLst>
          </p:cNvPr>
          <p:cNvSpPr txBox="1">
            <a:spLocks noChangeArrowheads="1"/>
          </p:cNvSpPr>
          <p:nvPr/>
        </p:nvSpPr>
        <p:spPr bwMode="auto">
          <a:xfrm rot="-2512672">
            <a:off x="9172575" y="2409825"/>
            <a:ext cx="1025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 HẢI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2" name="Text Box 13">
            <a:extLst>
              <a:ext uri="{FF2B5EF4-FFF2-40B4-BE49-F238E27FC236}">
                <a16:creationId xmlns:a16="http://schemas.microsoft.com/office/drawing/2014/main" id="{3CD15209-913C-488F-816A-7B656C67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457950"/>
            <a:ext cx="3708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TÂY ÂU THẾ KỶ I-V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B3180CE-ECBC-4992-9529-A1389519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99536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EFF25EE8-90E5-4C93-BC98-220A300F44E6}"/>
              </a:ext>
            </a:extLst>
          </p:cNvPr>
          <p:cNvSpPr>
            <a:spLocks noChangeArrowheads="1"/>
          </p:cNvSpPr>
          <p:nvPr/>
        </p:nvSpPr>
        <p:spPr bwMode="auto">
          <a:xfrm rot="-1266966">
            <a:off x="7212013" y="228123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B1D6CE29-6D4F-47D7-B9D7-FD935165ABD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13725" y="260191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id="{326CA60F-A775-47EE-B02E-7109E7D936CB}"/>
              </a:ext>
            </a:extLst>
          </p:cNvPr>
          <p:cNvSpPr>
            <a:spLocks noChangeArrowheads="1"/>
          </p:cNvSpPr>
          <p:nvPr/>
        </p:nvSpPr>
        <p:spPr bwMode="auto">
          <a:xfrm rot="-1266966">
            <a:off x="5945188" y="150971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</p:spTree>
    <p:custDataLst>
      <p:tags r:id="rId1"/>
    </p:custDataLst>
  </p:cSld>
  <p:clrMapOvr>
    <a:masterClrMapping/>
  </p:clrMapOvr>
  <p:transition spd="slow" advTm="32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NDO TAYAU finish">
            <a:extLst>
              <a:ext uri="{FF2B5EF4-FFF2-40B4-BE49-F238E27FC236}">
                <a16:creationId xmlns:a16="http://schemas.microsoft.com/office/drawing/2014/main" id="{54DC21D5-8774-430E-9483-B73CF5FC9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0"/>
            <a:ext cx="10591800" cy="6935788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id="{2C688E71-0066-464B-8FAA-7AD3726D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-60325"/>
            <a:ext cx="20177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glô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id="{E4D40F69-FE9C-42A9-8E85-2754C724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98513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Phơ-răng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id="{D97C79AC-A8E8-4134-BDC8-F8C63B0F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592263"/>
            <a:ext cx="1295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4" name="Text Box 11">
            <a:extLst>
              <a:ext uri="{FF2B5EF4-FFF2-40B4-BE49-F238E27FC236}">
                <a16:creationId xmlns:a16="http://schemas.microsoft.com/office/drawing/2014/main" id="{F2BDDB93-0D08-459C-B47C-8858C156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006725"/>
            <a:ext cx="13462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5" name="Rectangle 12">
            <a:extLst>
              <a:ext uri="{FF2B5EF4-FFF2-40B4-BE49-F238E27FC236}">
                <a16:creationId xmlns:a16="http://schemas.microsoft.com/office/drawing/2014/main" id="{17B08928-F0C3-4AB0-863E-34C8FB08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39888"/>
            <a:ext cx="1447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237BF708-8CAF-4A9B-B422-E16C2D88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60425"/>
            <a:ext cx="163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B1EB9620-04D7-49DC-B63B-DF0483E9B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1935163"/>
            <a:ext cx="1027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 HẢI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9CAD183C-D42F-4048-922E-E4F69F75E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166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TRUNG HẢI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9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CBC83892-07CF-4C35-9AC1-BB04ECAF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3315" name="Hộp Văn bản 8">
            <a:extLst>
              <a:ext uri="{FF2B5EF4-FFF2-40B4-BE49-F238E27FC236}">
                <a16:creationId xmlns:a16="http://schemas.microsoft.com/office/drawing/2014/main" id="{B5E6D25E-0AD1-4200-B09D-EBEC7A70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4681044D-9250-45F5-9A7B-7DB78837F744}"/>
              </a:ext>
            </a:extLst>
          </p:cNvPr>
          <p:cNvSpPr/>
          <p:nvPr/>
        </p:nvSpPr>
        <p:spPr>
          <a:xfrm>
            <a:off x="4419600" y="1992313"/>
            <a:ext cx="5300663" cy="2951162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270" name="Hộp Văn bản 19">
            <a:extLst>
              <a:ext uri="{FF2B5EF4-FFF2-40B4-BE49-F238E27FC236}">
                <a16:creationId xmlns:a16="http://schemas.microsoft.com/office/drawing/2014/main" id="{717551C6-7C5B-4CFD-96C1-BBF7432F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520950"/>
            <a:ext cx="3619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9"/>
    </mc:Choice>
    <mc:Fallback xmlns="">
      <p:transition spd="slow" advTm="10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873354A-3468-4965-B119-1679A4356F3C}"/>
              </a:ext>
            </a:extLst>
          </p:cNvPr>
          <p:cNvSpPr txBox="1"/>
          <p:nvPr/>
        </p:nvSpPr>
        <p:spPr>
          <a:xfrm>
            <a:off x="152400" y="3252788"/>
            <a:ext cx="444304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4A62CD7-8E57-46FB-93A7-342B64B7BFE7}"/>
              </a:ext>
            </a:extLst>
          </p:cNvPr>
          <p:cNvSpPr txBox="1"/>
          <p:nvPr/>
        </p:nvSpPr>
        <p:spPr>
          <a:xfrm>
            <a:off x="6096000" y="2174705"/>
            <a:ext cx="461596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E22545C-CC90-4FA1-93FC-F2889860E6A2}"/>
              </a:ext>
            </a:extLst>
          </p:cNvPr>
          <p:cNvSpPr txBox="1"/>
          <p:nvPr/>
        </p:nvSpPr>
        <p:spPr>
          <a:xfrm>
            <a:off x="6096000" y="5141893"/>
            <a:ext cx="420565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F7C40F55-263C-4809-A68F-5142867A4D9C}"/>
              </a:ext>
            </a:extLst>
          </p:cNvPr>
          <p:cNvCxnSpPr>
            <a:cxnSpLocks/>
          </p:cNvCxnSpPr>
          <p:nvPr/>
        </p:nvCxnSpPr>
        <p:spPr>
          <a:xfrm flipV="1">
            <a:off x="4747846" y="2895600"/>
            <a:ext cx="1031631" cy="1095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95C66C99-75CF-4843-B71A-4C341D6D5EA6}"/>
              </a:ext>
            </a:extLst>
          </p:cNvPr>
          <p:cNvCxnSpPr>
            <a:cxnSpLocks/>
          </p:cNvCxnSpPr>
          <p:nvPr/>
        </p:nvCxnSpPr>
        <p:spPr>
          <a:xfrm>
            <a:off x="4747846" y="4243754"/>
            <a:ext cx="1031631" cy="1271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8"/>
    </mc:Choice>
    <mc:Fallback xmlns="">
      <p:transition spd="slow" advTm="180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AC946DC-F264-4589-9255-A8891B647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4339" name="Hộp Văn bản 8">
            <a:extLst>
              <a:ext uri="{FF2B5EF4-FFF2-40B4-BE49-F238E27FC236}">
                <a16:creationId xmlns:a16="http://schemas.microsoft.com/office/drawing/2014/main" id="{C7F246FD-FB21-42FA-81E1-E1F5403A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4340" name="Hộp Văn bản 3">
            <a:extLst>
              <a:ext uri="{FF2B5EF4-FFF2-40B4-BE49-F238E27FC236}">
                <a16:creationId xmlns:a16="http://schemas.microsoft.com/office/drawing/2014/main" id="{43FF4AF8-0697-4FF8-9B81-A615E556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76425"/>
            <a:ext cx="11277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Hộp Văn bản 5">
            <a:extLst>
              <a:ext uri="{FF2B5EF4-FFF2-40B4-BE49-F238E27FC236}">
                <a16:creationId xmlns:a16="http://schemas.microsoft.com/office/drawing/2014/main" id="{B1A45BB6-8BB4-46A1-82E9-3E8BAF39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8669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0"/>
    </mc:Choice>
    <mc:Fallback xmlns="">
      <p:transition spd="slow" advTm="2228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.4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3.2|2.1|2.6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4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7|3.5|5.1|5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9.1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7|1.8|2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2337</Words>
  <Application>Microsoft Office PowerPoint</Application>
  <PresentationFormat>Widescreen</PresentationFormat>
  <Paragraphs>210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 - Học bài 1: Sự hình thành và phát triển của xã hội phong kiến ở châu Âu. * Chú ý nội dung: Sự hình thành xã hội phong kiến ở châu Âu. * Trả lời các câu hỏi sau: 1.Thế nào là lãnh địa phong kiến? Em hãy nêu những đặc điểm chính của nến kinh tế lãnh địa ? 2. Xã hội phong kiến ở châu Âu được hình thành như thế nào?  - Xem trước bài 2: Sự suy vong của chế độ phong kiến và sự hình thành chủ nghĩa tư bản ở châu Âu. * Những cuộc phát phát kiến lớn về địa lí. * Sự hình thành chủ nghĩa tư bản ở châu Âu.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minhhiep</dc:creator>
  <cp:lastModifiedBy>vinh hoa</cp:lastModifiedBy>
  <cp:revision>10</cp:revision>
  <dcterms:created xsi:type="dcterms:W3CDTF">2021-08-22T10:28:05Z</dcterms:created>
  <dcterms:modified xsi:type="dcterms:W3CDTF">2022-03-20T17:25:32Z</dcterms:modified>
</cp:coreProperties>
</file>