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272"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87FB7-FE56-4B4C-A625-257BA023895A}"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n-US"/>
        </a:p>
      </dgm:t>
    </dgm:pt>
    <dgm:pt modelId="{3D540B85-8D8C-42D8-9643-D81DDFE4739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endParaRPr lang="en-US" sz="2800" dirty="0"/>
        </a:p>
      </dgm:t>
    </dgm:pt>
    <dgm:pt modelId="{62DE335D-5FF0-45B7-BE6A-CBE197F0AA9F}" type="parTrans" cxnId="{B619335F-A138-4A2E-947F-FA65844B081A}">
      <dgm:prSet/>
      <dgm:spPr/>
      <dgm:t>
        <a:bodyPr/>
        <a:lstStyle/>
        <a:p>
          <a:endParaRPr lang="en-US"/>
        </a:p>
      </dgm:t>
    </dgm:pt>
    <dgm:pt modelId="{3974D750-3F50-4258-9346-055E6A861BC5}" type="sibTrans" cxnId="{B619335F-A138-4A2E-947F-FA65844B081A}">
      <dgm:prSet/>
      <dgm:spPr/>
      <dgm:t>
        <a:bodyPr/>
        <a:lstStyle/>
        <a:p>
          <a:endParaRPr lang="en-US" sz="2800"/>
        </a:p>
      </dgm:t>
    </dgm:pt>
    <dgm:pt modelId="{68391932-D06C-46CD-809A-625B06FCC13A}">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800" dirty="0" smtClean="0">
              <a:latin typeface="Times New Roman" pitchFamily="18" charset="0"/>
              <a:cs typeface="Times New Roman" pitchFamily="18" charset="0"/>
            </a:rPr>
            <a:t>+ Thu </a:t>
          </a:r>
          <a:r>
            <a:rPr lang="en-US" sz="2800" dirty="0" err="1" smtClean="0">
              <a:latin typeface="Times New Roman" pitchFamily="18" charset="0"/>
              <a:cs typeface="Times New Roman" pitchFamily="18" charset="0"/>
            </a:rPr>
            <a:t>nhập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người</a:t>
          </a:r>
          <a:r>
            <a:rPr lang="en-US" sz="2800" dirty="0" smtClean="0">
              <a:latin typeface="Times New Roman" pitchFamily="18" charset="0"/>
              <a:cs typeface="Times New Roman" pitchFamily="18" charset="0"/>
            </a:rPr>
            <a:t> (GDP)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giới</a:t>
          </a:r>
          <a:r>
            <a:rPr lang="en-US" sz="2800" dirty="0" smtClean="0">
              <a:latin typeface="Times New Roman" pitchFamily="18" charset="0"/>
              <a:cs typeface="Times New Roman" pitchFamily="18" charset="0"/>
            </a:rPr>
            <a:t>.</a:t>
          </a:r>
          <a:endParaRPr lang="en-US" sz="2800" dirty="0"/>
        </a:p>
      </dgm:t>
    </dgm:pt>
    <dgm:pt modelId="{664EB236-E922-4783-8049-3F8BC667AB3F}" type="parTrans" cxnId="{5FBB97BD-55B8-4CDF-9C65-766623E49049}">
      <dgm:prSet/>
      <dgm:spPr/>
      <dgm:t>
        <a:bodyPr/>
        <a:lstStyle/>
        <a:p>
          <a:endParaRPr lang="en-US"/>
        </a:p>
      </dgm:t>
    </dgm:pt>
    <dgm:pt modelId="{D2EED008-9A8A-49CA-9E22-DE285CB3C8A1}" type="sibTrans" cxnId="{5FBB97BD-55B8-4CDF-9C65-766623E49049}">
      <dgm:prSet/>
      <dgm:spPr/>
      <dgm:t>
        <a:bodyPr/>
        <a:lstStyle/>
        <a:p>
          <a:endParaRPr lang="en-US"/>
        </a:p>
      </dgm:t>
    </dgm:pt>
    <dgm:pt modelId="{3F0464C0-4FF9-4EE1-9424-EBD9FFF30BF5}">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a:t>
          </a:r>
          <a:endParaRPr lang="en-US" sz="2800" dirty="0"/>
        </a:p>
      </dgm:t>
    </dgm:pt>
    <dgm:pt modelId="{5FF61D3A-49F2-46D9-87BF-A6DA914AE866}" type="parTrans" cxnId="{7182F8CC-B4EC-4CBC-BEC4-A50E68AD28F5}">
      <dgm:prSet/>
      <dgm:spPr/>
      <dgm:t>
        <a:bodyPr/>
        <a:lstStyle/>
        <a:p>
          <a:endParaRPr lang="en-US"/>
        </a:p>
      </dgm:t>
    </dgm:pt>
    <dgm:pt modelId="{D60A7DB8-EAD2-4FE6-A5B5-A196275F0747}" type="sibTrans" cxnId="{7182F8CC-B4EC-4CBC-BEC4-A50E68AD28F5}">
      <dgm:prSet/>
      <dgm:spPr/>
      <dgm:t>
        <a:bodyPr/>
        <a:lstStyle/>
        <a:p>
          <a:endParaRPr lang="en-US"/>
        </a:p>
      </dgm:t>
    </dgm:pt>
    <dgm:pt modelId="{DFD8D0D4-1D23-4F7C-A795-3BBC70BDDD5C}" type="pres">
      <dgm:prSet presAssocID="{F2587FB7-FE56-4B4C-A625-257BA023895A}" presName="Name0" presStyleCnt="0">
        <dgm:presLayoutVars>
          <dgm:chMax val="7"/>
          <dgm:chPref val="7"/>
          <dgm:dir/>
        </dgm:presLayoutVars>
      </dgm:prSet>
      <dgm:spPr/>
      <dgm:t>
        <a:bodyPr/>
        <a:lstStyle/>
        <a:p>
          <a:endParaRPr lang="en-US"/>
        </a:p>
      </dgm:t>
    </dgm:pt>
    <dgm:pt modelId="{9E6CE994-7A2B-48F0-9474-6DB3BC52D185}" type="pres">
      <dgm:prSet presAssocID="{F2587FB7-FE56-4B4C-A625-257BA023895A}" presName="Name1" presStyleCnt="0"/>
      <dgm:spPr/>
    </dgm:pt>
    <dgm:pt modelId="{63888759-8C36-469D-84B6-2B98D1055144}" type="pres">
      <dgm:prSet presAssocID="{F2587FB7-FE56-4B4C-A625-257BA023895A}" presName="cycle" presStyleCnt="0"/>
      <dgm:spPr/>
    </dgm:pt>
    <dgm:pt modelId="{AAF8FB06-2FAC-4E49-B098-253ABE003A71}" type="pres">
      <dgm:prSet presAssocID="{F2587FB7-FE56-4B4C-A625-257BA023895A}" presName="srcNode" presStyleLbl="node1" presStyleIdx="0" presStyleCnt="3"/>
      <dgm:spPr/>
    </dgm:pt>
    <dgm:pt modelId="{CC595079-5F29-45F0-ACB5-86FFE3A9BF96}" type="pres">
      <dgm:prSet presAssocID="{F2587FB7-FE56-4B4C-A625-257BA023895A}" presName="conn" presStyleLbl="parChTrans1D2" presStyleIdx="0" presStyleCnt="1"/>
      <dgm:spPr/>
      <dgm:t>
        <a:bodyPr/>
        <a:lstStyle/>
        <a:p>
          <a:endParaRPr lang="en-US"/>
        </a:p>
      </dgm:t>
    </dgm:pt>
    <dgm:pt modelId="{B2FABEA1-9945-4BBB-AA8B-17304888FC5A}" type="pres">
      <dgm:prSet presAssocID="{F2587FB7-FE56-4B4C-A625-257BA023895A}" presName="extraNode" presStyleLbl="node1" presStyleIdx="0" presStyleCnt="3"/>
      <dgm:spPr/>
    </dgm:pt>
    <dgm:pt modelId="{E8C85D7D-DA33-4AC9-95D6-A6FB290A6979}" type="pres">
      <dgm:prSet presAssocID="{F2587FB7-FE56-4B4C-A625-257BA023895A}" presName="dstNode" presStyleLbl="node1" presStyleIdx="0" presStyleCnt="3"/>
      <dgm:spPr/>
    </dgm:pt>
    <dgm:pt modelId="{ACB471C2-E412-4C68-8F20-0B4E10D4B2AA}" type="pres">
      <dgm:prSet presAssocID="{3D540B85-8D8C-42D8-9643-D81DDFE4739B}" presName="text_1" presStyleLbl="node1" presStyleIdx="0" presStyleCnt="3">
        <dgm:presLayoutVars>
          <dgm:bulletEnabled val="1"/>
        </dgm:presLayoutVars>
      </dgm:prSet>
      <dgm:spPr/>
      <dgm:t>
        <a:bodyPr/>
        <a:lstStyle/>
        <a:p>
          <a:endParaRPr lang="en-US"/>
        </a:p>
      </dgm:t>
    </dgm:pt>
    <dgm:pt modelId="{84D3A98E-4793-401E-8D2D-49B7C7957D7E}" type="pres">
      <dgm:prSet presAssocID="{3D540B85-8D8C-42D8-9643-D81DDFE4739B}" presName="accent_1" presStyleCnt="0"/>
      <dgm:spPr/>
    </dgm:pt>
    <dgm:pt modelId="{2BE92410-AD7F-4AA3-BB29-66476E3685BC}" type="pres">
      <dgm:prSet presAssocID="{3D540B85-8D8C-42D8-9643-D81DDFE4739B}" presName="accentRepeatNode" presStyleLbl="solidFgAcc1" presStyleIdx="0" presStyleCnt="3"/>
      <dgm:spPr/>
    </dgm:pt>
    <dgm:pt modelId="{24972896-D72F-4CDA-ABFD-F4D0AC41B4F8}" type="pres">
      <dgm:prSet presAssocID="{68391932-D06C-46CD-809A-625B06FCC13A}" presName="text_2" presStyleLbl="node1" presStyleIdx="1" presStyleCnt="3">
        <dgm:presLayoutVars>
          <dgm:bulletEnabled val="1"/>
        </dgm:presLayoutVars>
      </dgm:prSet>
      <dgm:spPr/>
      <dgm:t>
        <a:bodyPr/>
        <a:lstStyle/>
        <a:p>
          <a:endParaRPr lang="en-US"/>
        </a:p>
      </dgm:t>
    </dgm:pt>
    <dgm:pt modelId="{14A5F21A-8675-480F-81C1-72913B3865C7}" type="pres">
      <dgm:prSet presAssocID="{68391932-D06C-46CD-809A-625B06FCC13A}" presName="accent_2" presStyleCnt="0"/>
      <dgm:spPr/>
    </dgm:pt>
    <dgm:pt modelId="{FD3B6BA1-DDAD-42C7-8ABD-86867944915B}" type="pres">
      <dgm:prSet presAssocID="{68391932-D06C-46CD-809A-625B06FCC13A}" presName="accentRepeatNode" presStyleLbl="solidFgAcc1" presStyleIdx="1" presStyleCnt="3"/>
      <dgm:spPr/>
    </dgm:pt>
    <dgm:pt modelId="{05ADD6DF-9068-430B-B581-F38AF12412A5}" type="pres">
      <dgm:prSet presAssocID="{3F0464C0-4FF9-4EE1-9424-EBD9FFF30BF5}" presName="text_3" presStyleLbl="node1" presStyleIdx="2" presStyleCnt="3">
        <dgm:presLayoutVars>
          <dgm:bulletEnabled val="1"/>
        </dgm:presLayoutVars>
      </dgm:prSet>
      <dgm:spPr/>
      <dgm:t>
        <a:bodyPr/>
        <a:lstStyle/>
        <a:p>
          <a:endParaRPr lang="en-US"/>
        </a:p>
      </dgm:t>
    </dgm:pt>
    <dgm:pt modelId="{554D7EC7-619C-4EF5-9C44-DE524C2F6EB6}" type="pres">
      <dgm:prSet presAssocID="{3F0464C0-4FF9-4EE1-9424-EBD9FFF30BF5}" presName="accent_3" presStyleCnt="0"/>
      <dgm:spPr/>
    </dgm:pt>
    <dgm:pt modelId="{D0CD0090-AC11-411D-90B1-11C50245CC4D}" type="pres">
      <dgm:prSet presAssocID="{3F0464C0-4FF9-4EE1-9424-EBD9FFF30BF5}" presName="accentRepeatNode" presStyleLbl="solidFgAcc1" presStyleIdx="2" presStyleCnt="3"/>
      <dgm:spPr/>
    </dgm:pt>
  </dgm:ptLst>
  <dgm:cxnLst>
    <dgm:cxn modelId="{5FBB97BD-55B8-4CDF-9C65-766623E49049}" srcId="{F2587FB7-FE56-4B4C-A625-257BA023895A}" destId="{68391932-D06C-46CD-809A-625B06FCC13A}" srcOrd="1" destOrd="0" parTransId="{664EB236-E922-4783-8049-3F8BC667AB3F}" sibTransId="{D2EED008-9A8A-49CA-9E22-DE285CB3C8A1}"/>
    <dgm:cxn modelId="{DBE8A7B1-9626-433D-B4AE-AE11A0D85588}" type="presOf" srcId="{68391932-D06C-46CD-809A-625B06FCC13A}" destId="{24972896-D72F-4CDA-ABFD-F4D0AC41B4F8}" srcOrd="0" destOrd="0" presId="urn:microsoft.com/office/officeart/2008/layout/VerticalCurvedList"/>
    <dgm:cxn modelId="{7182F8CC-B4EC-4CBC-BEC4-A50E68AD28F5}" srcId="{F2587FB7-FE56-4B4C-A625-257BA023895A}" destId="{3F0464C0-4FF9-4EE1-9424-EBD9FFF30BF5}" srcOrd="2" destOrd="0" parTransId="{5FF61D3A-49F2-46D9-87BF-A6DA914AE866}" sibTransId="{D60A7DB8-EAD2-4FE6-A5B5-A196275F0747}"/>
    <dgm:cxn modelId="{B619335F-A138-4A2E-947F-FA65844B081A}" srcId="{F2587FB7-FE56-4B4C-A625-257BA023895A}" destId="{3D540B85-8D8C-42D8-9643-D81DDFE4739B}" srcOrd="0" destOrd="0" parTransId="{62DE335D-5FF0-45B7-BE6A-CBE197F0AA9F}" sibTransId="{3974D750-3F50-4258-9346-055E6A861BC5}"/>
    <dgm:cxn modelId="{A2692BD7-D7CD-47EC-90B2-A3B1845113FB}" type="presOf" srcId="{F2587FB7-FE56-4B4C-A625-257BA023895A}" destId="{DFD8D0D4-1D23-4F7C-A795-3BBC70BDDD5C}" srcOrd="0" destOrd="0" presId="urn:microsoft.com/office/officeart/2008/layout/VerticalCurvedList"/>
    <dgm:cxn modelId="{A322B764-58F2-4575-BCB8-3F29FC312C42}" type="presOf" srcId="{3D540B85-8D8C-42D8-9643-D81DDFE4739B}" destId="{ACB471C2-E412-4C68-8F20-0B4E10D4B2AA}" srcOrd="0" destOrd="0" presId="urn:microsoft.com/office/officeart/2008/layout/VerticalCurvedList"/>
    <dgm:cxn modelId="{949C9622-B1BC-4FF6-8175-FA5724EEF539}" type="presOf" srcId="{3974D750-3F50-4258-9346-055E6A861BC5}" destId="{CC595079-5F29-45F0-ACB5-86FFE3A9BF96}" srcOrd="0" destOrd="0" presId="urn:microsoft.com/office/officeart/2008/layout/VerticalCurvedList"/>
    <dgm:cxn modelId="{7C464DAC-C29B-451A-B040-FF429B813A49}" type="presOf" srcId="{3F0464C0-4FF9-4EE1-9424-EBD9FFF30BF5}" destId="{05ADD6DF-9068-430B-B581-F38AF12412A5}" srcOrd="0" destOrd="0" presId="urn:microsoft.com/office/officeart/2008/layout/VerticalCurvedList"/>
    <dgm:cxn modelId="{52DBA556-F873-42E6-AEA7-42F957839513}" type="presParOf" srcId="{DFD8D0D4-1D23-4F7C-A795-3BBC70BDDD5C}" destId="{9E6CE994-7A2B-48F0-9474-6DB3BC52D185}" srcOrd="0" destOrd="0" presId="urn:microsoft.com/office/officeart/2008/layout/VerticalCurvedList"/>
    <dgm:cxn modelId="{EE533386-2C2A-4CFA-B881-D4015E76DF2E}" type="presParOf" srcId="{9E6CE994-7A2B-48F0-9474-6DB3BC52D185}" destId="{63888759-8C36-469D-84B6-2B98D1055144}" srcOrd="0" destOrd="0" presId="urn:microsoft.com/office/officeart/2008/layout/VerticalCurvedList"/>
    <dgm:cxn modelId="{F6BCF310-2881-4405-A0C7-EB7523A85A54}" type="presParOf" srcId="{63888759-8C36-469D-84B6-2B98D1055144}" destId="{AAF8FB06-2FAC-4E49-B098-253ABE003A71}" srcOrd="0" destOrd="0" presId="urn:microsoft.com/office/officeart/2008/layout/VerticalCurvedList"/>
    <dgm:cxn modelId="{71F65883-3209-460D-93BF-33A0D24B80F2}" type="presParOf" srcId="{63888759-8C36-469D-84B6-2B98D1055144}" destId="{CC595079-5F29-45F0-ACB5-86FFE3A9BF96}" srcOrd="1" destOrd="0" presId="urn:microsoft.com/office/officeart/2008/layout/VerticalCurvedList"/>
    <dgm:cxn modelId="{1EEED0D5-2ABC-49B9-8F56-2C33F5A6D456}" type="presParOf" srcId="{63888759-8C36-469D-84B6-2B98D1055144}" destId="{B2FABEA1-9945-4BBB-AA8B-17304888FC5A}" srcOrd="2" destOrd="0" presId="urn:microsoft.com/office/officeart/2008/layout/VerticalCurvedList"/>
    <dgm:cxn modelId="{8AA84573-71FE-4408-808A-F6852467F416}" type="presParOf" srcId="{63888759-8C36-469D-84B6-2B98D1055144}" destId="{E8C85D7D-DA33-4AC9-95D6-A6FB290A6979}" srcOrd="3" destOrd="0" presId="urn:microsoft.com/office/officeart/2008/layout/VerticalCurvedList"/>
    <dgm:cxn modelId="{58937EF5-BC16-430C-9F32-4CB6FC364100}" type="presParOf" srcId="{9E6CE994-7A2B-48F0-9474-6DB3BC52D185}" destId="{ACB471C2-E412-4C68-8F20-0B4E10D4B2AA}" srcOrd="1" destOrd="0" presId="urn:microsoft.com/office/officeart/2008/layout/VerticalCurvedList"/>
    <dgm:cxn modelId="{A0BEF72C-88AE-4BAA-87A6-55DB52DAFF9B}" type="presParOf" srcId="{9E6CE994-7A2B-48F0-9474-6DB3BC52D185}" destId="{84D3A98E-4793-401E-8D2D-49B7C7957D7E}" srcOrd="2" destOrd="0" presId="urn:microsoft.com/office/officeart/2008/layout/VerticalCurvedList"/>
    <dgm:cxn modelId="{CDF7A1B0-B5E2-4C80-934D-06645170B9BE}" type="presParOf" srcId="{84D3A98E-4793-401E-8D2D-49B7C7957D7E}" destId="{2BE92410-AD7F-4AA3-BB29-66476E3685BC}" srcOrd="0" destOrd="0" presId="urn:microsoft.com/office/officeart/2008/layout/VerticalCurvedList"/>
    <dgm:cxn modelId="{51366EE2-3932-4CC7-9036-C2957729E170}" type="presParOf" srcId="{9E6CE994-7A2B-48F0-9474-6DB3BC52D185}" destId="{24972896-D72F-4CDA-ABFD-F4D0AC41B4F8}" srcOrd="3" destOrd="0" presId="urn:microsoft.com/office/officeart/2008/layout/VerticalCurvedList"/>
    <dgm:cxn modelId="{58BACE1C-75AA-4FEC-AB0E-77DAA10EC279}" type="presParOf" srcId="{9E6CE994-7A2B-48F0-9474-6DB3BC52D185}" destId="{14A5F21A-8675-480F-81C1-72913B3865C7}" srcOrd="4" destOrd="0" presId="urn:microsoft.com/office/officeart/2008/layout/VerticalCurvedList"/>
    <dgm:cxn modelId="{E9548089-729F-4476-8255-735A9C2FC5C5}" type="presParOf" srcId="{14A5F21A-8675-480F-81C1-72913B3865C7}" destId="{FD3B6BA1-DDAD-42C7-8ABD-86867944915B}" srcOrd="0" destOrd="0" presId="urn:microsoft.com/office/officeart/2008/layout/VerticalCurvedList"/>
    <dgm:cxn modelId="{10920860-FDEB-47BF-9FBA-73C167A8D5DD}" type="presParOf" srcId="{9E6CE994-7A2B-48F0-9474-6DB3BC52D185}" destId="{05ADD6DF-9068-430B-B581-F38AF12412A5}" srcOrd="5" destOrd="0" presId="urn:microsoft.com/office/officeart/2008/layout/VerticalCurvedList"/>
    <dgm:cxn modelId="{392B6EFB-4154-4BB2-BB1A-0CEB9EE1D3C0}" type="presParOf" srcId="{9E6CE994-7A2B-48F0-9474-6DB3BC52D185}" destId="{554D7EC7-619C-4EF5-9C44-DE524C2F6EB6}" srcOrd="6" destOrd="0" presId="urn:microsoft.com/office/officeart/2008/layout/VerticalCurvedList"/>
    <dgm:cxn modelId="{77C2ACFB-56EF-4A65-BCCA-A860DAD561B2}" type="presParOf" srcId="{554D7EC7-619C-4EF5-9C44-DE524C2F6EB6}" destId="{D0CD0090-AC11-411D-90B1-11C50245CC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5079-5F29-45F0-ACB5-86FFE3A9BF96}">
      <dsp:nvSpPr>
        <dsp:cNvPr id="0" name=""/>
        <dsp:cNvSpPr/>
      </dsp:nvSpPr>
      <dsp:spPr>
        <a:xfrm>
          <a:off x="-4048330" y="-621400"/>
          <a:ext cx="4824201" cy="4824201"/>
        </a:xfrm>
        <a:prstGeom prst="blockArc">
          <a:avLst>
            <a:gd name="adj1" fmla="val 18900000"/>
            <a:gd name="adj2" fmla="val 2700000"/>
            <a:gd name="adj3" fmla="val 448"/>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B471C2-E412-4C68-8F20-0B4E10D4B2AA}">
      <dsp:nvSpPr>
        <dsp:cNvPr id="0" name=""/>
        <dsp:cNvSpPr/>
      </dsp:nvSpPr>
      <dsp:spPr>
        <a:xfrm>
          <a:off x="498957" y="358140"/>
          <a:ext cx="8445078" cy="71628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6854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Tốc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đô</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tăng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trưởng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kinh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cao</a:t>
          </a:r>
          <a:r>
            <a:rPr lang="en-US" sz="2800" kern="1200" dirty="0" smtClean="0">
              <a:latin typeface="Times New Roman" pitchFamily="18" charset="0"/>
              <a:cs typeface="Times New Roman" pitchFamily="18" charset="0"/>
            </a:rPr>
            <a:t>. </a:t>
          </a:r>
          <a:endParaRPr lang="en-US" sz="2800" kern="1200" dirty="0"/>
        </a:p>
      </dsp:txBody>
      <dsp:txXfrm>
        <a:off x="498957" y="358140"/>
        <a:ext cx="8445078" cy="716280"/>
      </dsp:txXfrm>
    </dsp:sp>
    <dsp:sp modelId="{2BE92410-AD7F-4AA3-BB29-66476E3685BC}">
      <dsp:nvSpPr>
        <dsp:cNvPr id="0" name=""/>
        <dsp:cNvSpPr/>
      </dsp:nvSpPr>
      <dsp:spPr>
        <a:xfrm>
          <a:off x="51282" y="268605"/>
          <a:ext cx="895350" cy="895350"/>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972896-D72F-4CDA-ABFD-F4D0AC41B4F8}">
      <dsp:nvSpPr>
        <dsp:cNvPr id="0" name=""/>
        <dsp:cNvSpPr/>
      </dsp:nvSpPr>
      <dsp:spPr>
        <a:xfrm>
          <a:off x="759325" y="1432560"/>
          <a:ext cx="8184710" cy="716280"/>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6854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 Thu </a:t>
          </a:r>
          <a:r>
            <a:rPr lang="en-US" sz="2800" kern="1200" dirty="0" err="1" smtClean="0">
              <a:latin typeface="Times New Roman" pitchFamily="18" charset="0"/>
              <a:cs typeface="Times New Roman" pitchFamily="18" charset="0"/>
            </a:rPr>
            <a:t>nhập</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đầu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người</a:t>
          </a:r>
          <a:r>
            <a:rPr lang="en-US" sz="2800" kern="1200" dirty="0" smtClean="0">
              <a:latin typeface="Times New Roman" pitchFamily="18" charset="0"/>
              <a:cs typeface="Times New Roman" pitchFamily="18" charset="0"/>
            </a:rPr>
            <a:t> (GDP) </a:t>
          </a:r>
          <a:r>
            <a:rPr lang="en-US" sz="2800" kern="1200" dirty="0" err="1" smtClean="0">
              <a:latin typeface="Times New Roman" pitchFamily="18" charset="0"/>
              <a:cs typeface="Times New Roman" pitchFamily="18" charset="0"/>
            </a:rPr>
            <a:t>cao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nhất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giới</a:t>
          </a:r>
          <a:r>
            <a:rPr lang="en-US" sz="2800" kern="1200" dirty="0" smtClean="0">
              <a:latin typeface="Times New Roman" pitchFamily="18" charset="0"/>
              <a:cs typeface="Times New Roman" pitchFamily="18" charset="0"/>
            </a:rPr>
            <a:t>.</a:t>
          </a:r>
          <a:endParaRPr lang="en-US" sz="2800" kern="1200" dirty="0"/>
        </a:p>
      </dsp:txBody>
      <dsp:txXfrm>
        <a:off x="759325" y="1432560"/>
        <a:ext cx="8184710" cy="716280"/>
      </dsp:txXfrm>
    </dsp:sp>
    <dsp:sp modelId="{FD3B6BA1-DDAD-42C7-8ABD-86867944915B}">
      <dsp:nvSpPr>
        <dsp:cNvPr id="0" name=""/>
        <dsp:cNvSpPr/>
      </dsp:nvSpPr>
      <dsp:spPr>
        <a:xfrm>
          <a:off x="311650" y="1343025"/>
          <a:ext cx="895350" cy="895350"/>
        </a:xfrm>
        <a:prstGeom prst="ellipse">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05ADD6DF-9068-430B-B581-F38AF12412A5}">
      <dsp:nvSpPr>
        <dsp:cNvPr id="0" name=""/>
        <dsp:cNvSpPr/>
      </dsp:nvSpPr>
      <dsp:spPr>
        <a:xfrm>
          <a:off x="498957" y="2506980"/>
          <a:ext cx="8445078" cy="71628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6854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Đời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được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cải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thiện</a:t>
          </a:r>
          <a:r>
            <a:rPr lang="en-US" sz="2800" kern="1200" dirty="0" smtClean="0">
              <a:latin typeface="Times New Roman" pitchFamily="18" charset="0"/>
              <a:cs typeface="Times New Roman" pitchFamily="18" charset="0"/>
            </a:rPr>
            <a:t>.</a:t>
          </a:r>
          <a:endParaRPr lang="en-US" sz="2800" kern="1200" dirty="0"/>
        </a:p>
      </dsp:txBody>
      <dsp:txXfrm>
        <a:off x="498957" y="2506980"/>
        <a:ext cx="8445078" cy="716280"/>
      </dsp:txXfrm>
    </dsp:sp>
    <dsp:sp modelId="{D0CD0090-AC11-411D-90B1-11C50245CC4D}">
      <dsp:nvSpPr>
        <dsp:cNvPr id="0" name=""/>
        <dsp:cNvSpPr/>
      </dsp:nvSpPr>
      <dsp:spPr>
        <a:xfrm>
          <a:off x="51282" y="2417445"/>
          <a:ext cx="895350" cy="895350"/>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DFFFA-E376-4E16-ABB2-35E76D401F0F}"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38883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FFFA-E376-4E16-ABB2-35E76D401F0F}"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105307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FFFA-E376-4E16-ABB2-35E76D401F0F}"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300862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FFFA-E376-4E16-ABB2-35E76D401F0F}"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20765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DFFFA-E376-4E16-ABB2-35E76D401F0F}"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35515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DFFFA-E376-4E16-ABB2-35E76D401F0F}"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148187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DFFFA-E376-4E16-ABB2-35E76D401F0F}" type="datetimeFigureOut">
              <a:rPr lang="en-US" smtClean="0"/>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424868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DFFFA-E376-4E16-ABB2-35E76D401F0F}" type="datetimeFigureOut">
              <a:rPr lang="en-US" smtClean="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117689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DFFFA-E376-4E16-ABB2-35E76D401F0F}" type="datetimeFigureOut">
              <a:rPr lang="en-US" smtClean="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28015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DFFFA-E376-4E16-ABB2-35E76D401F0F}"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129111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DFFFA-E376-4E16-ABB2-35E76D401F0F}"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F633-E2E5-42B1-9017-753E33A8938F}" type="slidenum">
              <a:rPr lang="en-US" smtClean="0"/>
              <a:t>‹#›</a:t>
            </a:fld>
            <a:endParaRPr lang="en-US"/>
          </a:p>
        </p:txBody>
      </p:sp>
    </p:spTree>
    <p:extLst>
      <p:ext uri="{BB962C8B-B14F-4D97-AF65-F5344CB8AC3E}">
        <p14:creationId xmlns:p14="http://schemas.microsoft.com/office/powerpoint/2010/main" val="73376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DFFFA-E376-4E16-ABB2-35E76D401F0F}" type="datetimeFigureOut">
              <a:rPr lang="en-US" smtClean="0"/>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BF633-E2E5-42B1-9017-753E33A8938F}" type="slidenum">
              <a:rPr lang="en-US" smtClean="0"/>
              <a:t>‹#›</a:t>
            </a:fld>
            <a:endParaRPr lang="en-US"/>
          </a:p>
        </p:txBody>
      </p:sp>
    </p:spTree>
    <p:extLst>
      <p:ext uri="{BB962C8B-B14F-4D97-AF65-F5344CB8AC3E}">
        <p14:creationId xmlns:p14="http://schemas.microsoft.com/office/powerpoint/2010/main" val="67814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solidFill>
                  <a:srgbClr val="0000FF"/>
                </a:solidFill>
              </a:rPr>
              <a:t/>
            </a:r>
            <a:br>
              <a:rPr lang="en-US" b="1" dirty="0" smtClean="0">
                <a:solidFill>
                  <a:srgbClr val="0000FF"/>
                </a:solidFill>
              </a:rPr>
            </a:br>
            <a:r>
              <a:rPr lang="en-US" b="1" dirty="0">
                <a:solidFill>
                  <a:srgbClr val="0000FF"/>
                </a:solidFill>
              </a:rPr>
              <a:t/>
            </a:r>
            <a:br>
              <a:rPr lang="en-US" b="1" dirty="0">
                <a:solidFill>
                  <a:srgbClr val="0000FF"/>
                </a:solidFill>
              </a:rPr>
            </a:br>
            <a:r>
              <a:rPr lang="vi-VN" sz="3100" b="1" dirty="0" smtClean="0">
                <a:solidFill>
                  <a:srgbClr val="C00000"/>
                </a:solidFill>
              </a:rPr>
              <a:t>PHÒNG </a:t>
            </a:r>
            <a:r>
              <a:rPr lang="vi-VN" sz="3100" b="1" dirty="0">
                <a:solidFill>
                  <a:srgbClr val="C00000"/>
                </a:solidFill>
              </a:rPr>
              <a:t>GIÁO DỤC VÀ ĐÀO TẠO QUẬN GÒ VẤP</a:t>
            </a:r>
            <a:r>
              <a:rPr lang="en-US" sz="3100" b="1" dirty="0">
                <a:solidFill>
                  <a:srgbClr val="C00000"/>
                </a:solidFill>
              </a:rPr>
              <a:t/>
            </a:r>
            <a:br>
              <a:rPr lang="en-US" sz="3100" b="1" dirty="0">
                <a:solidFill>
                  <a:srgbClr val="C00000"/>
                </a:solidFill>
              </a:rPr>
            </a:br>
            <a:r>
              <a:rPr lang="vi-VN" sz="3100" b="1" dirty="0">
                <a:solidFill>
                  <a:srgbClr val="C00000"/>
                </a:solidFill>
              </a:rPr>
              <a:t>BÀI GIẢNG LỊCH SỬ LỚP </a:t>
            </a:r>
            <a:r>
              <a:rPr lang="en-US" sz="3100" b="1" dirty="0">
                <a:solidFill>
                  <a:srgbClr val="C00000"/>
                </a:solidFill>
              </a:rPr>
              <a:t>9</a:t>
            </a:r>
            <a:br>
              <a:rPr lang="en-US" sz="3100" b="1" dirty="0">
                <a:solidFill>
                  <a:srgbClr val="C00000"/>
                </a:solidFill>
              </a:rPr>
            </a:br>
            <a:endParaRPr lang="en-US" sz="3100" dirty="0">
              <a:solidFill>
                <a:srgbClr val="C00000"/>
              </a:solidFill>
            </a:endParaRPr>
          </a:p>
        </p:txBody>
      </p:sp>
      <p:sp>
        <p:nvSpPr>
          <p:cNvPr id="3" name="Content Placeholder 2"/>
          <p:cNvSpPr>
            <a:spLocks noGrp="1"/>
          </p:cNvSpPr>
          <p:nvPr>
            <p:ph idx="1"/>
          </p:nvPr>
        </p:nvSpPr>
        <p:spPr>
          <a:xfrm>
            <a:off x="533400" y="1905000"/>
            <a:ext cx="8229600" cy="3840163"/>
          </a:xfrm>
        </p:spPr>
        <p:txBody>
          <a:bodyPr/>
          <a:lstStyle/>
          <a:p>
            <a:pPr marL="0" indent="0" algn="ctr">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đề</a:t>
            </a:r>
            <a:r>
              <a:rPr lang="en-US" b="1" dirty="0">
                <a:solidFill>
                  <a:srgbClr val="002060"/>
                </a:solidFill>
                <a:latin typeface="Times New Roman" pitchFamily="18" charset="0"/>
                <a:cs typeface="Times New Roman" pitchFamily="18" charset="0"/>
              </a:rPr>
              <a:t>:</a:t>
            </a:r>
            <a:br>
              <a:rPr lang="en-US" b="1" dirty="0">
                <a:solidFill>
                  <a:srgbClr val="002060"/>
                </a:solidFill>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 CÁC NƯỚC Á, PHI, MĨ LATINH TỪ 1945 ĐẾN NAY (T2)</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53760"/>
            <a:ext cx="3505200" cy="258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760" y="3953760"/>
            <a:ext cx="4043240" cy="261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647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đề:CÁC</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NƯỚC Á, PHI, MĨ LATINH TỪ 1945 ĐẾN NAY (T2)</a:t>
            </a:r>
            <a:endParaRPr lang="en-US" b="1" dirty="0" smtClean="0">
              <a:solidFill>
                <a:srgbClr val="FF0000"/>
              </a:solidFill>
              <a:latin typeface="Times New Roman" pitchFamily="18" charset="0"/>
              <a:cs typeface="Times New Roman" pitchFamily="18" charset="0"/>
            </a:endParaRPr>
          </a:p>
          <a:p>
            <a:pPr marL="0" indent="0">
              <a:buNone/>
            </a:pPr>
            <a:r>
              <a:rPr lang="en-US" b="1" dirty="0" smtClean="0">
                <a:solidFill>
                  <a:srgbClr val="FF0000"/>
                </a:solidFill>
                <a:latin typeface="Times New Roman" pitchFamily="18" charset="0"/>
                <a:cs typeface="Times New Roman" pitchFamily="18" charset="0"/>
              </a:rPr>
              <a:t>III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pPr marL="0" indent="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lối</a:t>
            </a:r>
            <a:r>
              <a:rPr lang="en-US" dirty="0" smtClean="0">
                <a:latin typeface="Times New Roman" pitchFamily="18" charset="0"/>
                <a:cs typeface="Times New Roman" pitchFamily="18" charset="0"/>
              </a:rPr>
              <a:t> “ Ba </a:t>
            </a:r>
            <a:r>
              <a:rPr lang="en-US" dirty="0" err="1" smtClean="0">
                <a:latin typeface="Times New Roman" pitchFamily="18" charset="0"/>
                <a:cs typeface="Times New Roman" pitchFamily="18" charset="0"/>
              </a:rPr>
              <a:t>ngọn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vọt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cuộc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1959-1978. </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a:t>
            </a:r>
          </a:p>
          <a:p>
            <a:pPr marL="0" indent="0">
              <a:buNone/>
            </a:pP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Biện</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pháp</a:t>
            </a:r>
            <a:r>
              <a:rPr lang="en-US" b="1" dirty="0" smtClean="0">
                <a:solidFill>
                  <a:srgbClr val="FF0000"/>
                </a:solidFill>
                <a:latin typeface="Times New Roman" pitchFamily="18" charset="0"/>
                <a:cs typeface="Times New Roman" pitchFamily="18" charset="0"/>
                <a:sym typeface="Wingdings" pitchFamily="2" charset="2"/>
              </a:rPr>
              <a:t> ?</a:t>
            </a:r>
            <a:endParaRPr lang="en-US" b="1" dirty="0" smtClean="0">
              <a:solidFill>
                <a:srgbClr val="FF0000"/>
              </a:solidFill>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9181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pPr marL="0" indent="0">
              <a:buNone/>
            </a:pPr>
            <a:r>
              <a:rPr lang="en-US" dirty="0" smtClean="0">
                <a:latin typeface="Times New Roman" pitchFamily="18" charset="0"/>
                <a:cs typeface="Times New Roman" pitchFamily="18" charset="0"/>
                <a:sym typeface="Wingdings" pitchFamily="2" charset="2"/>
              </a:rPr>
              <a:t>-12/1978 </a:t>
            </a:r>
            <a:r>
              <a:rPr lang="en-US" dirty="0" err="1" smtClean="0">
                <a:latin typeface="Times New Roman" pitchFamily="18" charset="0"/>
                <a:cs typeface="Times New Roman" pitchFamily="18" charset="0"/>
                <a:sym typeface="Wingdings" pitchFamily="2" charset="2"/>
              </a:rPr>
              <a:t>Trung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ương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Đảng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Cộng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sản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Trung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Quốc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đề</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ra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đường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lối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đổi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mới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mở</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cửa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đất</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nước</a:t>
            </a:r>
            <a:r>
              <a:rPr lang="en-US" b="1" dirty="0" smtClean="0">
                <a:solidFill>
                  <a:srgbClr val="FF0000"/>
                </a:solidFill>
                <a:latin typeface="Times New Roman" pitchFamily="18" charset="0"/>
                <a:cs typeface="Times New Roman" pitchFamily="18" charset="0"/>
                <a:sym typeface="Wingdings" pitchFamily="2" charset="2"/>
              </a:rPr>
              <a:t>.</a:t>
            </a:r>
            <a:endParaRPr lang="en-US" b="1" dirty="0" smtClean="0">
              <a:solidFill>
                <a:srgbClr val="FF0000"/>
              </a:solidFill>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06" y="3736975"/>
            <a:ext cx="20240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762000" y="3877235"/>
            <a:ext cx="6705600" cy="2565493"/>
          </a:xfrm>
          <a:prstGeom prst="cloudCallout">
            <a:avLst>
              <a:gd name="adj1" fmla="val 50978"/>
              <a:gd name="adj2" fmla="val 631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smtClean="0">
              <a:latin typeface="Times New Roman" pitchFamily="18" charset="0"/>
              <a:cs typeface="Times New Roman" pitchFamily="18" charset="0"/>
            </a:endParaRPr>
          </a:p>
          <a:p>
            <a:pPr algn="ctr"/>
            <a:r>
              <a:rPr lang="en-US" sz="3200" b="1" i="1" dirty="0" err="1">
                <a:solidFill>
                  <a:srgbClr val="002060"/>
                </a:solidFill>
                <a:latin typeface="Times New Roman" pitchFamily="18" charset="0"/>
                <a:cs typeface="Times New Roman" pitchFamily="18" charset="0"/>
              </a:rPr>
              <a:t>Nêu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nội</a:t>
            </a:r>
            <a:r>
              <a:rPr lang="en-US" sz="3200" b="1" i="1" dirty="0">
                <a:solidFill>
                  <a:srgbClr val="002060"/>
                </a:solidFill>
                <a:latin typeface="Times New Roman" pitchFamily="18" charset="0"/>
                <a:cs typeface="Times New Roman" pitchFamily="18" charset="0"/>
              </a:rPr>
              <a:t> dung </a:t>
            </a:r>
            <a:r>
              <a:rPr lang="en-US" sz="3200" b="1" i="1" dirty="0" err="1">
                <a:solidFill>
                  <a:srgbClr val="002060"/>
                </a:solidFill>
                <a:latin typeface="Times New Roman" pitchFamily="18" charset="0"/>
                <a:cs typeface="Times New Roman" pitchFamily="18" charset="0"/>
              </a:rPr>
              <a:t>chính</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đường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lối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đổi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mới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cải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cách</a:t>
            </a:r>
            <a:r>
              <a:rPr lang="en-US" sz="3200" b="1" i="1" dirty="0">
                <a:solidFill>
                  <a:srgbClr val="002060"/>
                </a:solidFill>
                <a:latin typeface="Times New Roman" pitchFamily="18" charset="0"/>
                <a:cs typeface="Times New Roman" pitchFamily="18" charset="0"/>
              </a:rPr>
              <a:t> KT-XH </a:t>
            </a:r>
            <a:r>
              <a:rPr lang="en-US" sz="3200" b="1" i="1" dirty="0" err="1">
                <a:solidFill>
                  <a:srgbClr val="002060"/>
                </a:solidFill>
                <a:latin typeface="Times New Roman" pitchFamily="18" charset="0"/>
                <a:cs typeface="Times New Roman" pitchFamily="18" charset="0"/>
              </a:rPr>
              <a:t>đất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nước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Quốc</a:t>
            </a:r>
            <a:r>
              <a:rPr lang="en-US" sz="3200" b="1" i="1" dirty="0">
                <a:solidFill>
                  <a:srgbClr val="002060"/>
                </a:solidFill>
                <a:latin typeface="Times New Roman" pitchFamily="18" charset="0"/>
                <a:cs typeface="Times New Roman" pitchFamily="18" charset="0"/>
              </a:rPr>
              <a:t>.</a:t>
            </a:r>
          </a:p>
          <a:p>
            <a:pPr algn="ctr"/>
            <a:endParaRPr lang="en-US" sz="3200" dirty="0"/>
          </a:p>
        </p:txBody>
      </p:sp>
      <p:pic>
        <p:nvPicPr>
          <p:cNvPr id="6"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3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Nội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dung </a:t>
            </a:r>
            <a:r>
              <a:rPr lang="en-US" dirty="0" err="1">
                <a:latin typeface="Times New Roman" pitchFamily="18" charset="0"/>
                <a:cs typeface="Times New Roman" pitchFamily="18" charset="0"/>
              </a:rPr>
              <a:t>cải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cách</a:t>
            </a:r>
            <a:r>
              <a:rPr lang="en-US" dirty="0" smtClean="0">
                <a:latin typeface="Times New Roman" pitchFamily="18" charset="0"/>
                <a:cs typeface="Times New Roman" pitchFamily="18" charset="0"/>
              </a:rPr>
              <a:t>: SGK</a:t>
            </a:r>
          </a:p>
          <a:p>
            <a:pPr marL="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sắc</a:t>
            </a:r>
            <a:r>
              <a:rPr lang="en-US" dirty="0">
                <a:latin typeface="Times New Roman" pitchFamily="18" charset="0"/>
                <a:cs typeface="Times New Roman" pitchFamily="18" charset="0"/>
              </a:rPr>
              <a:t> TQ,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nước</a:t>
            </a:r>
            <a:r>
              <a:rPr lang="en-US" dirty="0">
                <a:latin typeface="Times New Roman" pitchFamily="18" charset="0"/>
                <a:cs typeface="Times New Roman" pitchFamily="18" charset="0"/>
              </a:rPr>
              <a:t> TQ </a:t>
            </a:r>
            <a:r>
              <a:rPr lang="en-US" dirty="0" err="1">
                <a:latin typeface="Times New Roman" pitchFamily="18" charset="0"/>
                <a:cs typeface="Times New Roman" pitchFamily="18" charset="0"/>
              </a:rPr>
              <a:t>trơ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minh.</a:t>
            </a: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4953418"/>
            <a:ext cx="1235169" cy="190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pPr marL="0" indent="0">
              <a:buNone/>
            </a:pPr>
            <a:r>
              <a:rPr lang="en-US" dirty="0" smtClean="0">
                <a:latin typeface="Times New Roman" pitchFamily="18" charset="0"/>
                <a:cs typeface="Times New Roman" pitchFamily="18" charset="0"/>
                <a:sym typeface="Wingdings" pitchFamily="2" charset="2"/>
              </a:rPr>
              <a:t>-12/1978 </a:t>
            </a:r>
            <a:r>
              <a:rPr lang="en-US" dirty="0" err="1" smtClean="0">
                <a:latin typeface="Times New Roman" pitchFamily="18" charset="0"/>
                <a:cs typeface="Times New Roman" pitchFamily="18" charset="0"/>
                <a:sym typeface="Wingdings" pitchFamily="2" charset="2"/>
              </a:rPr>
              <a:t>Trung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ương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Đảng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Cộng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sản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Trung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Quốc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đề</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ra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đường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lối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đổi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mới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mở</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cửa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đất</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nước</a:t>
            </a:r>
            <a:r>
              <a:rPr lang="en-US" b="1" dirty="0" smtClean="0">
                <a:solidFill>
                  <a:srgbClr val="FF0000"/>
                </a:solidFill>
                <a:latin typeface="Times New Roman" pitchFamily="18" charset="0"/>
                <a:cs typeface="Times New Roman" pitchFamily="18" charset="0"/>
                <a:sym typeface="Wingdings" pitchFamily="2" charset="2"/>
              </a:rPr>
              <a:t>.</a:t>
            </a:r>
            <a:endParaRPr lang="en-US" b="1" dirty="0" smtClean="0">
              <a:solidFill>
                <a:srgbClr val="FF0000"/>
              </a:solidFill>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06" y="3736975"/>
            <a:ext cx="20240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762000" y="3877235"/>
            <a:ext cx="6705600" cy="2565493"/>
          </a:xfrm>
          <a:prstGeom prst="cloudCallout">
            <a:avLst>
              <a:gd name="adj1" fmla="val 50978"/>
              <a:gd name="adj2" fmla="val 631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000" b="1" i="1" dirty="0" err="1" smtClean="0">
                <a:solidFill>
                  <a:srgbClr val="002060"/>
                </a:solidFill>
                <a:latin typeface="Times New Roman" pitchFamily="18" charset="0"/>
                <a:cs typeface="Times New Roman" pitchFamily="18" charset="0"/>
              </a:rPr>
              <a:t>Nêu</a:t>
            </a:r>
            <a:r>
              <a:rPr lang="en-US" sz="3000" b="1" i="1" dirty="0" smtClean="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những</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thành</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tựu</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mà</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Trung</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Quốc</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đạt</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được</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sau</a:t>
            </a:r>
            <a:r>
              <a:rPr lang="en-US" sz="3000" b="1" i="1" dirty="0">
                <a:solidFill>
                  <a:srgbClr val="002060"/>
                </a:solidFill>
                <a:latin typeface="Times New Roman" pitchFamily="18" charset="0"/>
                <a:cs typeface="Times New Roman" pitchFamily="18" charset="0"/>
              </a:rPr>
              <a:t> 20 </a:t>
            </a:r>
            <a:r>
              <a:rPr lang="en-US" sz="3000" b="1" i="1" dirty="0" err="1">
                <a:solidFill>
                  <a:srgbClr val="002060"/>
                </a:solidFill>
                <a:latin typeface="Times New Roman" pitchFamily="18" charset="0"/>
                <a:cs typeface="Times New Roman" pitchFamily="18" charset="0"/>
              </a:rPr>
              <a:t>năm</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tiến</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hành</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cải</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cách</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mở</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cửa</a:t>
            </a:r>
            <a:r>
              <a:rPr lang="en-US" sz="3000" b="1" i="1" dirty="0">
                <a:solidFill>
                  <a:srgbClr val="002060"/>
                </a:solidFill>
                <a:latin typeface="Times New Roman" pitchFamily="18" charset="0"/>
                <a:cs typeface="Times New Roman" pitchFamily="18" charset="0"/>
              </a:rPr>
              <a:t> (1979-2000)</a:t>
            </a:r>
            <a:endParaRPr lang="en-US" sz="3000" b="1" i="1" dirty="0">
              <a:solidFill>
                <a:srgbClr val="002060"/>
              </a:solidFill>
            </a:endParaRPr>
          </a:p>
        </p:txBody>
      </p:sp>
      <p:pic>
        <p:nvPicPr>
          <p:cNvPr id="6"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5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sz="3000" b="1" dirty="0" smtClean="0">
                <a:latin typeface="Times New Roman" pitchFamily="18" charset="0"/>
                <a:cs typeface="Times New Roman" pitchFamily="18" charset="0"/>
              </a:rPr>
              <a:t>3. </a:t>
            </a:r>
            <a:r>
              <a:rPr lang="en-US" sz="3000" b="1" dirty="0" err="1">
                <a:latin typeface="Times New Roman" pitchFamily="18" charset="0"/>
                <a:cs typeface="Times New Roman" pitchFamily="18" charset="0"/>
              </a:rPr>
              <a:t>Công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cuộc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cách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mở</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cửa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từ</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năm</a:t>
            </a:r>
            <a:r>
              <a:rPr lang="en-US" sz="3000" b="1" dirty="0">
                <a:latin typeface="Times New Roman" pitchFamily="18" charset="0"/>
                <a:cs typeface="Times New Roman" pitchFamily="18" charset="0"/>
              </a:rPr>
              <a:t> 1978 </a:t>
            </a:r>
            <a:r>
              <a:rPr lang="en-US" sz="3000" b="1" dirty="0" err="1">
                <a:latin typeface="Times New Roman" pitchFamily="18" charset="0"/>
                <a:cs typeface="Times New Roman" pitchFamily="18" charset="0"/>
              </a:rPr>
              <a:t>đến</a:t>
            </a:r>
            <a:r>
              <a:rPr lang="en-US" sz="3000" b="1" dirty="0">
                <a:latin typeface="Times New Roman" pitchFamily="18" charset="0"/>
                <a:cs typeface="Times New Roman" pitchFamily="18" charset="0"/>
              </a:rPr>
              <a:t> nay</a:t>
            </a:r>
            <a:r>
              <a:rPr lang="en-US" sz="3000" b="1" dirty="0" smtClean="0">
                <a:latin typeface="Times New Roman" pitchFamily="18" charset="0"/>
                <a:cs typeface="Times New Roman" pitchFamily="18" charset="0"/>
              </a:rPr>
              <a:t>.</a:t>
            </a:r>
          </a:p>
          <a:p>
            <a:pPr marL="0" indent="0">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tựu</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110093540"/>
              </p:ext>
            </p:extLst>
          </p:nvPr>
        </p:nvGraphicFramePr>
        <p:xfrm>
          <a:off x="0" y="3124200"/>
          <a:ext cx="8991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Picture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350532"/>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pPr marL="0" indent="0">
              <a:buNone/>
            </a:pPr>
            <a:endParaRPr lang="en-US" b="1"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06" y="3736975"/>
            <a:ext cx="20240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17929" y="2731994"/>
            <a:ext cx="6705600" cy="2565493"/>
          </a:xfrm>
          <a:prstGeom prst="cloudCallout">
            <a:avLst>
              <a:gd name="adj1" fmla="val 50978"/>
              <a:gd name="adj2" fmla="val 63119"/>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3171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đề:CÁC</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NƯỚC Á, PHI, MĨ LATINH TỪ 1945 ĐẾN NAY (T2)</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smtClean="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TRUNG HOA</a:t>
            </a:r>
          </a:p>
          <a:p>
            <a:pPr marL="0" indent="0">
              <a:buNone/>
            </a:pPr>
            <a:r>
              <a:rPr lang="en-US" b="1" dirty="0" smtClean="0">
                <a:latin typeface="Times New Roman" pitchFamily="18" charset="0"/>
                <a:cs typeface="Times New Roman" pitchFamily="18" charset="0"/>
              </a:rPr>
              <a:t>3.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1978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r>
              <a:rPr lang="en-US" b="1"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In-</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nê</a:t>
            </a:r>
            <a:r>
              <a:rPr lang="en-US" dirty="0">
                <a:latin typeface="Times New Roman" pitchFamily="18" charset="0"/>
                <a:cs typeface="Times New Roman" pitchFamily="18" charset="0"/>
              </a:rPr>
              <a:t>-xi-a, </a:t>
            </a:r>
            <a:r>
              <a:rPr lang="en-US" dirty="0" err="1">
                <a:latin typeface="Times New Roman" pitchFamily="18" charset="0"/>
                <a:cs typeface="Times New Roman" pitchFamily="18" charset="0"/>
              </a:rPr>
              <a:t>Việt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thu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(7/1997), Ma </a:t>
            </a:r>
            <a:r>
              <a:rPr lang="en-US" dirty="0" smtClean="0">
                <a:latin typeface="Times New Roman" pitchFamily="18" charset="0"/>
                <a:cs typeface="Times New Roman" pitchFamily="18" charset="0"/>
              </a:rPr>
              <a:t>Cao </a:t>
            </a:r>
            <a:r>
              <a:rPr lang="en-US" dirty="0">
                <a:latin typeface="Times New Roman" pitchFamily="18" charset="0"/>
                <a:cs typeface="Times New Roman" pitchFamily="18" charset="0"/>
              </a:rPr>
              <a:t>(12/1999). </a:t>
            </a:r>
          </a:p>
          <a:p>
            <a:pPr marL="0" indent="0">
              <a:buNone/>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365931"/>
            <a:ext cx="1616169" cy="249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6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57800"/>
            <a:ext cx="8991600" cy="1143000"/>
          </a:xfrm>
        </p:spPr>
        <p:txBody>
          <a:bodyPr>
            <a:noAutofit/>
          </a:bodyPr>
          <a:lstStyle/>
          <a:p>
            <a:r>
              <a:rPr lang="vi-VN" sz="3200" dirty="0"/>
              <a:t>Tổng bí thư Nguyễn Phú Trọng và Tổng bí thư, Chủ tịch Trung Quốc Tập Cận Bình tại cuộc hội đàm. </a:t>
            </a:r>
            <a:endParaRPr lang="en-US"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6172200" cy="491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6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019800"/>
          </a:xfrm>
        </p:spPr>
        <p:txBody>
          <a:bodyPr>
            <a:normAutofit/>
          </a:bodyPr>
          <a:lstStyle/>
          <a:p>
            <a:pPr marL="0" indent="0" algn="just">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Cờ </a:t>
            </a:r>
            <a:r>
              <a:rPr lang="vi-VN" dirty="0">
                <a:latin typeface="Times New Roman" pitchFamily="18" charset="0"/>
                <a:cs typeface="Times New Roman" pitchFamily="18" charset="0"/>
              </a:rPr>
              <a:t>Anh được hạ </a:t>
            </a:r>
            <a:r>
              <a:rPr lang="vi-VN" dirty="0"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trong lễ trao trả Hong Kong ngày 1/7/1997</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162800" cy="444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4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2400"/>
            <a:ext cx="8382000" cy="6019800"/>
          </a:xfrm>
        </p:spPr>
        <p:txBody>
          <a:bodyPr>
            <a:normAutofit/>
          </a:bodyPr>
          <a:lstStyle/>
          <a:p>
            <a:pPr marL="0" indent="0" algn="just">
              <a:buNone/>
            </a:pP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Văn </a:t>
            </a:r>
            <a:r>
              <a:rPr lang="vi-VN" sz="2800" dirty="0">
                <a:latin typeface="Times New Roman" pitchFamily="18" charset="0"/>
                <a:cs typeface="Times New Roman" pitchFamily="18" charset="0"/>
              </a:rPr>
              <a:t>kiện mang tên Tuyên bố chung Trung - Anh đó chấm dứt hơn 150 năm người Anh cai trị Hong Kong, vạch ra lộ trình để Trung Quốc tiếp quản thành phố này từ ngày 1/7/1997. Đây là kết quả của một loạt cuộc đàm phán bí mật có ảnh hưởng sâu sắc đến tương lai Hong Kong.</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20496"/>
            <a:ext cx="62865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9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28600"/>
            <a:ext cx="8458201" cy="6629400"/>
          </a:xfrm>
        </p:spPr>
        <p:txBody>
          <a:bodyPr>
            <a:noAutofit/>
          </a:bodyPr>
          <a:lstStyle/>
          <a:p>
            <a:pPr marL="0" indent="0" algn="ctr">
              <a:buNone/>
            </a:pPr>
            <a:r>
              <a:rPr lang="en-US" sz="3600" b="1" dirty="0" smtClean="0">
                <a:solidFill>
                  <a:srgbClr val="C00000"/>
                </a:solidFill>
                <a:latin typeface="Times New Roman" pitchFamily="18" charset="0"/>
                <a:cs typeface="Times New Roman" pitchFamily="18" charset="0"/>
              </a:rPr>
              <a:t>NỘI DUNG BÀI HỌC: </a:t>
            </a:r>
          </a:p>
          <a:p>
            <a:pPr marL="0" indent="0">
              <a:buNone/>
            </a:pPr>
            <a:r>
              <a:rPr lang="en-US" sz="3600" b="1" dirty="0" smtClean="0">
                <a:solidFill>
                  <a:srgbClr val="002060"/>
                </a:solidFill>
                <a:latin typeface="Times New Roman" pitchFamily="18" charset="0"/>
                <a:cs typeface="Times New Roman" pitchFamily="18" charset="0"/>
              </a:rPr>
              <a:t>III-TRUNG HOA</a:t>
            </a:r>
          </a:p>
          <a:p>
            <a:pPr marL="742950" indent="-742950">
              <a:buAutoNum type="arabicPeriod"/>
            </a:pPr>
            <a:r>
              <a:rPr lang="en-US" sz="3600" b="1" dirty="0" err="1" smtClean="0">
                <a:latin typeface="Times New Roman" pitchFamily="18" charset="0"/>
                <a:cs typeface="Times New Roman" pitchFamily="18" charset="0"/>
              </a:rPr>
              <a:t>Tình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chung</a:t>
            </a:r>
            <a:r>
              <a:rPr lang="en-US" sz="3600" b="1" dirty="0" smtClean="0">
                <a:latin typeface="Times New Roman" pitchFamily="18" charset="0"/>
                <a:cs typeface="Times New Roman" pitchFamily="18" charset="0"/>
              </a:rPr>
              <a:t>.</a:t>
            </a:r>
          </a:p>
          <a:p>
            <a:pPr marL="742950" indent="-742950">
              <a:buAutoNum type="arabicPeriod"/>
            </a:pPr>
            <a:r>
              <a:rPr lang="en-US" sz="3600" b="1" dirty="0" err="1" smtClean="0">
                <a:latin typeface="Times New Roman" pitchFamily="18" charset="0"/>
                <a:cs typeface="Times New Roman" pitchFamily="18" charset="0"/>
              </a:rPr>
              <a:t>Sự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nước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Trung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a:t>
            </a:r>
          </a:p>
          <a:p>
            <a:pPr marL="742950" indent="-742950">
              <a:buAutoNum type="arabicPeriod"/>
            </a:pPr>
            <a:r>
              <a:rPr lang="en-US" sz="3600" b="1" dirty="0" err="1" smtClean="0">
                <a:latin typeface="Times New Roman" pitchFamily="18" charset="0"/>
                <a:cs typeface="Times New Roman" pitchFamily="18" charset="0"/>
              </a:rPr>
              <a:t>Công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cuộc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mở</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từ</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năm</a:t>
            </a:r>
            <a:r>
              <a:rPr lang="en-US" sz="3600" b="1" dirty="0" smtClean="0">
                <a:latin typeface="Times New Roman" pitchFamily="18" charset="0"/>
                <a:cs typeface="Times New Roman" pitchFamily="18" charset="0"/>
              </a:rPr>
              <a:t> 1978 </a:t>
            </a:r>
            <a:r>
              <a:rPr lang="en-US" sz="3600" b="1" dirty="0" err="1" smtClean="0">
                <a:latin typeface="Times New Roman" pitchFamily="18" charset="0"/>
                <a:cs typeface="Times New Roman" pitchFamily="18" charset="0"/>
              </a:rPr>
              <a:t>đến</a:t>
            </a:r>
            <a:r>
              <a:rPr lang="en-US" sz="3600" b="1" dirty="0" smtClean="0">
                <a:latin typeface="Times New Roman" pitchFamily="18" charset="0"/>
                <a:cs typeface="Times New Roman" pitchFamily="18" charset="0"/>
              </a:rPr>
              <a:t> nay.</a:t>
            </a:r>
          </a:p>
        </p:txBody>
      </p:sp>
    </p:spTree>
    <p:extLst>
      <p:ext uri="{BB962C8B-B14F-4D97-AF65-F5344CB8AC3E}">
        <p14:creationId xmlns:p14="http://schemas.microsoft.com/office/powerpoint/2010/main" val="2320262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3600" b="1" dirty="0" smtClean="0">
                <a:solidFill>
                  <a:srgbClr val="C00000"/>
                </a:solidFill>
                <a:latin typeface="Times New Roman" pitchFamily="18" charset="0"/>
                <a:cs typeface="Times New Roman" pitchFamily="18" charset="0"/>
              </a:rPr>
              <a:t>CÁC </a:t>
            </a:r>
            <a:r>
              <a:rPr lang="vi-VN" sz="3600" b="1" dirty="0" smtClean="0">
                <a:solidFill>
                  <a:srgbClr val="C00000"/>
                </a:solidFill>
                <a:latin typeface="Times New Roman" pitchFamily="18" charset="0"/>
                <a:cs typeface="Times New Roman" pitchFamily="18" charset="0"/>
              </a:rPr>
              <a:t>ĐẶC KHU KINH TẾ (TRUNG QUỐC)</a:t>
            </a:r>
            <a:r>
              <a:rPr lang="vi-VN" sz="3600" b="1" dirty="0"/>
              <a:t/>
            </a:r>
            <a:br>
              <a:rPr lang="vi-VN" sz="3600" b="1" dirty="0"/>
            </a:br>
            <a:endParaRPr lang="en-US" sz="3600" dirty="0"/>
          </a:p>
        </p:txBody>
      </p:sp>
      <p:sp>
        <p:nvSpPr>
          <p:cNvPr id="3" name="Content Placeholder 2"/>
          <p:cNvSpPr>
            <a:spLocks noGrp="1"/>
          </p:cNvSpPr>
          <p:nvPr>
            <p:ph idx="1"/>
          </p:nvPr>
        </p:nvSpPr>
        <p:spPr>
          <a:xfrm>
            <a:off x="381000" y="1295400"/>
            <a:ext cx="8458200" cy="4876800"/>
          </a:xfrm>
        </p:spPr>
        <p:txBody>
          <a:bodyPr>
            <a:normAutofit lnSpcReduction="10000"/>
          </a:bodyPr>
          <a:lstStyle/>
          <a:p>
            <a:pPr marL="0" indent="0" algn="just">
              <a:buNone/>
            </a:pP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1</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năm trước, ngày 26-8-1980, Kỳ họp thứ 15, Ủy ban Thường vụ Đại hội Đại biểu Nhân dân Toàn quốc (Quốc hội) Trung Quốc khóa 5 đã phê chuẩn “Điều lệ đặc khu kinh tế tỉnh Quảng Đông”, hình thành ba đặc khu kinh tế Thâm Quyến, Chu Hải, Sán Đầu. Điều lệ quy định thực hiện các chính sách đặc biệt và biện pháp linh hoạt tại đặc khu kinh tế, cổ vũ doanh nghiệp nước ngoài đầu tư, trao cho đặc khu kinh tế quyền tự chủ lớn hơn trong mở cửa cải cách</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4039618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vi-VN" sz="3600" b="1" dirty="0" smtClean="0"/>
              <a:t>Đặc </a:t>
            </a:r>
            <a:r>
              <a:rPr lang="vi-VN" sz="3600" b="1" dirty="0"/>
              <a:t>khu kinh tế Thâm Quyến (Trung Quốc) kỷ niệm 40 năm ngày thành lập</a:t>
            </a:r>
            <a:br>
              <a:rPr lang="vi-VN" sz="3600" b="1" dirty="0"/>
            </a:br>
            <a:endParaRPr lang="en-US" sz="3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631244"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988" y="4724400"/>
            <a:ext cx="4572000" cy="923330"/>
          </a:xfrm>
          <a:prstGeom prst="rect">
            <a:avLst/>
          </a:prstGeom>
        </p:spPr>
        <p:txBody>
          <a:bodyPr>
            <a:spAutoFit/>
          </a:bodyPr>
          <a:lstStyle/>
          <a:p>
            <a:r>
              <a:rPr lang="en-US" i="1" dirty="0" err="1" smtClean="0"/>
              <a:t>Tổ</a:t>
            </a:r>
            <a:r>
              <a:rPr lang="vi-VN" i="1" dirty="0" smtClean="0"/>
              <a:t>̉ng </a:t>
            </a:r>
            <a:r>
              <a:rPr lang="vi-VN" i="1" dirty="0"/>
              <a:t>Bí thư, Chủ tịch nước Trung Quốc Tập Cận Bình đến thăm thành phố Sán Đầu. Nguồn: Tân Hoa xã</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19766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circle(in)">
                                      <p:cBhvr>
                                        <p:cTn id="13"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normAutofit/>
          </a:bodyPr>
          <a:lstStyle/>
          <a:p>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Thâm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Quyến</a:t>
            </a:r>
            <a:endParaRPr lang="en-US" sz="3600" b="1"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5" y="1295400"/>
            <a:ext cx="477671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166" y="3196648"/>
            <a:ext cx="4876800" cy="366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1000"/>
                                        <p:tgtEl>
                                          <p:spTgt spid="7171"/>
                                        </p:tgtEl>
                                      </p:cBhvr>
                                    </p:animEffect>
                                    <p:anim calcmode="lin" valueType="num">
                                      <p:cBhvr>
                                        <p:cTn id="13" dur="1000" fill="hold"/>
                                        <p:tgtEl>
                                          <p:spTgt spid="7171"/>
                                        </p:tgtEl>
                                        <p:attrNameLst>
                                          <p:attrName>ppt_x</p:attrName>
                                        </p:attrNameLst>
                                      </p:cBhvr>
                                      <p:tavLst>
                                        <p:tav tm="0">
                                          <p:val>
                                            <p:strVal val="#ppt_x"/>
                                          </p:val>
                                        </p:tav>
                                        <p:tav tm="100000">
                                          <p:val>
                                            <p:strVal val="#ppt_x"/>
                                          </p:val>
                                        </p:tav>
                                      </p:tavLst>
                                    </p:anim>
                                    <p:anim calcmode="lin" valueType="num">
                                      <p:cBhvr>
                                        <p:cTn id="14"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p:spPr>
        <p:txBody>
          <a:bodyPr>
            <a:noAutofit/>
          </a:bodyPr>
          <a:lstStyle/>
          <a:p>
            <a:r>
              <a:rPr lang="en-US" sz="3600" dirty="0" err="1" smtClean="0">
                <a:latin typeface="Times New Roman" pitchFamily="18" charset="0"/>
                <a:cs typeface="Times New Roman" pitchFamily="18" charset="0"/>
              </a:rPr>
              <a:t>Hồng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Kông</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giới</a:t>
            </a:r>
            <a:endParaRPr lang="en-US" sz="3600"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834" y="1447800"/>
            <a:ext cx="7593458"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81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F2971646-DF32-45EB-A237-DCF4DA38F3C9}"/>
              </a:ext>
            </a:extLst>
          </p:cNvPr>
          <p:cNvSpPr/>
          <p:nvPr/>
        </p:nvSpPr>
        <p:spPr>
          <a:xfrm>
            <a:off x="5233415" y="3810000"/>
            <a:ext cx="4003829" cy="25933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i="0" dirty="0">
                <a:solidFill>
                  <a:srgbClr val="002060"/>
                </a:solidFill>
                <a:effectLst/>
                <a:latin typeface="+mj-lt"/>
              </a:rPr>
              <a:t>Hành chính: 31 tỉnh</a:t>
            </a:r>
            <a:r>
              <a:rPr lang="en-US" sz="3200" i="0" dirty="0">
                <a:solidFill>
                  <a:srgbClr val="002060"/>
                </a:solidFill>
                <a:effectLst/>
                <a:latin typeface="+mj-lt"/>
              </a:rPr>
              <a:t> </a:t>
            </a:r>
            <a:r>
              <a:rPr lang="vi-VN" sz="3200" i="0" dirty="0">
                <a:solidFill>
                  <a:srgbClr val="002060"/>
                </a:solidFill>
                <a:effectLst/>
                <a:latin typeface="+mj-lt"/>
              </a:rPr>
              <a:t>thành phố</a:t>
            </a:r>
            <a:r>
              <a:rPr lang="en-US" sz="3200" dirty="0">
                <a:solidFill>
                  <a:srgbClr val="002060"/>
                </a:solidFill>
                <a:latin typeface="+mj-lt"/>
              </a:rPr>
              <a:t>:</a:t>
            </a:r>
            <a:r>
              <a:rPr lang="vi-VN" sz="3200" i="0" dirty="0">
                <a:solidFill>
                  <a:srgbClr val="002060"/>
                </a:solidFill>
                <a:effectLst/>
                <a:latin typeface="+mj-lt"/>
              </a:rPr>
              <a:t> gồm 22 tỉnh, 5 khu tự trị và 4 thành phố trực thuộc trung ương</a:t>
            </a:r>
            <a:endParaRPr lang="en-US" sz="3200" dirty="0">
              <a:solidFill>
                <a:srgbClr val="002060"/>
              </a:solidFill>
              <a:latin typeface="+mj-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1828800"/>
            <a:ext cx="5205707" cy="424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2380" y="-7575"/>
            <a:ext cx="8460620" cy="1200329"/>
          </a:xfrm>
          <a:prstGeom prst="rect">
            <a:avLst/>
          </a:prstGeom>
        </p:spPr>
        <p:txBody>
          <a:bodyPr wrap="square">
            <a:spAutoFit/>
          </a:bodyPr>
          <a:lstStyle/>
          <a:p>
            <a:r>
              <a:rPr lang="en-US" sz="3600" b="1" dirty="0" smtClean="0">
                <a:solidFill>
                  <a:srgbClr val="C00000"/>
                </a:solidFill>
                <a:latin typeface="Times New Roman" pitchFamily="18" charset="0"/>
                <a:cs typeface="Times New Roman" pitchFamily="18" charset="0"/>
              </a:rPr>
              <a:t>*</a:t>
            </a:r>
            <a:r>
              <a:rPr lang="en-US" sz="3600" b="1" dirty="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Giới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thiệu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về</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Trung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Quốc</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endParaRPr lang="en-US" sz="3600" dirty="0">
              <a:solidFill>
                <a:srgbClr val="C00000"/>
              </a:solidFill>
            </a:endParaRPr>
          </a:p>
        </p:txBody>
      </p:sp>
      <p:sp>
        <p:nvSpPr>
          <p:cNvPr id="6" name="Rectangle: Rounded Corners 4">
            <a:extLst>
              <a:ext uri="{FF2B5EF4-FFF2-40B4-BE49-F238E27FC236}">
                <a16:creationId xmlns="" xmlns:a16="http://schemas.microsoft.com/office/drawing/2014/main" id="{FB4518A9-1662-4D78-82DE-50EB7FFDCC87}"/>
              </a:ext>
            </a:extLst>
          </p:cNvPr>
          <p:cNvSpPr/>
          <p:nvPr/>
        </p:nvSpPr>
        <p:spPr>
          <a:xfrm>
            <a:off x="4842595" y="838200"/>
            <a:ext cx="4283476" cy="149514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Diện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tích</a:t>
            </a:r>
            <a:r>
              <a:rPr lang="en-US" sz="3200" dirty="0">
                <a:solidFill>
                  <a:srgbClr val="002060"/>
                </a:solidFill>
                <a:latin typeface="Times New Roman" panose="02020603050405020304" pitchFamily="18" charset="0"/>
                <a:cs typeface="Times New Roman" panose="02020603050405020304" pitchFamily="18" charset="0"/>
              </a:rPr>
              <a:t>: </a:t>
            </a:r>
            <a:r>
              <a:rPr lang="en-US" sz="3200" b="0" i="0" dirty="0">
                <a:solidFill>
                  <a:srgbClr val="002060"/>
                </a:solidFill>
                <a:effectLst/>
                <a:latin typeface="Times New Roman" panose="02020603050405020304" pitchFamily="18" charset="0"/>
                <a:cs typeface="Times New Roman" panose="02020603050405020304" pitchFamily="18" charset="0"/>
              </a:rPr>
              <a:t>9,596,961 km2</a:t>
            </a:r>
          </a:p>
          <a:p>
            <a:pPr algn="ctr"/>
            <a:r>
              <a:rPr lang="en-US" sz="3200" dirty="0" err="1">
                <a:solidFill>
                  <a:srgbClr val="002060"/>
                </a:solidFill>
                <a:latin typeface="Times New Roman" panose="02020603050405020304" pitchFamily="18" charset="0"/>
                <a:cs typeface="Times New Roman" panose="02020603050405020304" pitchFamily="18" charset="0"/>
              </a:rPr>
              <a:t>Đứng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thứ</a:t>
            </a:r>
            <a:r>
              <a:rPr lang="en-US" sz="3200" dirty="0">
                <a:solidFill>
                  <a:srgbClr val="002060"/>
                </a:solidFill>
                <a:latin typeface="Times New Roman" panose="02020603050405020304" pitchFamily="18" charset="0"/>
                <a:cs typeface="Times New Roman" panose="02020603050405020304" pitchFamily="18" charset="0"/>
              </a:rPr>
              <a:t> 3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giới</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7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54A5C227-D33B-4214-8FEA-6766891C1580}"/>
              </a:ext>
            </a:extLst>
          </p:cNvPr>
          <p:cNvPicPr>
            <a:picLocks noGrp="1" noChangeAspect="1"/>
          </p:cNvPicPr>
          <p:nvPr>
            <p:ph idx="1"/>
          </p:nvPr>
        </p:nvPicPr>
        <p:blipFill>
          <a:blip r:embed="rId2"/>
          <a:stretch>
            <a:fillRect/>
          </a:stretch>
        </p:blipFill>
        <p:spPr>
          <a:xfrm>
            <a:off x="0" y="110724"/>
            <a:ext cx="4210236" cy="3561548"/>
          </a:xfrm>
          <a:prstGeom prst="ellipse">
            <a:avLst/>
          </a:prstGeom>
          <a:ln>
            <a:noFill/>
          </a:ln>
          <a:effectLst>
            <a:softEdge rad="112500"/>
          </a:effectLst>
        </p:spPr>
      </p:pic>
      <p:sp>
        <p:nvSpPr>
          <p:cNvPr id="5" name="Rectangle: Rounded Corners 4">
            <a:extLst>
              <a:ext uri="{FF2B5EF4-FFF2-40B4-BE49-F238E27FC236}">
                <a16:creationId xmlns="" xmlns:a16="http://schemas.microsoft.com/office/drawing/2014/main" id="{7078C789-A3F1-41D8-8427-006DD5926910}"/>
              </a:ext>
            </a:extLst>
          </p:cNvPr>
          <p:cNvSpPr/>
          <p:nvPr/>
        </p:nvSpPr>
        <p:spPr>
          <a:xfrm>
            <a:off x="4933765" y="859215"/>
            <a:ext cx="3861787" cy="22638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0" i="0" dirty="0" err="1">
                <a:solidFill>
                  <a:srgbClr val="002060"/>
                </a:solidFill>
                <a:effectLst/>
                <a:latin typeface="Times New Roman" panose="02020603050405020304" pitchFamily="18" charset="0"/>
                <a:cs typeface="Times New Roman" panose="02020603050405020304" pitchFamily="18" charset="0"/>
              </a:rPr>
              <a:t>Dân</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số</a:t>
            </a:r>
            <a:r>
              <a:rPr lang="en-US" sz="3200" b="0" i="0" dirty="0">
                <a:solidFill>
                  <a:srgbClr val="002060"/>
                </a:solidFill>
                <a:effectLst/>
                <a:latin typeface="Times New Roman" panose="02020603050405020304" pitchFamily="18" charset="0"/>
                <a:cs typeface="Times New Roman" panose="02020603050405020304" pitchFamily="18" charset="0"/>
              </a:rPr>
              <a:t> 1.444.056.960 </a:t>
            </a:r>
            <a:r>
              <a:rPr lang="en-US" sz="3200" b="0" i="0" dirty="0" err="1">
                <a:solidFill>
                  <a:srgbClr val="002060"/>
                </a:solidFill>
                <a:effectLst/>
                <a:latin typeface="Times New Roman" panose="02020603050405020304" pitchFamily="18" charset="0"/>
                <a:cs typeface="Times New Roman" panose="02020603050405020304" pitchFamily="18" charset="0"/>
              </a:rPr>
              <a:t>người</a:t>
            </a:r>
            <a:endParaRPr lang="en-US" sz="3200" b="0" i="0" dirty="0">
              <a:solidFill>
                <a:srgbClr val="002060"/>
              </a:solidFill>
              <a:effectLst/>
              <a:latin typeface="Times New Roman" panose="02020603050405020304" pitchFamily="18" charset="0"/>
              <a:cs typeface="Times New Roman" panose="02020603050405020304" pitchFamily="18" charset="0"/>
            </a:endParaRPr>
          </a:p>
          <a:p>
            <a:pPr algn="ctr"/>
            <a:r>
              <a:rPr lang="en-US" sz="3200" dirty="0" err="1">
                <a:solidFill>
                  <a:srgbClr val="002060"/>
                </a:solidFill>
                <a:latin typeface="Times New Roman" panose="02020603050405020304" pitchFamily="18" charset="0"/>
                <a:cs typeface="Times New Roman" panose="02020603050405020304" pitchFamily="18" charset="0"/>
              </a:rPr>
              <a:t>Đứng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1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giới</a:t>
            </a:r>
            <a:endParaRPr lang="en-US" sz="3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 xmlns:a16="http://schemas.microsoft.com/office/drawing/2014/main" id="{3303D473-7374-4433-837C-5DB6502E3AB4}"/>
              </a:ext>
            </a:extLst>
          </p:cNvPr>
          <p:cNvCxnSpPr>
            <a:cxnSpLocks/>
          </p:cNvCxnSpPr>
          <p:nvPr/>
        </p:nvCxnSpPr>
        <p:spPr>
          <a:xfrm>
            <a:off x="4081508" y="1891498"/>
            <a:ext cx="852257" cy="38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2" name="Picture 11">
            <a:extLst>
              <a:ext uri="{FF2B5EF4-FFF2-40B4-BE49-F238E27FC236}">
                <a16:creationId xmlns="" xmlns:a16="http://schemas.microsoft.com/office/drawing/2014/main" id="{B9A888AF-067E-4A1B-8BB9-51EA9BB38081}"/>
              </a:ext>
            </a:extLst>
          </p:cNvPr>
          <p:cNvPicPr>
            <a:picLocks noChangeAspect="1"/>
          </p:cNvPicPr>
          <p:nvPr/>
        </p:nvPicPr>
        <p:blipFill>
          <a:blip r:embed="rId3"/>
          <a:stretch>
            <a:fillRect/>
          </a:stretch>
        </p:blipFill>
        <p:spPr>
          <a:xfrm>
            <a:off x="492712" y="3346143"/>
            <a:ext cx="2789807" cy="3719743"/>
          </a:xfrm>
          <a:prstGeom prst="ellipse">
            <a:avLst/>
          </a:prstGeom>
          <a:ln>
            <a:noFill/>
          </a:ln>
          <a:effectLst>
            <a:softEdge rad="112500"/>
          </a:effectLst>
        </p:spPr>
      </p:pic>
      <p:sp>
        <p:nvSpPr>
          <p:cNvPr id="13" name="Rectangle: Rounded Corners 12">
            <a:extLst>
              <a:ext uri="{FF2B5EF4-FFF2-40B4-BE49-F238E27FC236}">
                <a16:creationId xmlns="" xmlns:a16="http://schemas.microsoft.com/office/drawing/2014/main" id="{E6B974B7-D68E-4F56-B865-0CE7734F1D6E}"/>
              </a:ext>
            </a:extLst>
          </p:cNvPr>
          <p:cNvSpPr/>
          <p:nvPr/>
        </p:nvSpPr>
        <p:spPr>
          <a:xfrm>
            <a:off x="4933765" y="4048217"/>
            <a:ext cx="4028243" cy="21636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quốc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triển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đứng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thứ</a:t>
            </a:r>
            <a:r>
              <a:rPr lang="en-US" sz="3200" dirty="0">
                <a:solidFill>
                  <a:srgbClr val="002060"/>
                </a:solidFill>
                <a:latin typeface="Times New Roman" panose="02020603050405020304" pitchFamily="18" charset="0"/>
                <a:cs typeface="Times New Roman" panose="02020603050405020304" pitchFamily="18" charset="0"/>
              </a:rPr>
              <a:t> 2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Mĩ</a:t>
            </a:r>
            <a:endParaRPr lang="en-US" sz="3200" dirty="0">
              <a:solidFill>
                <a:srgbClr val="002060"/>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 xmlns:a16="http://schemas.microsoft.com/office/drawing/2014/main" id="{98494032-E077-4C89-9318-3CE018F786A0}"/>
              </a:ext>
            </a:extLst>
          </p:cNvPr>
          <p:cNvCxnSpPr>
            <a:stCxn id="12" idx="6"/>
          </p:cNvCxnSpPr>
          <p:nvPr/>
        </p:nvCxnSpPr>
        <p:spPr>
          <a:xfrm flipV="1">
            <a:off x="3282519" y="5206014"/>
            <a:ext cx="15979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9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3200" b="1" dirty="0" err="1" smtClean="0">
                <a:solidFill>
                  <a:srgbClr val="002060"/>
                </a:solidFill>
                <a:latin typeface="Times New Roman" pitchFamily="18" charset="0"/>
                <a:cs typeface="Times New Roman" pitchFamily="18" charset="0"/>
              </a:rPr>
              <a:t>Một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công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kiến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trúc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tiêu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biểu</a:t>
            </a:r>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502292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3352800"/>
            <a:ext cx="5349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4800600"/>
            <a:ext cx="3352800" cy="523220"/>
          </a:xfrm>
          <a:prstGeom prst="rect">
            <a:avLst/>
          </a:prstGeom>
          <a:noFill/>
        </p:spPr>
        <p:txBody>
          <a:bodyPr wrap="square" rtlCol="0">
            <a:spAutoFit/>
          </a:bodyPr>
          <a:lstStyle/>
          <a:p>
            <a:pPr algn="ctr"/>
            <a:r>
              <a:rPr lang="en-US" sz="2800" b="1" i="1" dirty="0" err="1" smtClean="0">
                <a:solidFill>
                  <a:schemeClr val="tx2">
                    <a:lumMod val="50000"/>
                  </a:schemeClr>
                </a:solidFill>
                <a:latin typeface="Times New Roman" pitchFamily="18" charset="0"/>
                <a:cs typeface="Times New Roman" pitchFamily="18" charset="0"/>
              </a:rPr>
              <a:t>Tử</a:t>
            </a:r>
            <a:r>
              <a:rPr lang="en-US" sz="2800" b="1" i="1" dirty="0" smtClean="0">
                <a:solidFill>
                  <a:schemeClr val="tx2">
                    <a:lumMod val="50000"/>
                  </a:schemeClr>
                </a:solidFill>
                <a:latin typeface="Times New Roman" pitchFamily="18" charset="0"/>
                <a:cs typeface="Times New Roman" pitchFamily="18" charset="0"/>
              </a:rPr>
              <a:t> </a:t>
            </a:r>
            <a:r>
              <a:rPr lang="en-US" sz="2800" b="1" i="1" dirty="0" err="1" smtClean="0">
                <a:solidFill>
                  <a:schemeClr val="tx2">
                    <a:lumMod val="50000"/>
                  </a:schemeClr>
                </a:solidFill>
                <a:latin typeface="Times New Roman" pitchFamily="18" charset="0"/>
                <a:cs typeface="Times New Roman" pitchFamily="18" charset="0"/>
              </a:rPr>
              <a:t>Cấm</a:t>
            </a:r>
            <a:r>
              <a:rPr lang="en-US" sz="2800" b="1" i="1" dirty="0" smtClean="0">
                <a:solidFill>
                  <a:schemeClr val="tx2">
                    <a:lumMod val="50000"/>
                  </a:schemeClr>
                </a:solidFill>
                <a:latin typeface="Times New Roman" pitchFamily="18" charset="0"/>
                <a:cs typeface="Times New Roman" pitchFamily="18" charset="0"/>
              </a:rPr>
              <a:t> </a:t>
            </a:r>
            <a:r>
              <a:rPr lang="en-US" sz="2800" b="1" i="1" dirty="0" err="1" smtClean="0">
                <a:solidFill>
                  <a:schemeClr val="tx2">
                    <a:lumMod val="50000"/>
                  </a:schemeClr>
                </a:solidFill>
                <a:latin typeface="Times New Roman" pitchFamily="18" charset="0"/>
                <a:cs typeface="Times New Roman" pitchFamily="18" charset="0"/>
              </a:rPr>
              <a:t>Thành</a:t>
            </a:r>
            <a:endParaRPr lang="en-US" sz="2800" b="1" i="1" dirty="0">
              <a:solidFill>
                <a:schemeClr val="tx2">
                  <a:lumMod val="50000"/>
                </a:schemeClr>
              </a:solidFill>
              <a:latin typeface="Times New Roman" pitchFamily="18" charset="0"/>
              <a:cs typeface="Times New Roman" pitchFamily="18" charset="0"/>
            </a:endParaRPr>
          </a:p>
        </p:txBody>
      </p:sp>
      <p:sp>
        <p:nvSpPr>
          <p:cNvPr id="8" name="TextBox 7"/>
          <p:cNvSpPr txBox="1"/>
          <p:nvPr/>
        </p:nvSpPr>
        <p:spPr>
          <a:xfrm>
            <a:off x="5257800" y="2476500"/>
            <a:ext cx="3352800" cy="523220"/>
          </a:xfrm>
          <a:prstGeom prst="rect">
            <a:avLst/>
          </a:prstGeom>
          <a:noFill/>
        </p:spPr>
        <p:txBody>
          <a:bodyPr wrap="square" rtlCol="0">
            <a:spAutoFit/>
          </a:bodyPr>
          <a:lstStyle/>
          <a:p>
            <a:pPr algn="ctr"/>
            <a:r>
              <a:rPr lang="en-US" sz="2800" b="1" i="1" dirty="0" err="1" smtClean="0">
                <a:solidFill>
                  <a:schemeClr val="tx2">
                    <a:lumMod val="50000"/>
                  </a:schemeClr>
                </a:solidFill>
                <a:latin typeface="Times New Roman" pitchFamily="18" charset="0"/>
                <a:cs typeface="Times New Roman" pitchFamily="18" charset="0"/>
              </a:rPr>
              <a:t>Vạn</a:t>
            </a:r>
            <a:r>
              <a:rPr lang="en-US" sz="2800" b="1" i="1" dirty="0" smtClean="0">
                <a:solidFill>
                  <a:schemeClr val="tx2">
                    <a:lumMod val="50000"/>
                  </a:schemeClr>
                </a:solidFill>
                <a:latin typeface="Times New Roman" pitchFamily="18" charset="0"/>
                <a:cs typeface="Times New Roman" pitchFamily="18" charset="0"/>
              </a:rPr>
              <a:t> </a:t>
            </a:r>
            <a:r>
              <a:rPr lang="en-US" sz="2800" b="1" i="1" dirty="0" err="1" smtClean="0">
                <a:solidFill>
                  <a:schemeClr val="tx2">
                    <a:lumMod val="50000"/>
                  </a:schemeClr>
                </a:solidFill>
                <a:latin typeface="Times New Roman" pitchFamily="18" charset="0"/>
                <a:cs typeface="Times New Roman" pitchFamily="18" charset="0"/>
              </a:rPr>
              <a:t>lý</a:t>
            </a:r>
            <a:r>
              <a:rPr lang="en-US" sz="2800" b="1" i="1" dirty="0" smtClean="0">
                <a:solidFill>
                  <a:schemeClr val="tx2">
                    <a:lumMod val="50000"/>
                  </a:schemeClr>
                </a:solidFill>
                <a:latin typeface="Times New Roman" pitchFamily="18" charset="0"/>
                <a:cs typeface="Times New Roman" pitchFamily="18" charset="0"/>
              </a:rPr>
              <a:t> </a:t>
            </a:r>
            <a:r>
              <a:rPr lang="en-US" sz="2800" b="1" i="1" dirty="0" err="1" smtClean="0">
                <a:solidFill>
                  <a:schemeClr val="tx2">
                    <a:lumMod val="50000"/>
                  </a:schemeClr>
                </a:solidFill>
                <a:latin typeface="Times New Roman" pitchFamily="18" charset="0"/>
                <a:cs typeface="Times New Roman" pitchFamily="18" charset="0"/>
              </a:rPr>
              <a:t>trường</a:t>
            </a:r>
            <a:r>
              <a:rPr lang="en-US" sz="2800" b="1" i="1" dirty="0" smtClean="0">
                <a:solidFill>
                  <a:schemeClr val="tx2">
                    <a:lumMod val="50000"/>
                  </a:schemeClr>
                </a:solidFill>
                <a:latin typeface="Times New Roman" pitchFamily="18" charset="0"/>
                <a:cs typeface="Times New Roman" pitchFamily="18" charset="0"/>
              </a:rPr>
              <a:t> </a:t>
            </a:r>
            <a:r>
              <a:rPr lang="en-US" sz="2800" b="1" i="1" dirty="0" err="1">
                <a:solidFill>
                  <a:schemeClr val="tx2">
                    <a:lumMod val="50000"/>
                  </a:schemeClr>
                </a:solidFill>
                <a:latin typeface="Times New Roman" pitchFamily="18" charset="0"/>
                <a:cs typeface="Times New Roman" pitchFamily="18" charset="0"/>
              </a:rPr>
              <a:t>t</a:t>
            </a:r>
            <a:r>
              <a:rPr lang="en-US" sz="2800" b="1" i="1" dirty="0" err="1" smtClean="0">
                <a:solidFill>
                  <a:schemeClr val="tx2">
                    <a:lumMod val="50000"/>
                  </a:schemeClr>
                </a:solidFill>
                <a:latin typeface="Times New Roman" pitchFamily="18" charset="0"/>
                <a:cs typeface="Times New Roman" pitchFamily="18" charset="0"/>
              </a:rPr>
              <a:t>hành</a:t>
            </a:r>
            <a:endParaRPr lang="en-US" sz="2800" b="1" i="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025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đề:CÁC</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NƯỚC Á, PHI, MĨ LATINH TỪ 1945 ĐẾN NAY (T2)</a:t>
            </a:r>
            <a:endParaRPr lang="en-US" b="1" dirty="0" smtClean="0">
              <a:solidFill>
                <a:srgbClr val="FF0000"/>
              </a:solidFill>
              <a:latin typeface="Times New Roman" pitchFamily="18" charset="0"/>
              <a:cs typeface="Times New Roman" pitchFamily="18" charset="0"/>
            </a:endParaRPr>
          </a:p>
          <a:p>
            <a:pPr marL="0" indent="0">
              <a:buNone/>
            </a:pPr>
            <a:r>
              <a:rPr lang="en-US" b="1" dirty="0" smtClean="0">
                <a:solidFill>
                  <a:srgbClr val="FF0000"/>
                </a:solidFill>
                <a:latin typeface="Times New Roman" pitchFamily="18" charset="0"/>
                <a:cs typeface="Times New Roman" pitchFamily="18" charset="0"/>
              </a:rPr>
              <a:t>III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HOA</a:t>
            </a: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152400" y="1901548"/>
            <a:ext cx="44196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CHND </a:t>
            </a:r>
            <a:r>
              <a:rPr lang="en-US" sz="3200" b="1" dirty="0" err="1" smtClean="0">
                <a:latin typeface="Times New Roman" pitchFamily="18" charset="0"/>
                <a:cs typeface="Times New Roman" pitchFamily="18" charset="0"/>
              </a:rPr>
              <a:t>Trung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r>
              <a:rPr lang="en-US" sz="3200" b="1" dirty="0" smtClean="0">
                <a:latin typeface="Times New Roman" pitchFamily="18" charset="0"/>
                <a:cs typeface="Times New Roman" pitchFamily="18" charset="0"/>
              </a:rPr>
              <a:t>.</a:t>
            </a:r>
          </a:p>
          <a:p>
            <a:r>
              <a:rPr lang="en-US" sz="3200" b="1" i="1" dirty="0" smtClean="0">
                <a:solidFill>
                  <a:srgbClr val="002060"/>
                </a:solidFill>
                <a:latin typeface="Times New Roman" pitchFamily="18" charset="0"/>
                <a:cs typeface="Times New Roman" pitchFamily="18" charset="0"/>
              </a:rPr>
              <a:t>*</a:t>
            </a:r>
            <a:r>
              <a:rPr lang="vi-VN" sz="3200" b="1" i="1" dirty="0" smtClean="0">
                <a:solidFill>
                  <a:srgbClr val="002060"/>
                </a:solidFill>
                <a:latin typeface="Times New Roman" pitchFamily="18" charset="0"/>
                <a:cs typeface="Times New Roman" pitchFamily="18" charset="0"/>
              </a:rPr>
              <a:t>Hoàn </a:t>
            </a:r>
            <a:r>
              <a:rPr lang="vi-VN" sz="3200" b="1" i="1" dirty="0">
                <a:solidFill>
                  <a:srgbClr val="002060"/>
                </a:solidFill>
                <a:latin typeface="Times New Roman" pitchFamily="18" charset="0"/>
                <a:cs typeface="Times New Roman" pitchFamily="18" charset="0"/>
              </a:rPr>
              <a:t>cảnh:</a:t>
            </a:r>
            <a:endParaRPr lang="vi-VN" sz="3200" b="1" dirty="0">
              <a:solidFill>
                <a:srgbClr val="002060"/>
              </a:solidFill>
              <a:latin typeface="Times New Roman" pitchFamily="18" charset="0"/>
              <a:cs typeface="Times New Roman" pitchFamily="18" charset="0"/>
            </a:endParaRPr>
          </a:p>
          <a:p>
            <a:pPr>
              <a:buFont typeface="Arial" panose="020B0604020202020204" pitchFamily="34" charset="0"/>
              <a:buChar char="•"/>
            </a:pPr>
            <a:r>
              <a:rPr lang="vi-VN" sz="3200" dirty="0">
                <a:solidFill>
                  <a:srgbClr val="000000"/>
                </a:solidFill>
                <a:latin typeface="Times New Roman" pitchFamily="18" charset="0"/>
                <a:cs typeface="Times New Roman" pitchFamily="18" charset="0"/>
              </a:rPr>
              <a:t>Từ (1946 – 1949) diễn ra cuộc nội chiến giữa Quốc dân Đảng và Đảng cộng sản.</a:t>
            </a:r>
          </a:p>
          <a:p>
            <a:pPr algn="just"/>
            <a:endParaRPr lang="en-US" sz="3200" b="1" dirty="0" smtClean="0">
              <a:latin typeface="Times New Roman" pitchFamily="18" charset="0"/>
              <a:cs typeface="Times New Roman" pitchFamily="18" charset="0"/>
            </a:endParaRPr>
          </a:p>
          <a:p>
            <a:pPr algn="just"/>
            <a:endParaRPr lang="en-US" sz="3200" b="1" dirty="0" smtClean="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362200"/>
            <a:ext cx="416874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486400"/>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19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đề:CÁC</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NƯỚC Á, PHI, MĨ LATINH TỪ 1945 ĐẾN NAY (T2)</a:t>
            </a:r>
            <a:endParaRPr lang="en-US" b="1" dirty="0" smtClean="0">
              <a:solidFill>
                <a:srgbClr val="FF0000"/>
              </a:solidFill>
              <a:latin typeface="Times New Roman" pitchFamily="18" charset="0"/>
              <a:cs typeface="Times New Roman" pitchFamily="18" charset="0"/>
            </a:endParaRPr>
          </a:p>
          <a:p>
            <a:pPr marL="0" indent="0">
              <a:buNone/>
            </a:pPr>
            <a:r>
              <a:rPr lang="en-US" b="1" dirty="0" smtClean="0">
                <a:solidFill>
                  <a:srgbClr val="FF0000"/>
                </a:solidFill>
                <a:latin typeface="Times New Roman" pitchFamily="18" charset="0"/>
                <a:cs typeface="Times New Roman" pitchFamily="18" charset="0"/>
              </a:rPr>
              <a:t>III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HOA</a:t>
            </a: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152400" y="1901548"/>
            <a:ext cx="4953000"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CHND </a:t>
            </a:r>
            <a:r>
              <a:rPr lang="en-US" sz="3200" b="1" dirty="0" err="1" smtClean="0">
                <a:latin typeface="Times New Roman" pitchFamily="18" charset="0"/>
                <a:cs typeface="Times New Roman" pitchFamily="18" charset="0"/>
              </a:rPr>
              <a:t>Trung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r>
              <a:rPr lang="en-US" sz="3200" b="1"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- 1946-1949: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Quốc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- 01/10/1949: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sym typeface="Wingdings 3"/>
              </a:rPr>
              <a:t>    </a:t>
            </a:r>
            <a:endParaRPr lang="en-US" sz="3200" dirty="0">
              <a:latin typeface="Times New Roman" pitchFamily="18" charset="0"/>
              <a:cs typeface="Times New Roman" pitchFamily="18" charset="0"/>
            </a:endParaRPr>
          </a:p>
          <a:p>
            <a:pPr algn="just"/>
            <a:endParaRPr lang="en-US" sz="32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546" y="2438400"/>
            <a:ext cx="3907454" cy="28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36546" y="5410200"/>
            <a:ext cx="383125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5. </a:t>
            </a:r>
            <a:r>
              <a:rPr lang="en-US" sz="2000" dirty="0" err="1" smtClean="0">
                <a:latin typeface="Times New Roman" pitchFamily="18" charset="0"/>
                <a:cs typeface="Times New Roman" pitchFamily="18" charset="0"/>
              </a:rPr>
              <a:t>Chủ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tịch</a:t>
            </a:r>
            <a:r>
              <a:rPr lang="en-US" sz="2000" dirty="0" smtClean="0">
                <a:latin typeface="Times New Roman" pitchFamily="18" charset="0"/>
                <a:cs typeface="Times New Roman" pitchFamily="18" charset="0"/>
              </a:rPr>
              <a:t> Mao </a:t>
            </a:r>
            <a:r>
              <a:rPr lang="en-US" sz="2000" dirty="0" err="1" smtClean="0">
                <a:latin typeface="Times New Roman" pitchFamily="18" charset="0"/>
                <a:cs typeface="Times New Roman" pitchFamily="18" charset="0"/>
              </a:rPr>
              <a:t>Trạch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CHND </a:t>
            </a:r>
            <a:r>
              <a:rPr lang="en-US" sz="2000" dirty="0" err="1" smtClean="0">
                <a:latin typeface="Times New Roman" pitchFamily="18" charset="0"/>
                <a:cs typeface="Times New Roman" pitchFamily="18" charset="0"/>
              </a:rPr>
              <a:t>Trung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(1/10/1949)</a:t>
            </a:r>
            <a:endParaRPr lang="en-US" sz="2000" dirty="0">
              <a:latin typeface="Times New Roman" pitchFamily="18" charset="0"/>
              <a:cs typeface="Times New Roman" pitchFamily="18" charset="0"/>
            </a:endParaRPr>
          </a:p>
        </p:txBody>
      </p:sp>
      <p:pic>
        <p:nvPicPr>
          <p:cNvPr id="6"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595228"/>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19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đề:CÁC</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NƯỚC Á, PHI, MĨ LATINH TỪ 1945 ĐẾN NAY (T2)</a:t>
            </a:r>
            <a:endParaRPr lang="en-US" b="1" dirty="0" smtClean="0">
              <a:solidFill>
                <a:srgbClr val="FF0000"/>
              </a:solidFill>
              <a:latin typeface="Times New Roman" pitchFamily="18" charset="0"/>
              <a:cs typeface="Times New Roman" pitchFamily="18" charset="0"/>
            </a:endParaRPr>
          </a:p>
          <a:p>
            <a:pPr marL="0" indent="0">
              <a:buNone/>
            </a:pPr>
            <a:r>
              <a:rPr lang="en-US" b="1" dirty="0" smtClean="0">
                <a:solidFill>
                  <a:srgbClr val="FF0000"/>
                </a:solidFill>
                <a:latin typeface="Times New Roman" pitchFamily="18" charset="0"/>
                <a:cs typeface="Times New Roman" pitchFamily="18" charset="0"/>
              </a:rPr>
              <a:t>III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HOA</a:t>
            </a: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CHND </a:t>
            </a:r>
            <a:r>
              <a:rPr lang="en-US" b="1" dirty="0" err="1">
                <a:latin typeface="Times New Roman" pitchFamily="18" charset="0"/>
                <a:cs typeface="Times New Roman" pitchFamily="18" charset="0"/>
              </a:rPr>
              <a:t>Trung</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Hoa</a:t>
            </a:r>
            <a:r>
              <a:rPr lang="en-US" b="1"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- 01/10/1949: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a:t>
            </a: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7" y="3505200"/>
            <a:ext cx="20240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6" name="Cloud Callout 5"/>
          <p:cNvSpPr/>
          <p:nvPr/>
        </p:nvSpPr>
        <p:spPr>
          <a:xfrm>
            <a:off x="609600" y="3505200"/>
            <a:ext cx="6324600" cy="2362200"/>
          </a:xfrm>
          <a:prstGeom prst="cloudCallout">
            <a:avLst>
              <a:gd name="adj1" fmla="val 46566"/>
              <a:gd name="adj2" fmla="val 6154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smtClean="0">
              <a:latin typeface="Times New Roman" pitchFamily="18" charset="0"/>
              <a:cs typeface="Times New Roman" pitchFamily="18" charset="0"/>
            </a:endParaRPr>
          </a:p>
          <a:p>
            <a:pPr algn="ctr"/>
            <a:r>
              <a:rPr lang="en-US" sz="3200" dirty="0" err="1" smtClean="0">
                <a:solidFill>
                  <a:srgbClr val="002060"/>
                </a:solidFill>
                <a:latin typeface="Times New Roman" pitchFamily="18" charset="0"/>
                <a:cs typeface="Times New Roman" pitchFamily="18" charset="0"/>
              </a:rPr>
              <a:t>Hãy</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biết</a:t>
            </a:r>
            <a:r>
              <a:rPr lang="en-US" sz="3200" dirty="0">
                <a:solidFill>
                  <a:srgbClr val="002060"/>
                </a:solidFill>
                <a:latin typeface="Times New Roman" pitchFamily="18" charset="0"/>
                <a:cs typeface="Times New Roman" pitchFamily="18" charset="0"/>
              </a:rPr>
              <a:t> ý  </a:t>
            </a:r>
            <a:r>
              <a:rPr lang="en-US" sz="3200" dirty="0" err="1">
                <a:solidFill>
                  <a:srgbClr val="002060"/>
                </a:solidFill>
                <a:latin typeface="Times New Roman" pitchFamily="18" charset="0"/>
                <a:cs typeface="Times New Roman" pitchFamily="18" charset="0"/>
              </a:rPr>
              <a:t>nghĩa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sư</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nước</a:t>
            </a:r>
            <a:r>
              <a:rPr lang="en-US" sz="3200" dirty="0">
                <a:solidFill>
                  <a:srgbClr val="002060"/>
                </a:solidFill>
                <a:latin typeface="Times New Roman" pitchFamily="18" charset="0"/>
                <a:cs typeface="Times New Roman" pitchFamily="18" charset="0"/>
              </a:rPr>
              <a:t> CHND </a:t>
            </a:r>
            <a:r>
              <a:rPr lang="en-US" sz="3200" dirty="0" err="1">
                <a:solidFill>
                  <a:srgbClr val="002060"/>
                </a:solidFill>
                <a:latin typeface="Times New Roman" pitchFamily="18" charset="0"/>
                <a:cs typeface="Times New Roman" pitchFamily="18" charset="0"/>
              </a:rPr>
              <a:t>Trung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Hoa</a:t>
            </a:r>
            <a:endParaRPr lang="en-US" sz="3200" dirty="0">
              <a:solidFill>
                <a:srgbClr val="002060"/>
              </a:solidFill>
              <a:latin typeface="Times New Roman" pitchFamily="18" charset="0"/>
              <a:cs typeface="Times New Roman" pitchFamily="18" charset="0"/>
            </a:endParaRPr>
          </a:p>
          <a:p>
            <a:pPr algn="ctr"/>
            <a:endParaRPr lang="en-US" sz="3200" dirty="0"/>
          </a:p>
        </p:txBody>
      </p:sp>
    </p:spTree>
    <p:extLst>
      <p:ext uri="{BB962C8B-B14F-4D97-AF65-F5344CB8AC3E}">
        <p14:creationId xmlns:p14="http://schemas.microsoft.com/office/powerpoint/2010/main" val="3007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705600"/>
          </a:xfrm>
        </p:spPr>
        <p:txBody>
          <a:bodyPr>
            <a:noAutofit/>
          </a:bodyPr>
          <a:lstStyle/>
          <a:p>
            <a:pPr marL="0" indent="0">
              <a:buNone/>
            </a:pPr>
            <a:r>
              <a:rPr lang="en-US" b="1" dirty="0" err="1">
                <a:solidFill>
                  <a:srgbClr val="002060"/>
                </a:solidFill>
                <a:latin typeface="Times New Roman" pitchFamily="18" charset="0"/>
                <a:cs typeface="Times New Roman" pitchFamily="18" charset="0"/>
              </a:rPr>
              <a:t>Chủ</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đề:CÁC</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NƯỚC Á, PHI, MĨ LATINH TỪ 1945 ĐẾN NAY (T2)</a:t>
            </a:r>
            <a:endParaRPr lang="en-US" b="1" dirty="0" smtClean="0">
              <a:solidFill>
                <a:srgbClr val="FF0000"/>
              </a:solidFill>
              <a:latin typeface="Times New Roman" pitchFamily="18" charset="0"/>
              <a:cs typeface="Times New Roman" pitchFamily="18" charset="0"/>
            </a:endParaRPr>
          </a:p>
          <a:p>
            <a:pPr marL="0" indent="0">
              <a:buNone/>
            </a:pPr>
            <a:r>
              <a:rPr lang="en-US" b="1" dirty="0" smtClean="0">
                <a:solidFill>
                  <a:srgbClr val="FF0000"/>
                </a:solidFill>
                <a:latin typeface="Times New Roman" pitchFamily="18" charset="0"/>
                <a:cs typeface="Times New Roman" pitchFamily="18" charset="0"/>
              </a:rPr>
              <a:t>III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HOA</a:t>
            </a: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CHND </a:t>
            </a:r>
            <a:r>
              <a:rPr lang="en-US" b="1" dirty="0" err="1">
                <a:latin typeface="Times New Roman" pitchFamily="18" charset="0"/>
                <a:cs typeface="Times New Roman" pitchFamily="18" charset="0"/>
              </a:rPr>
              <a:t>Trung</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Hoa</a:t>
            </a:r>
            <a:r>
              <a:rPr lang="en-US" b="1" dirty="0" smtClean="0">
                <a:latin typeface="Times New Roman" pitchFamily="18" charset="0"/>
                <a:cs typeface="Times New Roman" pitchFamily="18" charset="0"/>
              </a:rPr>
              <a:t>.</a:t>
            </a:r>
          </a:p>
          <a:p>
            <a:pPr>
              <a:buFontTx/>
              <a:buChar char="-"/>
            </a:pPr>
            <a:r>
              <a:rPr lang="en-US" dirty="0" smtClean="0">
                <a:latin typeface="Times New Roman" pitchFamily="18" charset="0"/>
                <a:cs typeface="Times New Roman" pitchFamily="18" charset="0"/>
              </a:rPr>
              <a:t>01/10/1949</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smtClean="0">
                <a:latin typeface="Times New Roman" pitchFamily="18" charset="0"/>
                <a:cs typeface="Times New Roman" pitchFamily="18" charset="0"/>
              </a:rPr>
              <a:t>.</a:t>
            </a:r>
          </a:p>
          <a:p>
            <a:pPr>
              <a:buFontTx/>
              <a:buChar char="-"/>
            </a:pPr>
            <a:r>
              <a:rPr lang="en-US" dirty="0">
                <a:latin typeface="Times New Roman" pitchFamily="18" charset="0"/>
                <a:cs typeface="Times New Roman" pitchFamily="18" charset="0"/>
                <a:sym typeface="Wingdings 3"/>
              </a:rPr>
              <a:t></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100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quốc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bước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Âu</a:t>
            </a:r>
            <a:r>
              <a:rPr lang="en-US" dirty="0">
                <a:latin typeface="Times New Roman" pitchFamily="18" charset="0"/>
                <a:cs typeface="Times New Roman" pitchFamily="18" charset="0"/>
              </a:rPr>
              <a:t> sang </a:t>
            </a:r>
            <a:r>
              <a:rPr lang="en-US" dirty="0" err="1">
                <a:latin typeface="Times New Roman" pitchFamily="18" charset="0"/>
                <a:cs typeface="Times New Roman" pitchFamily="18" charset="0"/>
              </a:rPr>
              <a:t>châu</a:t>
            </a:r>
            <a:r>
              <a:rPr lang="en-US" dirty="0">
                <a:latin typeface="Times New Roman" pitchFamily="18" charset="0"/>
                <a:cs typeface="Times New Roman" pitchFamily="18" charset="0"/>
              </a:rPr>
              <a:t> Á.</a:t>
            </a:r>
          </a:p>
          <a:p>
            <a:pPr>
              <a:buFontTx/>
              <a:buChar char="-"/>
            </a:pPr>
            <a:endParaRPr lang="en-US" dirty="0">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2" name="Rectangle 1"/>
          <p:cNvSpPr/>
          <p:nvPr/>
        </p:nvSpPr>
        <p:spPr>
          <a:xfrm>
            <a:off x="2339721" y="1981200"/>
            <a:ext cx="242374" cy="369332"/>
          </a:xfrm>
          <a:prstGeom prst="rect">
            <a:avLst/>
          </a:prstGeom>
        </p:spPr>
        <p:txBody>
          <a:bodyPr wrap="none">
            <a:spAutoFit/>
          </a:bodyPr>
          <a:lstStyle/>
          <a:p>
            <a:pPr algn="just"/>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pic>
        <p:nvPicPr>
          <p:cNvPr id="7" name="Picture 6" descr="Picture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562600"/>
            <a:ext cx="936909" cy="83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31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1150</Words>
  <Application>Microsoft Office PowerPoint</Application>
  <PresentationFormat>On-screen Show (4:3)</PresentationFormat>
  <Paragraphs>111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PHÒNG GIÁO DỤC VÀ ĐÀO TẠO QUẬN GÒ VẤP BÀI GIẢNG LỊCH SỬ LỚP 9 </vt:lpstr>
      <vt:lpstr>PowerPoint Presentation</vt:lpstr>
      <vt:lpstr>PowerPoint Presentation</vt:lpstr>
      <vt:lpstr>PowerPoint Presentation</vt:lpstr>
      <vt:lpstr>Một số công văn hóa, trình kiến trúc tiêu biểu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bí thư Nguyễn Phú Trọng và Tổng bí thư, Chủ tịch Trung Quốc Tập Cận Bình tại cuộc hội đàm. </vt:lpstr>
      <vt:lpstr>PowerPoint Presentation</vt:lpstr>
      <vt:lpstr>PowerPoint Presentation</vt:lpstr>
      <vt:lpstr> CÁC ĐẶC KHU KINH TẾ (TRUNG QUỐC) </vt:lpstr>
      <vt:lpstr> Đặc khu kinh tế Thâm Quyến (Trung Quốc) kỷ niệm 40 năm ngày thành lập </vt:lpstr>
      <vt:lpstr>Đặc khu kinh tế Thâm Quyến</vt:lpstr>
      <vt:lpstr>Hồng Kông – một trong những thành phố đắt đỏ nhất thế giới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 CÁC NƯỚC CHÂU Á</dc:title>
  <dc:creator>Admin</dc:creator>
  <cp:lastModifiedBy>ha</cp:lastModifiedBy>
  <cp:revision>9</cp:revision>
  <dcterms:created xsi:type="dcterms:W3CDTF">2021-08-31T10:43:25Z</dcterms:created>
  <dcterms:modified xsi:type="dcterms:W3CDTF">2021-10-02T13:23:43Z</dcterms:modified>
</cp:coreProperties>
</file>