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51"/>
  </p:notesMasterIdLst>
  <p:sldIdLst>
    <p:sldId id="468" r:id="rId2"/>
    <p:sldId id="284" r:id="rId3"/>
    <p:sldId id="470" r:id="rId4"/>
    <p:sldId id="474" r:id="rId5"/>
    <p:sldId id="491" r:id="rId6"/>
    <p:sldId id="475" r:id="rId7"/>
    <p:sldId id="492" r:id="rId8"/>
    <p:sldId id="493" r:id="rId9"/>
    <p:sldId id="494" r:id="rId10"/>
    <p:sldId id="495" r:id="rId11"/>
    <p:sldId id="496" r:id="rId12"/>
    <p:sldId id="478" r:id="rId13"/>
    <p:sldId id="497" r:id="rId14"/>
    <p:sldId id="482" r:id="rId15"/>
    <p:sldId id="498" r:id="rId16"/>
    <p:sldId id="499" r:id="rId17"/>
    <p:sldId id="484" r:id="rId18"/>
    <p:sldId id="487" r:id="rId19"/>
    <p:sldId id="485" r:id="rId20"/>
    <p:sldId id="486" r:id="rId21"/>
    <p:sldId id="431" r:id="rId22"/>
    <p:sldId id="500" r:id="rId23"/>
    <p:sldId id="501" r:id="rId24"/>
    <p:sldId id="503" r:id="rId25"/>
    <p:sldId id="502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490" r:id="rId48"/>
    <p:sldId id="525" r:id="rId49"/>
    <p:sldId id="46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9" autoAdjust="0"/>
    <p:restoredTop sz="94660" autoAdjust="0"/>
  </p:normalViewPr>
  <p:slideViewPr>
    <p:cSldViewPr snapToGrid="0" showGuides="1">
      <p:cViewPr>
        <p:scale>
          <a:sx n="60" d="100"/>
          <a:sy n="60" d="100"/>
        </p:scale>
        <p:origin x="-1038" y="-288"/>
      </p:cViewPr>
      <p:guideLst>
        <p:guide orient="horz" pos="2242"/>
        <p:guide pos="3839"/>
      </p:guideLst>
    </p:cSldViewPr>
  </p:slideViewPr>
  <p:outlineViewPr>
    <p:cViewPr>
      <p:scale>
        <a:sx n="33" d="100"/>
        <a:sy n="33" d="100"/>
      </p:scale>
      <p:origin x="42" y="324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E2E63FB2-BE5E-424C-9B0F-FC9CC493C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C5136F-595B-4FC4-8168-FF158E58662D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284EE585-3E6A-4A36-8D97-DC2DBE4D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24580" name="Text Box 3">
            <a:extLst>
              <a:ext uri="{FF2B5EF4-FFF2-40B4-BE49-F238E27FC236}">
                <a16:creationId xmlns="" xmlns:a16="http://schemas.microsoft.com/office/drawing/2014/main" id="{DE4B3928-DEC1-4D19-A4C6-B4E8A873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19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99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124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36F407F-AA76-4959-9FEF-A14C4D255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3410E50-0D6E-40C1-9742-651444E04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47A1EE2-8927-441D-AA9B-5A56DA770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7B93A-2473-400B-B352-29C323CB5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5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354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4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03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37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01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439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463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7FD9-1AAC-447A-AB43-61F3762FA73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%E1%BA%ADp_tin:Coat_of_arms_of_South_Africa.gif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vi.wikipedia.org/wiki/T%E1%BA%ADp_tin:SouthAfricaFieldwork2198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b&#224;i%20thao%20giang%20I%20ti&#7871;t%207.ppt#-1,33,Slide 33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b&#224;i%20thao%20giang%20I%20ti&#7871;t%207.ppt#-1,33,Slide 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vi.wikipedia.org/wiki/T%E1%BA%ADp_tin:Coat_of_arms_of_South_Africa.gif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" y="2"/>
            <a:ext cx="12192635" cy="1682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b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LỚP 9</a:t>
            </a:r>
            <a:endParaRPr lang="en-US" sz="2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" y="2023747"/>
            <a:ext cx="12192635" cy="538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pic>
        <p:nvPicPr>
          <p:cNvPr id="11" name="Picture 28">
            <a:hlinkClick r:id="rId2"/>
            <a:extLst>
              <a:ext uri="{FF2B5EF4-FFF2-40B4-BE49-F238E27FC236}">
                <a16:creationId xmlns:a16="http://schemas.microsoft.com/office/drawing/2014/main" xmlns="" id="{793D766F-5640-47DE-97CE-DCE898E4CE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23" y="3149933"/>
            <a:ext cx="5778715" cy="365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80BF9A85-1417-4680-A2D8-8F5F4378FE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8" y="2768464"/>
            <a:ext cx="1459293" cy="14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>
            <a:hlinkClick r:id="rId5" action="ppaction://hlinkpres?slideindex=33&amp;slidetitle=Slide 33"/>
            <a:extLst>
              <a:ext uri="{FF2B5EF4-FFF2-40B4-BE49-F238E27FC236}">
                <a16:creationId xmlns:a16="http://schemas.microsoft.com/office/drawing/2014/main" xmlns="" id="{8D02DA77-AEAE-4254-BA3B-0F5E7D4E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99" y="2562356"/>
            <a:ext cx="2840171" cy="40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xmlns="" id="{E836A959-752F-445B-8E59-E9E47EA2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32" y="2562355"/>
            <a:ext cx="1409101" cy="16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5" descr="Huy hiệu Nam Phi">
            <a:hlinkClick r:id="rId8" tooltip="&quot;Huy hiệu Nam Phi&quot;"/>
            <a:extLst>
              <a:ext uri="{FF2B5EF4-FFF2-40B4-BE49-F238E27FC236}">
                <a16:creationId xmlns:a16="http://schemas.microsoft.com/office/drawing/2014/main" xmlns="" id="{8F38EAA4-F97C-499D-9014-F85CE9B7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463" y="263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37" y="3103810"/>
            <a:ext cx="1153779" cy="6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5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5501"/>
    </mc:Choice>
    <mc:Fallback xmlns="">
      <p:transition spd="slow" advTm="25501"/>
    </mc:Fallback>
  </mc:AlternateContent>
  <p:timing>
    <p:tnLst>
      <p:par>
        <p:cTn id="1" dur="indefinite" restart="never" nodeType="tmRoot"/>
      </p:par>
    </p:tnLst>
    <p:bldLst>
      <p:bldP spid="6" grpId="0" animBg="1"/>
      <p:bldP spid="6" grpId="1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5" y="1112108"/>
            <a:ext cx="6343135" cy="531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VI-CÁC NƯỚC CHÂU PHI.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 CỘNG HÒA NAM PHI.</a:t>
            </a:r>
            <a:endParaRPr lang="en-US" alt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945" y="387349"/>
            <a:ext cx="1179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08" y="1488012"/>
            <a:ext cx="5114274" cy="53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9534945" y="5759336"/>
            <a:ext cx="848383" cy="900771"/>
          </a:xfrm>
          <a:custGeom>
            <a:avLst/>
            <a:gdLst>
              <a:gd name="connsiteX0" fmla="*/ 73079 w 848383"/>
              <a:gd name="connsiteY0" fmla="*/ 900771 h 900771"/>
              <a:gd name="connsiteX1" fmla="*/ 59431 w 848383"/>
              <a:gd name="connsiteY1" fmla="*/ 368509 h 900771"/>
              <a:gd name="connsiteX2" fmla="*/ 455216 w 848383"/>
              <a:gd name="connsiteY2" fmla="*/ 300270 h 900771"/>
              <a:gd name="connsiteX3" fmla="*/ 714524 w 848383"/>
              <a:gd name="connsiteY3" fmla="*/ 19 h 900771"/>
              <a:gd name="connsiteX4" fmla="*/ 837354 w 848383"/>
              <a:gd name="connsiteY4" fmla="*/ 286622 h 900771"/>
              <a:gd name="connsiteX5" fmla="*/ 810058 w 848383"/>
              <a:gd name="connsiteY5" fmla="*/ 518634 h 900771"/>
              <a:gd name="connsiteX6" fmla="*/ 550751 w 848383"/>
              <a:gd name="connsiteY6" fmla="*/ 641464 h 900771"/>
              <a:gd name="connsiteX7" fmla="*/ 386977 w 848383"/>
              <a:gd name="connsiteY7" fmla="*/ 777942 h 900771"/>
              <a:gd name="connsiteX8" fmla="*/ 291443 w 848383"/>
              <a:gd name="connsiteY8" fmla="*/ 777942 h 900771"/>
              <a:gd name="connsiteX9" fmla="*/ 168613 w 848383"/>
              <a:gd name="connsiteY9" fmla="*/ 818885 h 900771"/>
              <a:gd name="connsiteX10" fmla="*/ 4840 w 848383"/>
              <a:gd name="connsiteY10" fmla="*/ 805237 h 900771"/>
              <a:gd name="connsiteX11" fmla="*/ 59431 w 848383"/>
              <a:gd name="connsiteY11" fmla="*/ 805237 h 90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8383" h="900771">
                <a:moveTo>
                  <a:pt x="73079" y="900771"/>
                </a:moveTo>
                <a:cubicBezTo>
                  <a:pt x="34410" y="684681"/>
                  <a:pt x="-4258" y="468592"/>
                  <a:pt x="59431" y="368509"/>
                </a:cubicBezTo>
                <a:cubicBezTo>
                  <a:pt x="123120" y="268426"/>
                  <a:pt x="346034" y="361685"/>
                  <a:pt x="455216" y="300270"/>
                </a:cubicBezTo>
                <a:cubicBezTo>
                  <a:pt x="564398" y="238855"/>
                  <a:pt x="650834" y="2294"/>
                  <a:pt x="714524" y="19"/>
                </a:cubicBezTo>
                <a:cubicBezTo>
                  <a:pt x="778214" y="-2256"/>
                  <a:pt x="821432" y="200186"/>
                  <a:pt x="837354" y="286622"/>
                </a:cubicBezTo>
                <a:cubicBezTo>
                  <a:pt x="853276" y="373058"/>
                  <a:pt x="857825" y="459494"/>
                  <a:pt x="810058" y="518634"/>
                </a:cubicBezTo>
                <a:cubicBezTo>
                  <a:pt x="762291" y="577774"/>
                  <a:pt x="621264" y="598246"/>
                  <a:pt x="550751" y="641464"/>
                </a:cubicBezTo>
                <a:cubicBezTo>
                  <a:pt x="480238" y="684682"/>
                  <a:pt x="430195" y="755196"/>
                  <a:pt x="386977" y="777942"/>
                </a:cubicBezTo>
                <a:cubicBezTo>
                  <a:pt x="343759" y="800688"/>
                  <a:pt x="327837" y="771118"/>
                  <a:pt x="291443" y="777942"/>
                </a:cubicBezTo>
                <a:cubicBezTo>
                  <a:pt x="255049" y="784766"/>
                  <a:pt x="216380" y="814336"/>
                  <a:pt x="168613" y="818885"/>
                </a:cubicBezTo>
                <a:cubicBezTo>
                  <a:pt x="120846" y="823434"/>
                  <a:pt x="23037" y="807512"/>
                  <a:pt x="4840" y="805237"/>
                </a:cubicBezTo>
                <a:cubicBezTo>
                  <a:pt x="-13357" y="802962"/>
                  <a:pt x="23037" y="804099"/>
                  <a:pt x="59431" y="80523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30" y="1488011"/>
            <a:ext cx="206477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0130" y="2289699"/>
            <a:ext cx="51581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Nằm ở mũi phía nam của lục địa Châu </a:t>
            </a:r>
            <a:r>
              <a:rPr lang="vi-VN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endParaRPr lang="en-US" sz="28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1.221.037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km², đứng thứ 24 thế giới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54,956,900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người, đứng thứ 25 toàn thế giới.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 da đen châu Phi: 79.5%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Da trắng: 9.2%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Da màu: 8.9%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 Ấn Độ hay châu Á: 2.5%</a:t>
            </a:r>
            <a:r>
              <a:rPr lang="vi-VN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4" y="1112108"/>
            <a:ext cx="11792465" cy="531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VI-CÁC NƯỚC CHÂU PHI.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 CỘNG HÒA NAM PHI.</a:t>
            </a:r>
          </a:p>
          <a:p>
            <a:pPr marL="0" indent="0" algn="just">
              <a:buNone/>
            </a:pP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a/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1961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 Phi.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 Phi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alt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alt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945" y="387349"/>
            <a:ext cx="1179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</p:spTree>
    <p:extLst>
      <p:ext uri="{BB962C8B-B14F-4D97-AF65-F5344CB8AC3E}">
        <p14:creationId xmlns:p14="http://schemas.microsoft.com/office/powerpoint/2010/main" val="17886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3634" y="27298"/>
            <a:ext cx="6924540" cy="55379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Apacthai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415711-9C4B-4228-A6F1-1D2C36C3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662716"/>
            <a:ext cx="11131768" cy="563007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2305" y="6339732"/>
            <a:ext cx="7104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13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4" y="1112108"/>
            <a:ext cx="11792465" cy="531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VI-CÁC NƯỚC CHÂU PHI.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 CỘNG HÒA NAM PHI.</a:t>
            </a:r>
          </a:p>
          <a:p>
            <a:pPr marL="0" indent="0" algn="just">
              <a:buNone/>
            </a:pP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a/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1961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Phi.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Phi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Phi(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ANC),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- 1993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ở Nam Phi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+mn-ea"/>
              </a:rPr>
              <a:t>- 1994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Nenxơn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Mandêla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alt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945" y="387349"/>
            <a:ext cx="1179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</p:spTree>
    <p:extLst>
      <p:ext uri="{BB962C8B-B14F-4D97-AF65-F5344CB8AC3E}">
        <p14:creationId xmlns:p14="http://schemas.microsoft.com/office/powerpoint/2010/main" val="30819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1" name="Rectangle 11">
            <a:extLst>
              <a:ext uri="{FF2B5EF4-FFF2-40B4-BE49-F238E27FC236}">
                <a16:creationId xmlns:a16="http://schemas.microsoft.com/office/drawing/2014/main" xmlns="" id="{D3CB8762-C942-4FF0-8F57-FDD37BC8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97" y="94405"/>
            <a:ext cx="6097516" cy="649408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 SỬ TỔNG THỐNG  </a:t>
            </a:r>
            <a:r>
              <a:rPr lang="en-US" altLang="en-US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Nenxơn</a:t>
            </a:r>
            <a:r>
              <a:rPr lang="en-US" alt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Mandêla</a:t>
            </a:r>
            <a:r>
              <a:rPr lang="en-US" alt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1918.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1944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nhập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Đại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Phi (ANC)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giư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1964 bị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cầm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quyền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Phi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2/1990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do,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bầu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Phó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tịch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Chủ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tịch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ANC (7/1991)</a:t>
            </a:r>
          </a:p>
          <a:p>
            <a:pPr algn="just">
              <a:buFontTx/>
              <a:buChar char="-"/>
            </a:pP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5/1994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bầu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Cộng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Phi. </a:t>
            </a:r>
          </a:p>
          <a:p>
            <a:pPr algn="just"/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ngưỡng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chống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chủng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thưởng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altLang="en-US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8252" name="Picture 12">
            <a:hlinkClick r:id="rId2" action="ppaction://hlinkpres?slideindex=33&amp;slidetitle=Slide 33"/>
            <a:extLst>
              <a:ext uri="{FF2B5EF4-FFF2-40B4-BE49-F238E27FC236}">
                <a16:creationId xmlns:a16="http://schemas.microsoft.com/office/drawing/2014/main" xmlns="" id="{8D02DA77-AEAE-4254-BA3B-0F5E7D4E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33" y="610747"/>
            <a:ext cx="4517707" cy="48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3" name="Picture 13">
            <a:extLst>
              <a:ext uri="{FF2B5EF4-FFF2-40B4-BE49-F238E27FC236}">
                <a16:creationId xmlns:a16="http://schemas.microsoft.com/office/drawing/2014/main" xmlns="" id="{E836A959-752F-445B-8E59-E9E47EA2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08" y="990600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54" name="Text Box 14">
            <a:extLst>
              <a:ext uri="{FF2B5EF4-FFF2-40B4-BE49-F238E27FC236}">
                <a16:creationId xmlns:a16="http://schemas.microsoft.com/office/drawing/2014/main" xmlns="" id="{3F0953AC-F122-4AE2-80E7-94AEC890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5419347"/>
            <a:ext cx="4572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Robben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55" name="Picture 15" descr="Huy hiệu Nam Phi">
            <a:hlinkClick r:id="rId5" tooltip="&quot;Huy hiệu Nam Phi&quot;"/>
            <a:extLst>
              <a:ext uri="{FF2B5EF4-FFF2-40B4-BE49-F238E27FC236}">
                <a16:creationId xmlns:a16="http://schemas.microsoft.com/office/drawing/2014/main" xmlns="" id="{8F38EAA4-F97C-499D-9014-F85CE9B7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9440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1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/>
      <p:bldP spid="138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4" y="1112108"/>
            <a:ext cx="11792465" cy="531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VI-CÁC NƯỚC CHÂU PHI.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 CỘNG HÒA NAM PHI.</a:t>
            </a:r>
          </a:p>
          <a:p>
            <a:pPr marL="0" indent="0" algn="just">
              <a:buNone/>
            </a:pP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a/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Phi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marL="0" indent="0" algn="just">
              <a:buNone/>
            </a:pPr>
            <a:endParaRPr lang="en-US" alt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945" y="387349"/>
            <a:ext cx="1179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238233" y="3234520"/>
            <a:ext cx="8898340" cy="307074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Phi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4" y="1112108"/>
            <a:ext cx="11792465" cy="531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VI-CÁC NƯỚC CHÂU PHI.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 CỘNG HÒA NAM PHI.</a:t>
            </a:r>
          </a:p>
          <a:p>
            <a:pPr marL="0" indent="0" algn="just">
              <a:buNone/>
            </a:pP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a/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Phi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altLang="en-US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gới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’’,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Apacthai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945" y="387349"/>
            <a:ext cx="1179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</p:spTree>
    <p:extLst>
      <p:ext uri="{BB962C8B-B14F-4D97-AF65-F5344CB8AC3E}">
        <p14:creationId xmlns:p14="http://schemas.microsoft.com/office/powerpoint/2010/main" val="18995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696604"/>
          </a:xfrm>
        </p:spPr>
        <p:txBody>
          <a:bodyPr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Đất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nước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Cộng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hòa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Nam Phi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060486"/>
            <a:ext cx="11928143" cy="57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944"/>
            <a:ext cx="10972800" cy="88710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Thành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phố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Johannesburg(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thành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phố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lớn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nhất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đất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nước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Cộng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hòa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Nam Phi)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999772"/>
            <a:ext cx="11682483" cy="57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82"/>
            <a:ext cx="10972800" cy="818866"/>
          </a:xfrm>
        </p:spPr>
        <p:txBody>
          <a:bodyPr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trấn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Layoverguide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1030310"/>
            <a:ext cx="11709779" cy="57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57552"/>
            <a:ext cx="11629623" cy="65909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 CÁC NƯỚC CHÂU PHI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TÌNH HÌNH CHUNG.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CỘNG HÒA NAM PHI.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a/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Phi.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Phi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2"/>
            <a:ext cx="10972800" cy="736779"/>
          </a:xfrm>
        </p:spPr>
        <p:txBody>
          <a:bodyPr>
            <a:normAutofit fontScale="90000"/>
          </a:bodyPr>
          <a:lstStyle/>
          <a:p>
            <a:pPr algn="ctr"/>
            <a:r>
              <a:rPr lang="vi-V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Phó Thủ tướng Phạm Bình Minh và Bộ trưởng Ngoại </a:t>
            </a:r>
            <a:r>
              <a:rPr lang="vi-V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giao </a:t>
            </a:r>
            <a:r>
              <a:rPr lang="vi-V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Hợp </a:t>
            </a:r>
            <a:r>
              <a:rPr lang="vi-V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tác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thương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mại</a:t>
            </a:r>
            <a:r>
              <a:rPr lang="vi-V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Cộng hòa Nam Phi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" y="1133342"/>
            <a:ext cx="11359167" cy="54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Line 6"/>
          <p:cNvSpPr>
            <a:spLocks noChangeShapeType="1"/>
          </p:cNvSpPr>
          <p:nvPr/>
        </p:nvSpPr>
        <p:spPr bwMode="auto">
          <a:xfrm rot="16920000">
            <a:off x="2623187" y="3073401"/>
            <a:ext cx="1111885" cy="7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3655696" y="2012952"/>
            <a:ext cx="7914005" cy="1153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phóng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Content Placeholder 6"/>
          <p:cNvSpPr/>
          <p:nvPr/>
        </p:nvSpPr>
        <p:spPr>
          <a:xfrm>
            <a:off x="3655695" y="4623437"/>
            <a:ext cx="7914640" cy="9150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rot="16920000" flipH="1">
            <a:off x="2712720" y="3964307"/>
            <a:ext cx="934720" cy="112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Content Placeholder 6"/>
          <p:cNvSpPr/>
          <p:nvPr/>
        </p:nvSpPr>
        <p:spPr>
          <a:xfrm>
            <a:off x="1346836" y="2012950"/>
            <a:ext cx="1355725" cy="3525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pt-BR" altLang="en-US" sz="2800" b="1" dirty="0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altLang="en-US" sz="28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NƯỚC CHÂU PHI</a:t>
            </a:r>
            <a:endParaRPr lang="pt-BR" altLang="en-US" sz="2800" b="1" dirty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Content Placeholder 6"/>
          <p:cNvSpPr/>
          <p:nvPr/>
        </p:nvSpPr>
        <p:spPr>
          <a:xfrm>
            <a:off x="3660775" y="3468084"/>
            <a:ext cx="7914640" cy="961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6920000">
            <a:off x="3083562" y="3444242"/>
            <a:ext cx="196215" cy="92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34768" y="466539"/>
            <a:ext cx="6928235" cy="818866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1" animBg="1"/>
      <p:bldP spid="10" grpId="1" animBg="1"/>
      <p:bldP spid="38" grpId="1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450376" y="1643449"/>
            <a:ext cx="7791582" cy="2246769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PTGPDT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ở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Nét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ở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nay.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70617" y="480187"/>
            <a:ext cx="6928235" cy="818866"/>
          </a:xfrm>
        </p:spPr>
        <p:txBody>
          <a:bodyPr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ở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78" y="2335255"/>
            <a:ext cx="2602865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1898DCAC-BA5E-40F7-9E64-27AFDD9DA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65" y="5577382"/>
            <a:ext cx="1297787" cy="98878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3299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" y="2"/>
            <a:ext cx="12192635" cy="1682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b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LỚP 9</a:t>
            </a:r>
            <a:endParaRPr lang="en-US" sz="2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" y="2023747"/>
            <a:ext cx="12192635" cy="538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VII- CÁC NƯỚC MĨ LA TINH. </a:t>
            </a:r>
            <a:endParaRPr lang="en-US" sz="2900" dirty="0"/>
          </a:p>
        </p:txBody>
      </p:sp>
      <p:pic>
        <p:nvPicPr>
          <p:cNvPr id="13" name="Picture 1">
            <a:extLst>
              <a:ext uri="{FF2B5EF4-FFF2-40B4-BE49-F238E27FC236}">
                <a16:creationId xmlns="" xmlns:a16="http://schemas.microsoft.com/office/drawing/2014/main" id="{D3AD8BDB-7773-4106-B0B2-1A3967605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2664335"/>
            <a:ext cx="2322233" cy="34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E04A0071-E35C-4A9D-A867-0608F79E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41" y="2562356"/>
            <a:ext cx="4842457" cy="3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4DB5ABFF-6DC1-47BA-B859-5C2E1DFB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69" y="2562357"/>
            <a:ext cx="4026358" cy="351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5501"/>
    </mc:Choice>
    <mc:Fallback xmlns="">
      <p:transition spd="slow" advTm="25501"/>
    </mc:Fallback>
  </mc:AlternateContent>
  <p:timing>
    <p:tnLst>
      <p:par>
        <p:cTn id="1" dur="indefinite" restart="never" nodeType="tmRoot"/>
      </p:par>
    </p:tnLst>
    <p:bldLst>
      <p:bldP spid="6" grpId="0" animBg="1"/>
      <p:bldP spid="6" grpId="1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86" y="409433"/>
            <a:ext cx="5768454" cy="809093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en-US" sz="3200" b="1" dirty="0">
                <a:latin typeface="Times New Roman" pitchFamily="18" charset="0"/>
                <a:ea typeface="+mn-ea"/>
                <a:cs typeface="Times New Roman" panose="02020603050405020304" pitchFamily="18" charset="0"/>
                <a:sym typeface="+mn-ea"/>
              </a:rPr>
              <a:t>VII- CÁC NƯỚC MĨ LA TINH. </a:t>
            </a:r>
            <a:r>
              <a:rPr lang="en-US" sz="32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93" y="191069"/>
            <a:ext cx="5807108" cy="66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672" y="1167347"/>
            <a:ext cx="56092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  <a:ea typeface="MS Mincho" pitchFamily="49" charset="-128"/>
              </a:rPr>
              <a:t> Mĩ La-tinh: là một phần lãnh thổ rộng lớn của châu Mĩ. Gồm một phần Bắc Mĩ, toàn bộ Trung Mĩ, Nam Mĩ và những quần đảo ở vùng biển Ca-ri-bê. Sở dĩ gọi đây là khu vực Mĩ La-tinh vì cư dân ở đây nói tiếng Tây Ban Nha hay Bồ Đào Nha (ngữ hệ La-tinh).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  <a:ea typeface="MS Mincho" pitchFamily="49" charset="-128"/>
              </a:rPr>
              <a:t>- Trước khi bị xâm lược, Mĩ La-tinh là một khu vực có lịch sử văn hóa lâu đời, giàu tài nguyên. Cư dân bản địa ở đây là người Inđian, chủ nhân của nhiều văn hóa cổ nổi tiếng, văn hóa May-a, văn hóa In-ca, văn hóa A-dơ-tếch.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6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57552"/>
            <a:ext cx="11407221" cy="65909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VII- CÁC NƯỚC MĨ LA TINH. </a:t>
            </a:r>
            <a:endParaRPr lang="en-US" sz="3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/ NHỮNG NÉT  CHUNG.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906974" y="2661313"/>
            <a:ext cx="8393372" cy="357571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La-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94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57552"/>
            <a:ext cx="11407221" cy="65909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VII- CÁC NƯỚC MĨ LA TINH. </a:t>
            </a:r>
            <a:endParaRPr 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/ NHỮNG NÉT  CHUNG.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D82C803-0F19-4872-B775-723B3137C047}"/>
              </a:ext>
            </a:extLst>
          </p:cNvPr>
          <p:cNvSpPr txBox="1">
            <a:spLocks noChangeArrowheads="1"/>
          </p:cNvSpPr>
          <p:nvPr/>
        </p:nvSpPr>
        <p:spPr>
          <a:xfrm>
            <a:off x="-201356" y="5295331"/>
            <a:ext cx="10877265" cy="7609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5909" y="2320119"/>
            <a:ext cx="10972801" cy="46505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La-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1959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TK XX,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La-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’’.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Wingdings"/>
              <a:buChar char="à"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 	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z="28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6479" y="3098042"/>
            <a:ext cx="9701593" cy="5459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9886" y="3835556"/>
            <a:ext cx="11412114" cy="7779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9886" y="4708478"/>
            <a:ext cx="9701593" cy="5459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0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070" y="941695"/>
            <a:ext cx="11709778" cy="3521123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 ho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La-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n>
                <a:solidFill>
                  <a:srgbClr val="002060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RTLEA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67" y="5082085"/>
            <a:ext cx="15525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45" y="613714"/>
            <a:ext cx="1175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VII- CÁC NƯỚC MĨ LA TINH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1.NHỮNG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CHUNG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La-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56574D5-E9EA-41A0-9996-8B4310171D76}"/>
              </a:ext>
            </a:extLst>
          </p:cNvPr>
          <p:cNvSpPr txBox="1">
            <a:spLocks/>
          </p:cNvSpPr>
          <p:nvPr/>
        </p:nvSpPr>
        <p:spPr>
          <a:xfrm>
            <a:off x="0" y="409143"/>
            <a:ext cx="11568608" cy="40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945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973729" y="2251881"/>
            <a:ext cx="8256896" cy="348017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4096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45" y="613714"/>
            <a:ext cx="1175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VII- CÁC NƯỚC MĨ LA TINH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1.NHỮNG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CHUNG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La-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56574D5-E9EA-41A0-9996-8B4310171D76}"/>
              </a:ext>
            </a:extLst>
          </p:cNvPr>
          <p:cNvSpPr txBox="1">
            <a:spLocks/>
          </p:cNvSpPr>
          <p:nvPr/>
        </p:nvSpPr>
        <p:spPr>
          <a:xfrm>
            <a:off x="0" y="409143"/>
            <a:ext cx="11568608" cy="40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945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5945" y="2256520"/>
            <a:ext cx="11411064" cy="1229946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05945" y="3011880"/>
            <a:ext cx="11126002" cy="9491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319" y="6166298"/>
            <a:ext cx="7049254" cy="582613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3391361F-9333-4FB9-B52B-A4BC9BD2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8650" y="331962"/>
            <a:ext cx="5945240" cy="52141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3075" y="331962"/>
            <a:ext cx="561557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NƯỚC CHÂU PHI.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TÌNH HÌNH CHUNG.</a:t>
            </a:r>
          </a:p>
          <a:p>
            <a:pPr algn="ctr"/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075" y="1862477"/>
            <a:ext cx="53315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GPDT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070" y="1105469"/>
            <a:ext cx="11668834" cy="3357349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La –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TK XX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n>
                  <a:solidFill>
                    <a:srgbClr val="002060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n>
                <a:solidFill>
                  <a:srgbClr val="002060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RTLEA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67" y="5082085"/>
            <a:ext cx="15525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>
        <p:fade/>
      </p:transition>
    </mc:Choice>
    <mc:Fallback xmlns="">
      <p:transition spd="slow" advTm="406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45" y="613714"/>
            <a:ext cx="1175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VII- CÁC NƯỚC MĨ LA TINH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1.NHỮNG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CHUNG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La-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56574D5-E9EA-41A0-9996-8B4310171D76}"/>
              </a:ext>
            </a:extLst>
          </p:cNvPr>
          <p:cNvSpPr txBox="1">
            <a:spLocks/>
          </p:cNvSpPr>
          <p:nvPr/>
        </p:nvSpPr>
        <p:spPr>
          <a:xfrm>
            <a:off x="0" y="409143"/>
            <a:ext cx="11568608" cy="40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945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5945" y="2256520"/>
            <a:ext cx="11411064" cy="1229946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05945" y="2535809"/>
            <a:ext cx="11126002" cy="190131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TK XX,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090" y="534488"/>
            <a:ext cx="11088724" cy="1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VIII-CU BA - HÒN ĐẢO ANH HÙNG.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59" y="2113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683" y="3861048"/>
            <a:ext cx="12673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24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2B6BE084-9F09-4EDA-ADCD-C79AE322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931" y="5462672"/>
            <a:ext cx="6674257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Cuba.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5AADD5F4-FCC4-4858-BE5A-51BCEF96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1338338"/>
            <a:ext cx="7322894" cy="333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1B16F2B5-C399-421B-89F0-E139C367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14" y="1755916"/>
            <a:ext cx="2272886" cy="9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724" y="1527007"/>
            <a:ext cx="44065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Nằm ở phía bắc Vùng Caribe, nơi giao nhau của ba miền biển lớn: Biển Caribe, Vịnh Mexico và Đại Tây Dương. </a:t>
            </a:r>
            <a:endParaRPr lang="en-US" sz="28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109.884 km²,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11.239.224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 năm 2016.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 Habana</a:t>
            </a:r>
          </a:p>
        </p:txBody>
      </p:sp>
    </p:spTree>
    <p:extLst>
      <p:ext uri="{BB962C8B-B14F-4D97-AF65-F5344CB8AC3E}">
        <p14:creationId xmlns:p14="http://schemas.microsoft.com/office/powerpoint/2010/main" val="36633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090" y="534488"/>
            <a:ext cx="11088724" cy="1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VIII-CU BA - HÒN ĐẢO ANH HÙNG.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59" y="2113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683" y="3861048"/>
            <a:ext cx="12673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24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2B6BE084-9F09-4EDA-ADCD-C79AE322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420" y="5201062"/>
            <a:ext cx="6674257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Cuba.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5AADD5F4-FCC4-4858-BE5A-51BCEF96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5" y="2052474"/>
            <a:ext cx="5753401" cy="261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1B16F2B5-C399-421B-89F0-E139C367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10" y="2017050"/>
            <a:ext cx="2272886" cy="9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-189413" y="1690789"/>
            <a:ext cx="6972351" cy="3510273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Phong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trào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đấu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phóng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dân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tộc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dân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Cuba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chiến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thứ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diễn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ra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như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9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090" y="534488"/>
            <a:ext cx="11088724" cy="1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VIII-CU BA - HÒN ĐẢO ANH HÙNG.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59" y="2113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24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34" y="1775137"/>
            <a:ext cx="11323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a.Hoàn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3/1952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xta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ở Cuba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41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="" xmlns:a16="http://schemas.microsoft.com/office/drawing/2014/main" id="{778CB41E-5F49-4B38-BDE6-93499800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32" y="503238"/>
            <a:ext cx="5636349" cy="618849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750"/>
              </a:spcBef>
              <a:buFontTx/>
              <a:buNone/>
            </a:pP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75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spcBef>
                <a:spcPts val="1750"/>
              </a:spcBef>
              <a:buFontTx/>
              <a:buNone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Phi-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Ca-xtơ-rô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1927-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 Ba.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Ô-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en-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1945,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-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1948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lôm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-bi-a; 1950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750"/>
              </a:spcBef>
              <a:buFontTx/>
              <a:buNone/>
            </a:pP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75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="" xmlns:a16="http://schemas.microsoft.com/office/drawing/2014/main" id="{F9BBB086-7D09-488E-A171-789A8C06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84" y="503237"/>
            <a:ext cx="5859492" cy="57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13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287" y="5895377"/>
            <a:ext cx="5511421" cy="58261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Pháo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Môn-ca-đa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="" xmlns:a16="http://schemas.microsoft.com/office/drawing/2014/main" id="{B1F0B2B2-1601-4665-9D0D-9F5EB7D2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" y="106875"/>
            <a:ext cx="12089082" cy="53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="" xmlns:a16="http://schemas.microsoft.com/office/drawing/2014/main" id="{705C0008-EA20-40AD-AE57-BCA9CBFF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895" y="-411635"/>
            <a:ext cx="12868895" cy="67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24A22785-D706-4AAD-90BA-0F59C5971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6895" y="6335463"/>
            <a:ext cx="12868895" cy="584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Phi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đen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Ca-xtơ-rô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phong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trào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26/7</a:t>
            </a:r>
          </a:p>
        </p:txBody>
      </p:sp>
    </p:spTree>
    <p:extLst>
      <p:ext uri="{BB962C8B-B14F-4D97-AF65-F5344CB8AC3E}">
        <p14:creationId xmlns:p14="http://schemas.microsoft.com/office/powerpoint/2010/main" val="24486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090" y="534488"/>
            <a:ext cx="11088724" cy="1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VIII-CU BA - HÒN ĐẢO ANH HÙNG.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59" y="2113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683" y="3861048"/>
            <a:ext cx="12673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24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34" y="1775137"/>
            <a:ext cx="11742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a.Hoàn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3/1952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xta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ở Cuba</a:t>
            </a:r>
          </a:p>
          <a:p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b.Diễn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SGK/31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0" y="4129047"/>
            <a:ext cx="11696131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La-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0" y="3532159"/>
            <a:ext cx="1169613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: 1/1/1959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Ba-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ti-xta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5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090" y="534488"/>
            <a:ext cx="11088724" cy="1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VIII-CU BA - HÒN ĐẢO ANH HÙNG.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59" y="2113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683" y="3861048"/>
            <a:ext cx="12673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24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34" y="1618969"/>
            <a:ext cx="1132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2524836" y="2353867"/>
            <a:ext cx="7519916" cy="3537582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912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xmlns="" id="{BD82C803-0F19-4872-B775-723B3137C0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591" y="2395468"/>
            <a:ext cx="11588124" cy="3412904"/>
          </a:xfrm>
          <a:noFill/>
        </p:spPr>
        <p:txBody>
          <a:bodyPr anchor="ctr">
            <a:normAutofit fontScale="90000"/>
          </a:bodyPr>
          <a:lstStyle/>
          <a:p>
            <a:pPr algn="l"/>
            <a:r>
              <a:rPr lang="en-US" alt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diển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Phi.</a:t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- 18/6/1953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Ai -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-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1962: An-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giê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1960: 17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xmlns="" id="{AC2E9940-C70D-4FD5-9D71-CAA876AA7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7636" flipV="1">
            <a:off x="9821725" y="5527038"/>
            <a:ext cx="1746060" cy="10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4" name="Text Box 8">
            <a:extLst>
              <a:ext uri="{FF2B5EF4-FFF2-40B4-BE49-F238E27FC236}">
                <a16:creationId xmlns:a16="http://schemas.microsoft.com/office/drawing/2014/main" xmlns="" id="{7F16BADE-A2A5-4B8F-AEA3-20F49553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035" y="6056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525366" y="788147"/>
            <a:ext cx="78860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NƯỚC CHÂU PHI.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TÌNH HÌNH CHUNG.</a:t>
            </a: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D82C803-0F19-4872-B775-723B3137C047}"/>
              </a:ext>
            </a:extLst>
          </p:cNvPr>
          <p:cNvSpPr txBox="1">
            <a:spLocks noChangeArrowheads="1"/>
          </p:cNvSpPr>
          <p:nvPr/>
        </p:nvSpPr>
        <p:spPr>
          <a:xfrm>
            <a:off x="525366" y="1765874"/>
            <a:ext cx="11412113" cy="7379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213615" y="249538"/>
            <a:ext cx="12192635" cy="538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sz="2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</p:spTree>
    <p:extLst>
      <p:ext uri="{BB962C8B-B14F-4D97-AF65-F5344CB8AC3E}">
        <p14:creationId xmlns:p14="http://schemas.microsoft.com/office/powerpoint/2010/main" val="14173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090" y="534488"/>
            <a:ext cx="11088724" cy="1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VIII-CU BA - HÒN ĐẢO ANH HÙNG.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Cuba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59" y="2113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683" y="3861048"/>
            <a:ext cx="12673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24" y="100173"/>
            <a:ext cx="117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NAY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334" y="1618969"/>
            <a:ext cx="1132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8794"/>
            <a:ext cx="597089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   .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	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9" y="2873570"/>
            <a:ext cx="545503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	.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8660"/>
            <a:ext cx="677656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20411"/>
            <a:ext cx="801772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67A2C028-6281-4506-8689-4D76360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683" y="5291765"/>
            <a:ext cx="626119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66373"/>
          </a:xfrm>
        </p:spPr>
      </p:pic>
      <p:sp>
        <p:nvSpPr>
          <p:cNvPr id="4" name="TextBox 3"/>
          <p:cNvSpPr txBox="1"/>
          <p:nvPr/>
        </p:nvSpPr>
        <p:spPr>
          <a:xfrm>
            <a:off x="2518011" y="6144502"/>
            <a:ext cx="73697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Havana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7759"/>
          </a:xfrm>
        </p:spPr>
      </p:pic>
      <p:sp>
        <p:nvSpPr>
          <p:cNvPr id="4" name="TextBox 3"/>
          <p:cNvSpPr txBox="1"/>
          <p:nvPr/>
        </p:nvSpPr>
        <p:spPr>
          <a:xfrm>
            <a:off x="3538670" y="6159568"/>
            <a:ext cx="57593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Cơ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sở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hạ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Tầng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phát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triển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8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621" cy="5842660"/>
          </a:xfrm>
        </p:spPr>
      </p:pic>
      <p:sp>
        <p:nvSpPr>
          <p:cNvPr id="4" name="TextBox 3"/>
          <p:cNvSpPr txBox="1"/>
          <p:nvPr/>
        </p:nvSpPr>
        <p:spPr>
          <a:xfrm>
            <a:off x="3847606" y="6113841"/>
            <a:ext cx="4749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dục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phát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triển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>
            <a:extLst>
              <a:ext uri="{FF2B5EF4-FFF2-40B4-BE49-F238E27FC236}">
                <a16:creationId xmlns="" xmlns:a16="http://schemas.microsoft.com/office/drawing/2014/main" id="{231754DD-D7A3-4503-8FF5-0E43017F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8" y="1295400"/>
            <a:ext cx="369300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>
            <a:extLst>
              <a:ext uri="{FF2B5EF4-FFF2-40B4-BE49-F238E27FC236}">
                <a16:creationId xmlns="" xmlns:a16="http://schemas.microsoft.com/office/drawing/2014/main" id="{28FC434B-ADA1-45ED-80CF-E8A60F8A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95400"/>
            <a:ext cx="40216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0">
            <a:extLst>
              <a:ext uri="{FF2B5EF4-FFF2-40B4-BE49-F238E27FC236}">
                <a16:creationId xmlns="" xmlns:a16="http://schemas.microsoft.com/office/drawing/2014/main" id="{DC2F65F4-E8C0-4EF2-BB3C-65926016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1"/>
            <a:ext cx="11887200" cy="11604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“VÌ VIỆT NAM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CU BA SẴN SÀNG HIẾN CẢ MÁU CỦA MÌNH”</a:t>
            </a:r>
          </a:p>
        </p:txBody>
      </p:sp>
      <p:pic>
        <p:nvPicPr>
          <p:cNvPr id="15366" name="Picture 12">
            <a:extLst>
              <a:ext uri="{FF2B5EF4-FFF2-40B4-BE49-F238E27FC236}">
                <a16:creationId xmlns="" xmlns:a16="http://schemas.microsoft.com/office/drawing/2014/main" id="{FB50E84F-38DC-4D86-AF5A-EEA8D4E0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295400"/>
            <a:ext cx="3851343" cy="36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="" xmlns:a16="http://schemas.microsoft.com/office/drawing/2014/main" id="{6D4B9D56-08F7-4C4D-AF30-BA774ABC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" y="18737"/>
            <a:ext cx="12132643" cy="63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4A6703-2EB2-43F7-A2EE-A0E6927A9E7A}"/>
              </a:ext>
            </a:extLst>
          </p:cNvPr>
          <p:cNvSpPr txBox="1"/>
          <p:nvPr/>
        </p:nvSpPr>
        <p:spPr>
          <a:xfrm>
            <a:off x="0" y="6381626"/>
            <a:ext cx="12192000" cy="523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Phi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xtơ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1972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Line 6"/>
          <p:cNvSpPr>
            <a:spLocks noChangeShapeType="1"/>
          </p:cNvSpPr>
          <p:nvPr/>
        </p:nvSpPr>
        <p:spPr bwMode="auto">
          <a:xfrm rot="16920000">
            <a:off x="2623185" y="3073400"/>
            <a:ext cx="1111885" cy="732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3655695" y="2012950"/>
            <a:ext cx="7914005" cy="1153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nét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Content Placeholder 6"/>
          <p:cNvSpPr/>
          <p:nvPr/>
        </p:nvSpPr>
        <p:spPr>
          <a:xfrm>
            <a:off x="3655695" y="4623435"/>
            <a:ext cx="7914640" cy="9150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– Cuba.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rot="16920000" flipH="1">
            <a:off x="2712720" y="3964305"/>
            <a:ext cx="934720" cy="112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Content Placeholder 6"/>
          <p:cNvSpPr/>
          <p:nvPr/>
        </p:nvSpPr>
        <p:spPr>
          <a:xfrm>
            <a:off x="1346835" y="2012950"/>
            <a:ext cx="1355725" cy="3525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pt-BR" altLang="en-US" sz="2800" b="1" dirty="0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altLang="en-US" sz="2800" b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NƯỚC </a:t>
            </a:r>
            <a:r>
              <a:rPr lang="pt-BR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 LA TINH</a:t>
            </a:r>
            <a:endParaRPr lang="pt-BR" altLang="en-US" sz="2800" b="1" dirty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Content Placeholder 6"/>
          <p:cNvSpPr/>
          <p:nvPr/>
        </p:nvSpPr>
        <p:spPr>
          <a:xfrm>
            <a:off x="3660775" y="3468084"/>
            <a:ext cx="7914640" cy="961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Cuba-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6920000">
            <a:off x="3083560" y="3444240"/>
            <a:ext cx="196215" cy="92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70617" y="480187"/>
            <a:ext cx="6928234" cy="818866"/>
          </a:xfrm>
        </p:spPr>
        <p:txBody>
          <a:bodyPr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68714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9" grpId="0" animBg="1"/>
      <p:bldP spid="10" grpId="0" animBg="1"/>
      <p:bldP spid="38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0617" y="480187"/>
            <a:ext cx="6928235" cy="818866"/>
          </a:xfrm>
        </p:spPr>
        <p:txBody>
          <a:bodyPr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ở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2"/>
          <p:cNvSpPr>
            <a:spLocks noGrp="1"/>
          </p:cNvSpPr>
          <p:nvPr>
            <p:ph idx="1"/>
          </p:nvPr>
        </p:nvSpPr>
        <p:spPr>
          <a:xfrm>
            <a:off x="227455" y="1461349"/>
            <a:ext cx="7278807" cy="3367076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nét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PTGPDT ở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lãnh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Phi-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Cát-xtơ-rô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Cuba.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3" y="1551747"/>
            <a:ext cx="4344087" cy="4344086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1898DCAC-BA5E-40F7-9E64-27AFDD9DA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36" y="5988316"/>
            <a:ext cx="1141461" cy="86968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4581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idx="1"/>
          </p:nvPr>
        </p:nvSpPr>
        <p:spPr>
          <a:xfrm>
            <a:off x="227454" y="1461349"/>
            <a:ext cx="7278807" cy="397031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 Cho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( 1945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nay.)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0617" y="480187"/>
            <a:ext cx="6928234" cy="818866"/>
          </a:xfrm>
        </p:spPr>
        <p:txBody>
          <a:bodyPr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ở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3" y="1551747"/>
            <a:ext cx="4344086" cy="4344086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1898DCAC-BA5E-40F7-9E64-27AFDD9DA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36" y="5988316"/>
            <a:ext cx="1141461" cy="86968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5698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8" y="150126"/>
            <a:ext cx="8206559" cy="6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432" y="4454941"/>
            <a:ext cx="11054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"/>
    </mc:Choice>
    <mc:Fallback xmlns="">
      <p:transition spd="slow" advTm="68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57552"/>
            <a:ext cx="11629623" cy="65909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 CÁC NƯỚC CHÂU PHI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TÌNH HÌNH CHUNG.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</p:txBody>
      </p:sp>
    </p:spTree>
    <p:extLst>
      <p:ext uri="{BB962C8B-B14F-4D97-AF65-F5344CB8AC3E}">
        <p14:creationId xmlns:p14="http://schemas.microsoft.com/office/powerpoint/2010/main" val="15977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0">
            <a:extLst>
              <a:ext uri="{FF2B5EF4-FFF2-40B4-BE49-F238E27FC236}">
                <a16:creationId xmlns:a16="http://schemas.microsoft.com/office/drawing/2014/main" xmlns="" id="{74EB6E94-04F7-431D-895A-2D29EFCC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152402"/>
            <a:ext cx="11518007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xmlns="" id="{C700C0BC-C510-4A82-9926-71BB1D17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2209800"/>
            <a:ext cx="1625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42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25" y="1129196"/>
            <a:ext cx="5290355" cy="2616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28" y="3937270"/>
            <a:ext cx="5290353" cy="2724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" y="3937270"/>
            <a:ext cx="5279211" cy="2724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1" y="1129196"/>
            <a:ext cx="5332575" cy="26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57552"/>
            <a:ext cx="11629623" cy="65909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 CÁC NƯỚC CHÂU PHI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TÌNH HÌNH CHUNG.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Phi.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- 18/6/1953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Ai 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1962: An-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giê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1960: 17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0">
            <a:extLst>
              <a:ext uri="{FF2B5EF4-FFF2-40B4-BE49-F238E27FC236}">
                <a16:creationId xmlns:a16="http://schemas.microsoft.com/office/drawing/2014/main" xmlns="" id="{74EB6E94-04F7-431D-895A-2D29EFCC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380" y="4234805"/>
            <a:ext cx="539390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xmlns="" id="{C700C0BC-C510-4A82-9926-71BB1D17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031" y="3106886"/>
            <a:ext cx="1625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42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25" y="1129196"/>
            <a:ext cx="5290355" cy="2616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" y="3937270"/>
            <a:ext cx="5279211" cy="2724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1" y="1129196"/>
            <a:ext cx="5332575" cy="26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57552"/>
            <a:ext cx="11629623" cy="65909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CÁC NƯỚC Á, PHI, MĨ – LATINH TỪ 1945 ĐẾN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VI- CÁC NƯỚC CHÂU PHI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TÌNH HÌNH CHUNG.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Phi.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- 18/6/1953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Ai 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1962: An-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giê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1960: 17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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Phi (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AU).</a:t>
            </a:r>
            <a:b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2165</Words>
  <Application>Microsoft Office PowerPoint</Application>
  <PresentationFormat>Custom</PresentationFormat>
  <Paragraphs>230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Hình 12: Lược đồ các nước châu phi sau chiến tranh thế giới thứ hai.</vt:lpstr>
      <vt:lpstr>     - Phong trào giải phóng dân tộc diển ra sôi nổi, sớm nhất ở Bắc Phi.    - 18/6/1953 nước cộng hòa  Ai - Cập ra đời.    - Năm 1962: An-giê-ri giành độc lập.   - Năm 1960: 17 nước châu Phi tuyên bố độc lập.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Đất nước Cộng hòa Nam Phi </vt:lpstr>
      <vt:lpstr>Thành phố Johannesburg(thành phố lớn nhất  của đất nước Cộng hòa Nam Phi)</vt:lpstr>
      <vt:lpstr>Thị trấn Layoverguide </vt:lpstr>
      <vt:lpstr>Phó Thủ tướng Phạm Bình Minh và Bộ trưởng Ngoại giao Hợp tác thương mại Cộng hòa Nam Phi </vt:lpstr>
      <vt:lpstr>củng cố</vt:lpstr>
      <vt:lpstr>Hướng dẫn học ở nhà</vt:lpstr>
      <vt:lpstr>PowerPoint Presentation</vt:lpstr>
      <vt:lpstr>VII- CÁC NƯỚC MĨ LA TINH.  </vt:lpstr>
      <vt:lpstr>PowerPoint Presentation</vt:lpstr>
      <vt:lpstr>PowerPoint Presentation</vt:lpstr>
      <vt:lpstr>C ho biết những nét khác biệt cơ bản giữa phong trào giải phóng dân tộc ở Mĩ La-tinh với khu vực châu Á, châu Phi là gì ?</vt:lpstr>
      <vt:lpstr>PowerPoint Presentation</vt:lpstr>
      <vt:lpstr>PowerPoint Presentation</vt:lpstr>
      <vt:lpstr> Tình hình các nước Mĩ La –tinh từ đầu những năm 90 của TK XX như thế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Pháo đài Môn-ca-đa.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Hướng dẫn học ở nhà</vt:lpstr>
      <vt:lpstr>Hướng dẫn học ở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THẾ GIỚI HIỆN ĐẠI TỪ NĂM 1945 ĐẾN NAY</dc:title>
  <dc:creator>HP</dc:creator>
  <cp:lastModifiedBy>ha</cp:lastModifiedBy>
  <cp:revision>279</cp:revision>
  <dcterms:created xsi:type="dcterms:W3CDTF">2021-06-06T05:17:00Z</dcterms:created>
  <dcterms:modified xsi:type="dcterms:W3CDTF">2021-10-15T01:56:54Z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BA3A135198AF4297BA222F02C6AED40F</vt:lpwstr>
  </property>
  <property fmtid="{D5CDD505-2E9C-101B-9397-08002B2CF9AE}" pid="3" name="KSOProductBuildVer">
    <vt:lpwstr>1033-11.2.0.10265</vt:lpwstr>
  </property>
</Properties>
</file>