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9" r:id="rId8"/>
    <p:sldId id="263" r:id="rId9"/>
    <p:sldId id="264" r:id="rId10"/>
    <p:sldId id="270" r:id="rId11"/>
    <p:sldId id="265" r:id="rId12"/>
    <p:sldId id="266" r:id="rId13"/>
    <p:sldId id="267" r:id="rId14"/>
    <p:sldId id="271" r:id="rId15"/>
    <p:sldId id="272" r:id="rId16"/>
    <p:sldId id="268" r:id="rId17"/>
    <p:sldId id="276" r:id="rId18"/>
    <p:sldId id="275" r:id="rId19"/>
    <p:sldId id="274"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66"/>
    <a:srgbClr val="CCFFCC"/>
    <a:srgbClr val="FF0066"/>
    <a:srgbClr val="0054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06E9-C872-422A-A6EE-D55A12676A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0689827-4FE9-4191-B6D2-72FD32CFF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C0C4988-1706-48B4-840E-597DDD5E1CBA}"/>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5" name="Footer Placeholder 4">
            <a:extLst>
              <a:ext uri="{FF2B5EF4-FFF2-40B4-BE49-F238E27FC236}">
                <a16:creationId xmlns:a16="http://schemas.microsoft.com/office/drawing/2014/main" id="{72A2C3C8-2D47-4619-92F0-9CC46C169A5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129C7A8-A413-4934-9FF0-6135668B90CD}"/>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150447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9441-69DE-4FAF-923C-7F363EDA86C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64C699F-CD82-4C4D-A4CC-7F3CB26975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CF3B84-5AEE-48F3-843C-67A4C655E8FE}"/>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5" name="Footer Placeholder 4">
            <a:extLst>
              <a:ext uri="{FF2B5EF4-FFF2-40B4-BE49-F238E27FC236}">
                <a16:creationId xmlns:a16="http://schemas.microsoft.com/office/drawing/2014/main" id="{6A6DF405-6615-454E-8448-4527F4EA87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A4E99B-9A1B-47C7-909E-33F0F1D1AA90}"/>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246708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CDEEEA-D958-4DE2-9187-9DA09E2091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298FB41-0489-454B-91CB-2D45D62CEA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2A37530-1EA4-498F-AA97-617DA2DBB774}"/>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5" name="Footer Placeholder 4">
            <a:extLst>
              <a:ext uri="{FF2B5EF4-FFF2-40B4-BE49-F238E27FC236}">
                <a16:creationId xmlns:a16="http://schemas.microsoft.com/office/drawing/2014/main" id="{164E2AB5-FC48-4DEC-A88E-00990E7A46A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25D795F-ABE8-49B1-900E-7B95E1066635}"/>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261381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0ABD-DE4C-4660-88A7-89FD5DC06C4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B24234E-B3F9-44DF-A009-DE2BF9A4A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933AA71-8ED8-457C-8551-D9B577AF0CAD}"/>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5" name="Footer Placeholder 4">
            <a:extLst>
              <a:ext uri="{FF2B5EF4-FFF2-40B4-BE49-F238E27FC236}">
                <a16:creationId xmlns:a16="http://schemas.microsoft.com/office/drawing/2014/main" id="{53068658-FC83-43D1-9D30-F2A224FED2B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4A9F0CF-A234-47E4-8C16-70FE6972453F}"/>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419265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5F48-0797-4705-B19B-E1CFDD439F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814BD57-9FC4-4764-9353-35EEFE1B9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16D2E5-30E9-4F01-A2AD-6DCD1CE9C1CC}"/>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5" name="Footer Placeholder 4">
            <a:extLst>
              <a:ext uri="{FF2B5EF4-FFF2-40B4-BE49-F238E27FC236}">
                <a16:creationId xmlns:a16="http://schemas.microsoft.com/office/drawing/2014/main" id="{C9297A09-8BED-43D1-8DF0-1D120F3E9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93D78F6-93A5-4BCF-BED0-DBCC5DBDF750}"/>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120085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3FBC-2CD1-40A6-90B6-1F98E87864C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95B1AFC-48B3-45CF-BB72-0DBF3B1A43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04C9D59-D334-4DE7-A68D-018829E789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FE6599-A4EA-4868-829C-D81A0C8639DE}"/>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6" name="Footer Placeholder 5">
            <a:extLst>
              <a:ext uri="{FF2B5EF4-FFF2-40B4-BE49-F238E27FC236}">
                <a16:creationId xmlns:a16="http://schemas.microsoft.com/office/drawing/2014/main" id="{C0C0CC15-98C5-4DFA-889E-F469A7E4BE2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5A21B8F-0454-44D4-94B1-E9101B7AEADC}"/>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366156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8C96-5C75-468E-A3FF-D9D45B3160F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1153AF6-3373-4ECE-BF49-D6BAB48CB2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34591B-7D55-4C1C-BB37-4B5C2907C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FA546EE-1CDB-4BD8-88F1-D1DBACE2AE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779BF9-9383-4D2C-82D8-2BDBC6CA79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47A21B6-F687-42A3-84BA-777D13684717}"/>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8" name="Footer Placeholder 7">
            <a:extLst>
              <a:ext uri="{FF2B5EF4-FFF2-40B4-BE49-F238E27FC236}">
                <a16:creationId xmlns:a16="http://schemas.microsoft.com/office/drawing/2014/main" id="{91E56D45-42C8-4EC8-A7BF-7C782E33417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C1AF3BF-AFDD-41FE-B162-9FDEA4BE9074}"/>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237245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AE10-B27A-420C-9F13-545EF98D42E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94B17F6-6E18-4A6B-9059-6093FA11AB48}"/>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4" name="Footer Placeholder 3">
            <a:extLst>
              <a:ext uri="{FF2B5EF4-FFF2-40B4-BE49-F238E27FC236}">
                <a16:creationId xmlns:a16="http://schemas.microsoft.com/office/drawing/2014/main" id="{E8C210AE-F923-441A-A1B1-F371CD57974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99C8CFF-1095-4383-8742-A40C358D3626}"/>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210675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DD0FE4-D4DA-434E-BFD7-BAA8518405AF}"/>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3" name="Footer Placeholder 2">
            <a:extLst>
              <a:ext uri="{FF2B5EF4-FFF2-40B4-BE49-F238E27FC236}">
                <a16:creationId xmlns:a16="http://schemas.microsoft.com/office/drawing/2014/main" id="{54421B68-6051-409E-8A09-9391A211A45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7436076-6680-4F51-9DC2-7627C6F87B2D}"/>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168642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10C6-A366-46F0-A448-2BF40F789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35A0456-F0AC-4CB2-85DE-1982B4EB2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F2379C6-1F2E-4A4D-8BBF-982CC4CDF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C6ABCD-CF5D-4D97-B05D-11AB862378F7}"/>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6" name="Footer Placeholder 5">
            <a:extLst>
              <a:ext uri="{FF2B5EF4-FFF2-40B4-BE49-F238E27FC236}">
                <a16:creationId xmlns:a16="http://schemas.microsoft.com/office/drawing/2014/main" id="{AC3310B6-D6B3-4173-A2CD-19C9ED4A15F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1B2BBA2-CEE2-47B8-BB48-7B387A04518C}"/>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37195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6A32-AEF8-4397-8DFB-3946B057E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5DBC1B7-3A02-4FD8-A5DF-177FC75F3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5DE9DC7-8AE8-4955-AAB1-1C07CA177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1B9B6-759B-465E-A554-63BF1466A346}"/>
              </a:ext>
            </a:extLst>
          </p:cNvPr>
          <p:cNvSpPr>
            <a:spLocks noGrp="1"/>
          </p:cNvSpPr>
          <p:nvPr>
            <p:ph type="dt" sz="half" idx="10"/>
          </p:nvPr>
        </p:nvSpPr>
        <p:spPr/>
        <p:txBody>
          <a:bodyPr/>
          <a:lstStyle/>
          <a:p>
            <a:fld id="{090E3F24-2D4E-4AD2-9851-3F856325CABC}" type="datetimeFigureOut">
              <a:rPr lang="vi-VN" smtClean="0"/>
              <a:t>20/03/2022</a:t>
            </a:fld>
            <a:endParaRPr lang="vi-VN"/>
          </a:p>
        </p:txBody>
      </p:sp>
      <p:sp>
        <p:nvSpPr>
          <p:cNvPr id="6" name="Footer Placeholder 5">
            <a:extLst>
              <a:ext uri="{FF2B5EF4-FFF2-40B4-BE49-F238E27FC236}">
                <a16:creationId xmlns:a16="http://schemas.microsoft.com/office/drawing/2014/main" id="{2B3DBADA-C4F9-496D-A145-9D8D074F626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44688D6-5DC4-4C7A-AC77-371473100ABE}"/>
              </a:ext>
            </a:extLst>
          </p:cNvPr>
          <p:cNvSpPr>
            <a:spLocks noGrp="1"/>
          </p:cNvSpPr>
          <p:nvPr>
            <p:ph type="sldNum" sz="quarter" idx="12"/>
          </p:nvPr>
        </p:nvSpPr>
        <p:spPr/>
        <p:txBody>
          <a:bodyPr/>
          <a:lstStyle/>
          <a:p>
            <a:fld id="{0B5329B7-B207-4744-8EC2-BAB1732A27A0}" type="slidenum">
              <a:rPr lang="vi-VN" smtClean="0"/>
              <a:t>‹#›</a:t>
            </a:fld>
            <a:endParaRPr lang="vi-VN"/>
          </a:p>
        </p:txBody>
      </p:sp>
    </p:spTree>
    <p:extLst>
      <p:ext uri="{BB962C8B-B14F-4D97-AF65-F5344CB8AC3E}">
        <p14:creationId xmlns:p14="http://schemas.microsoft.com/office/powerpoint/2010/main" val="94885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2F0B8-A5F1-44E5-AE4E-8CE2B4378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522F641-5BAE-4B28-91A9-9F1D08857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ADC9D8B-83BD-4950-82EA-2F090B278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E3F24-2D4E-4AD2-9851-3F856325CABC}" type="datetimeFigureOut">
              <a:rPr lang="vi-VN" smtClean="0"/>
              <a:t>20/03/2022</a:t>
            </a:fld>
            <a:endParaRPr lang="vi-VN"/>
          </a:p>
        </p:txBody>
      </p:sp>
      <p:sp>
        <p:nvSpPr>
          <p:cNvPr id="5" name="Footer Placeholder 4">
            <a:extLst>
              <a:ext uri="{FF2B5EF4-FFF2-40B4-BE49-F238E27FC236}">
                <a16:creationId xmlns:a16="http://schemas.microsoft.com/office/drawing/2014/main" id="{B080C75C-305E-4F23-9884-ED5714F134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B984683-239B-4736-91FB-72A111F3D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329B7-B207-4744-8EC2-BAB1732A27A0}" type="slidenum">
              <a:rPr lang="vi-VN" smtClean="0"/>
              <a:t>‹#›</a:t>
            </a:fld>
            <a:endParaRPr lang="vi-VN"/>
          </a:p>
        </p:txBody>
      </p:sp>
    </p:spTree>
    <p:extLst>
      <p:ext uri="{BB962C8B-B14F-4D97-AF65-F5344CB8AC3E}">
        <p14:creationId xmlns:p14="http://schemas.microsoft.com/office/powerpoint/2010/main" val="170866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7.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BB9F15-01D2-46F1-899B-0695152BE2E6}"/>
              </a:ext>
            </a:extLst>
          </p:cNvPr>
          <p:cNvSpPr txBox="1"/>
          <p:nvPr/>
        </p:nvSpPr>
        <p:spPr>
          <a:xfrm>
            <a:off x="652311" y="4013469"/>
            <a:ext cx="11098200" cy="646331"/>
          </a:xfrm>
          <a:prstGeom prst="rect">
            <a:avLst/>
          </a:prstGeom>
          <a:noFill/>
        </p:spPr>
        <p:txBody>
          <a:bodyPr wrap="square" rtlCol="0">
            <a:spAutoFit/>
          </a:bodyPr>
          <a:lstStyle/>
          <a:p>
            <a:pPr algn="ctr"/>
            <a:r>
              <a:rPr lang="en-US" sz="3600" b="1" dirty="0">
                <a:solidFill>
                  <a:srgbClr val="00B050"/>
                </a:solidFill>
                <a:latin typeface="Times New Roman" panose="02020603050405020304" pitchFamily="18" charset="0"/>
                <a:cs typeface="Times New Roman" panose="02020603050405020304" pitchFamily="18" charset="0"/>
              </a:rPr>
              <a:t>VIDEO BÀI GIẢNG LỊCH SỬ 6 </a:t>
            </a:r>
          </a:p>
        </p:txBody>
      </p:sp>
      <p:sp>
        <p:nvSpPr>
          <p:cNvPr id="6" name="TextBox 5">
            <a:extLst>
              <a:ext uri="{FF2B5EF4-FFF2-40B4-BE49-F238E27FC236}">
                <a16:creationId xmlns:a16="http://schemas.microsoft.com/office/drawing/2014/main" id="{3D3CFED2-8AE0-4552-A47B-5607AEBE4164}"/>
              </a:ext>
            </a:extLst>
          </p:cNvPr>
          <p:cNvSpPr txBox="1"/>
          <p:nvPr/>
        </p:nvSpPr>
        <p:spPr>
          <a:xfrm>
            <a:off x="2753609" y="6186324"/>
            <a:ext cx="7278915" cy="523220"/>
          </a:xfrm>
          <a:prstGeom prst="rect">
            <a:avLst/>
          </a:prstGeom>
          <a:noFill/>
        </p:spPr>
        <p:txBody>
          <a:bodyPr wrap="square" rtlCol="0">
            <a:spAutoFit/>
          </a:bodyP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8">
            <a:extLst>
              <a:ext uri="{FF2B5EF4-FFF2-40B4-BE49-F238E27FC236}">
                <a16:creationId xmlns:a16="http://schemas.microsoft.com/office/drawing/2014/main" id="{B4B07986-FEE7-40F7-9D2F-9A0AA6D16B21}"/>
              </a:ext>
            </a:extLst>
          </p:cNvPr>
          <p:cNvSpPr>
            <a:spLocks noChangeArrowheads="1"/>
          </p:cNvSpPr>
          <p:nvPr/>
        </p:nvSpPr>
        <p:spPr bwMode="auto">
          <a:xfrm>
            <a:off x="1795665" y="223856"/>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buClrTx/>
              <a:buSzTx/>
              <a:buFontTx/>
              <a:buNone/>
              <a:tabLst/>
              <a:defRPr/>
            </a:pPr>
            <a:r>
              <a:rPr lang="en-US" altLang="en-US" sz="3200" b="1" dirty="0">
                <a:solidFill>
                  <a:srgbClr val="002060"/>
                </a:solidFill>
                <a:latin typeface="Times New Roman" panose="02020603050405020304" pitchFamily="18" charset="0"/>
                <a:cs typeface="Times New Roman" panose="02020603050405020304" pitchFamily="18" charset="0"/>
              </a:rPr>
              <a:t>PHÒNG</a:t>
            </a:r>
            <a:r>
              <a:rPr kumimoji="0" lang="en-US" alt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GIÁO DỤC ĐÀO TẠO QUẬN GÒ VẤP</a:t>
            </a:r>
            <a:endPar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auto" latinLnBrk="0" hangingPunct="0">
              <a:lnSpc>
                <a:spcPct val="100000"/>
              </a:lnSpc>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3" name="Picture 12" descr="Graphical user interface, text, application, Word&#10;&#10;Description automatically generated">
            <a:extLst>
              <a:ext uri="{FF2B5EF4-FFF2-40B4-BE49-F238E27FC236}">
                <a16:creationId xmlns:a16="http://schemas.microsoft.com/office/drawing/2014/main" id="{424BB932-4397-4004-9D62-1A19A9D15487}"/>
              </a:ext>
            </a:extLst>
          </p:cNvPr>
          <p:cNvPicPr>
            <a:picLocks noChangeAspect="1"/>
          </p:cNvPicPr>
          <p:nvPr/>
        </p:nvPicPr>
        <p:blipFill rotWithShape="1">
          <a:blip r:embed="rId2"/>
          <a:srcRect l="27333" t="39700" r="60646" b="27341"/>
          <a:stretch/>
        </p:blipFill>
        <p:spPr>
          <a:xfrm>
            <a:off x="3041952" y="1598942"/>
            <a:ext cx="1801467" cy="2156720"/>
          </a:xfrm>
          <a:prstGeom prst="rect">
            <a:avLst/>
          </a:prstGeom>
        </p:spPr>
      </p:pic>
      <p:pic>
        <p:nvPicPr>
          <p:cNvPr id="14" name="Picture 13" descr="Map&#10;&#10;Description automatically generated">
            <a:extLst>
              <a:ext uri="{FF2B5EF4-FFF2-40B4-BE49-F238E27FC236}">
                <a16:creationId xmlns:a16="http://schemas.microsoft.com/office/drawing/2014/main" id="{BEDB7065-1652-4392-8AF8-F7CC625F2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267" y="1611311"/>
            <a:ext cx="1801467" cy="2177201"/>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DABCF9FF-1514-41F6-A041-0DD1E2D3DFBE}"/>
              </a:ext>
            </a:extLst>
          </p:cNvPr>
          <p:cNvPicPr>
            <a:picLocks noChangeAspect="1"/>
          </p:cNvPicPr>
          <p:nvPr/>
        </p:nvPicPr>
        <p:blipFill rotWithShape="1">
          <a:blip r:embed="rId4"/>
          <a:srcRect l="38272" t="34124" r="36385" b="21185"/>
          <a:stretch/>
        </p:blipFill>
        <p:spPr>
          <a:xfrm>
            <a:off x="7348583" y="1598942"/>
            <a:ext cx="1965894" cy="2156720"/>
          </a:xfrm>
          <a:prstGeom prst="rect">
            <a:avLst/>
          </a:prstGeom>
        </p:spPr>
      </p:pic>
      <p:sp>
        <p:nvSpPr>
          <p:cNvPr id="9" name="TextBox 8"/>
          <p:cNvSpPr txBox="1"/>
          <p:nvPr/>
        </p:nvSpPr>
        <p:spPr>
          <a:xfrm>
            <a:off x="3000201" y="4730261"/>
            <a:ext cx="7545742"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Chủ</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đề</a:t>
            </a:r>
            <a:r>
              <a:rPr lang="en-US" sz="3200" b="1" dirty="0" smtClean="0">
                <a:solidFill>
                  <a:srgbClr val="FF0000"/>
                </a:solidFill>
                <a:latin typeface="Times New Roman" pitchFamily="18" charset="0"/>
                <a:cs typeface="Times New Roman" pitchFamily="18" charset="0"/>
              </a:rPr>
              <a:t>: THỜI KÌ</a:t>
            </a:r>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NGUYÊN </a:t>
            </a:r>
            <a:r>
              <a:rPr lang="en-US" sz="3200" b="1" dirty="0" smtClean="0">
                <a:solidFill>
                  <a:srgbClr val="FF0000"/>
                </a:solidFill>
                <a:latin typeface="Times New Roman" pitchFamily="18" charset="0"/>
                <a:cs typeface="Times New Roman" pitchFamily="18" charset="0"/>
              </a:rPr>
              <a:t>THỦY (TT)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93401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3" presetClass="entr" presetSubtype="16" fill="hold" grpId="0" nodeType="afterEffect" nodePh="1">
                                  <p:stCondLst>
                                    <p:cond delay="0"/>
                                  </p:stCondLst>
                                  <p:endCondLst>
                                    <p:cond evt="begin" delay="0">
                                      <p:tn val="30"/>
                                    </p:cond>
                                  </p:end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VII</a:t>
            </a:r>
            <a:r>
              <a:rPr lang="en-US" sz="3600" b="1" dirty="0">
                <a:solidFill>
                  <a:srgbClr val="00B0F0"/>
                </a:solidFill>
                <a:latin typeface="Times New Roman" panose="02020603050405020304" pitchFamily="18" charset="0"/>
                <a:cs typeface="Times New Roman" panose="02020603050405020304" pitchFamily="18" charset="0"/>
              </a:rPr>
              <a:t>. SỰ CHUYỂN BIẾN TRONG XÃ HỘI NGUYÊN THUỶ </a:t>
            </a:r>
          </a:p>
        </p:txBody>
      </p:sp>
      <p:sp>
        <p:nvSpPr>
          <p:cNvPr id="67" name="Freeform 10">
            <a:extLst>
              <a:ext uri="{FF2B5EF4-FFF2-40B4-BE49-F238E27FC236}">
                <a16:creationId xmlns:a16="http://schemas.microsoft.com/office/drawing/2014/main" id="{FE9318B3-8454-4FBC-8AA6-D769D564EB98}"/>
              </a:ext>
            </a:extLst>
          </p:cNvPr>
          <p:cNvSpPr/>
          <p:nvPr/>
        </p:nvSpPr>
        <p:spPr>
          <a:xfrm>
            <a:off x="1633211" y="1801201"/>
            <a:ext cx="900205" cy="899996"/>
          </a:xfrm>
          <a:prstGeom prst="ellipse">
            <a:avLst/>
          </a:prstGeom>
          <a:gradFill>
            <a:gsLst>
              <a:gs pos="0">
                <a:srgbClr val="FFC203"/>
              </a:gs>
              <a:gs pos="36657">
                <a:srgbClr val="FF7D25"/>
              </a:gs>
              <a:gs pos="77153">
                <a:srgbClr val="FF3847"/>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68" name="Freeform 14">
            <a:extLst>
              <a:ext uri="{FF2B5EF4-FFF2-40B4-BE49-F238E27FC236}">
                <a16:creationId xmlns:a16="http://schemas.microsoft.com/office/drawing/2014/main" id="{7A98F1C0-97BE-4B89-8028-7C406EE4E550}"/>
              </a:ext>
            </a:extLst>
          </p:cNvPr>
          <p:cNvSpPr/>
          <p:nvPr/>
        </p:nvSpPr>
        <p:spPr>
          <a:xfrm>
            <a:off x="2084480" y="1619806"/>
            <a:ext cx="1247223" cy="1728937"/>
          </a:xfrm>
          <a:custGeom>
            <a:avLst/>
            <a:gdLst/>
            <a:ahLst/>
            <a:cxnLst>
              <a:cxn ang="0">
                <a:pos x="wd2" y="hd2"/>
              </a:cxn>
              <a:cxn ang="5400000">
                <a:pos x="wd2" y="hd2"/>
              </a:cxn>
              <a:cxn ang="10800000">
                <a:pos x="wd2" y="hd2"/>
              </a:cxn>
              <a:cxn ang="16200000">
                <a:pos x="wd2" y="hd2"/>
              </a:cxn>
            </a:cxnLst>
            <a:rect l="0" t="0" r="r" b="b"/>
            <a:pathLst>
              <a:path w="21600" h="21600" extrusionOk="0">
                <a:moveTo>
                  <a:pt x="14293" y="12711"/>
                </a:moveTo>
                <a:cubicBezTo>
                  <a:pt x="11421" y="11052"/>
                  <a:pt x="10966" y="8713"/>
                  <a:pt x="10922" y="7771"/>
                </a:cubicBezTo>
                <a:cubicBezTo>
                  <a:pt x="10922" y="7691"/>
                  <a:pt x="10922" y="7613"/>
                  <a:pt x="10922" y="7533"/>
                </a:cubicBezTo>
                <a:cubicBezTo>
                  <a:pt x="10922" y="7487"/>
                  <a:pt x="10922" y="7443"/>
                  <a:pt x="10922" y="7397"/>
                </a:cubicBezTo>
                <a:cubicBezTo>
                  <a:pt x="10559" y="3239"/>
                  <a:pt x="5777" y="0"/>
                  <a:pt x="0" y="0"/>
                </a:cubicBezTo>
                <a:lnTo>
                  <a:pt x="0" y="1160"/>
                </a:lnTo>
                <a:cubicBezTo>
                  <a:pt x="5157" y="1161"/>
                  <a:pt x="9336" y="4176"/>
                  <a:pt x="9336" y="7895"/>
                </a:cubicBezTo>
                <a:cubicBezTo>
                  <a:pt x="9336" y="8085"/>
                  <a:pt x="9336" y="8273"/>
                  <a:pt x="9300" y="8459"/>
                </a:cubicBezTo>
                <a:cubicBezTo>
                  <a:pt x="8898" y="11947"/>
                  <a:pt x="4854" y="14630"/>
                  <a:pt x="0" y="14629"/>
                </a:cubicBezTo>
                <a:lnTo>
                  <a:pt x="0" y="15790"/>
                </a:lnTo>
                <a:cubicBezTo>
                  <a:pt x="615" y="15790"/>
                  <a:pt x="1807" y="15680"/>
                  <a:pt x="1807" y="15680"/>
                </a:cubicBezTo>
                <a:cubicBezTo>
                  <a:pt x="2143" y="15640"/>
                  <a:pt x="2470" y="15590"/>
                  <a:pt x="2791" y="15530"/>
                </a:cubicBezTo>
                <a:cubicBezTo>
                  <a:pt x="4333" y="15358"/>
                  <a:pt x="7360" y="15290"/>
                  <a:pt x="10038" y="16838"/>
                </a:cubicBezTo>
                <a:cubicBezTo>
                  <a:pt x="12716" y="18385"/>
                  <a:pt x="13289" y="20568"/>
                  <a:pt x="13395" y="21600"/>
                </a:cubicBezTo>
                <a:cubicBezTo>
                  <a:pt x="13435" y="18025"/>
                  <a:pt x="16801" y="14916"/>
                  <a:pt x="21600" y="14021"/>
                </a:cubicBezTo>
                <a:cubicBezTo>
                  <a:pt x="20053" y="14189"/>
                  <a:pt x="16982" y="14271"/>
                  <a:pt x="14293" y="12711"/>
                </a:cubicBez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69" name="Freeform 17">
            <a:extLst>
              <a:ext uri="{FF2B5EF4-FFF2-40B4-BE49-F238E27FC236}">
                <a16:creationId xmlns:a16="http://schemas.microsoft.com/office/drawing/2014/main" id="{BD74C81F-CE15-4AF5-9B9D-CCF1CBE10173}"/>
              </a:ext>
            </a:extLst>
          </p:cNvPr>
          <p:cNvSpPr/>
          <p:nvPr/>
        </p:nvSpPr>
        <p:spPr>
          <a:xfrm>
            <a:off x="1736448" y="1904420"/>
            <a:ext cx="693723" cy="693560"/>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70" name="Freeform 18">
            <a:extLst>
              <a:ext uri="{FF2B5EF4-FFF2-40B4-BE49-F238E27FC236}">
                <a16:creationId xmlns:a16="http://schemas.microsoft.com/office/drawing/2014/main" id="{3194C52C-4082-47FB-8C79-8C3559A8E557}"/>
              </a:ext>
            </a:extLst>
          </p:cNvPr>
          <p:cNvSpPr/>
          <p:nvPr/>
        </p:nvSpPr>
        <p:spPr>
          <a:xfrm>
            <a:off x="3038415" y="2902518"/>
            <a:ext cx="900205" cy="899995"/>
          </a:xfrm>
          <a:prstGeom prst="ellipse">
            <a:avLst/>
          </a:prstGeom>
          <a:gradFill>
            <a:gsLst>
              <a:gs pos="1890">
                <a:srgbClr val="FF2A70"/>
              </a:gs>
              <a:gs pos="64135">
                <a:srgbClr val="E1359B"/>
              </a:gs>
              <a:gs pos="98899">
                <a:srgbClr val="C23FC6"/>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71" name="Freeform 20">
            <a:extLst>
              <a:ext uri="{FF2B5EF4-FFF2-40B4-BE49-F238E27FC236}">
                <a16:creationId xmlns:a16="http://schemas.microsoft.com/office/drawing/2014/main" id="{470CC29C-A2FD-4525-863D-43890CB8D35B}"/>
              </a:ext>
            </a:extLst>
          </p:cNvPr>
          <p:cNvSpPr/>
          <p:nvPr/>
        </p:nvSpPr>
        <p:spPr>
          <a:xfrm>
            <a:off x="2240222" y="2720879"/>
            <a:ext cx="1247223" cy="1728936"/>
          </a:xfrm>
          <a:custGeom>
            <a:avLst/>
            <a:gdLst/>
            <a:ahLst/>
            <a:cxnLst>
              <a:cxn ang="0">
                <a:pos x="wd2" y="hd2"/>
              </a:cxn>
              <a:cxn ang="5400000">
                <a:pos x="wd2" y="hd2"/>
              </a:cxn>
              <a:cxn ang="10800000">
                <a:pos x="wd2" y="hd2"/>
              </a:cxn>
              <a:cxn ang="16200000">
                <a:pos x="wd2" y="hd2"/>
              </a:cxn>
            </a:cxnLst>
            <a:rect l="0" t="0" r="r" b="b"/>
            <a:pathLst>
              <a:path w="21600" h="21600" extrusionOk="0">
                <a:moveTo>
                  <a:pt x="7307" y="12709"/>
                </a:moveTo>
                <a:cubicBezTo>
                  <a:pt x="10176" y="11052"/>
                  <a:pt x="10617" y="8711"/>
                  <a:pt x="10675" y="7771"/>
                </a:cubicBezTo>
                <a:lnTo>
                  <a:pt x="10675" y="7533"/>
                </a:lnTo>
                <a:cubicBezTo>
                  <a:pt x="10675" y="7487"/>
                  <a:pt x="10675" y="7443"/>
                  <a:pt x="10675" y="7397"/>
                </a:cubicBezTo>
                <a:cubicBezTo>
                  <a:pt x="11040" y="3239"/>
                  <a:pt x="15822" y="0"/>
                  <a:pt x="21600" y="0"/>
                </a:cubicBezTo>
                <a:lnTo>
                  <a:pt x="21600" y="1160"/>
                </a:lnTo>
                <a:cubicBezTo>
                  <a:pt x="16442" y="1160"/>
                  <a:pt x="12261" y="4175"/>
                  <a:pt x="12261" y="7895"/>
                </a:cubicBezTo>
                <a:cubicBezTo>
                  <a:pt x="12261" y="8095"/>
                  <a:pt x="12261" y="8273"/>
                  <a:pt x="12297" y="8459"/>
                </a:cubicBezTo>
                <a:cubicBezTo>
                  <a:pt x="12701" y="11948"/>
                  <a:pt x="16746" y="14630"/>
                  <a:pt x="21600" y="14629"/>
                </a:cubicBezTo>
                <a:lnTo>
                  <a:pt x="21600" y="15790"/>
                </a:lnTo>
                <a:cubicBezTo>
                  <a:pt x="20985" y="15790"/>
                  <a:pt x="19793" y="15680"/>
                  <a:pt x="19790" y="15680"/>
                </a:cubicBezTo>
                <a:cubicBezTo>
                  <a:pt x="19457" y="15640"/>
                  <a:pt x="19130" y="15590"/>
                  <a:pt x="18806" y="15528"/>
                </a:cubicBezTo>
                <a:cubicBezTo>
                  <a:pt x="17267" y="15358"/>
                  <a:pt x="14240" y="15290"/>
                  <a:pt x="11560" y="16838"/>
                </a:cubicBezTo>
                <a:cubicBezTo>
                  <a:pt x="8879" y="18385"/>
                  <a:pt x="8311" y="20568"/>
                  <a:pt x="8205" y="21600"/>
                </a:cubicBezTo>
                <a:cubicBezTo>
                  <a:pt x="8163" y="18026"/>
                  <a:pt x="4798" y="14917"/>
                  <a:pt x="0" y="14021"/>
                </a:cubicBezTo>
                <a:cubicBezTo>
                  <a:pt x="1547" y="14191"/>
                  <a:pt x="4604" y="14275"/>
                  <a:pt x="7307" y="12709"/>
                </a:cubicBez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72" name="Freeform 21">
            <a:extLst>
              <a:ext uri="{FF2B5EF4-FFF2-40B4-BE49-F238E27FC236}">
                <a16:creationId xmlns:a16="http://schemas.microsoft.com/office/drawing/2014/main" id="{BFE4D1B3-8712-4955-8401-4D8C7B23B591}"/>
              </a:ext>
            </a:extLst>
          </p:cNvPr>
          <p:cNvSpPr/>
          <p:nvPr/>
        </p:nvSpPr>
        <p:spPr>
          <a:xfrm>
            <a:off x="3141678" y="3005735"/>
            <a:ext cx="693721" cy="693561"/>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73" name="TextBox 52">
            <a:extLst>
              <a:ext uri="{FF2B5EF4-FFF2-40B4-BE49-F238E27FC236}">
                <a16:creationId xmlns:a16="http://schemas.microsoft.com/office/drawing/2014/main" id="{108C9955-B90B-45C2-B609-F6895D83FB93}"/>
              </a:ext>
            </a:extLst>
          </p:cNvPr>
          <p:cNvSpPr txBox="1"/>
          <p:nvPr/>
        </p:nvSpPr>
        <p:spPr>
          <a:xfrm>
            <a:off x="4853221" y="1109270"/>
            <a:ext cx="6396670" cy="1532334"/>
          </a:xfrm>
          <a:prstGeom prst="roundRect">
            <a:avLst/>
          </a:prstGeom>
          <a:ln w="57150"/>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2"/>
          </a:lnRef>
          <a:fillRef idx="1">
            <a:schemeClr val="lt1"/>
          </a:fillRef>
          <a:effectRef idx="0">
            <a:schemeClr val="accent2"/>
          </a:effectRef>
          <a:fontRef idx="minor">
            <a:schemeClr val="dk1"/>
          </a:fontRef>
        </p:style>
        <p:txBody>
          <a:bodyPr wrap="square" lIns="45719" rIns="45719">
            <a:spAutoFit/>
          </a:bodyPr>
          <a:lstStyle>
            <a:lvl1pPr>
              <a:defRPr sz="2100">
                <a:solidFill>
                  <a:srgbClr val="535353"/>
                </a:solidFill>
              </a:defRPr>
            </a:lvl1pPr>
          </a:lstStyle>
          <a:p>
            <a:pPr algn="just"/>
            <a:r>
              <a:rPr lang="vi-VN" sz="2800" b="1" dirty="0">
                <a:solidFill>
                  <a:srgbClr val="005446"/>
                </a:solidFill>
                <a:latin typeface="Times New Roman" panose="02020603050405020304" pitchFamily="18" charset="0"/>
                <a:cs typeface="Times New Roman" panose="02020603050405020304" pitchFamily="18" charset="0"/>
              </a:rPr>
              <a:t>Nhờ có kim loại, con người tăng năng suất lao động nên sản phẩm dư thừa thường xuyên, phân hoá giàu nghèo </a:t>
            </a:r>
            <a:endParaRPr lang="en-US" sz="2800" b="1" dirty="0" err="1">
              <a:solidFill>
                <a:srgbClr val="005446"/>
              </a:solidFill>
              <a:latin typeface="Times New Roman" panose="02020603050405020304" pitchFamily="18" charset="0"/>
              <a:cs typeface="Times New Roman" panose="02020603050405020304" pitchFamily="18" charset="0"/>
            </a:endParaRPr>
          </a:p>
        </p:txBody>
      </p:sp>
      <p:sp>
        <p:nvSpPr>
          <p:cNvPr id="74" name="TextBox 52">
            <a:extLst>
              <a:ext uri="{FF2B5EF4-FFF2-40B4-BE49-F238E27FC236}">
                <a16:creationId xmlns:a16="http://schemas.microsoft.com/office/drawing/2014/main" id="{D4C908D1-E82E-43FB-959C-F2BD7DFFA965}"/>
              </a:ext>
            </a:extLst>
          </p:cNvPr>
          <p:cNvSpPr txBox="1"/>
          <p:nvPr/>
        </p:nvSpPr>
        <p:spPr>
          <a:xfrm>
            <a:off x="4853220" y="3005735"/>
            <a:ext cx="6396671" cy="1532334"/>
          </a:xfrm>
          <a:prstGeom prst="roundRect">
            <a:avLst/>
          </a:prstGeom>
          <a:ln w="57150"/>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2"/>
          </a:lnRef>
          <a:fillRef idx="1">
            <a:schemeClr val="lt1"/>
          </a:fillRef>
          <a:effectRef idx="0">
            <a:schemeClr val="accent2"/>
          </a:effectRef>
          <a:fontRef idx="minor">
            <a:schemeClr val="dk1"/>
          </a:fontRef>
        </p:style>
        <p:txBody>
          <a:bodyPr wrap="square" lIns="45719" rIns="45719">
            <a:spAutoFit/>
          </a:bodyPr>
          <a:lstStyle>
            <a:lvl1pPr>
              <a:defRPr sz="2100">
                <a:solidFill>
                  <a:srgbClr val="535353"/>
                </a:solidFill>
              </a:defRPr>
            </a:lvl1pPr>
          </a:lstStyle>
          <a:p>
            <a:pPr algn="just"/>
            <a:r>
              <a:rPr lang="en-US" sz="2800" b="1" dirty="0" err="1">
                <a:solidFill>
                  <a:srgbClr val="005446"/>
                </a:solidFill>
                <a:latin typeface="Times New Roman" panose="02020603050405020304" pitchFamily="18" charset="0"/>
                <a:cs typeface="Times New Roman" panose="02020603050405020304" pitchFamily="18" charset="0"/>
              </a:rPr>
              <a:t>Quá</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trình</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phân</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hóa</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xã</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hội</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và</a:t>
            </a:r>
            <a:r>
              <a:rPr lang="en-US" sz="2800" b="1" dirty="0">
                <a:solidFill>
                  <a:srgbClr val="005446"/>
                </a:solidFill>
                <a:latin typeface="Times New Roman" panose="02020603050405020304" pitchFamily="18" charset="0"/>
                <a:cs typeface="Times New Roman" panose="02020603050405020304" pitchFamily="18" charset="0"/>
              </a:rPr>
              <a:t> tan </a:t>
            </a:r>
            <a:r>
              <a:rPr lang="en-US" sz="2800" b="1" dirty="0" err="1">
                <a:solidFill>
                  <a:srgbClr val="005446"/>
                </a:solidFill>
                <a:latin typeface="Times New Roman" panose="02020603050405020304" pitchFamily="18" charset="0"/>
                <a:cs typeface="Times New Roman" panose="02020603050405020304" pitchFamily="18" charset="0"/>
              </a:rPr>
              <a:t>rã</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của</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xã</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hội</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nguyên</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thủy</a:t>
            </a:r>
            <a:r>
              <a:rPr lang="en-US" sz="2800" b="1" dirty="0">
                <a:solidFill>
                  <a:srgbClr val="005446"/>
                </a:solidFill>
                <a:latin typeface="Times New Roman" panose="02020603050405020304" pitchFamily="18" charset="0"/>
                <a:cs typeface="Times New Roman" panose="02020603050405020304" pitchFamily="18" charset="0"/>
              </a:rPr>
              <a:t> ở </a:t>
            </a:r>
            <a:r>
              <a:rPr lang="en-US" sz="2800" b="1" dirty="0" err="1">
                <a:solidFill>
                  <a:srgbClr val="005446"/>
                </a:solidFill>
                <a:latin typeface="Times New Roman" panose="02020603050405020304" pitchFamily="18" charset="0"/>
                <a:cs typeface="Times New Roman" panose="02020603050405020304" pitchFamily="18" charset="0"/>
              </a:rPr>
              <a:t>các</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nơi</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trên</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thế</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giới</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không</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giống</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nhau</a:t>
            </a:r>
            <a:r>
              <a:rPr lang="vi-VN" sz="2800" b="1" dirty="0">
                <a:solidFill>
                  <a:srgbClr val="005446"/>
                </a:solidFill>
                <a:latin typeface="Times New Roman" panose="02020603050405020304" pitchFamily="18" charset="0"/>
                <a:cs typeface="Times New Roman" panose="02020603050405020304" pitchFamily="18" charset="0"/>
              </a:rPr>
              <a:t>.</a:t>
            </a:r>
          </a:p>
        </p:txBody>
      </p:sp>
      <p:sp>
        <p:nvSpPr>
          <p:cNvPr id="75" name="Line">
            <a:extLst>
              <a:ext uri="{FF2B5EF4-FFF2-40B4-BE49-F238E27FC236}">
                <a16:creationId xmlns:a16="http://schemas.microsoft.com/office/drawing/2014/main" id="{CC51196F-15C8-4033-A1A0-8C81AE2ABDD5}"/>
              </a:ext>
            </a:extLst>
          </p:cNvPr>
          <p:cNvSpPr/>
          <p:nvPr/>
        </p:nvSpPr>
        <p:spPr>
          <a:xfrm flipV="1">
            <a:off x="3228987" y="2190314"/>
            <a:ext cx="1419264" cy="1"/>
          </a:xfrm>
          <a:prstGeom prst="line">
            <a:avLst/>
          </a:prstGeom>
          <a:ln w="25400">
            <a:solidFill>
              <a:srgbClr val="FF6400"/>
            </a:solidFill>
            <a:custDash>
              <a:ds d="200000" sp="200000"/>
            </a:custDash>
            <a:miter lim="400000"/>
            <a:tailEnd type="triangle"/>
          </a:ln>
        </p:spPr>
        <p:txBody>
          <a:bodyPr lIns="45719" rIns="45719"/>
          <a:lstStyle/>
          <a:p>
            <a:endParaRPr>
              <a:latin typeface="Times New Roman" panose="02020603050405020304" pitchFamily="18" charset="0"/>
              <a:cs typeface="Times New Roman" panose="02020603050405020304" pitchFamily="18" charset="0"/>
            </a:endParaRPr>
          </a:p>
        </p:txBody>
      </p:sp>
      <p:sp>
        <p:nvSpPr>
          <p:cNvPr id="76" name="Line">
            <a:extLst>
              <a:ext uri="{FF2B5EF4-FFF2-40B4-BE49-F238E27FC236}">
                <a16:creationId xmlns:a16="http://schemas.microsoft.com/office/drawing/2014/main" id="{F998ECBC-8F5D-4CEF-BAA9-DB40CDA1D294}"/>
              </a:ext>
            </a:extLst>
          </p:cNvPr>
          <p:cNvSpPr/>
          <p:nvPr/>
        </p:nvSpPr>
        <p:spPr>
          <a:xfrm>
            <a:off x="4071819" y="3348668"/>
            <a:ext cx="576432" cy="1"/>
          </a:xfrm>
          <a:prstGeom prst="line">
            <a:avLst/>
          </a:prstGeom>
          <a:ln w="25400">
            <a:solidFill>
              <a:srgbClr val="D94489"/>
            </a:solidFill>
            <a:custDash>
              <a:ds d="200000" sp="200000"/>
            </a:custDash>
            <a:miter lim="400000"/>
            <a:tailEnd type="triangle"/>
          </a:ln>
        </p:spPr>
        <p:txBody>
          <a:bodyPr lIns="45719" rIns="45719"/>
          <a:lstStyle/>
          <a:p>
            <a:endParaRPr>
              <a:latin typeface="Times New Roman" panose="02020603050405020304" pitchFamily="18" charset="0"/>
              <a:cs typeface="Times New Roman" panose="02020603050405020304" pitchFamily="18" charset="0"/>
            </a:endParaRPr>
          </a:p>
        </p:txBody>
      </p:sp>
      <p:sp>
        <p:nvSpPr>
          <p:cNvPr id="77" name="Freeform 95">
            <a:extLst>
              <a:ext uri="{FF2B5EF4-FFF2-40B4-BE49-F238E27FC236}">
                <a16:creationId xmlns:a16="http://schemas.microsoft.com/office/drawing/2014/main" id="{86E2C94C-CA68-4971-AFCE-426E4A3241A6}"/>
              </a:ext>
            </a:extLst>
          </p:cNvPr>
          <p:cNvSpPr/>
          <p:nvPr/>
        </p:nvSpPr>
        <p:spPr>
          <a:xfrm>
            <a:off x="3299039" y="3079693"/>
            <a:ext cx="378999" cy="537946"/>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78" name="Freeform 126">
            <a:extLst>
              <a:ext uri="{FF2B5EF4-FFF2-40B4-BE49-F238E27FC236}">
                <a16:creationId xmlns:a16="http://schemas.microsoft.com/office/drawing/2014/main" id="{6434ACAA-67D1-451C-97EA-E380172C3722}"/>
              </a:ext>
            </a:extLst>
          </p:cNvPr>
          <p:cNvSpPr/>
          <p:nvPr/>
        </p:nvSpPr>
        <p:spPr>
          <a:xfrm>
            <a:off x="1864177" y="1995052"/>
            <a:ext cx="438369" cy="489223"/>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pic>
        <p:nvPicPr>
          <p:cNvPr id="16" name="Graphic 15" descr="Scribble with solid fill">
            <a:extLst>
              <a:ext uri="{FF2B5EF4-FFF2-40B4-BE49-F238E27FC236}">
                <a16:creationId xmlns:a16="http://schemas.microsoft.com/office/drawing/2014/main" id="{E4ED5EAE-3FBF-45E3-A04D-24CA7624280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05345" y="752634"/>
            <a:ext cx="1289877" cy="1093577"/>
          </a:xfrm>
          <a:prstGeom prst="rect">
            <a:avLst/>
          </a:prstGeom>
        </p:spPr>
      </p:pic>
    </p:spTree>
    <p:extLst>
      <p:ext uri="{BB962C8B-B14F-4D97-AF65-F5344CB8AC3E}">
        <p14:creationId xmlns:p14="http://schemas.microsoft.com/office/powerpoint/2010/main" val="2189718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8"/>
                                        </p:tgtEl>
                                        <p:attrNameLst>
                                          <p:attrName>style.visibility</p:attrName>
                                        </p:attrNameLst>
                                      </p:cBhvr>
                                      <p:to>
                                        <p:strVal val="visible"/>
                                      </p:to>
                                    </p:set>
                                    <p:animEffect transition="in" filter="box(out)">
                                      <p:cBhvr>
                                        <p:cTn id="7" dur="500"/>
                                        <p:tgtEl>
                                          <p:spTgt spid="68"/>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67"/>
                                        </p:tgtEl>
                                        <p:attrNameLst>
                                          <p:attrName>style.visibility</p:attrName>
                                        </p:attrNameLst>
                                      </p:cBhvr>
                                      <p:to>
                                        <p:strVal val="visible"/>
                                      </p:to>
                                    </p:set>
                                    <p:animEffect transition="in" filter="box(out)">
                                      <p:cBhvr>
                                        <p:cTn id="11" dur="500"/>
                                        <p:tgtEl>
                                          <p:spTgt spid="67"/>
                                        </p:tgtEl>
                                      </p:cBhvr>
                                    </p:animEffect>
                                  </p:childTnLst>
                                </p:cTn>
                              </p:par>
                            </p:childTnLst>
                          </p:cTn>
                        </p:par>
                        <p:par>
                          <p:cTn id="12" fill="hold">
                            <p:stCondLst>
                              <p:cond delay="1000"/>
                            </p:stCondLst>
                            <p:childTnLst>
                              <p:par>
                                <p:cTn id="13" presetID="4" presetClass="entr" presetSubtype="32" fill="hold" grpId="0" nodeType="afterEffect">
                                  <p:stCondLst>
                                    <p:cond delay="0"/>
                                  </p:stCondLst>
                                  <p:iterate>
                                    <p:tmAbs val="0"/>
                                  </p:iterate>
                                  <p:childTnLst>
                                    <p:set>
                                      <p:cBhvr>
                                        <p:cTn id="14" fill="hold"/>
                                        <p:tgtEl>
                                          <p:spTgt spid="69"/>
                                        </p:tgtEl>
                                        <p:attrNameLst>
                                          <p:attrName>style.visibility</p:attrName>
                                        </p:attrNameLst>
                                      </p:cBhvr>
                                      <p:to>
                                        <p:strVal val="visible"/>
                                      </p:to>
                                    </p:set>
                                    <p:animEffect transition="in" filter="box(out)">
                                      <p:cBhvr>
                                        <p:cTn id="15" dur="500"/>
                                        <p:tgtEl>
                                          <p:spTgt spid="69"/>
                                        </p:tgtEl>
                                      </p:cBhvr>
                                    </p:animEffect>
                                  </p:childTnLst>
                                </p:cTn>
                              </p:par>
                            </p:childTnLst>
                          </p:cTn>
                        </p:par>
                        <p:par>
                          <p:cTn id="16" fill="hold">
                            <p:stCondLst>
                              <p:cond delay="1500"/>
                            </p:stCondLst>
                            <p:childTnLst>
                              <p:par>
                                <p:cTn id="17" presetID="4" presetClass="entr" presetSubtype="32" fill="hold" grpId="0" nodeType="afterEffect">
                                  <p:stCondLst>
                                    <p:cond delay="0"/>
                                  </p:stCondLst>
                                  <p:iterate>
                                    <p:tmAbs val="0"/>
                                  </p:iterate>
                                  <p:childTnLst>
                                    <p:set>
                                      <p:cBhvr>
                                        <p:cTn id="18" fill="hold"/>
                                        <p:tgtEl>
                                          <p:spTgt spid="78"/>
                                        </p:tgtEl>
                                        <p:attrNameLst>
                                          <p:attrName>style.visibility</p:attrName>
                                        </p:attrNameLst>
                                      </p:cBhvr>
                                      <p:to>
                                        <p:strVal val="visible"/>
                                      </p:to>
                                    </p:set>
                                    <p:animEffect transition="in" filter="box(out)">
                                      <p:cBhvr>
                                        <p:cTn id="19" dur="500"/>
                                        <p:tgtEl>
                                          <p:spTgt spid="78"/>
                                        </p:tgtEl>
                                      </p:cBhvr>
                                    </p:animEffect>
                                  </p:childTnLst>
                                </p:cTn>
                              </p:par>
                            </p:childTnLst>
                          </p:cTn>
                        </p:par>
                        <p:par>
                          <p:cTn id="20" fill="hold">
                            <p:stCondLst>
                              <p:cond delay="2000"/>
                            </p:stCondLst>
                            <p:childTnLst>
                              <p:par>
                                <p:cTn id="21" presetID="22" presetClass="entr" presetSubtype="8" fill="hold" grpId="0" nodeType="afterEffect">
                                  <p:stCondLst>
                                    <p:cond delay="0"/>
                                  </p:stCondLst>
                                  <p:iterate>
                                    <p:tmAbs val="0"/>
                                  </p:iterate>
                                  <p:childTnLst>
                                    <p:set>
                                      <p:cBhvr>
                                        <p:cTn id="22" fill="hold"/>
                                        <p:tgtEl>
                                          <p:spTgt spid="75"/>
                                        </p:tgtEl>
                                        <p:attrNameLst>
                                          <p:attrName>style.visibility</p:attrName>
                                        </p:attrNameLst>
                                      </p:cBhvr>
                                      <p:to>
                                        <p:strVal val="visible"/>
                                      </p:to>
                                    </p:set>
                                    <p:animEffect transition="in" filter="wipe(left)">
                                      <p:cBhvr>
                                        <p:cTn id="23" dur="500"/>
                                        <p:tgtEl>
                                          <p:spTgt spid="75"/>
                                        </p:tgtEl>
                                      </p:cBhvr>
                                    </p:animEffect>
                                  </p:childTnLst>
                                </p:cTn>
                              </p:par>
                            </p:childTnLst>
                          </p:cTn>
                        </p:par>
                        <p:par>
                          <p:cTn id="24" fill="hold">
                            <p:stCondLst>
                              <p:cond delay="2500"/>
                            </p:stCondLst>
                            <p:childTnLst>
                              <p:par>
                                <p:cTn id="25" presetID="22" presetClass="entr" presetSubtype="1" fill="hold" grpId="0" nodeType="afterEffect">
                                  <p:stCondLst>
                                    <p:cond delay="0"/>
                                  </p:stCondLst>
                                  <p:iterate>
                                    <p:tmAbs val="0"/>
                                  </p:iterate>
                                  <p:childTnLst>
                                    <p:set>
                                      <p:cBhvr>
                                        <p:cTn id="26" fill="hold"/>
                                        <p:tgtEl>
                                          <p:spTgt spid="73"/>
                                        </p:tgtEl>
                                        <p:attrNameLst>
                                          <p:attrName>style.visibility</p:attrName>
                                        </p:attrNameLst>
                                      </p:cBhvr>
                                      <p:to>
                                        <p:strVal val="visible"/>
                                      </p:to>
                                    </p:set>
                                    <p:animEffect transition="in" filter="wipe(up)">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iterate>
                                    <p:tmAbs val="0"/>
                                  </p:iterate>
                                  <p:childTnLst>
                                    <p:set>
                                      <p:cBhvr>
                                        <p:cTn id="31" fill="hold"/>
                                        <p:tgtEl>
                                          <p:spTgt spid="71"/>
                                        </p:tgtEl>
                                        <p:attrNameLst>
                                          <p:attrName>style.visibility</p:attrName>
                                        </p:attrNameLst>
                                      </p:cBhvr>
                                      <p:to>
                                        <p:strVal val="visible"/>
                                      </p:to>
                                    </p:set>
                                    <p:animEffect transition="in" filter="box(out)">
                                      <p:cBhvr>
                                        <p:cTn id="32" dur="500"/>
                                        <p:tgtEl>
                                          <p:spTgt spid="71"/>
                                        </p:tgtEl>
                                      </p:cBhvr>
                                    </p:animEffect>
                                  </p:childTnLst>
                                </p:cTn>
                              </p:par>
                            </p:childTnLst>
                          </p:cTn>
                        </p:par>
                        <p:par>
                          <p:cTn id="33" fill="hold">
                            <p:stCondLst>
                              <p:cond delay="500"/>
                            </p:stCondLst>
                            <p:childTnLst>
                              <p:par>
                                <p:cTn id="34" presetID="4" presetClass="entr" presetSubtype="32" fill="hold" grpId="0" nodeType="afterEffect">
                                  <p:stCondLst>
                                    <p:cond delay="0"/>
                                  </p:stCondLst>
                                  <p:iterate>
                                    <p:tmAbs val="0"/>
                                  </p:iterate>
                                  <p:childTnLst>
                                    <p:set>
                                      <p:cBhvr>
                                        <p:cTn id="35" fill="hold"/>
                                        <p:tgtEl>
                                          <p:spTgt spid="70"/>
                                        </p:tgtEl>
                                        <p:attrNameLst>
                                          <p:attrName>style.visibility</p:attrName>
                                        </p:attrNameLst>
                                      </p:cBhvr>
                                      <p:to>
                                        <p:strVal val="visible"/>
                                      </p:to>
                                    </p:set>
                                    <p:animEffect transition="in" filter="box(out)">
                                      <p:cBhvr>
                                        <p:cTn id="36" dur="500"/>
                                        <p:tgtEl>
                                          <p:spTgt spid="70"/>
                                        </p:tgtEl>
                                      </p:cBhvr>
                                    </p:animEffect>
                                  </p:childTnLst>
                                </p:cTn>
                              </p:par>
                            </p:childTnLst>
                          </p:cTn>
                        </p:par>
                        <p:par>
                          <p:cTn id="37" fill="hold">
                            <p:stCondLst>
                              <p:cond delay="1000"/>
                            </p:stCondLst>
                            <p:childTnLst>
                              <p:par>
                                <p:cTn id="38" presetID="4" presetClass="entr" presetSubtype="32" fill="hold" grpId="0" nodeType="afterEffect">
                                  <p:stCondLst>
                                    <p:cond delay="0"/>
                                  </p:stCondLst>
                                  <p:iterate>
                                    <p:tmAbs val="0"/>
                                  </p:iterate>
                                  <p:childTnLst>
                                    <p:set>
                                      <p:cBhvr>
                                        <p:cTn id="39" fill="hold"/>
                                        <p:tgtEl>
                                          <p:spTgt spid="72"/>
                                        </p:tgtEl>
                                        <p:attrNameLst>
                                          <p:attrName>style.visibility</p:attrName>
                                        </p:attrNameLst>
                                      </p:cBhvr>
                                      <p:to>
                                        <p:strVal val="visible"/>
                                      </p:to>
                                    </p:set>
                                    <p:animEffect transition="in" filter="box(out)">
                                      <p:cBhvr>
                                        <p:cTn id="40" dur="500"/>
                                        <p:tgtEl>
                                          <p:spTgt spid="72"/>
                                        </p:tgtEl>
                                      </p:cBhvr>
                                    </p:animEffect>
                                  </p:childTnLst>
                                </p:cTn>
                              </p:par>
                            </p:childTnLst>
                          </p:cTn>
                        </p:par>
                        <p:par>
                          <p:cTn id="41" fill="hold">
                            <p:stCondLst>
                              <p:cond delay="1500"/>
                            </p:stCondLst>
                            <p:childTnLst>
                              <p:par>
                                <p:cTn id="42" presetID="4" presetClass="entr" presetSubtype="32" fill="hold" grpId="0" nodeType="afterEffect">
                                  <p:stCondLst>
                                    <p:cond delay="0"/>
                                  </p:stCondLst>
                                  <p:iterate>
                                    <p:tmAbs val="0"/>
                                  </p:iterate>
                                  <p:childTnLst>
                                    <p:set>
                                      <p:cBhvr>
                                        <p:cTn id="43" fill="hold"/>
                                        <p:tgtEl>
                                          <p:spTgt spid="77"/>
                                        </p:tgtEl>
                                        <p:attrNameLst>
                                          <p:attrName>style.visibility</p:attrName>
                                        </p:attrNameLst>
                                      </p:cBhvr>
                                      <p:to>
                                        <p:strVal val="visible"/>
                                      </p:to>
                                    </p:set>
                                    <p:animEffect transition="in" filter="box(out)">
                                      <p:cBhvr>
                                        <p:cTn id="44" dur="500"/>
                                        <p:tgtEl>
                                          <p:spTgt spid="77"/>
                                        </p:tgtEl>
                                      </p:cBhvr>
                                    </p:animEffect>
                                  </p:childTnLst>
                                </p:cTn>
                              </p:par>
                            </p:childTnLst>
                          </p:cTn>
                        </p:par>
                        <p:par>
                          <p:cTn id="45" fill="hold">
                            <p:stCondLst>
                              <p:cond delay="2000"/>
                            </p:stCondLst>
                            <p:childTnLst>
                              <p:par>
                                <p:cTn id="46" presetID="22" presetClass="entr" presetSubtype="8" fill="hold" grpId="0" nodeType="afterEffect">
                                  <p:stCondLst>
                                    <p:cond delay="0"/>
                                  </p:stCondLst>
                                  <p:iterate>
                                    <p:tmAbs val="0"/>
                                  </p:iterate>
                                  <p:childTnLst>
                                    <p:set>
                                      <p:cBhvr>
                                        <p:cTn id="47" fill="hold"/>
                                        <p:tgtEl>
                                          <p:spTgt spid="76"/>
                                        </p:tgtEl>
                                        <p:attrNameLst>
                                          <p:attrName>style.visibility</p:attrName>
                                        </p:attrNameLst>
                                      </p:cBhvr>
                                      <p:to>
                                        <p:strVal val="visible"/>
                                      </p:to>
                                    </p:set>
                                    <p:animEffect transition="in" filter="wipe(left)">
                                      <p:cBhvr>
                                        <p:cTn id="48" dur="500"/>
                                        <p:tgtEl>
                                          <p:spTgt spid="76"/>
                                        </p:tgtEl>
                                      </p:cBhvr>
                                    </p:animEffect>
                                  </p:childTnLst>
                                </p:cTn>
                              </p:par>
                            </p:childTnLst>
                          </p:cTn>
                        </p:par>
                        <p:par>
                          <p:cTn id="49" fill="hold">
                            <p:stCondLst>
                              <p:cond delay="2500"/>
                            </p:stCondLst>
                            <p:childTnLst>
                              <p:par>
                                <p:cTn id="50" presetID="22" presetClass="entr" presetSubtype="1" fill="hold" grpId="0" nodeType="afterEffect">
                                  <p:stCondLst>
                                    <p:cond delay="0"/>
                                  </p:stCondLst>
                                  <p:iterate>
                                    <p:tmAbs val="0"/>
                                  </p:iterate>
                                  <p:childTnLst>
                                    <p:set>
                                      <p:cBhvr>
                                        <p:cTn id="51" fill="hold"/>
                                        <p:tgtEl>
                                          <p:spTgt spid="74"/>
                                        </p:tgtEl>
                                        <p:attrNameLst>
                                          <p:attrName>style.visibility</p:attrName>
                                        </p:attrNameLst>
                                      </p:cBhvr>
                                      <p:to>
                                        <p:strVal val="visible"/>
                                      </p:to>
                                    </p:set>
                                    <p:animEffect transition="in" filter="wipe(up)">
                                      <p:cBhvr>
                                        <p:cTn id="5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advAuto="0"/>
      <p:bldP spid="68" grpId="0" animBg="1" advAuto="0"/>
      <p:bldP spid="69" grpId="0" animBg="1" advAuto="0"/>
      <p:bldP spid="70" grpId="0" animBg="1" advAuto="0"/>
      <p:bldP spid="71" grpId="0" animBg="1" advAuto="0"/>
      <p:bldP spid="72" grpId="0" animBg="1" advAuto="0"/>
      <p:bldP spid="73" grpId="0" animBg="1" advAuto="0"/>
      <p:bldP spid="74" grpId="0" animBg="1" advAuto="0"/>
      <p:bldP spid="75" grpId="0" animBg="1" advAuto="0"/>
      <p:bldP spid="76" grpId="0" animBg="1" advAuto="0"/>
      <p:bldP spid="77" grpId="0" animBg="1" advAuto="0"/>
      <p:bldP spid="78"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VIII</a:t>
            </a:r>
            <a:r>
              <a:rPr lang="en-US" sz="3600" b="1" dirty="0">
                <a:solidFill>
                  <a:srgbClr val="00B0F0"/>
                </a:solidFill>
                <a:latin typeface="Times New Roman" panose="02020603050405020304" pitchFamily="18" charset="0"/>
                <a:cs typeface="Times New Roman" panose="02020603050405020304" pitchFamily="18" charset="0"/>
              </a:rPr>
              <a:t>. VIỆT NAM CUỐI THỜI NGUYÊN THUỶ</a:t>
            </a:r>
          </a:p>
        </p:txBody>
      </p:sp>
      <p:grpSp>
        <p:nvGrpSpPr>
          <p:cNvPr id="35" name="Group 34">
            <a:extLst>
              <a:ext uri="{FF2B5EF4-FFF2-40B4-BE49-F238E27FC236}">
                <a16:creationId xmlns:a16="http://schemas.microsoft.com/office/drawing/2014/main" id="{4B480576-AFC8-4330-AB59-6D0499C16590}"/>
              </a:ext>
            </a:extLst>
          </p:cNvPr>
          <p:cNvGrpSpPr/>
          <p:nvPr/>
        </p:nvGrpSpPr>
        <p:grpSpPr>
          <a:xfrm>
            <a:off x="584967" y="1607983"/>
            <a:ext cx="4812533" cy="2535981"/>
            <a:chOff x="7667498" y="3390249"/>
            <a:chExt cx="4812533" cy="2535981"/>
          </a:xfrm>
        </p:grpSpPr>
        <p:sp>
          <p:nvSpPr>
            <p:cNvPr id="42" name="Freeform 12">
              <a:extLst>
                <a:ext uri="{FF2B5EF4-FFF2-40B4-BE49-F238E27FC236}">
                  <a16:creationId xmlns:a16="http://schemas.microsoft.com/office/drawing/2014/main" id="{88EC0494-92C6-40AF-9E7B-EDC858011147}"/>
                </a:ext>
              </a:extLst>
            </p:cNvPr>
            <p:cNvSpPr/>
            <p:nvPr/>
          </p:nvSpPr>
          <p:spPr>
            <a:xfrm>
              <a:off x="7667498" y="3570467"/>
              <a:ext cx="4812533" cy="2355763"/>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800" b="1">
                  <a:solidFill>
                    <a:srgbClr val="005446"/>
                  </a:solidFill>
                  <a:latin typeface="Times New Roman" panose="02020603050405020304" pitchFamily="18" charset="0"/>
                  <a:cs typeface="Times New Roman" panose="02020603050405020304" pitchFamily="18" charset="0"/>
                </a:rPr>
                <a:t>Nêu một số nét cơ bản của xã hội nguyên thủy Việt Nam trong quá trình tan rã.</a:t>
              </a:r>
              <a:endParaRPr lang="en-US" sz="2800" b="1">
                <a:solidFill>
                  <a:srgbClr val="005446"/>
                </a:solidFill>
                <a:latin typeface="Times New Roman" panose="02020603050405020304" pitchFamily="18" charset="0"/>
                <a:cs typeface="Times New Roman" panose="02020603050405020304" pitchFamily="18" charset="0"/>
              </a:endParaRPr>
            </a:p>
          </p:txBody>
        </p:sp>
        <p:grpSp>
          <p:nvGrpSpPr>
            <p:cNvPr id="43" name="Group 42">
              <a:extLst>
                <a:ext uri="{FF2B5EF4-FFF2-40B4-BE49-F238E27FC236}">
                  <a16:creationId xmlns:a16="http://schemas.microsoft.com/office/drawing/2014/main" id="{48B92CA3-028E-44E6-8CC3-869E22A9B2D4}"/>
                </a:ext>
              </a:extLst>
            </p:cNvPr>
            <p:cNvGrpSpPr/>
            <p:nvPr/>
          </p:nvGrpSpPr>
          <p:grpSpPr>
            <a:xfrm>
              <a:off x="8282146" y="3390249"/>
              <a:ext cx="961862" cy="961860"/>
              <a:chOff x="3222269" y="-1251"/>
              <a:chExt cx="4610108" cy="4610100"/>
            </a:xfrm>
          </p:grpSpPr>
          <p:sp>
            <p:nvSpPr>
              <p:cNvPr id="58" name="Freeform 24">
                <a:extLst>
                  <a:ext uri="{FF2B5EF4-FFF2-40B4-BE49-F238E27FC236}">
                    <a16:creationId xmlns:a16="http://schemas.microsoft.com/office/drawing/2014/main" id="{4EAEE969-0E08-4645-B2FD-BCFCE190017B}"/>
                  </a:ext>
                </a:extLst>
              </p:cNvPr>
              <p:cNvSpPr/>
              <p:nvPr/>
            </p:nvSpPr>
            <p:spPr>
              <a:xfrm>
                <a:off x="3222269" y="-1251"/>
                <a:ext cx="4610108" cy="4610100"/>
              </a:xfrm>
              <a:custGeom>
                <a:avLst/>
                <a:gdLst>
                  <a:gd name="connsiteX0" fmla="*/ 2305054 w 4610108"/>
                  <a:gd name="connsiteY0" fmla="*/ 400050 h 4610100"/>
                  <a:gd name="connsiteX1" fmla="*/ 2171704 w 4610108"/>
                  <a:gd name="connsiteY1" fmla="*/ 533400 h 4610100"/>
                  <a:gd name="connsiteX2" fmla="*/ 2305054 w 4610108"/>
                  <a:gd name="connsiteY2" fmla="*/ 666750 h 4610100"/>
                  <a:gd name="connsiteX3" fmla="*/ 2438404 w 4610108"/>
                  <a:gd name="connsiteY3" fmla="*/ 533400 h 4610100"/>
                  <a:gd name="connsiteX4" fmla="*/ 2305054 w 4610108"/>
                  <a:gd name="connsiteY4" fmla="*/ 400050 h 4610100"/>
                  <a:gd name="connsiteX5" fmla="*/ 2305054 w 4610108"/>
                  <a:gd name="connsiteY5" fmla="*/ 0 h 4610100"/>
                  <a:gd name="connsiteX6" fmla="*/ 2824564 w 4610108"/>
                  <a:gd name="connsiteY6" fmla="*/ 784424 h 4610100"/>
                  <a:gd name="connsiteX7" fmla="*/ 3729662 w 4610108"/>
                  <a:gd name="connsiteY7" fmla="*/ 440218 h 4610100"/>
                  <a:gd name="connsiteX8" fmla="*/ 3665140 w 4610108"/>
                  <a:gd name="connsiteY8" fmla="*/ 1365247 h 4610100"/>
                  <a:gd name="connsiteX9" fmla="*/ 4610108 w 4610108"/>
                  <a:gd name="connsiteY9" fmla="*/ 1592743 h 4610100"/>
                  <a:gd name="connsiteX10" fmla="*/ 3986207 w 4610108"/>
                  <a:gd name="connsiteY10" fmla="*/ 2305050 h 4610100"/>
                  <a:gd name="connsiteX11" fmla="*/ 4610108 w 4610108"/>
                  <a:gd name="connsiteY11" fmla="*/ 3017357 h 4610100"/>
                  <a:gd name="connsiteX12" fmla="*/ 3665140 w 4610108"/>
                  <a:gd name="connsiteY12" fmla="*/ 3244853 h 4610100"/>
                  <a:gd name="connsiteX13" fmla="*/ 3729662 w 4610108"/>
                  <a:gd name="connsiteY13" fmla="*/ 4169882 h 4610100"/>
                  <a:gd name="connsiteX14" fmla="*/ 2824564 w 4610108"/>
                  <a:gd name="connsiteY14" fmla="*/ 3825676 h 4610100"/>
                  <a:gd name="connsiteX15" fmla="*/ 2305054 w 4610108"/>
                  <a:gd name="connsiteY15" fmla="*/ 4610100 h 4610100"/>
                  <a:gd name="connsiteX16" fmla="*/ 1785544 w 4610108"/>
                  <a:gd name="connsiteY16" fmla="*/ 3825676 h 4610100"/>
                  <a:gd name="connsiteX17" fmla="*/ 880446 w 4610108"/>
                  <a:gd name="connsiteY17" fmla="*/ 4169882 h 4610100"/>
                  <a:gd name="connsiteX18" fmla="*/ 944968 w 4610108"/>
                  <a:gd name="connsiteY18" fmla="*/ 3244853 h 4610100"/>
                  <a:gd name="connsiteX19" fmla="*/ 0 w 4610108"/>
                  <a:gd name="connsiteY19" fmla="*/ 3017357 h 4610100"/>
                  <a:gd name="connsiteX20" fmla="*/ 623901 w 4610108"/>
                  <a:gd name="connsiteY20" fmla="*/ 2305050 h 4610100"/>
                  <a:gd name="connsiteX21" fmla="*/ 0 w 4610108"/>
                  <a:gd name="connsiteY21" fmla="*/ 1592743 h 4610100"/>
                  <a:gd name="connsiteX22" fmla="*/ 944968 w 4610108"/>
                  <a:gd name="connsiteY22" fmla="*/ 1365247 h 4610100"/>
                  <a:gd name="connsiteX23" fmla="*/ 880446 w 4610108"/>
                  <a:gd name="connsiteY23" fmla="*/ 440218 h 4610100"/>
                  <a:gd name="connsiteX24" fmla="*/ 1785544 w 4610108"/>
                  <a:gd name="connsiteY24" fmla="*/ 784424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0108" h="4610100">
                    <a:moveTo>
                      <a:pt x="2305054" y="400050"/>
                    </a:moveTo>
                    <a:cubicBezTo>
                      <a:pt x="2231407" y="400050"/>
                      <a:pt x="2171704" y="459753"/>
                      <a:pt x="2171704" y="533400"/>
                    </a:cubicBezTo>
                    <a:cubicBezTo>
                      <a:pt x="2171704" y="607047"/>
                      <a:pt x="2231407" y="666750"/>
                      <a:pt x="2305054" y="666750"/>
                    </a:cubicBezTo>
                    <a:cubicBezTo>
                      <a:pt x="2378701" y="666750"/>
                      <a:pt x="2438404" y="607047"/>
                      <a:pt x="2438404" y="533400"/>
                    </a:cubicBezTo>
                    <a:cubicBezTo>
                      <a:pt x="2438404" y="459753"/>
                      <a:pt x="2378701" y="400050"/>
                      <a:pt x="2305054" y="400050"/>
                    </a:cubicBezTo>
                    <a:close/>
                    <a:moveTo>
                      <a:pt x="2305054" y="0"/>
                    </a:moveTo>
                    <a:lnTo>
                      <a:pt x="2824564" y="784424"/>
                    </a:lnTo>
                    <a:lnTo>
                      <a:pt x="3729662" y="440218"/>
                    </a:lnTo>
                    <a:lnTo>
                      <a:pt x="3665140" y="1365247"/>
                    </a:lnTo>
                    <a:lnTo>
                      <a:pt x="4610108" y="1592743"/>
                    </a:lnTo>
                    <a:lnTo>
                      <a:pt x="3986207" y="2305050"/>
                    </a:lnTo>
                    <a:lnTo>
                      <a:pt x="4610108" y="3017357"/>
                    </a:lnTo>
                    <a:lnTo>
                      <a:pt x="3665140" y="3244853"/>
                    </a:lnTo>
                    <a:lnTo>
                      <a:pt x="3729662" y="4169882"/>
                    </a:lnTo>
                    <a:lnTo>
                      <a:pt x="2824564" y="3825676"/>
                    </a:lnTo>
                    <a:lnTo>
                      <a:pt x="2305054" y="4610100"/>
                    </a:lnTo>
                    <a:lnTo>
                      <a:pt x="1785544" y="3825676"/>
                    </a:lnTo>
                    <a:lnTo>
                      <a:pt x="880446" y="4169882"/>
                    </a:lnTo>
                    <a:lnTo>
                      <a:pt x="944968" y="3244853"/>
                    </a:lnTo>
                    <a:lnTo>
                      <a:pt x="0" y="3017357"/>
                    </a:lnTo>
                    <a:lnTo>
                      <a:pt x="623901" y="2305050"/>
                    </a:lnTo>
                    <a:lnTo>
                      <a:pt x="0" y="1592743"/>
                    </a:lnTo>
                    <a:lnTo>
                      <a:pt x="944968" y="1365247"/>
                    </a:lnTo>
                    <a:lnTo>
                      <a:pt x="880446" y="440218"/>
                    </a:lnTo>
                    <a:lnTo>
                      <a:pt x="1785544" y="784424"/>
                    </a:lnTo>
                    <a:close/>
                  </a:path>
                </a:pathLst>
              </a:custGeom>
              <a:solidFill>
                <a:srgbClr val="FD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9" name="Oval 58">
                <a:extLst>
                  <a:ext uri="{FF2B5EF4-FFF2-40B4-BE49-F238E27FC236}">
                    <a16:creationId xmlns:a16="http://schemas.microsoft.com/office/drawing/2014/main" id="{39D4AAC4-1683-499C-9DED-4C92DC345969}"/>
                  </a:ext>
                </a:extLst>
              </p:cNvPr>
              <p:cNvSpPr/>
              <p:nvPr/>
            </p:nvSpPr>
            <p:spPr>
              <a:xfrm>
                <a:off x="4117621" y="894101"/>
                <a:ext cx="2819399" cy="2819400"/>
              </a:xfrm>
              <a:prstGeom prst="ellipse">
                <a:avLst/>
              </a:prstGeom>
              <a:solidFill>
                <a:srgbClr val="F4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sp>
        <p:nvSpPr>
          <p:cNvPr id="60" name="TextBox 59">
            <a:extLst>
              <a:ext uri="{FF2B5EF4-FFF2-40B4-BE49-F238E27FC236}">
                <a16:creationId xmlns:a16="http://schemas.microsoft.com/office/drawing/2014/main" id="{0273642F-A779-45EC-951C-B265BB79E486}"/>
              </a:ext>
            </a:extLst>
          </p:cNvPr>
          <p:cNvSpPr txBox="1"/>
          <p:nvPr/>
        </p:nvSpPr>
        <p:spPr>
          <a:xfrm>
            <a:off x="2348285" y="745139"/>
            <a:ext cx="7415539" cy="1122293"/>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tin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latin typeface="Times New Roman" panose="02020603050405020304" pitchFamily="18" charset="0"/>
                <a:ea typeface="Calibri" panose="020F0502020204030204" pitchFamily="34" charset="0"/>
                <a:cs typeface="Times New Roman" panose="02020603050405020304" pitchFamily="18" charset="0"/>
              </a:rPr>
              <a:t> III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5.6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5.9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1" name="Group 60">
            <a:extLst>
              <a:ext uri="{FF2B5EF4-FFF2-40B4-BE49-F238E27FC236}">
                <a16:creationId xmlns:a16="http://schemas.microsoft.com/office/drawing/2014/main" id="{1F14C2BB-F018-4D77-9D6B-8AAF3594041C}"/>
              </a:ext>
            </a:extLst>
          </p:cNvPr>
          <p:cNvGrpSpPr/>
          <p:nvPr/>
        </p:nvGrpSpPr>
        <p:grpSpPr>
          <a:xfrm>
            <a:off x="6527801" y="1319496"/>
            <a:ext cx="5664199" cy="2701872"/>
            <a:chOff x="6067512" y="3249206"/>
            <a:chExt cx="5664199" cy="2701872"/>
          </a:xfrm>
        </p:grpSpPr>
        <p:sp>
          <p:nvSpPr>
            <p:cNvPr id="62" name="Freeform 12">
              <a:extLst>
                <a:ext uri="{FF2B5EF4-FFF2-40B4-BE49-F238E27FC236}">
                  <a16:creationId xmlns:a16="http://schemas.microsoft.com/office/drawing/2014/main" id="{3838D9D8-E44F-429A-BB8E-98B323E22550}"/>
                </a:ext>
              </a:extLst>
            </p:cNvPr>
            <p:cNvSpPr/>
            <p:nvPr/>
          </p:nvSpPr>
          <p:spPr>
            <a:xfrm>
              <a:off x="6067512" y="3595315"/>
              <a:ext cx="5664199" cy="2355763"/>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800" b="1">
                  <a:solidFill>
                    <a:srgbClr val="005446"/>
                  </a:solidFill>
                  <a:latin typeface="Times New Roman" panose="02020603050405020304" pitchFamily="18" charset="0"/>
                  <a:cs typeface="Times New Roman" panose="02020603050405020304" pitchFamily="18" charset="0"/>
                </a:rPr>
                <a:t>Cuối thời nguyên thủy, người Việt cổ đã có những công cụ lao động và những ngành nghề sản xuất nào?</a:t>
              </a:r>
              <a:endParaRPr lang="en-US" sz="2800" b="1">
                <a:solidFill>
                  <a:srgbClr val="005446"/>
                </a:solidFill>
                <a:latin typeface="Times New Roman" panose="02020603050405020304" pitchFamily="18" charset="0"/>
                <a:cs typeface="Times New Roman" panose="02020603050405020304" pitchFamily="18" charset="0"/>
              </a:endParaRPr>
            </a:p>
          </p:txBody>
        </p:sp>
        <p:grpSp>
          <p:nvGrpSpPr>
            <p:cNvPr id="63" name="Group 62">
              <a:extLst>
                <a:ext uri="{FF2B5EF4-FFF2-40B4-BE49-F238E27FC236}">
                  <a16:creationId xmlns:a16="http://schemas.microsoft.com/office/drawing/2014/main" id="{423F434F-93F0-477F-85CA-1C1EA5450455}"/>
                </a:ext>
              </a:extLst>
            </p:cNvPr>
            <p:cNvGrpSpPr/>
            <p:nvPr/>
          </p:nvGrpSpPr>
          <p:grpSpPr>
            <a:xfrm>
              <a:off x="8682283" y="3249206"/>
              <a:ext cx="961862" cy="961860"/>
              <a:chOff x="5140085" y="-677256"/>
              <a:chExt cx="4610108" cy="4610100"/>
            </a:xfrm>
          </p:grpSpPr>
          <p:sp>
            <p:nvSpPr>
              <p:cNvPr id="64" name="Freeform 24">
                <a:extLst>
                  <a:ext uri="{FF2B5EF4-FFF2-40B4-BE49-F238E27FC236}">
                    <a16:creationId xmlns:a16="http://schemas.microsoft.com/office/drawing/2014/main" id="{C5D4B630-ADB9-447A-8E27-3B5FFE6E4C0A}"/>
                  </a:ext>
                </a:extLst>
              </p:cNvPr>
              <p:cNvSpPr/>
              <p:nvPr/>
            </p:nvSpPr>
            <p:spPr>
              <a:xfrm>
                <a:off x="5140085" y="-677256"/>
                <a:ext cx="4610108" cy="4610100"/>
              </a:xfrm>
              <a:custGeom>
                <a:avLst/>
                <a:gdLst>
                  <a:gd name="connsiteX0" fmla="*/ 2305054 w 4610108"/>
                  <a:gd name="connsiteY0" fmla="*/ 400050 h 4610100"/>
                  <a:gd name="connsiteX1" fmla="*/ 2171704 w 4610108"/>
                  <a:gd name="connsiteY1" fmla="*/ 533400 h 4610100"/>
                  <a:gd name="connsiteX2" fmla="*/ 2305054 w 4610108"/>
                  <a:gd name="connsiteY2" fmla="*/ 666750 h 4610100"/>
                  <a:gd name="connsiteX3" fmla="*/ 2438404 w 4610108"/>
                  <a:gd name="connsiteY3" fmla="*/ 533400 h 4610100"/>
                  <a:gd name="connsiteX4" fmla="*/ 2305054 w 4610108"/>
                  <a:gd name="connsiteY4" fmla="*/ 400050 h 4610100"/>
                  <a:gd name="connsiteX5" fmla="*/ 2305054 w 4610108"/>
                  <a:gd name="connsiteY5" fmla="*/ 0 h 4610100"/>
                  <a:gd name="connsiteX6" fmla="*/ 2824564 w 4610108"/>
                  <a:gd name="connsiteY6" fmla="*/ 784424 h 4610100"/>
                  <a:gd name="connsiteX7" fmla="*/ 3729662 w 4610108"/>
                  <a:gd name="connsiteY7" fmla="*/ 440218 h 4610100"/>
                  <a:gd name="connsiteX8" fmla="*/ 3665140 w 4610108"/>
                  <a:gd name="connsiteY8" fmla="*/ 1365247 h 4610100"/>
                  <a:gd name="connsiteX9" fmla="*/ 4610108 w 4610108"/>
                  <a:gd name="connsiteY9" fmla="*/ 1592743 h 4610100"/>
                  <a:gd name="connsiteX10" fmla="*/ 3986207 w 4610108"/>
                  <a:gd name="connsiteY10" fmla="*/ 2305050 h 4610100"/>
                  <a:gd name="connsiteX11" fmla="*/ 4610108 w 4610108"/>
                  <a:gd name="connsiteY11" fmla="*/ 3017357 h 4610100"/>
                  <a:gd name="connsiteX12" fmla="*/ 3665140 w 4610108"/>
                  <a:gd name="connsiteY12" fmla="*/ 3244853 h 4610100"/>
                  <a:gd name="connsiteX13" fmla="*/ 3729662 w 4610108"/>
                  <a:gd name="connsiteY13" fmla="*/ 4169882 h 4610100"/>
                  <a:gd name="connsiteX14" fmla="*/ 2824564 w 4610108"/>
                  <a:gd name="connsiteY14" fmla="*/ 3825676 h 4610100"/>
                  <a:gd name="connsiteX15" fmla="*/ 2305054 w 4610108"/>
                  <a:gd name="connsiteY15" fmla="*/ 4610100 h 4610100"/>
                  <a:gd name="connsiteX16" fmla="*/ 1785544 w 4610108"/>
                  <a:gd name="connsiteY16" fmla="*/ 3825676 h 4610100"/>
                  <a:gd name="connsiteX17" fmla="*/ 880446 w 4610108"/>
                  <a:gd name="connsiteY17" fmla="*/ 4169882 h 4610100"/>
                  <a:gd name="connsiteX18" fmla="*/ 944968 w 4610108"/>
                  <a:gd name="connsiteY18" fmla="*/ 3244853 h 4610100"/>
                  <a:gd name="connsiteX19" fmla="*/ 0 w 4610108"/>
                  <a:gd name="connsiteY19" fmla="*/ 3017357 h 4610100"/>
                  <a:gd name="connsiteX20" fmla="*/ 623901 w 4610108"/>
                  <a:gd name="connsiteY20" fmla="*/ 2305050 h 4610100"/>
                  <a:gd name="connsiteX21" fmla="*/ 0 w 4610108"/>
                  <a:gd name="connsiteY21" fmla="*/ 1592743 h 4610100"/>
                  <a:gd name="connsiteX22" fmla="*/ 944968 w 4610108"/>
                  <a:gd name="connsiteY22" fmla="*/ 1365247 h 4610100"/>
                  <a:gd name="connsiteX23" fmla="*/ 880446 w 4610108"/>
                  <a:gd name="connsiteY23" fmla="*/ 440218 h 4610100"/>
                  <a:gd name="connsiteX24" fmla="*/ 1785544 w 4610108"/>
                  <a:gd name="connsiteY24" fmla="*/ 784424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0108" h="4610100">
                    <a:moveTo>
                      <a:pt x="2305054" y="400050"/>
                    </a:moveTo>
                    <a:cubicBezTo>
                      <a:pt x="2231407" y="400050"/>
                      <a:pt x="2171704" y="459753"/>
                      <a:pt x="2171704" y="533400"/>
                    </a:cubicBezTo>
                    <a:cubicBezTo>
                      <a:pt x="2171704" y="607047"/>
                      <a:pt x="2231407" y="666750"/>
                      <a:pt x="2305054" y="666750"/>
                    </a:cubicBezTo>
                    <a:cubicBezTo>
                      <a:pt x="2378701" y="666750"/>
                      <a:pt x="2438404" y="607047"/>
                      <a:pt x="2438404" y="533400"/>
                    </a:cubicBezTo>
                    <a:cubicBezTo>
                      <a:pt x="2438404" y="459753"/>
                      <a:pt x="2378701" y="400050"/>
                      <a:pt x="2305054" y="400050"/>
                    </a:cubicBezTo>
                    <a:close/>
                    <a:moveTo>
                      <a:pt x="2305054" y="0"/>
                    </a:moveTo>
                    <a:lnTo>
                      <a:pt x="2824564" y="784424"/>
                    </a:lnTo>
                    <a:lnTo>
                      <a:pt x="3729662" y="440218"/>
                    </a:lnTo>
                    <a:lnTo>
                      <a:pt x="3665140" y="1365247"/>
                    </a:lnTo>
                    <a:lnTo>
                      <a:pt x="4610108" y="1592743"/>
                    </a:lnTo>
                    <a:lnTo>
                      <a:pt x="3986207" y="2305050"/>
                    </a:lnTo>
                    <a:lnTo>
                      <a:pt x="4610108" y="3017357"/>
                    </a:lnTo>
                    <a:lnTo>
                      <a:pt x="3665140" y="3244853"/>
                    </a:lnTo>
                    <a:lnTo>
                      <a:pt x="3729662" y="4169882"/>
                    </a:lnTo>
                    <a:lnTo>
                      <a:pt x="2824564" y="3825676"/>
                    </a:lnTo>
                    <a:lnTo>
                      <a:pt x="2305054" y="4610100"/>
                    </a:lnTo>
                    <a:lnTo>
                      <a:pt x="1785544" y="3825676"/>
                    </a:lnTo>
                    <a:lnTo>
                      <a:pt x="880446" y="4169882"/>
                    </a:lnTo>
                    <a:lnTo>
                      <a:pt x="944968" y="3244853"/>
                    </a:lnTo>
                    <a:lnTo>
                      <a:pt x="0" y="3017357"/>
                    </a:lnTo>
                    <a:lnTo>
                      <a:pt x="623901" y="2305050"/>
                    </a:lnTo>
                    <a:lnTo>
                      <a:pt x="0" y="1592743"/>
                    </a:lnTo>
                    <a:lnTo>
                      <a:pt x="944968" y="1365247"/>
                    </a:lnTo>
                    <a:lnTo>
                      <a:pt x="880446" y="440218"/>
                    </a:lnTo>
                    <a:lnTo>
                      <a:pt x="1785544" y="784424"/>
                    </a:lnTo>
                    <a:close/>
                  </a:path>
                </a:pathLst>
              </a:custGeom>
              <a:solidFill>
                <a:srgbClr val="FD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5" name="Oval 64">
                <a:extLst>
                  <a:ext uri="{FF2B5EF4-FFF2-40B4-BE49-F238E27FC236}">
                    <a16:creationId xmlns:a16="http://schemas.microsoft.com/office/drawing/2014/main" id="{31988294-1752-4DBD-8D35-C99FE07BB4DA}"/>
                  </a:ext>
                </a:extLst>
              </p:cNvPr>
              <p:cNvSpPr/>
              <p:nvPr/>
            </p:nvSpPr>
            <p:spPr>
              <a:xfrm>
                <a:off x="6035437" y="218096"/>
                <a:ext cx="2819399" cy="2819400"/>
              </a:xfrm>
              <a:prstGeom prst="ellipse">
                <a:avLst/>
              </a:prstGeom>
              <a:solidFill>
                <a:srgbClr val="F4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grpSp>
        <p:nvGrpSpPr>
          <p:cNvPr id="4" name="Group 3">
            <a:extLst>
              <a:ext uri="{FF2B5EF4-FFF2-40B4-BE49-F238E27FC236}">
                <a16:creationId xmlns:a16="http://schemas.microsoft.com/office/drawing/2014/main" id="{39BE5A1D-8531-41EE-AF83-35C6B681641A}"/>
              </a:ext>
            </a:extLst>
          </p:cNvPr>
          <p:cNvGrpSpPr/>
          <p:nvPr/>
        </p:nvGrpSpPr>
        <p:grpSpPr>
          <a:xfrm>
            <a:off x="654046" y="3849541"/>
            <a:ext cx="5441954" cy="2877454"/>
            <a:chOff x="654046" y="3849541"/>
            <a:chExt cx="5441954" cy="2877454"/>
          </a:xfrm>
        </p:grpSpPr>
        <p:pic>
          <p:nvPicPr>
            <p:cNvPr id="3" name="Picture 2" descr="Graphical user interface&#10;&#10;Description automatically generated">
              <a:extLst>
                <a:ext uri="{FF2B5EF4-FFF2-40B4-BE49-F238E27FC236}">
                  <a16:creationId xmlns:a16="http://schemas.microsoft.com/office/drawing/2014/main" id="{2BC8E91A-BE39-4A13-BBAF-FA22E1AE5963}"/>
                </a:ext>
              </a:extLst>
            </p:cNvPr>
            <p:cNvPicPr>
              <a:picLocks noChangeAspect="1"/>
            </p:cNvPicPr>
            <p:nvPr/>
          </p:nvPicPr>
          <p:blipFill rotWithShape="1">
            <a:blip r:embed="rId2"/>
            <a:srcRect l="13820" t="23842" r="20618" b="27041"/>
            <a:stretch/>
          </p:blipFill>
          <p:spPr>
            <a:xfrm>
              <a:off x="654046" y="3849541"/>
              <a:ext cx="5441954" cy="2293254"/>
            </a:xfrm>
            <a:prstGeom prst="rect">
              <a:avLst/>
            </a:prstGeom>
          </p:spPr>
        </p:pic>
        <p:sp>
          <p:nvSpPr>
            <p:cNvPr id="66" name="TextBox 65">
              <a:extLst>
                <a:ext uri="{FF2B5EF4-FFF2-40B4-BE49-F238E27FC236}">
                  <a16:creationId xmlns:a16="http://schemas.microsoft.com/office/drawing/2014/main" id="{27217E9A-9B29-4A89-A39B-2D5E6AF23BE9}"/>
                </a:ext>
              </a:extLst>
            </p:cNvPr>
            <p:cNvSpPr txBox="1"/>
            <p:nvPr/>
          </p:nvSpPr>
          <p:spPr>
            <a:xfrm flipH="1">
              <a:off x="1386423" y="6148113"/>
              <a:ext cx="4335531" cy="578882"/>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a:solidFill>
                    <a:srgbClr val="00B0F0"/>
                  </a:solidFill>
                  <a:latin typeface="Times New Roman" panose="02020603050405020304" pitchFamily="18" charset="0"/>
                  <a:cs typeface="Times New Roman" panose="02020603050405020304" pitchFamily="18" charset="0"/>
                </a:rPr>
                <a:t>Hình 5.6 </a:t>
              </a:r>
              <a:r>
                <a:rPr lang="vi-VN" sz="2800">
                  <a:solidFill>
                    <a:srgbClr val="00B0F0"/>
                  </a:solidFill>
                  <a:latin typeface="Times New Roman" panose="02020603050405020304" pitchFamily="18" charset="0"/>
                  <a:cs typeface="Times New Roman" panose="02020603050405020304" pitchFamily="18" charset="0"/>
                </a:rPr>
                <a:t>Đồ đồng Gò Mun.</a:t>
              </a:r>
              <a:r>
                <a:rPr lang="en-US" sz="2800">
                  <a:solidFill>
                    <a:srgbClr val="00B0F0"/>
                  </a:solidFill>
                  <a:latin typeface="Times New Roman" panose="02020603050405020304" pitchFamily="18" charset="0"/>
                  <a:cs typeface="Times New Roman" panose="02020603050405020304" pitchFamily="18" charset="0"/>
                </a:rPr>
                <a:t> </a:t>
              </a:r>
              <a:endParaRPr lang="vi-VN" sz="2800">
                <a:solidFill>
                  <a:srgbClr val="00B0F0"/>
                </a:solidFill>
                <a:latin typeface="Times New Roman" panose="02020603050405020304" pitchFamily="18" charset="0"/>
                <a:cs typeface="Times New Roman" panose="02020603050405020304" pitchFamily="18" charset="0"/>
              </a:endParaRPr>
            </a:p>
          </p:txBody>
        </p:sp>
      </p:grpSp>
      <p:pic>
        <p:nvPicPr>
          <p:cNvPr id="6" name="Picture 5" descr="A screenshot of a computer&#10;&#10;Description automatically generated with medium confidence">
            <a:extLst>
              <a:ext uri="{FF2B5EF4-FFF2-40B4-BE49-F238E27FC236}">
                <a16:creationId xmlns:a16="http://schemas.microsoft.com/office/drawing/2014/main" id="{3401016C-D9B6-486F-AE27-23197588908C}"/>
              </a:ext>
            </a:extLst>
          </p:cNvPr>
          <p:cNvPicPr>
            <a:picLocks noChangeAspect="1"/>
          </p:cNvPicPr>
          <p:nvPr/>
        </p:nvPicPr>
        <p:blipFill rotWithShape="1">
          <a:blip r:embed="rId3"/>
          <a:srcRect l="14637" t="21582" r="17746" b="20234"/>
          <a:stretch/>
        </p:blipFill>
        <p:spPr>
          <a:xfrm>
            <a:off x="6306578" y="3849541"/>
            <a:ext cx="5671988" cy="2745350"/>
          </a:xfrm>
          <a:prstGeom prst="rect">
            <a:avLst/>
          </a:prstGeom>
        </p:spPr>
      </p:pic>
    </p:spTree>
    <p:extLst>
      <p:ext uri="{BB962C8B-B14F-4D97-AF65-F5344CB8AC3E}">
        <p14:creationId xmlns:p14="http://schemas.microsoft.com/office/powerpoint/2010/main" val="4181531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75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VIII</a:t>
            </a:r>
            <a:r>
              <a:rPr lang="en-US" sz="3600" b="1" dirty="0">
                <a:solidFill>
                  <a:srgbClr val="00B0F0"/>
                </a:solidFill>
                <a:latin typeface="Times New Roman" panose="02020603050405020304" pitchFamily="18" charset="0"/>
                <a:cs typeface="Times New Roman" panose="02020603050405020304" pitchFamily="18" charset="0"/>
              </a:rPr>
              <a:t>. VIỆT NAM CUỐI THỜI NGUYÊN THUỶ</a:t>
            </a:r>
          </a:p>
        </p:txBody>
      </p:sp>
      <p:sp>
        <p:nvSpPr>
          <p:cNvPr id="19" name="TextBox 18">
            <a:extLst>
              <a:ext uri="{FF2B5EF4-FFF2-40B4-BE49-F238E27FC236}">
                <a16:creationId xmlns:a16="http://schemas.microsoft.com/office/drawing/2014/main" id="{BB910E5B-9FE6-41A9-BBE5-288FD31F51FB}"/>
              </a:ext>
            </a:extLst>
          </p:cNvPr>
          <p:cNvSpPr txBox="1"/>
          <p:nvPr/>
        </p:nvSpPr>
        <p:spPr>
          <a:xfrm>
            <a:off x="2465865" y="730851"/>
            <a:ext cx="7326615" cy="1055608"/>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b="1">
                <a:solidFill>
                  <a:srgbClr val="005446"/>
                </a:solidFill>
                <a:latin typeface="Times New Roman" panose="02020603050405020304" pitchFamily="18" charset="0"/>
                <a:ea typeface="Calibri" panose="020F0502020204030204" pitchFamily="34" charset="0"/>
                <a:cs typeface="Times New Roman" panose="02020603050405020304" pitchFamily="18" charset="0"/>
              </a:rPr>
              <a:t>Một số nét cơ bản của xã hội nguyên thủy</a:t>
            </a:r>
            <a:endParaRPr lang="en-US" sz="2800" b="1">
              <a:solidFill>
                <a:srgbClr val="005446"/>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vi-VN" sz="2800" b="1">
                <a:solidFill>
                  <a:srgbClr val="005446"/>
                </a:solidFill>
                <a:latin typeface="Times New Roman" panose="02020603050405020304" pitchFamily="18" charset="0"/>
                <a:ea typeface="Calibri" panose="020F0502020204030204" pitchFamily="34" charset="0"/>
                <a:cs typeface="Times New Roman" panose="02020603050405020304" pitchFamily="18" charset="0"/>
              </a:rPr>
              <a:t> Việt Nam trong quá trình tan rã</a:t>
            </a:r>
          </a:p>
        </p:txBody>
      </p:sp>
      <p:sp>
        <p:nvSpPr>
          <p:cNvPr id="107" name="Hexagon 106">
            <a:extLst>
              <a:ext uri="{FF2B5EF4-FFF2-40B4-BE49-F238E27FC236}">
                <a16:creationId xmlns:a16="http://schemas.microsoft.com/office/drawing/2014/main" id="{DF6BE81F-D725-4CF7-936B-F6B2DF1E904A}"/>
              </a:ext>
            </a:extLst>
          </p:cNvPr>
          <p:cNvSpPr/>
          <p:nvPr/>
        </p:nvSpPr>
        <p:spPr>
          <a:xfrm rot="1800000">
            <a:off x="4974837" y="3351699"/>
            <a:ext cx="1524000" cy="1293823"/>
          </a:xfrm>
          <a:prstGeom prst="hexagon">
            <a:avLst>
              <a:gd name="adj" fmla="val 29775"/>
              <a:gd name="vf" fmla="val 115470"/>
            </a:avLst>
          </a:prstGeom>
          <a:solidFill>
            <a:srgbClr val="AB5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grpSp>
        <p:nvGrpSpPr>
          <p:cNvPr id="108" name="Group 107">
            <a:extLst>
              <a:ext uri="{FF2B5EF4-FFF2-40B4-BE49-F238E27FC236}">
                <a16:creationId xmlns:a16="http://schemas.microsoft.com/office/drawing/2014/main" id="{888036B7-7BE5-4707-8E04-ACE4E2961E69}"/>
              </a:ext>
            </a:extLst>
          </p:cNvPr>
          <p:cNvGrpSpPr/>
          <p:nvPr/>
        </p:nvGrpSpPr>
        <p:grpSpPr>
          <a:xfrm>
            <a:off x="5109929" y="3462555"/>
            <a:ext cx="1262018" cy="1071410"/>
            <a:chOff x="7789980" y="4687857"/>
            <a:chExt cx="1514422" cy="1285692"/>
          </a:xfrm>
        </p:grpSpPr>
        <p:sp>
          <p:nvSpPr>
            <p:cNvPr id="109" name="Hexagon 108">
              <a:extLst>
                <a:ext uri="{FF2B5EF4-FFF2-40B4-BE49-F238E27FC236}">
                  <a16:creationId xmlns:a16="http://schemas.microsoft.com/office/drawing/2014/main" id="{0B130FE2-D8F0-4A52-80F0-E4D6A53E64EE}"/>
                </a:ext>
              </a:extLst>
            </p:cNvPr>
            <p:cNvSpPr/>
            <p:nvPr/>
          </p:nvSpPr>
          <p:spPr>
            <a:xfrm rot="1800000">
              <a:off x="7789980" y="4687857"/>
              <a:ext cx="1514422" cy="1285692"/>
            </a:xfrm>
            <a:prstGeom prst="hexagon">
              <a:avLst>
                <a:gd name="adj" fmla="val 29775"/>
                <a:gd name="vf" fmla="val 115470"/>
              </a:avLst>
            </a:prstGeom>
            <a:gradFill flip="none" rotWithShape="1">
              <a:gsLst>
                <a:gs pos="33000">
                  <a:srgbClr val="FDFEFF"/>
                </a:gs>
                <a:gs pos="69000">
                  <a:srgbClr val="DDDDDE"/>
                </a:gs>
                <a:gs pos="86000">
                  <a:schemeClr val="bg1">
                    <a:lumMod val="65000"/>
                  </a:schemeClr>
                </a:gs>
              </a:gsLst>
              <a:path path="circle">
                <a:fillToRect r="100000" b="100000"/>
              </a:path>
              <a:tileRect l="-100000" t="-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sp>
          <p:nvSpPr>
            <p:cNvPr id="110" name="Hexagon 109">
              <a:extLst>
                <a:ext uri="{FF2B5EF4-FFF2-40B4-BE49-F238E27FC236}">
                  <a16:creationId xmlns:a16="http://schemas.microsoft.com/office/drawing/2014/main" id="{B0A881A1-57A3-4DC2-B6CC-5685CBA99FA3}"/>
                </a:ext>
              </a:extLst>
            </p:cNvPr>
            <p:cNvSpPr/>
            <p:nvPr/>
          </p:nvSpPr>
          <p:spPr>
            <a:xfrm rot="1800000">
              <a:off x="7789980" y="4687857"/>
              <a:ext cx="1514422" cy="1285692"/>
            </a:xfrm>
            <a:prstGeom prst="hexagon">
              <a:avLst>
                <a:gd name="adj" fmla="val 29775"/>
                <a:gd name="vf" fmla="val 115470"/>
              </a:avLst>
            </a:prstGeom>
            <a:gradFill flip="none" rotWithShape="1">
              <a:gsLst>
                <a:gs pos="36000">
                  <a:schemeClr val="accent3">
                    <a:lumMod val="5000"/>
                    <a:lumOff val="95000"/>
                  </a:schemeClr>
                </a:gs>
                <a:gs pos="89000">
                  <a:schemeClr val="accent3">
                    <a:lumMod val="45000"/>
                    <a:lumOff val="55000"/>
                    <a:alpha val="74000"/>
                  </a:schemeClr>
                </a:gs>
                <a:gs pos="91000">
                  <a:schemeClr val="accent3">
                    <a:lumMod val="45000"/>
                    <a:lumOff val="55000"/>
                    <a:alpha val="73000"/>
                  </a:schemeClr>
                </a:gs>
                <a:gs pos="100000">
                  <a:schemeClr val="accent3">
                    <a:lumMod val="30000"/>
                    <a:lumOff val="70000"/>
                    <a:alpha val="9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grpSp>
      <p:sp>
        <p:nvSpPr>
          <p:cNvPr id="111" name="Hexagon 110">
            <a:extLst>
              <a:ext uri="{FF2B5EF4-FFF2-40B4-BE49-F238E27FC236}">
                <a16:creationId xmlns:a16="http://schemas.microsoft.com/office/drawing/2014/main" id="{99ADA1FC-415B-4168-A83D-0959C997E63D}"/>
              </a:ext>
            </a:extLst>
          </p:cNvPr>
          <p:cNvSpPr/>
          <p:nvPr/>
        </p:nvSpPr>
        <p:spPr>
          <a:xfrm rot="1800000">
            <a:off x="6255053" y="3351700"/>
            <a:ext cx="1524000" cy="1293823"/>
          </a:xfrm>
          <a:prstGeom prst="hexagon">
            <a:avLst>
              <a:gd name="adj" fmla="val 29775"/>
              <a:gd name="vf" fmla="val 115470"/>
            </a:avLst>
          </a:prstGeom>
          <a:solidFill>
            <a:srgbClr val="CB3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grpSp>
        <p:nvGrpSpPr>
          <p:cNvPr id="112" name="Group 111">
            <a:extLst>
              <a:ext uri="{FF2B5EF4-FFF2-40B4-BE49-F238E27FC236}">
                <a16:creationId xmlns:a16="http://schemas.microsoft.com/office/drawing/2014/main" id="{0AA4A240-DD44-4EF6-B23E-F27EA37EFA61}"/>
              </a:ext>
            </a:extLst>
          </p:cNvPr>
          <p:cNvGrpSpPr/>
          <p:nvPr/>
        </p:nvGrpSpPr>
        <p:grpSpPr>
          <a:xfrm>
            <a:off x="6390146" y="3462555"/>
            <a:ext cx="1262018" cy="1071410"/>
            <a:chOff x="7789980" y="4687857"/>
            <a:chExt cx="1514422" cy="1285692"/>
          </a:xfrm>
        </p:grpSpPr>
        <p:sp>
          <p:nvSpPr>
            <p:cNvPr id="113" name="Hexagon 112">
              <a:extLst>
                <a:ext uri="{FF2B5EF4-FFF2-40B4-BE49-F238E27FC236}">
                  <a16:creationId xmlns:a16="http://schemas.microsoft.com/office/drawing/2014/main" id="{553364CA-48BC-473D-945F-DFA3046205CD}"/>
                </a:ext>
              </a:extLst>
            </p:cNvPr>
            <p:cNvSpPr/>
            <p:nvPr/>
          </p:nvSpPr>
          <p:spPr>
            <a:xfrm rot="1800000">
              <a:off x="7789980" y="4687857"/>
              <a:ext cx="1514422" cy="1285692"/>
            </a:xfrm>
            <a:prstGeom prst="hexagon">
              <a:avLst>
                <a:gd name="adj" fmla="val 29775"/>
                <a:gd name="vf" fmla="val 115470"/>
              </a:avLst>
            </a:prstGeom>
            <a:gradFill flip="none" rotWithShape="1">
              <a:gsLst>
                <a:gs pos="33000">
                  <a:srgbClr val="FDFEFF"/>
                </a:gs>
                <a:gs pos="69000">
                  <a:srgbClr val="DDDDDE"/>
                </a:gs>
                <a:gs pos="86000">
                  <a:schemeClr val="bg1">
                    <a:lumMod val="65000"/>
                  </a:schemeClr>
                </a:gs>
              </a:gsLst>
              <a:path path="circle">
                <a:fillToRect r="100000" b="100000"/>
              </a:path>
              <a:tileRect l="-100000" t="-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sp>
          <p:nvSpPr>
            <p:cNvPr id="114" name="Hexagon 113">
              <a:extLst>
                <a:ext uri="{FF2B5EF4-FFF2-40B4-BE49-F238E27FC236}">
                  <a16:creationId xmlns:a16="http://schemas.microsoft.com/office/drawing/2014/main" id="{87199533-A938-45ED-BE03-2F519B581AB8}"/>
                </a:ext>
              </a:extLst>
            </p:cNvPr>
            <p:cNvSpPr/>
            <p:nvPr/>
          </p:nvSpPr>
          <p:spPr>
            <a:xfrm rot="1800000">
              <a:off x="7789980" y="4687857"/>
              <a:ext cx="1514422" cy="1285692"/>
            </a:xfrm>
            <a:prstGeom prst="hexagon">
              <a:avLst>
                <a:gd name="adj" fmla="val 29775"/>
                <a:gd name="vf" fmla="val 115470"/>
              </a:avLst>
            </a:prstGeom>
            <a:gradFill flip="none" rotWithShape="1">
              <a:gsLst>
                <a:gs pos="36000">
                  <a:schemeClr val="accent3">
                    <a:lumMod val="5000"/>
                    <a:lumOff val="95000"/>
                  </a:schemeClr>
                </a:gs>
                <a:gs pos="89000">
                  <a:schemeClr val="accent3">
                    <a:lumMod val="45000"/>
                    <a:lumOff val="55000"/>
                    <a:alpha val="74000"/>
                  </a:schemeClr>
                </a:gs>
                <a:gs pos="91000">
                  <a:schemeClr val="accent3">
                    <a:lumMod val="45000"/>
                    <a:lumOff val="55000"/>
                    <a:alpha val="73000"/>
                  </a:schemeClr>
                </a:gs>
                <a:gs pos="100000">
                  <a:schemeClr val="accent3">
                    <a:lumMod val="30000"/>
                    <a:lumOff val="70000"/>
                    <a:alpha val="9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grpSp>
      <p:sp>
        <p:nvSpPr>
          <p:cNvPr id="115" name="Hexagon 114">
            <a:extLst>
              <a:ext uri="{FF2B5EF4-FFF2-40B4-BE49-F238E27FC236}">
                <a16:creationId xmlns:a16="http://schemas.microsoft.com/office/drawing/2014/main" id="{E15200E1-FBE6-4985-A25E-4B7B3726BA27}"/>
              </a:ext>
            </a:extLst>
          </p:cNvPr>
          <p:cNvSpPr/>
          <p:nvPr/>
        </p:nvSpPr>
        <p:spPr>
          <a:xfrm rot="1800000">
            <a:off x="7561476" y="3354651"/>
            <a:ext cx="1524000" cy="1293823"/>
          </a:xfrm>
          <a:prstGeom prst="hexagon">
            <a:avLst>
              <a:gd name="adj" fmla="val 29775"/>
              <a:gd name="vf" fmla="val 115470"/>
            </a:avLst>
          </a:prstGeom>
          <a:solidFill>
            <a:srgbClr val="78A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grpSp>
        <p:nvGrpSpPr>
          <p:cNvPr id="116" name="Group 115">
            <a:extLst>
              <a:ext uri="{FF2B5EF4-FFF2-40B4-BE49-F238E27FC236}">
                <a16:creationId xmlns:a16="http://schemas.microsoft.com/office/drawing/2014/main" id="{59B2916D-A502-45D1-9A18-F17C68853DD7}"/>
              </a:ext>
            </a:extLst>
          </p:cNvPr>
          <p:cNvGrpSpPr/>
          <p:nvPr/>
        </p:nvGrpSpPr>
        <p:grpSpPr>
          <a:xfrm>
            <a:off x="7696568" y="3465506"/>
            <a:ext cx="1262018" cy="1071410"/>
            <a:chOff x="7789980" y="4687857"/>
            <a:chExt cx="1514422" cy="1285692"/>
          </a:xfrm>
        </p:grpSpPr>
        <p:sp>
          <p:nvSpPr>
            <p:cNvPr id="117" name="Hexagon 116">
              <a:extLst>
                <a:ext uri="{FF2B5EF4-FFF2-40B4-BE49-F238E27FC236}">
                  <a16:creationId xmlns:a16="http://schemas.microsoft.com/office/drawing/2014/main" id="{9207CFA4-4C81-4F9E-9419-2511C5AAA030}"/>
                </a:ext>
              </a:extLst>
            </p:cNvPr>
            <p:cNvSpPr/>
            <p:nvPr/>
          </p:nvSpPr>
          <p:spPr>
            <a:xfrm rot="1800000">
              <a:off x="7789980" y="4687857"/>
              <a:ext cx="1514422" cy="1285692"/>
            </a:xfrm>
            <a:prstGeom prst="hexagon">
              <a:avLst>
                <a:gd name="adj" fmla="val 29775"/>
                <a:gd name="vf" fmla="val 115470"/>
              </a:avLst>
            </a:prstGeom>
            <a:gradFill flip="none" rotWithShape="1">
              <a:gsLst>
                <a:gs pos="33000">
                  <a:srgbClr val="FDFEFF"/>
                </a:gs>
                <a:gs pos="69000">
                  <a:srgbClr val="DDDDDE"/>
                </a:gs>
                <a:gs pos="86000">
                  <a:schemeClr val="bg1">
                    <a:lumMod val="65000"/>
                  </a:schemeClr>
                </a:gs>
              </a:gsLst>
              <a:path path="circle">
                <a:fillToRect r="100000" b="100000"/>
              </a:path>
              <a:tileRect l="-100000" t="-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sp>
          <p:nvSpPr>
            <p:cNvPr id="118" name="Hexagon 117">
              <a:extLst>
                <a:ext uri="{FF2B5EF4-FFF2-40B4-BE49-F238E27FC236}">
                  <a16:creationId xmlns:a16="http://schemas.microsoft.com/office/drawing/2014/main" id="{359461F0-563A-4264-9815-CAC312E06057}"/>
                </a:ext>
              </a:extLst>
            </p:cNvPr>
            <p:cNvSpPr/>
            <p:nvPr/>
          </p:nvSpPr>
          <p:spPr>
            <a:xfrm rot="1800000">
              <a:off x="7789980" y="4687857"/>
              <a:ext cx="1514422" cy="1285692"/>
            </a:xfrm>
            <a:prstGeom prst="hexagon">
              <a:avLst>
                <a:gd name="adj" fmla="val 29775"/>
                <a:gd name="vf" fmla="val 115470"/>
              </a:avLst>
            </a:prstGeom>
            <a:gradFill flip="none" rotWithShape="1">
              <a:gsLst>
                <a:gs pos="36000">
                  <a:schemeClr val="accent3">
                    <a:lumMod val="5000"/>
                    <a:lumOff val="95000"/>
                  </a:schemeClr>
                </a:gs>
                <a:gs pos="89000">
                  <a:schemeClr val="accent3">
                    <a:lumMod val="45000"/>
                    <a:lumOff val="55000"/>
                    <a:alpha val="74000"/>
                  </a:schemeClr>
                </a:gs>
                <a:gs pos="91000">
                  <a:schemeClr val="accent3">
                    <a:lumMod val="45000"/>
                    <a:lumOff val="55000"/>
                    <a:alpha val="73000"/>
                  </a:schemeClr>
                </a:gs>
                <a:gs pos="100000">
                  <a:schemeClr val="accent3">
                    <a:lumMod val="30000"/>
                    <a:lumOff val="70000"/>
                    <a:alpha val="9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grpSp>
      <p:sp>
        <p:nvSpPr>
          <p:cNvPr id="119" name="Hexagon 118">
            <a:extLst>
              <a:ext uri="{FF2B5EF4-FFF2-40B4-BE49-F238E27FC236}">
                <a16:creationId xmlns:a16="http://schemas.microsoft.com/office/drawing/2014/main" id="{F5BE35A1-C2C9-48F0-A91D-A5F914F3A564}"/>
              </a:ext>
            </a:extLst>
          </p:cNvPr>
          <p:cNvSpPr/>
          <p:nvPr/>
        </p:nvSpPr>
        <p:spPr>
          <a:xfrm rot="1800000">
            <a:off x="8872612" y="3365397"/>
            <a:ext cx="1524000" cy="1293823"/>
          </a:xfrm>
          <a:prstGeom prst="hexagon">
            <a:avLst>
              <a:gd name="adj" fmla="val 29775"/>
              <a:gd name="vf" fmla="val 115470"/>
            </a:avLst>
          </a:prstGeom>
          <a:solidFill>
            <a:srgbClr val="EB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grpSp>
        <p:nvGrpSpPr>
          <p:cNvPr id="120" name="Group 119">
            <a:extLst>
              <a:ext uri="{FF2B5EF4-FFF2-40B4-BE49-F238E27FC236}">
                <a16:creationId xmlns:a16="http://schemas.microsoft.com/office/drawing/2014/main" id="{1FEBBD92-FF4A-41ED-A9F1-7CC71EF8BEE6}"/>
              </a:ext>
            </a:extLst>
          </p:cNvPr>
          <p:cNvGrpSpPr/>
          <p:nvPr/>
        </p:nvGrpSpPr>
        <p:grpSpPr>
          <a:xfrm>
            <a:off x="9007705" y="3476253"/>
            <a:ext cx="1262018" cy="1071410"/>
            <a:chOff x="7789980" y="4687857"/>
            <a:chExt cx="1514422" cy="1285692"/>
          </a:xfrm>
        </p:grpSpPr>
        <p:sp>
          <p:nvSpPr>
            <p:cNvPr id="121" name="Hexagon 120">
              <a:extLst>
                <a:ext uri="{FF2B5EF4-FFF2-40B4-BE49-F238E27FC236}">
                  <a16:creationId xmlns:a16="http://schemas.microsoft.com/office/drawing/2014/main" id="{F82E92AA-B291-4F83-87AA-3C4264D3AEB3}"/>
                </a:ext>
              </a:extLst>
            </p:cNvPr>
            <p:cNvSpPr/>
            <p:nvPr/>
          </p:nvSpPr>
          <p:spPr>
            <a:xfrm rot="1800000">
              <a:off x="7789980" y="4687857"/>
              <a:ext cx="1514422" cy="1285692"/>
            </a:xfrm>
            <a:prstGeom prst="hexagon">
              <a:avLst>
                <a:gd name="adj" fmla="val 29775"/>
                <a:gd name="vf" fmla="val 115470"/>
              </a:avLst>
            </a:prstGeom>
            <a:gradFill flip="none" rotWithShape="1">
              <a:gsLst>
                <a:gs pos="33000">
                  <a:srgbClr val="FDFEFF"/>
                </a:gs>
                <a:gs pos="69000">
                  <a:srgbClr val="DDDDDE"/>
                </a:gs>
                <a:gs pos="86000">
                  <a:schemeClr val="bg1">
                    <a:lumMod val="65000"/>
                  </a:schemeClr>
                </a:gs>
              </a:gsLst>
              <a:path path="circle">
                <a:fillToRect r="100000" b="100000"/>
              </a:path>
              <a:tileRect l="-100000" t="-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sp>
          <p:nvSpPr>
            <p:cNvPr id="122" name="Hexagon 121">
              <a:extLst>
                <a:ext uri="{FF2B5EF4-FFF2-40B4-BE49-F238E27FC236}">
                  <a16:creationId xmlns:a16="http://schemas.microsoft.com/office/drawing/2014/main" id="{FF4836F9-25BB-4374-BB4F-33CA467CA1E4}"/>
                </a:ext>
              </a:extLst>
            </p:cNvPr>
            <p:cNvSpPr/>
            <p:nvPr/>
          </p:nvSpPr>
          <p:spPr>
            <a:xfrm rot="1800000">
              <a:off x="7789980" y="4687857"/>
              <a:ext cx="1514422" cy="1285692"/>
            </a:xfrm>
            <a:prstGeom prst="hexagon">
              <a:avLst>
                <a:gd name="adj" fmla="val 29775"/>
                <a:gd name="vf" fmla="val 115470"/>
              </a:avLst>
            </a:prstGeom>
            <a:gradFill flip="none" rotWithShape="1">
              <a:gsLst>
                <a:gs pos="36000">
                  <a:schemeClr val="accent3">
                    <a:lumMod val="5000"/>
                    <a:lumOff val="95000"/>
                  </a:schemeClr>
                </a:gs>
                <a:gs pos="89000">
                  <a:schemeClr val="accent3">
                    <a:lumMod val="45000"/>
                    <a:lumOff val="55000"/>
                    <a:alpha val="74000"/>
                  </a:schemeClr>
                </a:gs>
                <a:gs pos="91000">
                  <a:schemeClr val="accent3">
                    <a:lumMod val="45000"/>
                    <a:lumOff val="55000"/>
                    <a:alpha val="73000"/>
                  </a:schemeClr>
                </a:gs>
                <a:gs pos="100000">
                  <a:schemeClr val="accent3">
                    <a:lumMod val="30000"/>
                    <a:lumOff val="70000"/>
                    <a:alpha val="9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250">
                <a:solidFill>
                  <a:prstClr val="white"/>
                </a:solidFill>
                <a:latin typeface="Times New Roman" panose="02020603050405020304" pitchFamily="18" charset="0"/>
                <a:cs typeface="Times New Roman" panose="02020603050405020304" pitchFamily="18" charset="0"/>
              </a:endParaRPr>
            </a:p>
          </p:txBody>
        </p:sp>
      </p:grpSp>
      <p:cxnSp>
        <p:nvCxnSpPr>
          <p:cNvPr id="123" name="Straight Connector 122">
            <a:extLst>
              <a:ext uri="{FF2B5EF4-FFF2-40B4-BE49-F238E27FC236}">
                <a16:creationId xmlns:a16="http://schemas.microsoft.com/office/drawing/2014/main" id="{2C050400-5F5C-4D17-ACEB-7C2A73C883EB}"/>
              </a:ext>
            </a:extLst>
          </p:cNvPr>
          <p:cNvCxnSpPr/>
          <p:nvPr/>
        </p:nvCxnSpPr>
        <p:spPr>
          <a:xfrm flipV="1">
            <a:off x="5192187" y="3099289"/>
            <a:ext cx="523095" cy="283859"/>
          </a:xfrm>
          <a:prstGeom prst="line">
            <a:avLst/>
          </a:prstGeom>
          <a:ln w="19050">
            <a:solidFill>
              <a:srgbClr val="AB52A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8C86041-DF38-407E-830B-012AFC960F6D}"/>
              </a:ext>
            </a:extLst>
          </p:cNvPr>
          <p:cNvCxnSpPr/>
          <p:nvPr/>
        </p:nvCxnSpPr>
        <p:spPr>
          <a:xfrm>
            <a:off x="5711847" y="3107168"/>
            <a:ext cx="523095" cy="283859"/>
          </a:xfrm>
          <a:prstGeom prst="line">
            <a:avLst/>
          </a:prstGeom>
          <a:ln w="19050">
            <a:solidFill>
              <a:srgbClr val="AB52A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D5C2E488-32E9-4C04-8353-5466F3B7673A}"/>
              </a:ext>
            </a:extLst>
          </p:cNvPr>
          <p:cNvCxnSpPr/>
          <p:nvPr/>
        </p:nvCxnSpPr>
        <p:spPr>
          <a:xfrm flipV="1">
            <a:off x="5711847" y="2721411"/>
            <a:ext cx="0" cy="377879"/>
          </a:xfrm>
          <a:prstGeom prst="straightConnector1">
            <a:avLst/>
          </a:prstGeom>
          <a:ln w="19050">
            <a:solidFill>
              <a:srgbClr val="AB52A2"/>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31C82F74-E05A-4A28-8A69-1E67985C208F}"/>
              </a:ext>
            </a:extLst>
          </p:cNvPr>
          <p:cNvSpPr txBox="1"/>
          <p:nvPr/>
        </p:nvSpPr>
        <p:spPr>
          <a:xfrm>
            <a:off x="-13051" y="1834971"/>
            <a:ext cx="5184266" cy="2246769"/>
          </a:xfrm>
          <a:prstGeom prst="rect">
            <a:avLst/>
          </a:prstGeom>
          <a:noFill/>
        </p:spPr>
        <p:txBody>
          <a:bodyPr wrap="square" rtlCol="0">
            <a:spAutoFit/>
          </a:bodyPr>
          <a:lstStyle/>
          <a:p>
            <a:pPr algn="ctr" defTabSz="761970">
              <a:defRPr/>
            </a:pPr>
            <a:r>
              <a:rPr lang="vi-VN" sz="2800">
                <a:latin typeface="Times New Roman" panose="02020603050405020304" pitchFamily="18" charset="0"/>
                <a:cs typeface="Times New Roman" panose="02020603050405020304" pitchFamily="18" charset="0"/>
              </a:rPr>
              <a:t>Thể hiện qua ba nền văn hoá: Phùng Nguyên, Đồng Đậu, Gò Mun: Chứng tỏ người nguyên thuỷ đã mở rộng địa bàn cư trú chuyển dần xuống vùng đồng bằng.</a:t>
            </a:r>
          </a:p>
        </p:txBody>
      </p:sp>
      <p:cxnSp>
        <p:nvCxnSpPr>
          <p:cNvPr id="127" name="Straight Connector 126">
            <a:extLst>
              <a:ext uri="{FF2B5EF4-FFF2-40B4-BE49-F238E27FC236}">
                <a16:creationId xmlns:a16="http://schemas.microsoft.com/office/drawing/2014/main" id="{3E93BBBB-8751-44B8-9170-E2EC9A1C9F4C}"/>
              </a:ext>
            </a:extLst>
          </p:cNvPr>
          <p:cNvCxnSpPr/>
          <p:nvPr/>
        </p:nvCxnSpPr>
        <p:spPr>
          <a:xfrm>
            <a:off x="6483769" y="4616779"/>
            <a:ext cx="523095" cy="283859"/>
          </a:xfrm>
          <a:prstGeom prst="line">
            <a:avLst/>
          </a:prstGeom>
          <a:ln w="19050">
            <a:solidFill>
              <a:srgbClr val="CB333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62FA2A8-3880-4888-84A7-F8A72E3AF779}"/>
              </a:ext>
            </a:extLst>
          </p:cNvPr>
          <p:cNvCxnSpPr/>
          <p:nvPr/>
        </p:nvCxnSpPr>
        <p:spPr>
          <a:xfrm flipV="1">
            <a:off x="7009367" y="4613428"/>
            <a:ext cx="523095" cy="283859"/>
          </a:xfrm>
          <a:prstGeom prst="line">
            <a:avLst/>
          </a:prstGeom>
          <a:ln w="19050">
            <a:solidFill>
              <a:srgbClr val="CB333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5EAA999-E3BC-44C4-AF35-56BEC307E304}"/>
              </a:ext>
            </a:extLst>
          </p:cNvPr>
          <p:cNvCxnSpPr/>
          <p:nvPr/>
        </p:nvCxnSpPr>
        <p:spPr>
          <a:xfrm>
            <a:off x="7006767" y="4900870"/>
            <a:ext cx="0" cy="377879"/>
          </a:xfrm>
          <a:prstGeom prst="straightConnector1">
            <a:avLst/>
          </a:prstGeom>
          <a:ln w="19050">
            <a:solidFill>
              <a:srgbClr val="CB3335"/>
            </a:solidFill>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ACD5FC17-0991-4640-8003-DE768A749E69}"/>
              </a:ext>
            </a:extLst>
          </p:cNvPr>
          <p:cNvSpPr txBox="1"/>
          <p:nvPr/>
        </p:nvSpPr>
        <p:spPr>
          <a:xfrm>
            <a:off x="3868829" y="5392092"/>
            <a:ext cx="4119085" cy="1384995"/>
          </a:xfrm>
          <a:prstGeom prst="rect">
            <a:avLst/>
          </a:prstGeom>
          <a:noFill/>
        </p:spPr>
        <p:txBody>
          <a:bodyPr wrap="square" rtlCol="0">
            <a:spAutoFit/>
          </a:bodyPr>
          <a:lstStyle/>
          <a:p>
            <a:pPr algn="ctr" defTabSz="761970">
              <a:defRPr/>
            </a:pPr>
            <a:r>
              <a:rPr lang="vi-VN" sz="2800">
                <a:latin typeface="Times New Roman" panose="02020603050405020304" pitchFamily="18" charset="0"/>
                <a:cs typeface="Times New Roman" panose="02020603050405020304" pitchFamily="18" charset="0"/>
              </a:rPr>
              <a:t>Cư dân đã phát minh ra thuật luyện kim, chế tạo công cụ, vũ khí bằng đồng</a:t>
            </a:r>
          </a:p>
        </p:txBody>
      </p:sp>
      <p:cxnSp>
        <p:nvCxnSpPr>
          <p:cNvPr id="131" name="Straight Connector 130">
            <a:extLst>
              <a:ext uri="{FF2B5EF4-FFF2-40B4-BE49-F238E27FC236}">
                <a16:creationId xmlns:a16="http://schemas.microsoft.com/office/drawing/2014/main" id="{8C30857D-3518-4D4A-B1FB-364E34FFAFCD}"/>
              </a:ext>
            </a:extLst>
          </p:cNvPr>
          <p:cNvCxnSpPr/>
          <p:nvPr/>
        </p:nvCxnSpPr>
        <p:spPr>
          <a:xfrm flipV="1">
            <a:off x="7806311" y="3098239"/>
            <a:ext cx="523095" cy="283859"/>
          </a:xfrm>
          <a:prstGeom prst="line">
            <a:avLst/>
          </a:prstGeom>
          <a:ln w="19050">
            <a:solidFill>
              <a:srgbClr val="78AB0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888D5D7-0812-4334-9624-938ECDC1855D}"/>
              </a:ext>
            </a:extLst>
          </p:cNvPr>
          <p:cNvCxnSpPr/>
          <p:nvPr/>
        </p:nvCxnSpPr>
        <p:spPr>
          <a:xfrm>
            <a:off x="8325971" y="3100826"/>
            <a:ext cx="523095" cy="283859"/>
          </a:xfrm>
          <a:prstGeom prst="line">
            <a:avLst/>
          </a:prstGeom>
          <a:ln w="19050">
            <a:solidFill>
              <a:srgbClr val="78AB0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101F6294-C85B-47F7-81C8-9C5401DC453F}"/>
              </a:ext>
            </a:extLst>
          </p:cNvPr>
          <p:cNvCxnSpPr/>
          <p:nvPr/>
        </p:nvCxnSpPr>
        <p:spPr>
          <a:xfrm flipV="1">
            <a:off x="8325971" y="2720361"/>
            <a:ext cx="0" cy="377879"/>
          </a:xfrm>
          <a:prstGeom prst="straightConnector1">
            <a:avLst/>
          </a:prstGeom>
          <a:ln w="19050">
            <a:solidFill>
              <a:srgbClr val="78AB06"/>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439655AD-E11D-4920-9AFA-3BD1E6AF8813}"/>
              </a:ext>
            </a:extLst>
          </p:cNvPr>
          <p:cNvSpPr txBox="1"/>
          <p:nvPr/>
        </p:nvSpPr>
        <p:spPr>
          <a:xfrm>
            <a:off x="5891297" y="2125834"/>
            <a:ext cx="5072586" cy="523220"/>
          </a:xfrm>
          <a:prstGeom prst="rect">
            <a:avLst/>
          </a:prstGeom>
          <a:noFill/>
        </p:spPr>
        <p:txBody>
          <a:bodyPr wrap="square" rtlCol="0">
            <a:spAutoFit/>
          </a:bodyPr>
          <a:lstStyle/>
          <a:p>
            <a:pPr algn="ctr" defTabSz="761970">
              <a:defRPr/>
            </a:pPr>
            <a:r>
              <a:rPr lang="vi-VN" sz="2800">
                <a:latin typeface="Times New Roman" panose="02020603050405020304" pitchFamily="18" charset="0"/>
                <a:cs typeface="Times New Roman" panose="02020603050405020304" pitchFamily="18" charset="0"/>
              </a:rPr>
              <a:t>Đồ gốm phát triển, đẹp </a:t>
            </a:r>
          </a:p>
        </p:txBody>
      </p:sp>
      <p:cxnSp>
        <p:nvCxnSpPr>
          <p:cNvPr id="135" name="Straight Connector 134">
            <a:extLst>
              <a:ext uri="{FF2B5EF4-FFF2-40B4-BE49-F238E27FC236}">
                <a16:creationId xmlns:a16="http://schemas.microsoft.com/office/drawing/2014/main" id="{2500E3D8-E773-4872-89DF-50C6A4F19AC5}"/>
              </a:ext>
            </a:extLst>
          </p:cNvPr>
          <p:cNvCxnSpPr>
            <a:cxnSpLocks/>
          </p:cNvCxnSpPr>
          <p:nvPr/>
        </p:nvCxnSpPr>
        <p:spPr>
          <a:xfrm>
            <a:off x="9107898" y="4584735"/>
            <a:ext cx="523095" cy="283859"/>
          </a:xfrm>
          <a:prstGeom prst="line">
            <a:avLst/>
          </a:prstGeom>
          <a:ln w="19050">
            <a:solidFill>
              <a:srgbClr val="EB448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CB0CBA8-2918-4C2D-84DE-DC4D5120A254}"/>
              </a:ext>
            </a:extLst>
          </p:cNvPr>
          <p:cNvCxnSpPr>
            <a:cxnSpLocks/>
          </p:cNvCxnSpPr>
          <p:nvPr/>
        </p:nvCxnSpPr>
        <p:spPr>
          <a:xfrm flipV="1">
            <a:off x="9633496" y="4587322"/>
            <a:ext cx="523095" cy="283859"/>
          </a:xfrm>
          <a:prstGeom prst="line">
            <a:avLst/>
          </a:prstGeom>
          <a:ln w="19050">
            <a:solidFill>
              <a:srgbClr val="EB448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5E58195A-E85D-4AF6-9676-91E85CF0E5D0}"/>
              </a:ext>
            </a:extLst>
          </p:cNvPr>
          <p:cNvCxnSpPr>
            <a:cxnSpLocks/>
          </p:cNvCxnSpPr>
          <p:nvPr/>
        </p:nvCxnSpPr>
        <p:spPr>
          <a:xfrm>
            <a:off x="9627558" y="4868594"/>
            <a:ext cx="0" cy="377879"/>
          </a:xfrm>
          <a:prstGeom prst="straightConnector1">
            <a:avLst/>
          </a:prstGeom>
          <a:ln w="19050">
            <a:solidFill>
              <a:srgbClr val="EB448C"/>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FC926F44-005B-458B-82E8-D2B70C5EE924}"/>
              </a:ext>
            </a:extLst>
          </p:cNvPr>
          <p:cNvSpPr txBox="1"/>
          <p:nvPr/>
        </p:nvSpPr>
        <p:spPr>
          <a:xfrm>
            <a:off x="8195428" y="5375563"/>
            <a:ext cx="3675144" cy="1384995"/>
          </a:xfrm>
          <a:prstGeom prst="rect">
            <a:avLst/>
          </a:prstGeom>
          <a:noFill/>
        </p:spPr>
        <p:txBody>
          <a:bodyPr wrap="square" rtlCol="0">
            <a:spAutoFit/>
          </a:bodyPr>
          <a:lstStyle/>
          <a:p>
            <a:pPr algn="ctr" defTabSz="761970">
              <a:defRPr/>
            </a:pPr>
            <a:r>
              <a:rPr lang="vi-VN" sz="2800">
                <a:latin typeface="Times New Roman" panose="02020603050405020304" pitchFamily="18" charset="0"/>
                <a:cs typeface="Times New Roman" panose="02020603050405020304" pitchFamily="18" charset="0"/>
              </a:rPr>
              <a:t>Định cư ven các con sông và có đời sống tinh thần phong phú </a:t>
            </a:r>
            <a:endParaRPr lang="en-US" sz="2800">
              <a:latin typeface="Times New Roman" panose="02020603050405020304" pitchFamily="18" charset="0"/>
              <a:cs typeface="Times New Roman" panose="02020603050405020304" pitchFamily="18" charset="0"/>
            </a:endParaRPr>
          </a:p>
        </p:txBody>
      </p:sp>
      <p:pic>
        <p:nvPicPr>
          <p:cNvPr id="139" name="Picture 138">
            <a:extLst>
              <a:ext uri="{FF2B5EF4-FFF2-40B4-BE49-F238E27FC236}">
                <a16:creationId xmlns:a16="http://schemas.microsoft.com/office/drawing/2014/main" id="{F5AC2CD5-28CF-47F5-96CD-8D53467B6F7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11795" y1="10769" x2="18462" y2="34231"/>
                        <a14:foregroundMark x1="7949" y1="11154" x2="22564" y2="7308"/>
                        <a14:foregroundMark x1="5641" y1="11923" x2="10513" y2="41154"/>
                        <a14:foregroundMark x1="16154" y1="44231" x2="25128" y2="33077"/>
                        <a14:foregroundMark x1="10256" y1="16538" x2="26154" y2="16538"/>
                        <a14:foregroundMark x1="27436" y1="30769" x2="27179" y2="21538"/>
                        <a14:foregroundMark x1="75385" y1="8462" x2="84872" y2="36538"/>
                        <a14:foregroundMark x1="80769" y1="10385" x2="94872" y2="30769"/>
                        <a14:foregroundMark x1="89744" y1="10385" x2="77692" y2="41538"/>
                        <a14:foregroundMark x1="74103" y1="63462" x2="86923" y2="84231"/>
                        <a14:foregroundMark x1="17949" y1="67308" x2="17949" y2="67308"/>
                        <a14:foregroundMark x1="14872" y1="58846" x2="14872" y2="58846"/>
                        <a14:foregroundMark x1="15897" y1="57308" x2="15385" y2="91538"/>
                        <a14:foregroundMark x1="22821" y1="59615" x2="22821" y2="59615"/>
                        <a14:foregroundMark x1="42051" y1="58846" x2="54615" y2="89615"/>
                        <a14:foregroundMark x1="41282" y1="85769" x2="56923" y2="57308"/>
                        <a14:foregroundMark x1="45897" y1="56538" x2="49487" y2="94231"/>
                        <a14:foregroundMark x1="38718" y1="82692" x2="38718" y2="82692"/>
                        <a14:foregroundMark x1="38718" y1="82692" x2="38718" y2="82692"/>
                        <a14:foregroundMark x1="38718" y1="82692" x2="38718" y2="82692"/>
                        <a14:foregroundMark x1="37179" y1="66538" x2="37179" y2="66538"/>
                        <a14:foregroundMark x1="37179" y1="66538" x2="37179" y2="66538"/>
                        <a14:foregroundMark x1="43590" y1="61538" x2="43590" y2="61538"/>
                        <a14:foregroundMark x1="53333" y1="58077" x2="53333" y2="58077"/>
                        <a14:foregroundMark x1="53333" y1="58077" x2="53333" y2="58077"/>
                        <a14:foregroundMark x1="85128" y1="8077" x2="85128" y2="8077"/>
                        <a14:foregroundMark x1="85128" y1="8077" x2="85128" y2="8077"/>
                        <a14:foregroundMark x1="85128" y1="8077" x2="85128" y2="8077"/>
                        <a14:foregroundMark x1="83846" y1="90385" x2="92821" y2="87308"/>
                        <a14:foregroundMark x1="79231" y1="58077" x2="91795" y2="64615"/>
                        <a14:foregroundMark x1="5641" y1="74615" x2="8462" y2="88077"/>
                        <a14:foregroundMark x1="37692" y1="70000" x2="43590" y2="90000"/>
                        <a14:foregroundMark x1="71795" y1="68077" x2="76667" y2="89231"/>
                        <a14:foregroundMark x1="68462" y1="75769" x2="73333" y2="88077"/>
                        <a14:foregroundMark x1="40769" y1="59615" x2="52308" y2="53462"/>
                        <a14:foregroundMark x1="59231" y1="64231" x2="60513" y2="80769"/>
                        <a14:foregroundMark x1="50769" y1="95000" x2="61026" y2="84615"/>
                        <a14:foregroundMark x1="72564" y1="15385" x2="83077" y2="2692"/>
                        <a14:foregroundMark x1="84103" y1="44231" x2="95385" y2="35769"/>
                        <a14:foregroundMark x1="86667" y1="8846" x2="95128" y2="24615"/>
                        <a14:foregroundMark x1="70000" y1="23846" x2="80256" y2="41538"/>
                        <a14:foregroundMark x1="44872" y1="11923" x2="53333" y2="33846"/>
                        <a14:foregroundMark x1="3077" y1="21154" x2="9231" y2="34231"/>
                        <a14:foregroundMark x1="13590" y1="45769" x2="21538" y2="45385"/>
                        <a14:foregroundMark x1="24872" y1="9231" x2="30256" y2="23462"/>
                        <a14:foregroundMark x1="24103" y1="41538" x2="28974" y2="30385"/>
                        <a14:foregroundMark x1="71795" y1="32692" x2="77949" y2="43846"/>
                        <a14:foregroundMark x1="45641" y1="34615" x2="58974" y2="30769"/>
                        <a14:foregroundMark x1="57179" y1="82308" x2="54615" y2="65385"/>
                        <a14:foregroundMark x1="7436" y1="73077" x2="23846" y2="73462"/>
                        <a14:foregroundMark x1="10000" y1="80769" x2="26410" y2="68846"/>
                        <a14:foregroundMark x1="22308" y1="80000" x2="17692" y2="61538"/>
                        <a14:foregroundMark x1="8974" y1="25000" x2="24615" y2="25769"/>
                        <a14:foregroundMark x1="59231" y1="60385" x2="63333" y2="76923"/>
                        <a14:foregroundMark x1="88974" y1="6923" x2="96667" y2="23462"/>
                        <a14:foregroundMark x1="23846" y1="23462" x2="18718" y2="17692"/>
                        <a14:foregroundMark x1="77692" y1="62692" x2="93846" y2="69231"/>
                        <a14:foregroundMark x1="85385" y1="58462" x2="80513" y2="91923"/>
                        <a14:foregroundMark x1="71538" y1="75000" x2="89744" y2="75385"/>
                        <a14:foregroundMark x1="88462" y1="77308" x2="94615" y2="78462"/>
                        <a14:foregroundMark x1="6154" y1="65385" x2="2564" y2="80385"/>
                        <a14:foregroundMark x1="6667" y1="63462" x2="22564" y2="57308"/>
                        <a14:foregroundMark x1="17179" y1="49615" x2="11538" y2="25000"/>
                        <a14:foregroundMark x1="8974" y1="88077" x2="23333" y2="91154"/>
                        <a14:backgroundMark x1="32308" y1="47308" x2="32308" y2="47308"/>
                        <a14:backgroundMark x1="32051" y1="48077" x2="32051" y2="56923"/>
                        <a14:backgroundMark x1="65641" y1="43846" x2="65128" y2="55000"/>
                        <a14:backgroundMark x1="66410" y1="40000" x2="66667" y2="99615"/>
                        <a14:backgroundMark x1="33077" y1="1923" x2="33333" y2="94231"/>
                        <a14:backgroundMark x1="3590" y1="49231" x2="98718" y2="50385"/>
                        <a14:backgroundMark x1="3846" y1="41923" x2="3077" y2="54615"/>
                        <a14:backgroundMark x1="2564" y1="57308" x2="7436" y2="52692"/>
                        <a14:backgroundMark x1="29487" y1="96923" x2="33333" y2="92308"/>
                        <a14:backgroundMark x1="33590" y1="92308" x2="39487" y2="99231"/>
                        <a14:backgroundMark x1="63333" y1="94231" x2="70000" y2="96923"/>
                        <a14:backgroundMark x1="65641" y1="6538" x2="70769" y2="0"/>
                      </a14:backgroundRemoval>
                    </a14:imgEffect>
                  </a14:imgLayer>
                </a14:imgProps>
              </a:ext>
              <a:ext uri="{28A0092B-C50C-407E-A947-70E740481C1C}">
                <a14:useLocalDpi xmlns:a14="http://schemas.microsoft.com/office/drawing/2010/main" val="0"/>
              </a:ext>
            </a:extLst>
          </a:blip>
          <a:srcRect l="1781" t="2698" r="69015" b="53051"/>
          <a:stretch/>
        </p:blipFill>
        <p:spPr>
          <a:xfrm>
            <a:off x="7987914" y="3643510"/>
            <a:ext cx="655164" cy="661814"/>
          </a:xfrm>
          <a:prstGeom prst="ellipse">
            <a:avLst/>
          </a:prstGeom>
        </p:spPr>
      </p:pic>
      <p:pic>
        <p:nvPicPr>
          <p:cNvPr id="140" name="Picture 139">
            <a:extLst>
              <a:ext uri="{FF2B5EF4-FFF2-40B4-BE49-F238E27FC236}">
                <a16:creationId xmlns:a16="http://schemas.microsoft.com/office/drawing/2014/main" id="{FD62F57E-0E01-46A8-BE45-08CA5693A486}"/>
              </a:ext>
            </a:extLst>
          </p:cNvPr>
          <p:cNvPicPr>
            <a:picLocks/>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11795" y1="10769" x2="18462" y2="34231"/>
                        <a14:foregroundMark x1="7949" y1="11154" x2="22564" y2="7308"/>
                        <a14:foregroundMark x1="5641" y1="11923" x2="10513" y2="41154"/>
                        <a14:foregroundMark x1="16154" y1="44231" x2="25128" y2="33077"/>
                        <a14:foregroundMark x1="10256" y1="16538" x2="26154" y2="16538"/>
                        <a14:foregroundMark x1="27436" y1="30769" x2="27179" y2="21538"/>
                        <a14:foregroundMark x1="75385" y1="8462" x2="84872" y2="36538"/>
                        <a14:foregroundMark x1="80769" y1="10385" x2="94872" y2="30769"/>
                        <a14:foregroundMark x1="89744" y1="10385" x2="77692" y2="41538"/>
                        <a14:foregroundMark x1="74103" y1="63462" x2="86923" y2="84231"/>
                        <a14:foregroundMark x1="17949" y1="67308" x2="17949" y2="67308"/>
                        <a14:foregroundMark x1="14872" y1="58846" x2="14872" y2="58846"/>
                        <a14:foregroundMark x1="15897" y1="57308" x2="15385" y2="91538"/>
                        <a14:foregroundMark x1="22821" y1="59615" x2="22821" y2="59615"/>
                        <a14:foregroundMark x1="42051" y1="58846" x2="54615" y2="89615"/>
                        <a14:foregroundMark x1="41282" y1="85769" x2="56923" y2="57308"/>
                        <a14:foregroundMark x1="45897" y1="56538" x2="49487" y2="94231"/>
                        <a14:foregroundMark x1="38718" y1="82692" x2="38718" y2="82692"/>
                        <a14:foregroundMark x1="38718" y1="82692" x2="38718" y2="82692"/>
                        <a14:foregroundMark x1="38718" y1="82692" x2="38718" y2="82692"/>
                        <a14:foregroundMark x1="37179" y1="66538" x2="37179" y2="66538"/>
                        <a14:foregroundMark x1="37179" y1="66538" x2="37179" y2="66538"/>
                        <a14:foregroundMark x1="43590" y1="61538" x2="43590" y2="61538"/>
                        <a14:foregroundMark x1="53333" y1="58077" x2="53333" y2="58077"/>
                        <a14:foregroundMark x1="53333" y1="58077" x2="53333" y2="58077"/>
                        <a14:foregroundMark x1="85128" y1="8077" x2="85128" y2="8077"/>
                        <a14:foregroundMark x1="85128" y1="8077" x2="85128" y2="8077"/>
                        <a14:foregroundMark x1="85128" y1="8077" x2="85128" y2="8077"/>
                        <a14:foregroundMark x1="83846" y1="90385" x2="92821" y2="87308"/>
                        <a14:foregroundMark x1="79231" y1="58077" x2="91795" y2="64615"/>
                        <a14:foregroundMark x1="5641" y1="74615" x2="8462" y2="88077"/>
                        <a14:foregroundMark x1="37692" y1="70000" x2="43590" y2="90000"/>
                        <a14:foregroundMark x1="71795" y1="68077" x2="76667" y2="89231"/>
                        <a14:foregroundMark x1="68462" y1="75769" x2="73333" y2="88077"/>
                        <a14:foregroundMark x1="40769" y1="59615" x2="52308" y2="53462"/>
                        <a14:foregroundMark x1="59231" y1="64231" x2="60513" y2="80769"/>
                        <a14:foregroundMark x1="50769" y1="95000" x2="61026" y2="84615"/>
                        <a14:foregroundMark x1="72564" y1="15385" x2="83077" y2="2692"/>
                        <a14:foregroundMark x1="84103" y1="44231" x2="95385" y2="35769"/>
                        <a14:foregroundMark x1="86667" y1="8846" x2="95128" y2="24615"/>
                        <a14:foregroundMark x1="70000" y1="23846" x2="80256" y2="41538"/>
                        <a14:foregroundMark x1="44872" y1="11923" x2="53333" y2="33846"/>
                        <a14:foregroundMark x1="3077" y1="21154" x2="9231" y2="34231"/>
                        <a14:foregroundMark x1="13590" y1="45769" x2="21538" y2="45385"/>
                        <a14:foregroundMark x1="24872" y1="9231" x2="30256" y2="23462"/>
                        <a14:foregroundMark x1="24103" y1="41538" x2="28974" y2="30385"/>
                        <a14:foregroundMark x1="71795" y1="32692" x2="77949" y2="43846"/>
                        <a14:foregroundMark x1="45641" y1="34615" x2="58974" y2="30769"/>
                        <a14:foregroundMark x1="57179" y1="82308" x2="54615" y2="65385"/>
                        <a14:foregroundMark x1="7436" y1="73077" x2="23846" y2="73462"/>
                        <a14:foregroundMark x1="10000" y1="80769" x2="26410" y2="68846"/>
                        <a14:foregroundMark x1="22308" y1="80000" x2="17692" y2="61538"/>
                        <a14:foregroundMark x1="8974" y1="25000" x2="24615" y2="25769"/>
                        <a14:foregroundMark x1="59231" y1="60385" x2="63333" y2="76923"/>
                        <a14:foregroundMark x1="88974" y1="6923" x2="96667" y2="23462"/>
                        <a14:foregroundMark x1="23846" y1="23462" x2="18718" y2="17692"/>
                        <a14:foregroundMark x1="77692" y1="62692" x2="93846" y2="69231"/>
                        <a14:foregroundMark x1="85385" y1="58462" x2="80513" y2="91923"/>
                        <a14:foregroundMark x1="71538" y1="75000" x2="89744" y2="75385"/>
                        <a14:foregroundMark x1="88462" y1="77308" x2="94615" y2="78462"/>
                        <a14:foregroundMark x1="6154" y1="65385" x2="2564" y2="80385"/>
                        <a14:foregroundMark x1="6667" y1="63462" x2="22564" y2="57308"/>
                        <a14:foregroundMark x1="17179" y1="49615" x2="11538" y2="25000"/>
                        <a14:foregroundMark x1="8974" y1="88077" x2="23333" y2="91154"/>
                        <a14:backgroundMark x1="32308" y1="47308" x2="32308" y2="47308"/>
                        <a14:backgroundMark x1="32051" y1="48077" x2="32051" y2="56923"/>
                        <a14:backgroundMark x1="65641" y1="43846" x2="65128" y2="55000"/>
                        <a14:backgroundMark x1="66410" y1="40000" x2="66667" y2="99615"/>
                        <a14:backgroundMark x1="33077" y1="1923" x2="33333" y2="94231"/>
                        <a14:backgroundMark x1="3590" y1="49231" x2="98718" y2="50385"/>
                        <a14:backgroundMark x1="3846" y1="41923" x2="3077" y2="54615"/>
                        <a14:backgroundMark x1="2564" y1="57308" x2="7436" y2="52692"/>
                        <a14:backgroundMark x1="29487" y1="96923" x2="33333" y2="92308"/>
                        <a14:backgroundMark x1="33590" y1="92308" x2="39487" y2="99231"/>
                        <a14:backgroundMark x1="63333" y1="94231" x2="70000" y2="96923"/>
                        <a14:backgroundMark x1="65641" y1="6538" x2="70769" y2="0"/>
                      </a14:backgroundRemoval>
                    </a14:imgEffect>
                  </a14:imgLayer>
                </a14:imgProps>
              </a:ext>
              <a:ext uri="{28A0092B-C50C-407E-A947-70E740481C1C}">
                <a14:useLocalDpi xmlns:a14="http://schemas.microsoft.com/office/drawing/2010/main" val="0"/>
              </a:ext>
            </a:extLst>
          </a:blip>
          <a:srcRect l="35656" t="3239" r="35854" b="53592"/>
          <a:stretch/>
        </p:blipFill>
        <p:spPr>
          <a:xfrm>
            <a:off x="5407120" y="3647579"/>
            <a:ext cx="655200" cy="654578"/>
          </a:xfrm>
          <a:prstGeom prst="ellipse">
            <a:avLst/>
          </a:prstGeom>
        </p:spPr>
      </p:pic>
      <p:pic>
        <p:nvPicPr>
          <p:cNvPr id="141" name="Picture 140">
            <a:extLst>
              <a:ext uri="{FF2B5EF4-FFF2-40B4-BE49-F238E27FC236}">
                <a16:creationId xmlns:a16="http://schemas.microsoft.com/office/drawing/2014/main" id="{3D5E0D01-06AD-4160-A991-E4D55316C78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11795" y1="10769" x2="18462" y2="34231"/>
                        <a14:foregroundMark x1="7949" y1="11154" x2="22564" y2="7308"/>
                        <a14:foregroundMark x1="5641" y1="11923" x2="10513" y2="41154"/>
                        <a14:foregroundMark x1="16154" y1="44231" x2="25128" y2="33077"/>
                        <a14:foregroundMark x1="10256" y1="16538" x2="26154" y2="16538"/>
                        <a14:foregroundMark x1="27436" y1="30769" x2="27179" y2="21538"/>
                        <a14:foregroundMark x1="75385" y1="8462" x2="84872" y2="36538"/>
                        <a14:foregroundMark x1="80769" y1="10385" x2="94872" y2="30769"/>
                        <a14:foregroundMark x1="89744" y1="10385" x2="77692" y2="41538"/>
                        <a14:foregroundMark x1="74103" y1="63462" x2="86923" y2="84231"/>
                        <a14:foregroundMark x1="17949" y1="67308" x2="17949" y2="67308"/>
                        <a14:foregroundMark x1="14872" y1="58846" x2="14872" y2="58846"/>
                        <a14:foregroundMark x1="15897" y1="57308" x2="15385" y2="91538"/>
                        <a14:foregroundMark x1="22821" y1="59615" x2="22821" y2="59615"/>
                        <a14:foregroundMark x1="42051" y1="58846" x2="54615" y2="89615"/>
                        <a14:foregroundMark x1="41282" y1="85769" x2="56923" y2="57308"/>
                        <a14:foregroundMark x1="45897" y1="56538" x2="49487" y2="94231"/>
                        <a14:foregroundMark x1="38718" y1="82692" x2="38718" y2="82692"/>
                        <a14:foregroundMark x1="38718" y1="82692" x2="38718" y2="82692"/>
                        <a14:foregroundMark x1="38718" y1="82692" x2="38718" y2="82692"/>
                        <a14:foregroundMark x1="37179" y1="66538" x2="37179" y2="66538"/>
                        <a14:foregroundMark x1="37179" y1="66538" x2="37179" y2="66538"/>
                        <a14:foregroundMark x1="43590" y1="61538" x2="43590" y2="61538"/>
                        <a14:foregroundMark x1="53333" y1="58077" x2="53333" y2="58077"/>
                        <a14:foregroundMark x1="53333" y1="58077" x2="53333" y2="58077"/>
                        <a14:foregroundMark x1="85128" y1="8077" x2="85128" y2="8077"/>
                        <a14:foregroundMark x1="85128" y1="8077" x2="85128" y2="8077"/>
                        <a14:foregroundMark x1="85128" y1="8077" x2="85128" y2="8077"/>
                        <a14:foregroundMark x1="83846" y1="90385" x2="92821" y2="87308"/>
                        <a14:foregroundMark x1="79231" y1="58077" x2="91795" y2="64615"/>
                        <a14:foregroundMark x1="5641" y1="74615" x2="8462" y2="88077"/>
                        <a14:foregroundMark x1="37692" y1="70000" x2="43590" y2="90000"/>
                        <a14:foregroundMark x1="71795" y1="68077" x2="76667" y2="89231"/>
                        <a14:foregroundMark x1="68462" y1="75769" x2="73333" y2="88077"/>
                        <a14:foregroundMark x1="40769" y1="59615" x2="52308" y2="53462"/>
                        <a14:foregroundMark x1="59231" y1="64231" x2="60513" y2="80769"/>
                        <a14:foregroundMark x1="50769" y1="95000" x2="61026" y2="84615"/>
                        <a14:foregroundMark x1="72564" y1="15385" x2="83077" y2="2692"/>
                        <a14:foregroundMark x1="84103" y1="44231" x2="95385" y2="35769"/>
                        <a14:foregroundMark x1="86667" y1="8846" x2="95128" y2="24615"/>
                        <a14:foregroundMark x1="70000" y1="23846" x2="80256" y2="41538"/>
                        <a14:foregroundMark x1="44872" y1="11923" x2="53333" y2="33846"/>
                        <a14:foregroundMark x1="3077" y1="21154" x2="9231" y2="34231"/>
                        <a14:foregroundMark x1="13590" y1="45769" x2="21538" y2="45385"/>
                        <a14:foregroundMark x1="24872" y1="9231" x2="30256" y2="23462"/>
                        <a14:foregroundMark x1="24103" y1="41538" x2="28974" y2="30385"/>
                        <a14:foregroundMark x1="71795" y1="32692" x2="77949" y2="43846"/>
                        <a14:foregroundMark x1="45641" y1="34615" x2="58974" y2="30769"/>
                        <a14:foregroundMark x1="57179" y1="82308" x2="54615" y2="65385"/>
                        <a14:foregroundMark x1="7436" y1="73077" x2="23846" y2="73462"/>
                        <a14:foregroundMark x1="10000" y1="80769" x2="26410" y2="68846"/>
                        <a14:foregroundMark x1="22308" y1="80000" x2="17692" y2="61538"/>
                        <a14:foregroundMark x1="8974" y1="25000" x2="24615" y2="25769"/>
                        <a14:foregroundMark x1="59231" y1="60385" x2="63333" y2="76923"/>
                        <a14:foregroundMark x1="88974" y1="6923" x2="96667" y2="23462"/>
                        <a14:foregroundMark x1="23846" y1="23462" x2="18718" y2="17692"/>
                        <a14:foregroundMark x1="77692" y1="62692" x2="93846" y2="69231"/>
                        <a14:foregroundMark x1="85385" y1="58462" x2="80513" y2="91923"/>
                        <a14:foregroundMark x1="71538" y1="75000" x2="89744" y2="75385"/>
                        <a14:foregroundMark x1="88462" y1="77308" x2="94615" y2="78462"/>
                        <a14:foregroundMark x1="6154" y1="65385" x2="2564" y2="80385"/>
                        <a14:foregroundMark x1="6667" y1="63462" x2="22564" y2="57308"/>
                        <a14:foregroundMark x1="17179" y1="49615" x2="11538" y2="25000"/>
                        <a14:foregroundMark x1="8974" y1="88077" x2="23333" y2="91154"/>
                        <a14:backgroundMark x1="32308" y1="47308" x2="32308" y2="47308"/>
                        <a14:backgroundMark x1="32051" y1="48077" x2="32051" y2="56923"/>
                        <a14:backgroundMark x1="65641" y1="43846" x2="65128" y2="55000"/>
                        <a14:backgroundMark x1="66410" y1="40000" x2="66667" y2="99615"/>
                        <a14:backgroundMark x1="33077" y1="1923" x2="33333" y2="94231"/>
                        <a14:backgroundMark x1="3590" y1="49231" x2="98718" y2="50385"/>
                        <a14:backgroundMark x1="3846" y1="41923" x2="3077" y2="54615"/>
                        <a14:backgroundMark x1="2564" y1="57308" x2="7436" y2="52692"/>
                        <a14:backgroundMark x1="29487" y1="96923" x2="33333" y2="92308"/>
                        <a14:backgroundMark x1="33590" y1="92308" x2="39487" y2="99231"/>
                        <a14:backgroundMark x1="63333" y1="94231" x2="70000" y2="96923"/>
                        <a14:backgroundMark x1="65641" y1="6538" x2="70769" y2="0"/>
                      </a14:backgroundRemoval>
                    </a14:imgEffect>
                  </a14:imgLayer>
                </a14:imgProps>
              </a:ext>
              <a:ext uri="{28A0092B-C50C-407E-A947-70E740481C1C}">
                <a14:useLocalDpi xmlns:a14="http://schemas.microsoft.com/office/drawing/2010/main" val="0"/>
              </a:ext>
            </a:extLst>
          </a:blip>
          <a:srcRect l="67678" t="2322" r="2622" b="52675"/>
          <a:stretch/>
        </p:blipFill>
        <p:spPr>
          <a:xfrm>
            <a:off x="6696657" y="3643893"/>
            <a:ext cx="666296" cy="673060"/>
          </a:xfrm>
          <a:prstGeom prst="ellipse">
            <a:avLst/>
          </a:prstGeom>
        </p:spPr>
      </p:pic>
      <p:pic>
        <p:nvPicPr>
          <p:cNvPr id="142" name="Picture 141">
            <a:extLst>
              <a:ext uri="{FF2B5EF4-FFF2-40B4-BE49-F238E27FC236}">
                <a16:creationId xmlns:a16="http://schemas.microsoft.com/office/drawing/2014/main" id="{A51B8E97-797D-40A8-9E13-ECA3A4B214C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11795" y1="10769" x2="18462" y2="34231"/>
                        <a14:foregroundMark x1="7949" y1="11154" x2="22564" y2="7308"/>
                        <a14:foregroundMark x1="5641" y1="11923" x2="10513" y2="41154"/>
                        <a14:foregroundMark x1="16154" y1="44231" x2="25128" y2="33077"/>
                        <a14:foregroundMark x1="10256" y1="16538" x2="26154" y2="16538"/>
                        <a14:foregroundMark x1="27436" y1="30769" x2="27179" y2="21538"/>
                        <a14:foregroundMark x1="75385" y1="8462" x2="84872" y2="36538"/>
                        <a14:foregroundMark x1="80769" y1="10385" x2="94872" y2="30769"/>
                        <a14:foregroundMark x1="89744" y1="10385" x2="77692" y2="41538"/>
                        <a14:foregroundMark x1="74103" y1="63462" x2="86923" y2="84231"/>
                        <a14:foregroundMark x1="17949" y1="67308" x2="17949" y2="67308"/>
                        <a14:foregroundMark x1="14872" y1="58846" x2="14872" y2="58846"/>
                        <a14:foregroundMark x1="15897" y1="57308" x2="15385" y2="91538"/>
                        <a14:foregroundMark x1="22821" y1="59615" x2="22821" y2="59615"/>
                        <a14:foregroundMark x1="42051" y1="58846" x2="54615" y2="89615"/>
                        <a14:foregroundMark x1="41282" y1="85769" x2="56923" y2="57308"/>
                        <a14:foregroundMark x1="45897" y1="56538" x2="49487" y2="94231"/>
                        <a14:foregroundMark x1="38718" y1="82692" x2="38718" y2="82692"/>
                        <a14:foregroundMark x1="38718" y1="82692" x2="38718" y2="82692"/>
                        <a14:foregroundMark x1="38718" y1="82692" x2="38718" y2="82692"/>
                        <a14:foregroundMark x1="37179" y1="66538" x2="37179" y2="66538"/>
                        <a14:foregroundMark x1="37179" y1="66538" x2="37179" y2="66538"/>
                        <a14:foregroundMark x1="43590" y1="61538" x2="43590" y2="61538"/>
                        <a14:foregroundMark x1="53333" y1="58077" x2="53333" y2="58077"/>
                        <a14:foregroundMark x1="53333" y1="58077" x2="53333" y2="58077"/>
                        <a14:foregroundMark x1="85128" y1="8077" x2="85128" y2="8077"/>
                        <a14:foregroundMark x1="85128" y1="8077" x2="85128" y2="8077"/>
                        <a14:foregroundMark x1="85128" y1="8077" x2="85128" y2="8077"/>
                        <a14:foregroundMark x1="83846" y1="90385" x2="92821" y2="87308"/>
                        <a14:foregroundMark x1="79231" y1="58077" x2="91795" y2="64615"/>
                        <a14:foregroundMark x1="5641" y1="74615" x2="8462" y2="88077"/>
                        <a14:foregroundMark x1="37692" y1="70000" x2="43590" y2="90000"/>
                        <a14:foregroundMark x1="71795" y1="68077" x2="76667" y2="89231"/>
                        <a14:foregroundMark x1="68462" y1="75769" x2="73333" y2="88077"/>
                        <a14:foregroundMark x1="40769" y1="59615" x2="52308" y2="53462"/>
                        <a14:foregroundMark x1="59231" y1="64231" x2="60513" y2="80769"/>
                        <a14:foregroundMark x1="50769" y1="95000" x2="61026" y2="84615"/>
                        <a14:foregroundMark x1="72564" y1="15385" x2="83077" y2="2692"/>
                        <a14:foregroundMark x1="84103" y1="44231" x2="95385" y2="35769"/>
                        <a14:foregroundMark x1="86667" y1="8846" x2="95128" y2="24615"/>
                        <a14:foregroundMark x1="70000" y1="23846" x2="80256" y2="41538"/>
                        <a14:foregroundMark x1="44872" y1="11923" x2="53333" y2="33846"/>
                        <a14:foregroundMark x1="3077" y1="21154" x2="9231" y2="34231"/>
                        <a14:foregroundMark x1="13590" y1="45769" x2="21538" y2="45385"/>
                        <a14:foregroundMark x1="24872" y1="9231" x2="30256" y2="23462"/>
                        <a14:foregroundMark x1="24103" y1="41538" x2="28974" y2="30385"/>
                        <a14:foregroundMark x1="71795" y1="32692" x2="77949" y2="43846"/>
                        <a14:foregroundMark x1="45641" y1="34615" x2="58974" y2="30769"/>
                        <a14:foregroundMark x1="57179" y1="82308" x2="54615" y2="65385"/>
                        <a14:foregroundMark x1="7436" y1="73077" x2="23846" y2="73462"/>
                        <a14:foregroundMark x1="10000" y1="80769" x2="26410" y2="68846"/>
                        <a14:foregroundMark x1="22308" y1="80000" x2="17692" y2="61538"/>
                        <a14:foregroundMark x1="8974" y1="25000" x2="24615" y2="25769"/>
                        <a14:foregroundMark x1="59231" y1="60385" x2="63333" y2="76923"/>
                        <a14:foregroundMark x1="88974" y1="6923" x2="96667" y2="23462"/>
                        <a14:foregroundMark x1="23846" y1="23462" x2="18718" y2="17692"/>
                        <a14:foregroundMark x1="77692" y1="62692" x2="93846" y2="69231"/>
                        <a14:foregroundMark x1="85385" y1="58462" x2="80513" y2="91923"/>
                        <a14:foregroundMark x1="71538" y1="75000" x2="89744" y2="75385"/>
                        <a14:foregroundMark x1="88462" y1="77308" x2="94615" y2="78462"/>
                        <a14:foregroundMark x1="6154" y1="65385" x2="2564" y2="80385"/>
                        <a14:foregroundMark x1="6667" y1="63462" x2="22564" y2="57308"/>
                        <a14:foregroundMark x1="17179" y1="49615" x2="11538" y2="25000"/>
                        <a14:foregroundMark x1="8974" y1="88077" x2="23333" y2="91154"/>
                        <a14:backgroundMark x1="32308" y1="47308" x2="32308" y2="47308"/>
                        <a14:backgroundMark x1="32051" y1="48077" x2="32051" y2="56923"/>
                        <a14:backgroundMark x1="65641" y1="43846" x2="65128" y2="55000"/>
                        <a14:backgroundMark x1="66410" y1="40000" x2="66667" y2="99615"/>
                        <a14:backgroundMark x1="33077" y1="1923" x2="33333" y2="94231"/>
                        <a14:backgroundMark x1="3590" y1="49231" x2="98718" y2="50385"/>
                        <a14:backgroundMark x1="3846" y1="41923" x2="3077" y2="54615"/>
                        <a14:backgroundMark x1="2564" y1="57308" x2="7436" y2="52692"/>
                        <a14:backgroundMark x1="29487" y1="96923" x2="33333" y2="92308"/>
                        <a14:backgroundMark x1="33590" y1="92308" x2="39487" y2="99231"/>
                        <a14:backgroundMark x1="63333" y1="94231" x2="70000" y2="96923"/>
                        <a14:backgroundMark x1="65641" y1="6538" x2="70769" y2="0"/>
                      </a14:backgroundRemoval>
                    </a14:imgEffect>
                  </a14:imgLayer>
                </a14:imgProps>
              </a:ext>
              <a:ext uri="{28A0092B-C50C-407E-A947-70E740481C1C}">
                <a14:useLocalDpi xmlns:a14="http://schemas.microsoft.com/office/drawing/2010/main" val="0"/>
              </a:ext>
            </a:extLst>
          </a:blip>
          <a:srcRect l="35094" t="51996" r="35291" b="3130"/>
          <a:stretch/>
        </p:blipFill>
        <p:spPr>
          <a:xfrm>
            <a:off x="9292201" y="3634904"/>
            <a:ext cx="664384" cy="671128"/>
          </a:xfrm>
          <a:prstGeom prst="ellipse">
            <a:avLst/>
          </a:prstGeom>
        </p:spPr>
      </p:pic>
    </p:spTree>
    <p:extLst>
      <p:ext uri="{BB962C8B-B14F-4D97-AF65-F5344CB8AC3E}">
        <p14:creationId xmlns:p14="http://schemas.microsoft.com/office/powerpoint/2010/main" val="37011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500" fill="hold"/>
                                        <p:tgtEl>
                                          <p:spTgt spid="107"/>
                                        </p:tgtEl>
                                        <p:attrNameLst>
                                          <p:attrName>ppt_x</p:attrName>
                                        </p:attrNameLst>
                                      </p:cBhvr>
                                      <p:tavLst>
                                        <p:tav tm="0">
                                          <p:val>
                                            <p:strVal val="#ppt_x"/>
                                          </p:val>
                                        </p:tav>
                                        <p:tav tm="100000">
                                          <p:val>
                                            <p:strVal val="#ppt_x"/>
                                          </p:val>
                                        </p:tav>
                                      </p:tavLst>
                                    </p:anim>
                                    <p:anim calcmode="lin" valueType="num">
                                      <p:cBhvr additive="base">
                                        <p:cTn id="13" dur="500" fill="hold"/>
                                        <p:tgtEl>
                                          <p:spTgt spid="107"/>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8"/>
                                        </p:tgtEl>
                                        <p:attrNameLst>
                                          <p:attrName>style.visibility</p:attrName>
                                        </p:attrNameLst>
                                      </p:cBhvr>
                                      <p:to>
                                        <p:strVal val="visible"/>
                                      </p:to>
                                    </p:set>
                                    <p:anim calcmode="lin" valueType="num">
                                      <p:cBhvr additive="base">
                                        <p:cTn id="16" dur="500" fill="hold"/>
                                        <p:tgtEl>
                                          <p:spTgt spid="108"/>
                                        </p:tgtEl>
                                        <p:attrNameLst>
                                          <p:attrName>ppt_x</p:attrName>
                                        </p:attrNameLst>
                                      </p:cBhvr>
                                      <p:tavLst>
                                        <p:tav tm="0">
                                          <p:val>
                                            <p:strVal val="#ppt_x"/>
                                          </p:val>
                                        </p:tav>
                                        <p:tav tm="100000">
                                          <p:val>
                                            <p:strVal val="#ppt_x"/>
                                          </p:val>
                                        </p:tav>
                                      </p:tavLst>
                                    </p:anim>
                                    <p:anim calcmode="lin" valueType="num">
                                      <p:cBhvr additive="base">
                                        <p:cTn id="17" dur="500" fill="hold"/>
                                        <p:tgtEl>
                                          <p:spTgt spid="108"/>
                                        </p:tgtEl>
                                        <p:attrNameLst>
                                          <p:attrName>ppt_y</p:attrName>
                                        </p:attrNameLst>
                                      </p:cBhvr>
                                      <p:tavLst>
                                        <p:tav tm="0">
                                          <p:val>
                                            <p:strVal val="0-#ppt_h/2"/>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40"/>
                                        </p:tgtEl>
                                        <p:attrNameLst>
                                          <p:attrName>style.visibility</p:attrName>
                                        </p:attrNameLst>
                                      </p:cBhvr>
                                      <p:to>
                                        <p:strVal val="visible"/>
                                      </p:to>
                                    </p:set>
                                    <p:anim calcmode="lin" valueType="num">
                                      <p:cBhvr additive="base">
                                        <p:cTn id="20" dur="500" fill="hold"/>
                                        <p:tgtEl>
                                          <p:spTgt spid="140"/>
                                        </p:tgtEl>
                                        <p:attrNameLst>
                                          <p:attrName>ppt_x</p:attrName>
                                        </p:attrNameLst>
                                      </p:cBhvr>
                                      <p:tavLst>
                                        <p:tav tm="0">
                                          <p:val>
                                            <p:strVal val="0-#ppt_w/2"/>
                                          </p:val>
                                        </p:tav>
                                        <p:tav tm="100000">
                                          <p:val>
                                            <p:strVal val="#ppt_x"/>
                                          </p:val>
                                        </p:tav>
                                      </p:tavLst>
                                    </p:anim>
                                    <p:anim calcmode="lin" valueType="num">
                                      <p:cBhvr additive="base">
                                        <p:cTn id="21" dur="500" fill="hold"/>
                                        <p:tgtEl>
                                          <p:spTgt spid="140"/>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wipe(down)">
                                      <p:cBhvr>
                                        <p:cTn id="25" dur="500"/>
                                        <p:tgtEl>
                                          <p:spTgt spid="123"/>
                                        </p:tgtEl>
                                      </p:cBhvr>
                                    </p:animEffect>
                                  </p:childTnLst>
                                </p:cTn>
                              </p:par>
                              <p:par>
                                <p:cTn id="26" presetID="22" presetClass="entr" presetSubtype="4"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wipe(down)">
                                      <p:cBhvr>
                                        <p:cTn id="28" dur="500"/>
                                        <p:tgtEl>
                                          <p:spTgt spid="124"/>
                                        </p:tgtEl>
                                      </p:cBhvr>
                                    </p:animEffect>
                                  </p:childTnLst>
                                </p:cTn>
                              </p:par>
                              <p:par>
                                <p:cTn id="29" presetID="22" presetClass="entr" presetSubtype="4" fill="hold"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wipe(down)">
                                      <p:cBhvr>
                                        <p:cTn id="31" dur="500"/>
                                        <p:tgtEl>
                                          <p:spTgt spid="125"/>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additive="base">
                                        <p:cTn id="34" dur="500" fill="hold"/>
                                        <p:tgtEl>
                                          <p:spTgt spid="126"/>
                                        </p:tgtEl>
                                        <p:attrNameLst>
                                          <p:attrName>ppt_x</p:attrName>
                                        </p:attrNameLst>
                                      </p:cBhvr>
                                      <p:tavLst>
                                        <p:tav tm="0">
                                          <p:val>
                                            <p:strVal val="1+#ppt_w/2"/>
                                          </p:val>
                                        </p:tav>
                                        <p:tav tm="100000">
                                          <p:val>
                                            <p:strVal val="#ppt_x"/>
                                          </p:val>
                                        </p:tav>
                                      </p:tavLst>
                                    </p:anim>
                                    <p:anim calcmode="lin" valueType="num">
                                      <p:cBhvr additive="base">
                                        <p:cTn id="35" dur="5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1"/>
                                        </p:tgtEl>
                                        <p:attrNameLst>
                                          <p:attrName>style.visibility</p:attrName>
                                        </p:attrNameLst>
                                      </p:cBhvr>
                                      <p:to>
                                        <p:strVal val="visible"/>
                                      </p:to>
                                    </p:set>
                                    <p:anim calcmode="lin" valueType="num">
                                      <p:cBhvr additive="base">
                                        <p:cTn id="40" dur="500" fill="hold"/>
                                        <p:tgtEl>
                                          <p:spTgt spid="111"/>
                                        </p:tgtEl>
                                        <p:attrNameLst>
                                          <p:attrName>ppt_x</p:attrName>
                                        </p:attrNameLst>
                                      </p:cBhvr>
                                      <p:tavLst>
                                        <p:tav tm="0">
                                          <p:val>
                                            <p:strVal val="#ppt_x"/>
                                          </p:val>
                                        </p:tav>
                                        <p:tav tm="100000">
                                          <p:val>
                                            <p:strVal val="#ppt_x"/>
                                          </p:val>
                                        </p:tav>
                                      </p:tavLst>
                                    </p:anim>
                                    <p:anim calcmode="lin" valueType="num">
                                      <p:cBhvr additive="base">
                                        <p:cTn id="41" dur="500" fill="hold"/>
                                        <p:tgtEl>
                                          <p:spTgt spid="111"/>
                                        </p:tgtEl>
                                        <p:attrNameLst>
                                          <p:attrName>ppt_y</p:attrName>
                                        </p:attrNameLst>
                                      </p:cBhvr>
                                      <p:tavLst>
                                        <p:tav tm="0">
                                          <p:val>
                                            <p:strVal val="1+#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112"/>
                                        </p:tgtEl>
                                        <p:attrNameLst>
                                          <p:attrName>style.visibility</p:attrName>
                                        </p:attrNameLst>
                                      </p:cBhvr>
                                      <p:to>
                                        <p:strVal val="visible"/>
                                      </p:to>
                                    </p:set>
                                    <p:anim calcmode="lin" valueType="num">
                                      <p:cBhvr additive="base">
                                        <p:cTn id="44" dur="500" fill="hold"/>
                                        <p:tgtEl>
                                          <p:spTgt spid="112"/>
                                        </p:tgtEl>
                                        <p:attrNameLst>
                                          <p:attrName>ppt_x</p:attrName>
                                        </p:attrNameLst>
                                      </p:cBhvr>
                                      <p:tavLst>
                                        <p:tav tm="0">
                                          <p:val>
                                            <p:strVal val="#ppt_x"/>
                                          </p:val>
                                        </p:tav>
                                        <p:tav tm="100000">
                                          <p:val>
                                            <p:strVal val="#ppt_x"/>
                                          </p:val>
                                        </p:tav>
                                      </p:tavLst>
                                    </p:anim>
                                    <p:anim calcmode="lin" valueType="num">
                                      <p:cBhvr additive="base">
                                        <p:cTn id="45" dur="500" fill="hold"/>
                                        <p:tgtEl>
                                          <p:spTgt spid="112"/>
                                        </p:tgtEl>
                                        <p:attrNameLst>
                                          <p:attrName>ppt_y</p:attrName>
                                        </p:attrNameLst>
                                      </p:cBhvr>
                                      <p:tavLst>
                                        <p:tav tm="0">
                                          <p:val>
                                            <p:strVal val="0-#ppt_h/2"/>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141"/>
                                        </p:tgtEl>
                                        <p:attrNameLst>
                                          <p:attrName>style.visibility</p:attrName>
                                        </p:attrNameLst>
                                      </p:cBhvr>
                                      <p:to>
                                        <p:strVal val="visible"/>
                                      </p:to>
                                    </p:set>
                                    <p:anim calcmode="lin" valueType="num">
                                      <p:cBhvr additive="base">
                                        <p:cTn id="48" dur="500" fill="hold"/>
                                        <p:tgtEl>
                                          <p:spTgt spid="141"/>
                                        </p:tgtEl>
                                        <p:attrNameLst>
                                          <p:attrName>ppt_x</p:attrName>
                                        </p:attrNameLst>
                                      </p:cBhvr>
                                      <p:tavLst>
                                        <p:tav tm="0">
                                          <p:val>
                                            <p:strVal val="0-#ppt_w/2"/>
                                          </p:val>
                                        </p:tav>
                                        <p:tav tm="100000">
                                          <p:val>
                                            <p:strVal val="#ppt_x"/>
                                          </p:val>
                                        </p:tav>
                                      </p:tavLst>
                                    </p:anim>
                                    <p:anim calcmode="lin" valueType="num">
                                      <p:cBhvr additive="base">
                                        <p:cTn id="49" dur="500" fill="hold"/>
                                        <p:tgtEl>
                                          <p:spTgt spid="141"/>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wipe(up)">
                                      <p:cBhvr>
                                        <p:cTn id="53" dur="500"/>
                                        <p:tgtEl>
                                          <p:spTgt spid="127"/>
                                        </p:tgtEl>
                                      </p:cBhvr>
                                    </p:animEffect>
                                  </p:childTnLst>
                                </p:cTn>
                              </p:par>
                              <p:par>
                                <p:cTn id="54" presetID="22" presetClass="entr" presetSubtype="1" fill="hold" nodeType="with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wipe(up)">
                                      <p:cBhvr>
                                        <p:cTn id="56" dur="500"/>
                                        <p:tgtEl>
                                          <p:spTgt spid="128"/>
                                        </p:tgtEl>
                                      </p:cBhvr>
                                    </p:animEffect>
                                  </p:childTnLst>
                                </p:cTn>
                              </p:par>
                              <p:par>
                                <p:cTn id="57" presetID="22" presetClass="entr" presetSubtype="1" fill="hold" nodeType="with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wipe(up)">
                                      <p:cBhvr>
                                        <p:cTn id="59" dur="500"/>
                                        <p:tgtEl>
                                          <p:spTgt spid="129"/>
                                        </p:tgtEl>
                                      </p:cBhvr>
                                    </p:animEffect>
                                  </p:childTnLst>
                                </p:cTn>
                              </p:par>
                              <p:par>
                                <p:cTn id="60" presetID="2" presetClass="entr" presetSubtype="2" fill="hold" grpId="0" nodeType="withEffect">
                                  <p:stCondLst>
                                    <p:cond delay="0"/>
                                  </p:stCondLst>
                                  <p:childTnLst>
                                    <p:set>
                                      <p:cBhvr>
                                        <p:cTn id="61" dur="1" fill="hold">
                                          <p:stCondLst>
                                            <p:cond delay="0"/>
                                          </p:stCondLst>
                                        </p:cTn>
                                        <p:tgtEl>
                                          <p:spTgt spid="130"/>
                                        </p:tgtEl>
                                        <p:attrNameLst>
                                          <p:attrName>style.visibility</p:attrName>
                                        </p:attrNameLst>
                                      </p:cBhvr>
                                      <p:to>
                                        <p:strVal val="visible"/>
                                      </p:to>
                                    </p:set>
                                    <p:anim calcmode="lin" valueType="num">
                                      <p:cBhvr additive="base">
                                        <p:cTn id="62" dur="500" fill="hold"/>
                                        <p:tgtEl>
                                          <p:spTgt spid="130"/>
                                        </p:tgtEl>
                                        <p:attrNameLst>
                                          <p:attrName>ppt_x</p:attrName>
                                        </p:attrNameLst>
                                      </p:cBhvr>
                                      <p:tavLst>
                                        <p:tav tm="0">
                                          <p:val>
                                            <p:strVal val="1+#ppt_w/2"/>
                                          </p:val>
                                        </p:tav>
                                        <p:tav tm="100000">
                                          <p:val>
                                            <p:strVal val="#ppt_x"/>
                                          </p:val>
                                        </p:tav>
                                      </p:tavLst>
                                    </p:anim>
                                    <p:anim calcmode="lin" valueType="num">
                                      <p:cBhvr additive="base">
                                        <p:cTn id="63"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5"/>
                                        </p:tgtEl>
                                        <p:attrNameLst>
                                          <p:attrName>style.visibility</p:attrName>
                                        </p:attrNameLst>
                                      </p:cBhvr>
                                      <p:to>
                                        <p:strVal val="visible"/>
                                      </p:to>
                                    </p:set>
                                    <p:anim calcmode="lin" valueType="num">
                                      <p:cBhvr additive="base">
                                        <p:cTn id="68" dur="500" fill="hold"/>
                                        <p:tgtEl>
                                          <p:spTgt spid="115"/>
                                        </p:tgtEl>
                                        <p:attrNameLst>
                                          <p:attrName>ppt_x</p:attrName>
                                        </p:attrNameLst>
                                      </p:cBhvr>
                                      <p:tavLst>
                                        <p:tav tm="0">
                                          <p:val>
                                            <p:strVal val="#ppt_x"/>
                                          </p:val>
                                        </p:tav>
                                        <p:tav tm="100000">
                                          <p:val>
                                            <p:strVal val="#ppt_x"/>
                                          </p:val>
                                        </p:tav>
                                      </p:tavLst>
                                    </p:anim>
                                    <p:anim calcmode="lin" valueType="num">
                                      <p:cBhvr additive="base">
                                        <p:cTn id="69" dur="500" fill="hold"/>
                                        <p:tgtEl>
                                          <p:spTgt spid="115"/>
                                        </p:tgtEl>
                                        <p:attrNameLst>
                                          <p:attrName>ppt_y</p:attrName>
                                        </p:attrNameLst>
                                      </p:cBhvr>
                                      <p:tavLst>
                                        <p:tav tm="0">
                                          <p:val>
                                            <p:strVal val="1+#ppt_h/2"/>
                                          </p:val>
                                        </p:tav>
                                        <p:tav tm="100000">
                                          <p:val>
                                            <p:strVal val="#ppt_y"/>
                                          </p:val>
                                        </p:tav>
                                      </p:tavLst>
                                    </p:anim>
                                  </p:childTnLst>
                                </p:cTn>
                              </p:par>
                              <p:par>
                                <p:cTn id="70" presetID="2" presetClass="entr" presetSubtype="1" fill="hold" nodeType="withEffect">
                                  <p:stCondLst>
                                    <p:cond delay="0"/>
                                  </p:stCondLst>
                                  <p:childTnLst>
                                    <p:set>
                                      <p:cBhvr>
                                        <p:cTn id="71" dur="1" fill="hold">
                                          <p:stCondLst>
                                            <p:cond delay="0"/>
                                          </p:stCondLst>
                                        </p:cTn>
                                        <p:tgtEl>
                                          <p:spTgt spid="116"/>
                                        </p:tgtEl>
                                        <p:attrNameLst>
                                          <p:attrName>style.visibility</p:attrName>
                                        </p:attrNameLst>
                                      </p:cBhvr>
                                      <p:to>
                                        <p:strVal val="visible"/>
                                      </p:to>
                                    </p:set>
                                    <p:anim calcmode="lin" valueType="num">
                                      <p:cBhvr additive="base">
                                        <p:cTn id="72" dur="500" fill="hold"/>
                                        <p:tgtEl>
                                          <p:spTgt spid="116"/>
                                        </p:tgtEl>
                                        <p:attrNameLst>
                                          <p:attrName>ppt_x</p:attrName>
                                        </p:attrNameLst>
                                      </p:cBhvr>
                                      <p:tavLst>
                                        <p:tav tm="0">
                                          <p:val>
                                            <p:strVal val="#ppt_x"/>
                                          </p:val>
                                        </p:tav>
                                        <p:tav tm="100000">
                                          <p:val>
                                            <p:strVal val="#ppt_x"/>
                                          </p:val>
                                        </p:tav>
                                      </p:tavLst>
                                    </p:anim>
                                    <p:anim calcmode="lin" valueType="num">
                                      <p:cBhvr additive="base">
                                        <p:cTn id="73" dur="500" fill="hold"/>
                                        <p:tgtEl>
                                          <p:spTgt spid="116"/>
                                        </p:tgtEl>
                                        <p:attrNameLst>
                                          <p:attrName>ppt_y</p:attrName>
                                        </p:attrNameLst>
                                      </p:cBhvr>
                                      <p:tavLst>
                                        <p:tav tm="0">
                                          <p:val>
                                            <p:strVal val="0-#ppt_h/2"/>
                                          </p:val>
                                        </p:tav>
                                        <p:tav tm="100000">
                                          <p:val>
                                            <p:strVal val="#ppt_y"/>
                                          </p:val>
                                        </p:tav>
                                      </p:tavLst>
                                    </p:anim>
                                  </p:childTnLst>
                                </p:cTn>
                              </p:par>
                            </p:childTnLst>
                          </p:cTn>
                        </p:par>
                        <p:par>
                          <p:cTn id="74" fill="hold">
                            <p:stCondLst>
                              <p:cond delay="500"/>
                            </p:stCondLst>
                            <p:childTnLst>
                              <p:par>
                                <p:cTn id="75" presetID="2" presetClass="entr" presetSubtype="1"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 calcmode="lin" valueType="num">
                                      <p:cBhvr additive="base">
                                        <p:cTn id="77" dur="500" fill="hold"/>
                                        <p:tgtEl>
                                          <p:spTgt spid="139"/>
                                        </p:tgtEl>
                                        <p:attrNameLst>
                                          <p:attrName>ppt_x</p:attrName>
                                        </p:attrNameLst>
                                      </p:cBhvr>
                                      <p:tavLst>
                                        <p:tav tm="0">
                                          <p:val>
                                            <p:strVal val="#ppt_x"/>
                                          </p:val>
                                        </p:tav>
                                        <p:tav tm="100000">
                                          <p:val>
                                            <p:strVal val="#ppt_x"/>
                                          </p:val>
                                        </p:tav>
                                      </p:tavLst>
                                    </p:anim>
                                    <p:anim calcmode="lin" valueType="num">
                                      <p:cBhvr additive="base">
                                        <p:cTn id="78" dur="500" fill="hold"/>
                                        <p:tgtEl>
                                          <p:spTgt spid="139"/>
                                        </p:tgtEl>
                                        <p:attrNameLst>
                                          <p:attrName>ppt_y</p:attrName>
                                        </p:attrNameLst>
                                      </p:cBhvr>
                                      <p:tavLst>
                                        <p:tav tm="0">
                                          <p:val>
                                            <p:strVal val="0-#ppt_h/2"/>
                                          </p:val>
                                        </p:tav>
                                        <p:tav tm="100000">
                                          <p:val>
                                            <p:strVal val="#ppt_y"/>
                                          </p:val>
                                        </p:tav>
                                      </p:tavLst>
                                    </p:anim>
                                  </p:childTnLst>
                                </p:cTn>
                              </p:par>
                            </p:childTnLst>
                          </p:cTn>
                        </p:par>
                        <p:par>
                          <p:cTn id="79" fill="hold">
                            <p:stCondLst>
                              <p:cond delay="1000"/>
                            </p:stCondLst>
                            <p:childTnLst>
                              <p:par>
                                <p:cTn id="80" presetID="22" presetClass="entr" presetSubtype="4" fill="hold" nodeType="afterEffect">
                                  <p:stCondLst>
                                    <p:cond delay="0"/>
                                  </p:stCondLst>
                                  <p:childTnLst>
                                    <p:set>
                                      <p:cBhvr>
                                        <p:cTn id="81" dur="1" fill="hold">
                                          <p:stCondLst>
                                            <p:cond delay="0"/>
                                          </p:stCondLst>
                                        </p:cTn>
                                        <p:tgtEl>
                                          <p:spTgt spid="131"/>
                                        </p:tgtEl>
                                        <p:attrNameLst>
                                          <p:attrName>style.visibility</p:attrName>
                                        </p:attrNameLst>
                                      </p:cBhvr>
                                      <p:to>
                                        <p:strVal val="visible"/>
                                      </p:to>
                                    </p:set>
                                    <p:animEffect transition="in" filter="wipe(down)">
                                      <p:cBhvr>
                                        <p:cTn id="82" dur="500"/>
                                        <p:tgtEl>
                                          <p:spTgt spid="131"/>
                                        </p:tgtEl>
                                      </p:cBhvr>
                                    </p:animEffect>
                                  </p:childTnLst>
                                </p:cTn>
                              </p:par>
                              <p:par>
                                <p:cTn id="83" presetID="22" presetClass="entr" presetSubtype="4" fill="hold"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wipe(down)">
                                      <p:cBhvr>
                                        <p:cTn id="85" dur="500"/>
                                        <p:tgtEl>
                                          <p:spTgt spid="132"/>
                                        </p:tgtEl>
                                      </p:cBhvr>
                                    </p:animEffect>
                                  </p:childTnLst>
                                </p:cTn>
                              </p:par>
                              <p:par>
                                <p:cTn id="86" presetID="22" presetClass="entr" presetSubtype="4" fill="hold" nodeType="withEffect">
                                  <p:stCondLst>
                                    <p:cond delay="0"/>
                                  </p:stCondLst>
                                  <p:childTnLst>
                                    <p:set>
                                      <p:cBhvr>
                                        <p:cTn id="87" dur="1" fill="hold">
                                          <p:stCondLst>
                                            <p:cond delay="0"/>
                                          </p:stCondLst>
                                        </p:cTn>
                                        <p:tgtEl>
                                          <p:spTgt spid="133"/>
                                        </p:tgtEl>
                                        <p:attrNameLst>
                                          <p:attrName>style.visibility</p:attrName>
                                        </p:attrNameLst>
                                      </p:cBhvr>
                                      <p:to>
                                        <p:strVal val="visible"/>
                                      </p:to>
                                    </p:set>
                                    <p:animEffect transition="in" filter="wipe(down)">
                                      <p:cBhvr>
                                        <p:cTn id="88" dur="500"/>
                                        <p:tgtEl>
                                          <p:spTgt spid="133"/>
                                        </p:tgtEl>
                                      </p:cBhvr>
                                    </p:animEffect>
                                  </p:childTnLst>
                                </p:cTn>
                              </p:par>
                              <p:par>
                                <p:cTn id="89" presetID="2" presetClass="entr" presetSubtype="2" fill="hold" grpId="0" nodeType="withEffect">
                                  <p:stCondLst>
                                    <p:cond delay="0"/>
                                  </p:stCondLst>
                                  <p:childTnLst>
                                    <p:set>
                                      <p:cBhvr>
                                        <p:cTn id="90" dur="1" fill="hold">
                                          <p:stCondLst>
                                            <p:cond delay="0"/>
                                          </p:stCondLst>
                                        </p:cTn>
                                        <p:tgtEl>
                                          <p:spTgt spid="134"/>
                                        </p:tgtEl>
                                        <p:attrNameLst>
                                          <p:attrName>style.visibility</p:attrName>
                                        </p:attrNameLst>
                                      </p:cBhvr>
                                      <p:to>
                                        <p:strVal val="visible"/>
                                      </p:to>
                                    </p:set>
                                    <p:anim calcmode="lin" valueType="num">
                                      <p:cBhvr additive="base">
                                        <p:cTn id="91" dur="500" fill="hold"/>
                                        <p:tgtEl>
                                          <p:spTgt spid="134"/>
                                        </p:tgtEl>
                                        <p:attrNameLst>
                                          <p:attrName>ppt_x</p:attrName>
                                        </p:attrNameLst>
                                      </p:cBhvr>
                                      <p:tavLst>
                                        <p:tav tm="0">
                                          <p:val>
                                            <p:strVal val="1+#ppt_w/2"/>
                                          </p:val>
                                        </p:tav>
                                        <p:tav tm="100000">
                                          <p:val>
                                            <p:strVal val="#ppt_x"/>
                                          </p:val>
                                        </p:tav>
                                      </p:tavLst>
                                    </p:anim>
                                    <p:anim calcmode="lin" valueType="num">
                                      <p:cBhvr additive="base">
                                        <p:cTn id="92" dur="500" fill="hold"/>
                                        <p:tgtEl>
                                          <p:spTgt spid="134"/>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19"/>
                                        </p:tgtEl>
                                        <p:attrNameLst>
                                          <p:attrName>style.visibility</p:attrName>
                                        </p:attrNameLst>
                                      </p:cBhvr>
                                      <p:to>
                                        <p:strVal val="visible"/>
                                      </p:to>
                                    </p:set>
                                    <p:anim calcmode="lin" valueType="num">
                                      <p:cBhvr additive="base">
                                        <p:cTn id="97" dur="500" fill="hold"/>
                                        <p:tgtEl>
                                          <p:spTgt spid="119"/>
                                        </p:tgtEl>
                                        <p:attrNameLst>
                                          <p:attrName>ppt_x</p:attrName>
                                        </p:attrNameLst>
                                      </p:cBhvr>
                                      <p:tavLst>
                                        <p:tav tm="0">
                                          <p:val>
                                            <p:strVal val="#ppt_x"/>
                                          </p:val>
                                        </p:tav>
                                        <p:tav tm="100000">
                                          <p:val>
                                            <p:strVal val="#ppt_x"/>
                                          </p:val>
                                        </p:tav>
                                      </p:tavLst>
                                    </p:anim>
                                    <p:anim calcmode="lin" valueType="num">
                                      <p:cBhvr additive="base">
                                        <p:cTn id="98" dur="500" fill="hold"/>
                                        <p:tgtEl>
                                          <p:spTgt spid="119"/>
                                        </p:tgtEl>
                                        <p:attrNameLst>
                                          <p:attrName>ppt_y</p:attrName>
                                        </p:attrNameLst>
                                      </p:cBhvr>
                                      <p:tavLst>
                                        <p:tav tm="0">
                                          <p:val>
                                            <p:strVal val="1+#ppt_h/2"/>
                                          </p:val>
                                        </p:tav>
                                        <p:tav tm="100000">
                                          <p:val>
                                            <p:strVal val="#ppt_y"/>
                                          </p:val>
                                        </p:tav>
                                      </p:tavLst>
                                    </p:anim>
                                  </p:childTnLst>
                                </p:cTn>
                              </p:par>
                              <p:par>
                                <p:cTn id="99" presetID="2" presetClass="entr" presetSubtype="1" fill="hold" nodeType="withEffect">
                                  <p:stCondLst>
                                    <p:cond delay="0"/>
                                  </p:stCondLst>
                                  <p:childTnLst>
                                    <p:set>
                                      <p:cBhvr>
                                        <p:cTn id="100" dur="1" fill="hold">
                                          <p:stCondLst>
                                            <p:cond delay="0"/>
                                          </p:stCondLst>
                                        </p:cTn>
                                        <p:tgtEl>
                                          <p:spTgt spid="120"/>
                                        </p:tgtEl>
                                        <p:attrNameLst>
                                          <p:attrName>style.visibility</p:attrName>
                                        </p:attrNameLst>
                                      </p:cBhvr>
                                      <p:to>
                                        <p:strVal val="visible"/>
                                      </p:to>
                                    </p:set>
                                    <p:anim calcmode="lin" valueType="num">
                                      <p:cBhvr additive="base">
                                        <p:cTn id="101" dur="500" fill="hold"/>
                                        <p:tgtEl>
                                          <p:spTgt spid="120"/>
                                        </p:tgtEl>
                                        <p:attrNameLst>
                                          <p:attrName>ppt_x</p:attrName>
                                        </p:attrNameLst>
                                      </p:cBhvr>
                                      <p:tavLst>
                                        <p:tav tm="0">
                                          <p:val>
                                            <p:strVal val="#ppt_x"/>
                                          </p:val>
                                        </p:tav>
                                        <p:tav tm="100000">
                                          <p:val>
                                            <p:strVal val="#ppt_x"/>
                                          </p:val>
                                        </p:tav>
                                      </p:tavLst>
                                    </p:anim>
                                    <p:anim calcmode="lin" valueType="num">
                                      <p:cBhvr additive="base">
                                        <p:cTn id="102" dur="500" fill="hold"/>
                                        <p:tgtEl>
                                          <p:spTgt spid="120"/>
                                        </p:tgtEl>
                                        <p:attrNameLst>
                                          <p:attrName>ppt_y</p:attrName>
                                        </p:attrNameLst>
                                      </p:cBhvr>
                                      <p:tavLst>
                                        <p:tav tm="0">
                                          <p:val>
                                            <p:strVal val="0-#ppt_h/2"/>
                                          </p:val>
                                        </p:tav>
                                        <p:tav tm="100000">
                                          <p:val>
                                            <p:strVal val="#ppt_y"/>
                                          </p:val>
                                        </p:tav>
                                      </p:tavLst>
                                    </p:anim>
                                  </p:childTnLst>
                                </p:cTn>
                              </p:par>
                              <p:par>
                                <p:cTn id="103" presetID="2" presetClass="entr" presetSubtype="2" fill="hold" nodeType="withEffect">
                                  <p:stCondLst>
                                    <p:cond delay="0"/>
                                  </p:stCondLst>
                                  <p:childTnLst>
                                    <p:set>
                                      <p:cBhvr>
                                        <p:cTn id="104" dur="1" fill="hold">
                                          <p:stCondLst>
                                            <p:cond delay="0"/>
                                          </p:stCondLst>
                                        </p:cTn>
                                        <p:tgtEl>
                                          <p:spTgt spid="142"/>
                                        </p:tgtEl>
                                        <p:attrNameLst>
                                          <p:attrName>style.visibility</p:attrName>
                                        </p:attrNameLst>
                                      </p:cBhvr>
                                      <p:to>
                                        <p:strVal val="visible"/>
                                      </p:to>
                                    </p:set>
                                    <p:anim calcmode="lin" valueType="num">
                                      <p:cBhvr additive="base">
                                        <p:cTn id="105" dur="500" fill="hold"/>
                                        <p:tgtEl>
                                          <p:spTgt spid="142"/>
                                        </p:tgtEl>
                                        <p:attrNameLst>
                                          <p:attrName>ppt_x</p:attrName>
                                        </p:attrNameLst>
                                      </p:cBhvr>
                                      <p:tavLst>
                                        <p:tav tm="0">
                                          <p:val>
                                            <p:strVal val="1+#ppt_w/2"/>
                                          </p:val>
                                        </p:tav>
                                        <p:tav tm="100000">
                                          <p:val>
                                            <p:strVal val="#ppt_x"/>
                                          </p:val>
                                        </p:tav>
                                      </p:tavLst>
                                    </p:anim>
                                    <p:anim calcmode="lin" valueType="num">
                                      <p:cBhvr additive="base">
                                        <p:cTn id="106" dur="500" fill="hold"/>
                                        <p:tgtEl>
                                          <p:spTgt spid="142"/>
                                        </p:tgtEl>
                                        <p:attrNameLst>
                                          <p:attrName>ppt_y</p:attrName>
                                        </p:attrNameLst>
                                      </p:cBhvr>
                                      <p:tavLst>
                                        <p:tav tm="0">
                                          <p:val>
                                            <p:strVal val="#ppt_y"/>
                                          </p:val>
                                        </p:tav>
                                        <p:tav tm="100000">
                                          <p:val>
                                            <p:strVal val="#ppt_y"/>
                                          </p:val>
                                        </p:tav>
                                      </p:tavLst>
                                    </p:anim>
                                  </p:childTnLst>
                                </p:cTn>
                              </p:par>
                            </p:childTnLst>
                          </p:cTn>
                        </p:par>
                        <p:par>
                          <p:cTn id="107" fill="hold">
                            <p:stCondLst>
                              <p:cond delay="500"/>
                            </p:stCondLst>
                            <p:childTnLst>
                              <p:par>
                                <p:cTn id="108" presetID="22" presetClass="entr" presetSubtype="4" fill="hold" nodeType="afterEffect">
                                  <p:stCondLst>
                                    <p:cond delay="0"/>
                                  </p:stCondLst>
                                  <p:childTnLst>
                                    <p:set>
                                      <p:cBhvr>
                                        <p:cTn id="109" dur="1" fill="hold">
                                          <p:stCondLst>
                                            <p:cond delay="0"/>
                                          </p:stCondLst>
                                        </p:cTn>
                                        <p:tgtEl>
                                          <p:spTgt spid="135"/>
                                        </p:tgtEl>
                                        <p:attrNameLst>
                                          <p:attrName>style.visibility</p:attrName>
                                        </p:attrNameLst>
                                      </p:cBhvr>
                                      <p:to>
                                        <p:strVal val="visible"/>
                                      </p:to>
                                    </p:set>
                                    <p:animEffect transition="in" filter="wipe(down)">
                                      <p:cBhvr>
                                        <p:cTn id="110" dur="500"/>
                                        <p:tgtEl>
                                          <p:spTgt spid="135"/>
                                        </p:tgtEl>
                                      </p:cBhvr>
                                    </p:animEffect>
                                  </p:childTnLst>
                                </p:cTn>
                              </p:par>
                              <p:par>
                                <p:cTn id="111" presetID="22" presetClass="entr" presetSubtype="4" fill="hold" nodeType="with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down)">
                                      <p:cBhvr>
                                        <p:cTn id="113" dur="500"/>
                                        <p:tgtEl>
                                          <p:spTgt spid="136"/>
                                        </p:tgtEl>
                                      </p:cBhvr>
                                    </p:animEffect>
                                  </p:childTnLst>
                                </p:cTn>
                              </p:par>
                              <p:par>
                                <p:cTn id="114" presetID="22" presetClass="entr" presetSubtype="4" fill="hold" nodeType="withEffect">
                                  <p:stCondLst>
                                    <p:cond delay="0"/>
                                  </p:stCondLst>
                                  <p:childTnLst>
                                    <p:set>
                                      <p:cBhvr>
                                        <p:cTn id="115" dur="1" fill="hold">
                                          <p:stCondLst>
                                            <p:cond delay="0"/>
                                          </p:stCondLst>
                                        </p:cTn>
                                        <p:tgtEl>
                                          <p:spTgt spid="137"/>
                                        </p:tgtEl>
                                        <p:attrNameLst>
                                          <p:attrName>style.visibility</p:attrName>
                                        </p:attrNameLst>
                                      </p:cBhvr>
                                      <p:to>
                                        <p:strVal val="visible"/>
                                      </p:to>
                                    </p:set>
                                    <p:animEffect transition="in" filter="wipe(down)">
                                      <p:cBhvr>
                                        <p:cTn id="116" dur="500"/>
                                        <p:tgtEl>
                                          <p:spTgt spid="137"/>
                                        </p:tgtEl>
                                      </p:cBhvr>
                                    </p:animEffect>
                                  </p:childTnLst>
                                </p:cTn>
                              </p:par>
                              <p:par>
                                <p:cTn id="117" presetID="2" presetClass="entr" presetSubtype="2" fill="hold" grpId="0" nodeType="withEffect">
                                  <p:stCondLst>
                                    <p:cond delay="0"/>
                                  </p:stCondLst>
                                  <p:childTnLst>
                                    <p:set>
                                      <p:cBhvr>
                                        <p:cTn id="118" dur="1" fill="hold">
                                          <p:stCondLst>
                                            <p:cond delay="0"/>
                                          </p:stCondLst>
                                        </p:cTn>
                                        <p:tgtEl>
                                          <p:spTgt spid="138"/>
                                        </p:tgtEl>
                                        <p:attrNameLst>
                                          <p:attrName>style.visibility</p:attrName>
                                        </p:attrNameLst>
                                      </p:cBhvr>
                                      <p:to>
                                        <p:strVal val="visible"/>
                                      </p:to>
                                    </p:set>
                                    <p:anim calcmode="lin" valueType="num">
                                      <p:cBhvr additive="base">
                                        <p:cTn id="119" dur="500" fill="hold"/>
                                        <p:tgtEl>
                                          <p:spTgt spid="138"/>
                                        </p:tgtEl>
                                        <p:attrNameLst>
                                          <p:attrName>ppt_x</p:attrName>
                                        </p:attrNameLst>
                                      </p:cBhvr>
                                      <p:tavLst>
                                        <p:tav tm="0">
                                          <p:val>
                                            <p:strVal val="1+#ppt_w/2"/>
                                          </p:val>
                                        </p:tav>
                                        <p:tav tm="100000">
                                          <p:val>
                                            <p:strVal val="#ppt_x"/>
                                          </p:val>
                                        </p:tav>
                                      </p:tavLst>
                                    </p:anim>
                                    <p:anim calcmode="lin" valueType="num">
                                      <p:cBhvr additive="base">
                                        <p:cTn id="120"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7" grpId="0" animBg="1"/>
      <p:bldP spid="111" grpId="0" animBg="1"/>
      <p:bldP spid="115" grpId="0" animBg="1"/>
      <p:bldP spid="119" grpId="0" animBg="1"/>
      <p:bldP spid="126" grpId="0"/>
      <p:bldP spid="130" grpId="0"/>
      <p:bldP spid="134" grpId="0"/>
      <p:bldP spid="1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VIII</a:t>
            </a:r>
            <a:r>
              <a:rPr lang="en-US" sz="3600" b="1" dirty="0">
                <a:solidFill>
                  <a:srgbClr val="00B0F0"/>
                </a:solidFill>
                <a:latin typeface="Times New Roman" panose="02020603050405020304" pitchFamily="18" charset="0"/>
                <a:cs typeface="Times New Roman" panose="02020603050405020304" pitchFamily="18" charset="0"/>
              </a:rPr>
              <a:t>. VIỆT NAM CUỐI THỜI NGUYÊN THUỶ</a:t>
            </a:r>
          </a:p>
        </p:txBody>
      </p:sp>
      <p:sp>
        <p:nvSpPr>
          <p:cNvPr id="19" name="TextBox 18">
            <a:extLst>
              <a:ext uri="{FF2B5EF4-FFF2-40B4-BE49-F238E27FC236}">
                <a16:creationId xmlns:a16="http://schemas.microsoft.com/office/drawing/2014/main" id="{BB910E5B-9FE6-41A9-BBE5-288FD31F51FB}"/>
              </a:ext>
            </a:extLst>
          </p:cNvPr>
          <p:cNvSpPr txBox="1"/>
          <p:nvPr/>
        </p:nvSpPr>
        <p:spPr>
          <a:xfrm>
            <a:off x="3038996" y="895004"/>
            <a:ext cx="6565473" cy="578882"/>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b="1">
                <a:solidFill>
                  <a:srgbClr val="005446"/>
                </a:solidFill>
                <a:latin typeface="Times New Roman" panose="02020603050405020304" pitchFamily="18" charset="0"/>
                <a:ea typeface="Calibri" panose="020F0502020204030204" pitchFamily="34" charset="0"/>
                <a:cs typeface="Times New Roman" panose="02020603050405020304" pitchFamily="18" charset="0"/>
              </a:rPr>
              <a:t>Cuối thời nguyên thủy, người Việt cổ có</a:t>
            </a:r>
            <a:r>
              <a:rPr lang="en-US" sz="2800" b="1">
                <a:solidFill>
                  <a:srgbClr val="005446"/>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b="1">
              <a:solidFill>
                <a:srgbClr val="005446"/>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1" name="Group">
            <a:extLst>
              <a:ext uri="{FF2B5EF4-FFF2-40B4-BE49-F238E27FC236}">
                <a16:creationId xmlns:a16="http://schemas.microsoft.com/office/drawing/2014/main" id="{8AE7E38C-9EBB-44F5-9925-70B895B3FBC6}"/>
              </a:ext>
            </a:extLst>
          </p:cNvPr>
          <p:cNvGrpSpPr/>
          <p:nvPr/>
        </p:nvGrpSpPr>
        <p:grpSpPr>
          <a:xfrm>
            <a:off x="4619447" y="1467709"/>
            <a:ext cx="1254504" cy="2318473"/>
            <a:chOff x="0" y="0"/>
            <a:chExt cx="1254503" cy="2318472"/>
          </a:xfrm>
        </p:grpSpPr>
        <p:sp>
          <p:nvSpPr>
            <p:cNvPr id="42" name="Rectangle">
              <a:extLst>
                <a:ext uri="{FF2B5EF4-FFF2-40B4-BE49-F238E27FC236}">
                  <a16:creationId xmlns:a16="http://schemas.microsoft.com/office/drawing/2014/main" id="{4FC36CE8-C64A-42C8-8523-08D799B1613B}"/>
                </a:ext>
              </a:extLst>
            </p:cNvPr>
            <p:cNvSpPr/>
            <p:nvPr/>
          </p:nvSpPr>
          <p:spPr>
            <a:xfrm>
              <a:off x="822992" y="0"/>
              <a:ext cx="427829" cy="1220601"/>
            </a:xfrm>
            <a:prstGeom prst="rect">
              <a:avLst/>
            </a:prstGeom>
            <a:solidFill>
              <a:srgbClr val="4EBEFE"/>
            </a:solidFill>
            <a:ln w="12700" cap="flat">
              <a:noFill/>
              <a:miter lim="400000"/>
            </a:ln>
            <a:effectLst/>
          </p:spPr>
          <p:txBody>
            <a:bodyPr wrap="square" lIns="45719" tIns="45719" rIns="45719" bIns="45719" numCol="1" anchor="ctr">
              <a:noAutofit/>
            </a:bodyPr>
            <a:lstStyle/>
            <a:p>
              <a:endParaRPr>
                <a:latin typeface="Times New Roman" panose="02020603050405020304" pitchFamily="18" charset="0"/>
                <a:cs typeface="Times New Roman" panose="02020603050405020304" pitchFamily="18" charset="0"/>
              </a:endParaRPr>
            </a:p>
          </p:txBody>
        </p:sp>
        <p:sp>
          <p:nvSpPr>
            <p:cNvPr id="43" name="Shape">
              <a:extLst>
                <a:ext uri="{FF2B5EF4-FFF2-40B4-BE49-F238E27FC236}">
                  <a16:creationId xmlns:a16="http://schemas.microsoft.com/office/drawing/2014/main" id="{199CB81B-44FC-4FE1-A83A-2DD60D68E6CC}"/>
                </a:ext>
              </a:extLst>
            </p:cNvPr>
            <p:cNvSpPr/>
            <p:nvPr/>
          </p:nvSpPr>
          <p:spPr>
            <a:xfrm>
              <a:off x="824142" y="378299"/>
              <a:ext cx="425529" cy="8436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856" y="4335"/>
                    <a:pt x="18400" y="8555"/>
                    <a:pt x="14369" y="12404"/>
                  </a:cubicBezTo>
                  <a:cubicBezTo>
                    <a:pt x="11076" y="15547"/>
                    <a:pt x="6782" y="18397"/>
                    <a:pt x="1658" y="20838"/>
                  </a:cubicBezTo>
                  <a:lnTo>
                    <a:pt x="0" y="21600"/>
                  </a:lnTo>
                  <a:lnTo>
                    <a:pt x="18950" y="20088"/>
                  </a:lnTo>
                  <a:lnTo>
                    <a:pt x="21600" y="0"/>
                  </a:lnTo>
                  <a:close/>
                </a:path>
              </a:pathLst>
            </a:custGeom>
            <a:solidFill>
              <a:schemeClr val="accent3">
                <a:lumOff val="-12941"/>
              </a:schemeClr>
            </a:solidFill>
            <a:ln w="12700" cap="flat">
              <a:noFill/>
              <a:miter lim="400000"/>
            </a:ln>
            <a:effectLst>
              <a:outerShdw blurRad="101600" dist="25400" dir="14052523" rotWithShape="0">
                <a:srgbClr val="000000">
                  <a:alpha val="75000"/>
                </a:srgbClr>
              </a:outerShdw>
            </a:effectLst>
          </p:spPr>
          <p:txBody>
            <a:bodyPr wrap="square" lIns="45719" tIns="45719" rIns="45719" bIns="45719" numCol="1" anchor="t">
              <a:noAutofit/>
            </a:bodyPr>
            <a:lstStyle/>
            <a:p>
              <a:endParaRPr>
                <a:latin typeface="Times New Roman" panose="02020603050405020304" pitchFamily="18" charset="0"/>
                <a:cs typeface="Times New Roman" panose="02020603050405020304" pitchFamily="18" charset="0"/>
              </a:endParaRPr>
            </a:p>
          </p:txBody>
        </p:sp>
        <p:sp>
          <p:nvSpPr>
            <p:cNvPr id="44" name="Shape">
              <a:extLst>
                <a:ext uri="{FF2B5EF4-FFF2-40B4-BE49-F238E27FC236}">
                  <a16:creationId xmlns:a16="http://schemas.microsoft.com/office/drawing/2014/main" id="{B5B3CCBD-7F6D-493D-B765-E870AA5880AF}"/>
                </a:ext>
              </a:extLst>
            </p:cNvPr>
            <p:cNvSpPr/>
            <p:nvPr/>
          </p:nvSpPr>
          <p:spPr>
            <a:xfrm>
              <a:off x="0" y="326353"/>
              <a:ext cx="1254504" cy="19921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348" y="1836"/>
                    <a:pt x="20513" y="3621"/>
                    <a:pt x="19146" y="5251"/>
                  </a:cubicBezTo>
                  <a:cubicBezTo>
                    <a:pt x="18029" y="6582"/>
                    <a:pt x="16572" y="7789"/>
                    <a:pt x="14834" y="8823"/>
                  </a:cubicBezTo>
                  <a:lnTo>
                    <a:pt x="5136" y="14372"/>
                  </a:lnTo>
                  <a:lnTo>
                    <a:pt x="1337" y="11828"/>
                  </a:lnTo>
                  <a:lnTo>
                    <a:pt x="0" y="21479"/>
                  </a:lnTo>
                  <a:lnTo>
                    <a:pt x="15529" y="21600"/>
                  </a:lnTo>
                  <a:lnTo>
                    <a:pt x="11723" y="19009"/>
                  </a:lnTo>
                  <a:lnTo>
                    <a:pt x="19273" y="14748"/>
                  </a:lnTo>
                  <a:cubicBezTo>
                    <a:pt x="20049" y="14167"/>
                    <a:pt x="20645" y="13500"/>
                    <a:pt x="21031" y="12781"/>
                  </a:cubicBezTo>
                  <a:cubicBezTo>
                    <a:pt x="21367" y="12152"/>
                    <a:pt x="21538" y="11493"/>
                    <a:pt x="21535" y="10829"/>
                  </a:cubicBezTo>
                  <a:lnTo>
                    <a:pt x="21600" y="0"/>
                  </a:lnTo>
                  <a:close/>
                </a:path>
              </a:pathLst>
            </a:custGeom>
            <a:gradFill flip="none" rotWithShape="1">
              <a:gsLst>
                <a:gs pos="6000">
                  <a:srgbClr val="4EBEFE"/>
                </a:gs>
                <a:gs pos="15000">
                  <a:srgbClr val="76D6FF"/>
                </a:gs>
                <a:gs pos="39000">
                  <a:srgbClr val="58C4FE"/>
                </a:gs>
                <a:gs pos="97896">
                  <a:srgbClr val="4EBEFE"/>
                </a:gs>
              </a:gsLst>
              <a:lin ang="10800000" scaled="0"/>
              <a:tileRect/>
            </a:gradFill>
            <a:ln w="12700" cap="flat">
              <a:noFill/>
              <a:miter lim="400000"/>
            </a:ln>
            <a:effectLst>
              <a:outerShdw blurRad="25400" dist="148978" dir="6745061" rotWithShape="0">
                <a:srgbClr val="000000">
                  <a:alpha val="26000"/>
                </a:srgbClr>
              </a:outerShdw>
            </a:effectLst>
          </p:spPr>
          <p:txBody>
            <a:bodyPr wrap="square" lIns="45719" tIns="45719" rIns="45719" bIns="45719" numCol="1" anchor="ctr">
              <a:noAutofit/>
            </a:bodyPr>
            <a:lstStyle/>
            <a:p>
              <a:endParaRPr>
                <a:latin typeface="Times New Roman" panose="02020603050405020304" pitchFamily="18" charset="0"/>
                <a:cs typeface="Times New Roman" panose="02020603050405020304" pitchFamily="18" charset="0"/>
              </a:endParaRPr>
            </a:p>
          </p:txBody>
        </p:sp>
      </p:grpSp>
      <p:grpSp>
        <p:nvGrpSpPr>
          <p:cNvPr id="45" name="Group">
            <a:extLst>
              <a:ext uri="{FF2B5EF4-FFF2-40B4-BE49-F238E27FC236}">
                <a16:creationId xmlns:a16="http://schemas.microsoft.com/office/drawing/2014/main" id="{27CE0BC7-00A7-457E-A462-05344179B8F7}"/>
              </a:ext>
            </a:extLst>
          </p:cNvPr>
          <p:cNvGrpSpPr/>
          <p:nvPr/>
        </p:nvGrpSpPr>
        <p:grpSpPr>
          <a:xfrm>
            <a:off x="6691597" y="1467709"/>
            <a:ext cx="1251074" cy="2315298"/>
            <a:chOff x="0" y="0"/>
            <a:chExt cx="1251073" cy="2315297"/>
          </a:xfrm>
        </p:grpSpPr>
        <p:sp>
          <p:nvSpPr>
            <p:cNvPr id="46" name="Rectangle">
              <a:extLst>
                <a:ext uri="{FF2B5EF4-FFF2-40B4-BE49-F238E27FC236}">
                  <a16:creationId xmlns:a16="http://schemas.microsoft.com/office/drawing/2014/main" id="{5814D447-CC1F-4834-B6FC-666B479E4E67}"/>
                </a:ext>
              </a:extLst>
            </p:cNvPr>
            <p:cNvSpPr/>
            <p:nvPr/>
          </p:nvSpPr>
          <p:spPr>
            <a:xfrm flipH="1">
              <a:off x="0" y="0"/>
              <a:ext cx="427829" cy="1220601"/>
            </a:xfrm>
            <a:prstGeom prst="rect">
              <a:avLst/>
            </a:prstGeom>
            <a:solidFill>
              <a:srgbClr val="DA2C29"/>
            </a:solidFill>
            <a:ln w="12700" cap="flat">
              <a:noFill/>
              <a:miter lim="400000"/>
            </a:ln>
            <a:effectLst/>
          </p:spPr>
          <p:txBody>
            <a:bodyPr wrap="square" lIns="45719" tIns="45719" rIns="45719" bIns="45719" numCol="1" anchor="ctr">
              <a:noAutofit/>
            </a:bodyPr>
            <a:lstStyle/>
            <a:p>
              <a:endParaRPr>
                <a:latin typeface="Times New Roman" panose="02020603050405020304" pitchFamily="18" charset="0"/>
                <a:cs typeface="Times New Roman" panose="02020603050405020304" pitchFamily="18" charset="0"/>
              </a:endParaRPr>
            </a:p>
          </p:txBody>
        </p:sp>
        <p:sp>
          <p:nvSpPr>
            <p:cNvPr id="47" name="Shape">
              <a:extLst>
                <a:ext uri="{FF2B5EF4-FFF2-40B4-BE49-F238E27FC236}">
                  <a16:creationId xmlns:a16="http://schemas.microsoft.com/office/drawing/2014/main" id="{515F3E34-72FD-4A0F-B569-E6B2142CE2DB}"/>
                </a:ext>
              </a:extLst>
            </p:cNvPr>
            <p:cNvSpPr/>
            <p:nvPr/>
          </p:nvSpPr>
          <p:spPr>
            <a:xfrm flipH="1">
              <a:off x="1150" y="378299"/>
              <a:ext cx="425529" cy="8436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856" y="4335"/>
                    <a:pt x="18400" y="8555"/>
                    <a:pt x="14369" y="12404"/>
                  </a:cubicBezTo>
                  <a:cubicBezTo>
                    <a:pt x="11076" y="15547"/>
                    <a:pt x="6782" y="18397"/>
                    <a:pt x="1658" y="20838"/>
                  </a:cubicBezTo>
                  <a:lnTo>
                    <a:pt x="0" y="21600"/>
                  </a:lnTo>
                  <a:lnTo>
                    <a:pt x="18950" y="20088"/>
                  </a:lnTo>
                  <a:lnTo>
                    <a:pt x="21600" y="0"/>
                  </a:lnTo>
                  <a:close/>
                </a:path>
              </a:pathLst>
            </a:custGeom>
            <a:solidFill>
              <a:schemeClr val="accent3">
                <a:lumOff val="-12941"/>
              </a:schemeClr>
            </a:solidFill>
            <a:ln w="12700" cap="flat">
              <a:noFill/>
              <a:miter lim="400000"/>
            </a:ln>
            <a:effectLst>
              <a:outerShdw blurRad="101600" dist="25400" dir="14052523" rotWithShape="0">
                <a:srgbClr val="000000">
                  <a:alpha val="75000"/>
                </a:srgbClr>
              </a:outerShdw>
            </a:effectLst>
          </p:spPr>
          <p:txBody>
            <a:bodyPr wrap="square" lIns="45719" tIns="45719" rIns="45719" bIns="45719" numCol="1" anchor="t">
              <a:noAutofit/>
            </a:bodyPr>
            <a:lstStyle/>
            <a:p>
              <a:endParaRPr>
                <a:latin typeface="Times New Roman" panose="02020603050405020304" pitchFamily="18" charset="0"/>
                <a:cs typeface="Times New Roman" panose="02020603050405020304" pitchFamily="18" charset="0"/>
              </a:endParaRPr>
            </a:p>
          </p:txBody>
        </p:sp>
        <p:sp>
          <p:nvSpPr>
            <p:cNvPr id="48" name="Shape">
              <a:extLst>
                <a:ext uri="{FF2B5EF4-FFF2-40B4-BE49-F238E27FC236}">
                  <a16:creationId xmlns:a16="http://schemas.microsoft.com/office/drawing/2014/main" id="{820037EC-4168-440E-AA9E-3FE808027F0C}"/>
                </a:ext>
              </a:extLst>
            </p:cNvPr>
            <p:cNvSpPr/>
            <p:nvPr/>
          </p:nvSpPr>
          <p:spPr>
            <a:xfrm flipH="1">
              <a:off x="350" y="323178"/>
              <a:ext cx="1250724" cy="1992120"/>
            </a:xfrm>
            <a:custGeom>
              <a:avLst/>
              <a:gdLst/>
              <a:ahLst/>
              <a:cxnLst>
                <a:cxn ang="0">
                  <a:pos x="wd2" y="hd2"/>
                </a:cxn>
                <a:cxn ang="5400000">
                  <a:pos x="wd2" y="hd2"/>
                </a:cxn>
                <a:cxn ang="10800000">
                  <a:pos x="wd2" y="hd2"/>
                </a:cxn>
                <a:cxn ang="16200000">
                  <a:pos x="wd2" y="hd2"/>
                </a:cxn>
              </a:cxnLst>
              <a:rect l="0" t="0" r="r" b="b"/>
              <a:pathLst>
                <a:path w="21597" h="21600" extrusionOk="0">
                  <a:moveTo>
                    <a:pt x="21567" y="0"/>
                  </a:moveTo>
                  <a:cubicBezTo>
                    <a:pt x="21361" y="1834"/>
                    <a:pt x="20556" y="3621"/>
                    <a:pt x="19202" y="5251"/>
                  </a:cubicBezTo>
                  <a:cubicBezTo>
                    <a:pt x="18092" y="6586"/>
                    <a:pt x="16629" y="7794"/>
                    <a:pt x="14877" y="8823"/>
                  </a:cubicBezTo>
                  <a:lnTo>
                    <a:pt x="5151" y="14372"/>
                  </a:lnTo>
                  <a:lnTo>
                    <a:pt x="1340" y="11828"/>
                  </a:lnTo>
                  <a:lnTo>
                    <a:pt x="0" y="21479"/>
                  </a:lnTo>
                  <a:lnTo>
                    <a:pt x="15574" y="21600"/>
                  </a:lnTo>
                  <a:lnTo>
                    <a:pt x="11757" y="19009"/>
                  </a:lnTo>
                  <a:lnTo>
                    <a:pt x="19329" y="14748"/>
                  </a:lnTo>
                  <a:cubicBezTo>
                    <a:pt x="20107" y="14167"/>
                    <a:pt x="20705" y="13500"/>
                    <a:pt x="21092" y="12781"/>
                  </a:cubicBezTo>
                  <a:cubicBezTo>
                    <a:pt x="21429" y="12152"/>
                    <a:pt x="21600" y="11493"/>
                    <a:pt x="21597" y="10829"/>
                  </a:cubicBezTo>
                  <a:lnTo>
                    <a:pt x="21567" y="0"/>
                  </a:lnTo>
                  <a:close/>
                </a:path>
              </a:pathLst>
            </a:custGeom>
            <a:gradFill flip="none" rotWithShape="1">
              <a:gsLst>
                <a:gs pos="0">
                  <a:srgbClr val="DA2C29"/>
                </a:gs>
                <a:gs pos="19000">
                  <a:srgbClr val="FF4D41"/>
                </a:gs>
                <a:gs pos="37000">
                  <a:srgbClr val="E53630"/>
                </a:gs>
                <a:gs pos="96005">
                  <a:srgbClr val="DA2C29"/>
                </a:gs>
              </a:gsLst>
              <a:lin ang="10800000" scaled="0"/>
              <a:tileRect/>
            </a:gradFill>
            <a:ln w="12700" cap="flat">
              <a:noFill/>
              <a:miter lim="400000"/>
            </a:ln>
            <a:effectLst>
              <a:outerShdw blurRad="25400" dist="148978" dir="3685696" rotWithShape="0">
                <a:srgbClr val="000000">
                  <a:alpha val="26000"/>
                </a:srgbClr>
              </a:outerShdw>
            </a:effectLst>
          </p:spPr>
          <p:txBody>
            <a:bodyPr wrap="square" lIns="45719" tIns="45719" rIns="45719" bIns="45719" numCol="1" anchor="ctr">
              <a:noAutofit/>
            </a:bodyPr>
            <a:lstStyle/>
            <a:p>
              <a:endParaRPr>
                <a:latin typeface="Times New Roman" panose="02020603050405020304" pitchFamily="18" charset="0"/>
                <a:cs typeface="Times New Roman" panose="02020603050405020304" pitchFamily="18" charset="0"/>
              </a:endParaRPr>
            </a:p>
          </p:txBody>
        </p:sp>
      </p:grpSp>
      <p:sp>
        <p:nvSpPr>
          <p:cNvPr id="49" name="Rectangle 51">
            <a:extLst>
              <a:ext uri="{FF2B5EF4-FFF2-40B4-BE49-F238E27FC236}">
                <a16:creationId xmlns:a16="http://schemas.microsoft.com/office/drawing/2014/main" id="{80D330DA-F40E-4C45-9C7C-181CC724E377}"/>
              </a:ext>
            </a:extLst>
          </p:cNvPr>
          <p:cNvSpPr txBox="1"/>
          <p:nvPr/>
        </p:nvSpPr>
        <p:spPr>
          <a:xfrm>
            <a:off x="749300" y="4234662"/>
            <a:ext cx="3512740" cy="1766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1475" tIns="21475" rIns="21475" bIns="21475">
            <a:spAutoFit/>
          </a:bodyPr>
          <a:lstStyle>
            <a:lvl1pPr algn="ctr" defTabSz="214760">
              <a:defRPr sz="500">
                <a:solidFill>
                  <a:srgbClr val="535353"/>
                </a:solidFill>
              </a:defRPr>
            </a:lvl1pPr>
          </a:lstStyle>
          <a:p>
            <a:pPr algn="just"/>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ông cụ mũi nhọn dùng trong săn bắt, trồng trọt, mũi giáo, mũi tên để săn động vật.</a:t>
            </a:r>
            <a:endParaRPr sz="2800" dirty="0">
              <a:solidFill>
                <a:schemeClr val="tx1"/>
              </a:solidFill>
              <a:latin typeface="Times New Roman" panose="02020603050405020304" pitchFamily="18" charset="0"/>
              <a:cs typeface="Times New Roman" panose="02020603050405020304" pitchFamily="18" charset="0"/>
            </a:endParaRPr>
          </a:p>
        </p:txBody>
      </p:sp>
      <p:sp>
        <p:nvSpPr>
          <p:cNvPr id="50" name="Rectangle 51">
            <a:extLst>
              <a:ext uri="{FF2B5EF4-FFF2-40B4-BE49-F238E27FC236}">
                <a16:creationId xmlns:a16="http://schemas.microsoft.com/office/drawing/2014/main" id="{D0F421C1-83B2-4CA9-BA12-EE447CE93DAC}"/>
              </a:ext>
            </a:extLst>
          </p:cNvPr>
          <p:cNvSpPr txBox="1"/>
          <p:nvPr/>
        </p:nvSpPr>
        <p:spPr>
          <a:xfrm>
            <a:off x="8160235" y="4234662"/>
            <a:ext cx="3735432" cy="1766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1475" tIns="21475" rIns="21475" bIns="21475">
            <a:spAutoFit/>
          </a:bodyPr>
          <a:lstStyle>
            <a:lvl1pPr algn="ctr" defTabSz="214760">
              <a:defRPr sz="500">
                <a:solidFill>
                  <a:srgbClr val="535353"/>
                </a:solidFill>
              </a:defRPr>
            </a:lvl1pPr>
          </a:lstStyle>
          <a:p>
            <a:pPr algn="just"/>
            <a:r>
              <a:rPr lang="en-US" sz="2800">
                <a:solidFill>
                  <a:schemeClr val="tx1"/>
                </a:solidFill>
                <a:latin typeface="Times New Roman" panose="02020603050405020304" pitchFamily="18" charset="0"/>
                <a:cs typeface="Times New Roman" panose="02020603050405020304" pitchFamily="18" charset="0"/>
              </a:rPr>
              <a:t>Đ</a:t>
            </a:r>
            <a:r>
              <a:rPr lang="vi-VN" sz="2800">
                <a:solidFill>
                  <a:schemeClr val="tx1"/>
                </a:solidFill>
                <a:latin typeface="Times New Roman" panose="02020603050405020304" pitchFamily="18" charset="0"/>
                <a:cs typeface="Times New Roman" panose="02020603050405020304" pitchFamily="18" charset="0"/>
              </a:rPr>
              <a:t>ồ gốm, đồ đồng chứng tỏ thủ công nghiệp phát triển, đã có thợ chuyên làm gốm, thợ luyện kim.</a:t>
            </a:r>
            <a:endParaRPr sz="2800">
              <a:solidFill>
                <a:schemeClr val="tx1"/>
              </a:solidFill>
              <a:latin typeface="Times New Roman" panose="02020603050405020304" pitchFamily="18" charset="0"/>
              <a:cs typeface="Times New Roman" panose="02020603050405020304" pitchFamily="18" charset="0"/>
            </a:endParaRPr>
          </a:p>
        </p:txBody>
      </p:sp>
      <p:sp>
        <p:nvSpPr>
          <p:cNvPr id="51" name="TextBox 34">
            <a:extLst>
              <a:ext uri="{FF2B5EF4-FFF2-40B4-BE49-F238E27FC236}">
                <a16:creationId xmlns:a16="http://schemas.microsoft.com/office/drawing/2014/main" id="{2572F9A3-8699-4E90-92AA-6F3E19F861F1}"/>
              </a:ext>
            </a:extLst>
          </p:cNvPr>
          <p:cNvSpPr txBox="1"/>
          <p:nvPr/>
        </p:nvSpPr>
        <p:spPr>
          <a:xfrm>
            <a:off x="1205668" y="3275190"/>
            <a:ext cx="3211634"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2700">
                <a:solidFill>
                  <a:srgbClr val="FFFFFF"/>
                </a:solidFill>
                <a:latin typeface="Impact"/>
                <a:ea typeface="Impact"/>
                <a:cs typeface="Impact"/>
                <a:sym typeface="Impact"/>
              </a:defRPr>
            </a:lvl1pPr>
          </a:lstStyle>
          <a:p>
            <a:pPr algn="r"/>
            <a:r>
              <a:rPr lang="en-US" sz="2800" b="1">
                <a:solidFill>
                  <a:srgbClr val="58C4FE"/>
                </a:solidFill>
                <a:latin typeface="Times New Roman" panose="02020603050405020304" pitchFamily="18" charset="0"/>
                <a:cs typeface="Times New Roman" panose="02020603050405020304" pitchFamily="18" charset="0"/>
              </a:rPr>
              <a:t>NHỮNG CÔNG CỤ LAO ĐỘNG</a:t>
            </a:r>
          </a:p>
        </p:txBody>
      </p:sp>
      <p:sp>
        <p:nvSpPr>
          <p:cNvPr id="52" name="TextBox 34">
            <a:extLst>
              <a:ext uri="{FF2B5EF4-FFF2-40B4-BE49-F238E27FC236}">
                <a16:creationId xmlns:a16="http://schemas.microsoft.com/office/drawing/2014/main" id="{883621DE-3130-45BB-882B-D9102EE5F9F7}"/>
              </a:ext>
            </a:extLst>
          </p:cNvPr>
          <p:cNvSpPr txBox="1"/>
          <p:nvPr/>
        </p:nvSpPr>
        <p:spPr>
          <a:xfrm>
            <a:off x="8196924" y="3275189"/>
            <a:ext cx="3995076"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2700">
                <a:solidFill>
                  <a:srgbClr val="FFFFFF"/>
                </a:solidFill>
                <a:latin typeface="Impact"/>
                <a:ea typeface="Impact"/>
                <a:cs typeface="Impact"/>
                <a:sym typeface="Impact"/>
              </a:defRPr>
            </a:lvl1pPr>
          </a:lstStyle>
          <a:p>
            <a:pPr algn="just"/>
            <a:r>
              <a:rPr lang="vi-VN" sz="2800" b="1">
                <a:solidFill>
                  <a:srgbClr val="E3342E"/>
                </a:solidFill>
                <a:latin typeface="Times New Roman" panose="02020603050405020304" pitchFamily="18" charset="0"/>
                <a:cs typeface="Times New Roman" panose="02020603050405020304" pitchFamily="18" charset="0"/>
              </a:rPr>
              <a:t>NHỮNG NGÀNH NGH</a:t>
            </a:r>
            <a:r>
              <a:rPr lang="en-US" sz="2800" b="1">
                <a:solidFill>
                  <a:srgbClr val="E3342E"/>
                </a:solidFill>
                <a:latin typeface="Times New Roman" panose="02020603050405020304" pitchFamily="18" charset="0"/>
                <a:cs typeface="Times New Roman" panose="02020603050405020304" pitchFamily="18" charset="0"/>
              </a:rPr>
              <a:t>Ề</a:t>
            </a:r>
            <a:r>
              <a:rPr lang="vi-VN" sz="2800" b="1">
                <a:solidFill>
                  <a:srgbClr val="E3342E"/>
                </a:solidFill>
                <a:latin typeface="Times New Roman" panose="02020603050405020304" pitchFamily="18" charset="0"/>
                <a:cs typeface="Times New Roman" panose="02020603050405020304" pitchFamily="18" charset="0"/>
              </a:rPr>
              <a:t> SẢN XUẤT</a:t>
            </a:r>
          </a:p>
        </p:txBody>
      </p:sp>
    </p:spTree>
    <p:extLst>
      <p:ext uri="{BB962C8B-B14F-4D97-AF65-F5344CB8AC3E}">
        <p14:creationId xmlns:p14="http://schemas.microsoft.com/office/powerpoint/2010/main" val="4230315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iterate>
                                    <p:tmAbs val="0"/>
                                  </p:iterate>
                                  <p:childTnLst>
                                    <p:set>
                                      <p:cBhvr>
                                        <p:cTn id="11" fill="hold"/>
                                        <p:tgtEl>
                                          <p:spTgt spid="41"/>
                                        </p:tgtEl>
                                        <p:attrNameLst>
                                          <p:attrName>style.visibility</p:attrName>
                                        </p:attrNameLst>
                                      </p:cBhvr>
                                      <p:to>
                                        <p:strVal val="visible"/>
                                      </p:to>
                                    </p:set>
                                    <p:animEffect transition="in" filter="strips(downLeft)">
                                      <p:cBhvr>
                                        <p:cTn id="12" dur="500"/>
                                        <p:tgtEl>
                                          <p:spTgt spid="41"/>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51"/>
                                        </p:tgtEl>
                                        <p:attrNameLst>
                                          <p:attrName>style.visibility</p:attrName>
                                        </p:attrNameLst>
                                      </p:cBhvr>
                                      <p:to>
                                        <p:strVal val="visible"/>
                                      </p:to>
                                    </p:set>
                                    <p:anim calcmode="lin" valueType="num">
                                      <p:cBhvr>
                                        <p:cTn id="16" dur="500" fill="hold"/>
                                        <p:tgtEl>
                                          <p:spTgt spid="51"/>
                                        </p:tgtEl>
                                        <p:attrNameLst>
                                          <p:attrName>ppt_w</p:attrName>
                                        </p:attrNameLst>
                                      </p:cBhvr>
                                      <p:tavLst>
                                        <p:tav tm="0">
                                          <p:val>
                                            <p:fltVal val="0"/>
                                          </p:val>
                                        </p:tav>
                                        <p:tav tm="100000">
                                          <p:val>
                                            <p:strVal val="#ppt_w"/>
                                          </p:val>
                                        </p:tav>
                                      </p:tavLst>
                                    </p:anim>
                                    <p:anim calcmode="lin" valueType="num">
                                      <p:cBhvr>
                                        <p:cTn id="17" dur="500" fill="hold"/>
                                        <p:tgtEl>
                                          <p:spTgt spid="51"/>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2" presetClass="entr" presetSubtype="1" fill="hold" grpId="0" nodeType="afterEffect">
                                  <p:stCondLst>
                                    <p:cond delay="0"/>
                                  </p:stCondLst>
                                  <p:iterate>
                                    <p:tmAbs val="0"/>
                                  </p:iterate>
                                  <p:childTnLst>
                                    <p:set>
                                      <p:cBhvr>
                                        <p:cTn id="20" fill="hold"/>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iterate>
                                    <p:tmAbs val="0"/>
                                  </p:iterate>
                                  <p:childTnLst>
                                    <p:set>
                                      <p:cBhvr>
                                        <p:cTn id="25" fill="hold"/>
                                        <p:tgtEl>
                                          <p:spTgt spid="45"/>
                                        </p:tgtEl>
                                        <p:attrNameLst>
                                          <p:attrName>style.visibility</p:attrName>
                                        </p:attrNameLst>
                                      </p:cBhvr>
                                      <p:to>
                                        <p:strVal val="visible"/>
                                      </p:to>
                                    </p:set>
                                    <p:animEffect transition="in" filter="strips(downRight)">
                                      <p:cBhvr>
                                        <p:cTn id="26" dur="500"/>
                                        <p:tgtEl>
                                          <p:spTgt spid="45"/>
                                        </p:tgtEl>
                                      </p:cBhvr>
                                    </p:animEffect>
                                  </p:childTnLst>
                                </p:cTn>
                              </p:par>
                            </p:childTnLst>
                          </p:cTn>
                        </p:par>
                        <p:par>
                          <p:cTn id="27" fill="hold">
                            <p:stCondLst>
                              <p:cond delay="500"/>
                            </p:stCondLst>
                            <p:childTnLst>
                              <p:par>
                                <p:cTn id="28" presetID="23" presetClass="entr" presetSubtype="16" fill="hold" grpId="0" nodeType="afterEffect">
                                  <p:stCondLst>
                                    <p:cond delay="0"/>
                                  </p:stCondLst>
                                  <p:iterate>
                                    <p:tmAbs val="0"/>
                                  </p:iterate>
                                  <p:childTnLst>
                                    <p:set>
                                      <p:cBhvr>
                                        <p:cTn id="29" fill="hold"/>
                                        <p:tgtEl>
                                          <p:spTgt spid="52"/>
                                        </p:tgtEl>
                                        <p:attrNameLst>
                                          <p:attrName>style.visibility</p:attrName>
                                        </p:attrNameLst>
                                      </p:cBhvr>
                                      <p:to>
                                        <p:strVal val="visible"/>
                                      </p:to>
                                    </p:set>
                                    <p:anim calcmode="lin" valueType="num">
                                      <p:cBhvr>
                                        <p:cTn id="30" dur="500" fill="hold"/>
                                        <p:tgtEl>
                                          <p:spTgt spid="52"/>
                                        </p:tgtEl>
                                        <p:attrNameLst>
                                          <p:attrName>ppt_w</p:attrName>
                                        </p:attrNameLst>
                                      </p:cBhvr>
                                      <p:tavLst>
                                        <p:tav tm="0">
                                          <p:val>
                                            <p:fltVal val="0"/>
                                          </p:val>
                                        </p:tav>
                                        <p:tav tm="100000">
                                          <p:val>
                                            <p:strVal val="#ppt_w"/>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childTnLst>
                                </p:cTn>
                              </p:par>
                            </p:childTnLst>
                          </p:cTn>
                        </p:par>
                        <p:par>
                          <p:cTn id="32" fill="hold">
                            <p:stCondLst>
                              <p:cond delay="1000"/>
                            </p:stCondLst>
                            <p:childTnLst>
                              <p:par>
                                <p:cTn id="33" presetID="22" presetClass="entr" presetSubtype="1" fill="hold" grpId="0" nodeType="afterEffect">
                                  <p:stCondLst>
                                    <p:cond delay="0"/>
                                  </p:stCondLst>
                                  <p:iterate>
                                    <p:tmAbs val="0"/>
                                  </p:iterate>
                                  <p:childTnLst>
                                    <p:set>
                                      <p:cBhvr>
                                        <p:cTn id="34" fill="hold"/>
                                        <p:tgtEl>
                                          <p:spTgt spid="50"/>
                                        </p:tgtEl>
                                        <p:attrNameLst>
                                          <p:attrName>style.visibility</p:attrName>
                                        </p:attrNameLst>
                                      </p:cBhvr>
                                      <p:to>
                                        <p:strVal val="visible"/>
                                      </p:to>
                                    </p:set>
                                    <p:animEffect transition="in" filter="wipe(up)">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1" grpId="0" animBg="1" advAuto="0"/>
      <p:bldP spid="45" grpId="0" animBg="1" advAuto="0"/>
      <p:bldP spid="49" grpId="0" animBg="1" advAuto="0"/>
      <p:bldP spid="50" grpId="0" animBg="1" advAuto="0"/>
      <p:bldP spid="51" grpId="0" animBg="1" advAuto="0"/>
      <p:bldP spid="5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VIII</a:t>
            </a:r>
            <a:r>
              <a:rPr lang="en-US" sz="3600" b="1" dirty="0">
                <a:solidFill>
                  <a:srgbClr val="00B0F0"/>
                </a:solidFill>
                <a:latin typeface="Times New Roman" panose="02020603050405020304" pitchFamily="18" charset="0"/>
                <a:cs typeface="Times New Roman" panose="02020603050405020304" pitchFamily="18" charset="0"/>
              </a:rPr>
              <a:t>. VIỆT NAM CUỐI THỜI NGUYÊN THUỶ</a:t>
            </a:r>
          </a:p>
        </p:txBody>
      </p:sp>
      <p:sp>
        <p:nvSpPr>
          <p:cNvPr id="17" name="Freeform 10">
            <a:extLst>
              <a:ext uri="{FF2B5EF4-FFF2-40B4-BE49-F238E27FC236}">
                <a16:creationId xmlns:a16="http://schemas.microsoft.com/office/drawing/2014/main" id="{0B6F5DF7-77F7-4187-AA86-93D76CBF1552}"/>
              </a:ext>
            </a:extLst>
          </p:cNvPr>
          <p:cNvSpPr/>
          <p:nvPr/>
        </p:nvSpPr>
        <p:spPr>
          <a:xfrm>
            <a:off x="1633211" y="2376554"/>
            <a:ext cx="900205" cy="899996"/>
          </a:xfrm>
          <a:prstGeom prst="ellipse">
            <a:avLst/>
          </a:prstGeom>
          <a:gradFill>
            <a:gsLst>
              <a:gs pos="0">
                <a:srgbClr val="FFC203"/>
              </a:gs>
              <a:gs pos="36657">
                <a:srgbClr val="FF7D25"/>
              </a:gs>
              <a:gs pos="77153">
                <a:srgbClr val="FF3847"/>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18" name="Freeform 14">
            <a:extLst>
              <a:ext uri="{FF2B5EF4-FFF2-40B4-BE49-F238E27FC236}">
                <a16:creationId xmlns:a16="http://schemas.microsoft.com/office/drawing/2014/main" id="{F0D69761-AFD0-4D32-BCC2-D2D101AA49C6}"/>
              </a:ext>
            </a:extLst>
          </p:cNvPr>
          <p:cNvSpPr/>
          <p:nvPr/>
        </p:nvSpPr>
        <p:spPr>
          <a:xfrm>
            <a:off x="2084480" y="2195159"/>
            <a:ext cx="1247223" cy="1728937"/>
          </a:xfrm>
          <a:custGeom>
            <a:avLst/>
            <a:gdLst/>
            <a:ahLst/>
            <a:cxnLst>
              <a:cxn ang="0">
                <a:pos x="wd2" y="hd2"/>
              </a:cxn>
              <a:cxn ang="5400000">
                <a:pos x="wd2" y="hd2"/>
              </a:cxn>
              <a:cxn ang="10800000">
                <a:pos x="wd2" y="hd2"/>
              </a:cxn>
              <a:cxn ang="16200000">
                <a:pos x="wd2" y="hd2"/>
              </a:cxn>
            </a:cxnLst>
            <a:rect l="0" t="0" r="r" b="b"/>
            <a:pathLst>
              <a:path w="21600" h="21600" extrusionOk="0">
                <a:moveTo>
                  <a:pt x="14293" y="12711"/>
                </a:moveTo>
                <a:cubicBezTo>
                  <a:pt x="11421" y="11052"/>
                  <a:pt x="10966" y="8713"/>
                  <a:pt x="10922" y="7771"/>
                </a:cubicBezTo>
                <a:cubicBezTo>
                  <a:pt x="10922" y="7691"/>
                  <a:pt x="10922" y="7613"/>
                  <a:pt x="10922" y="7533"/>
                </a:cubicBezTo>
                <a:cubicBezTo>
                  <a:pt x="10922" y="7487"/>
                  <a:pt x="10922" y="7443"/>
                  <a:pt x="10922" y="7397"/>
                </a:cubicBezTo>
                <a:cubicBezTo>
                  <a:pt x="10559" y="3239"/>
                  <a:pt x="5777" y="0"/>
                  <a:pt x="0" y="0"/>
                </a:cubicBezTo>
                <a:lnTo>
                  <a:pt x="0" y="1160"/>
                </a:lnTo>
                <a:cubicBezTo>
                  <a:pt x="5157" y="1161"/>
                  <a:pt x="9336" y="4176"/>
                  <a:pt x="9336" y="7895"/>
                </a:cubicBezTo>
                <a:cubicBezTo>
                  <a:pt x="9336" y="8085"/>
                  <a:pt x="9336" y="8273"/>
                  <a:pt x="9300" y="8459"/>
                </a:cubicBezTo>
                <a:cubicBezTo>
                  <a:pt x="8898" y="11947"/>
                  <a:pt x="4854" y="14630"/>
                  <a:pt x="0" y="14629"/>
                </a:cubicBezTo>
                <a:lnTo>
                  <a:pt x="0" y="15790"/>
                </a:lnTo>
                <a:cubicBezTo>
                  <a:pt x="615" y="15790"/>
                  <a:pt x="1807" y="15680"/>
                  <a:pt x="1807" y="15680"/>
                </a:cubicBezTo>
                <a:cubicBezTo>
                  <a:pt x="2143" y="15640"/>
                  <a:pt x="2470" y="15590"/>
                  <a:pt x="2791" y="15530"/>
                </a:cubicBezTo>
                <a:cubicBezTo>
                  <a:pt x="4333" y="15358"/>
                  <a:pt x="7360" y="15290"/>
                  <a:pt x="10038" y="16838"/>
                </a:cubicBezTo>
                <a:cubicBezTo>
                  <a:pt x="12716" y="18385"/>
                  <a:pt x="13289" y="20568"/>
                  <a:pt x="13395" y="21600"/>
                </a:cubicBezTo>
                <a:cubicBezTo>
                  <a:pt x="13435" y="18025"/>
                  <a:pt x="16801" y="14916"/>
                  <a:pt x="21600" y="14021"/>
                </a:cubicBezTo>
                <a:cubicBezTo>
                  <a:pt x="20053" y="14189"/>
                  <a:pt x="16982" y="14271"/>
                  <a:pt x="14293" y="12711"/>
                </a:cubicBez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20" name="Freeform 17">
            <a:extLst>
              <a:ext uri="{FF2B5EF4-FFF2-40B4-BE49-F238E27FC236}">
                <a16:creationId xmlns:a16="http://schemas.microsoft.com/office/drawing/2014/main" id="{A3CCBC3F-845D-4E0D-8605-3C5C65084935}"/>
              </a:ext>
            </a:extLst>
          </p:cNvPr>
          <p:cNvSpPr/>
          <p:nvPr/>
        </p:nvSpPr>
        <p:spPr>
          <a:xfrm>
            <a:off x="1736448" y="2479773"/>
            <a:ext cx="693723" cy="693560"/>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21" name="Freeform 18">
            <a:extLst>
              <a:ext uri="{FF2B5EF4-FFF2-40B4-BE49-F238E27FC236}">
                <a16:creationId xmlns:a16="http://schemas.microsoft.com/office/drawing/2014/main" id="{5DA42EBD-CAE4-4083-A950-13884D1DD88C}"/>
              </a:ext>
            </a:extLst>
          </p:cNvPr>
          <p:cNvSpPr/>
          <p:nvPr/>
        </p:nvSpPr>
        <p:spPr>
          <a:xfrm>
            <a:off x="3038415" y="3477871"/>
            <a:ext cx="900205" cy="899995"/>
          </a:xfrm>
          <a:prstGeom prst="ellipse">
            <a:avLst/>
          </a:prstGeom>
          <a:gradFill>
            <a:gsLst>
              <a:gs pos="1890">
                <a:srgbClr val="FF2A70"/>
              </a:gs>
              <a:gs pos="64135">
                <a:srgbClr val="E1359B"/>
              </a:gs>
              <a:gs pos="98899">
                <a:srgbClr val="C23FC6"/>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22" name="Freeform 20">
            <a:extLst>
              <a:ext uri="{FF2B5EF4-FFF2-40B4-BE49-F238E27FC236}">
                <a16:creationId xmlns:a16="http://schemas.microsoft.com/office/drawing/2014/main" id="{614A6133-120C-436D-A19D-CF244F3ADE02}"/>
              </a:ext>
            </a:extLst>
          </p:cNvPr>
          <p:cNvSpPr/>
          <p:nvPr/>
        </p:nvSpPr>
        <p:spPr>
          <a:xfrm>
            <a:off x="2240222" y="3296232"/>
            <a:ext cx="1247223" cy="1728936"/>
          </a:xfrm>
          <a:custGeom>
            <a:avLst/>
            <a:gdLst/>
            <a:ahLst/>
            <a:cxnLst>
              <a:cxn ang="0">
                <a:pos x="wd2" y="hd2"/>
              </a:cxn>
              <a:cxn ang="5400000">
                <a:pos x="wd2" y="hd2"/>
              </a:cxn>
              <a:cxn ang="10800000">
                <a:pos x="wd2" y="hd2"/>
              </a:cxn>
              <a:cxn ang="16200000">
                <a:pos x="wd2" y="hd2"/>
              </a:cxn>
            </a:cxnLst>
            <a:rect l="0" t="0" r="r" b="b"/>
            <a:pathLst>
              <a:path w="21600" h="21600" extrusionOk="0">
                <a:moveTo>
                  <a:pt x="7307" y="12709"/>
                </a:moveTo>
                <a:cubicBezTo>
                  <a:pt x="10176" y="11052"/>
                  <a:pt x="10617" y="8711"/>
                  <a:pt x="10675" y="7771"/>
                </a:cubicBezTo>
                <a:lnTo>
                  <a:pt x="10675" y="7533"/>
                </a:lnTo>
                <a:cubicBezTo>
                  <a:pt x="10675" y="7487"/>
                  <a:pt x="10675" y="7443"/>
                  <a:pt x="10675" y="7397"/>
                </a:cubicBezTo>
                <a:cubicBezTo>
                  <a:pt x="11040" y="3239"/>
                  <a:pt x="15822" y="0"/>
                  <a:pt x="21600" y="0"/>
                </a:cubicBezTo>
                <a:lnTo>
                  <a:pt x="21600" y="1160"/>
                </a:lnTo>
                <a:cubicBezTo>
                  <a:pt x="16442" y="1160"/>
                  <a:pt x="12261" y="4175"/>
                  <a:pt x="12261" y="7895"/>
                </a:cubicBezTo>
                <a:cubicBezTo>
                  <a:pt x="12261" y="8095"/>
                  <a:pt x="12261" y="8273"/>
                  <a:pt x="12297" y="8459"/>
                </a:cubicBezTo>
                <a:cubicBezTo>
                  <a:pt x="12701" y="11948"/>
                  <a:pt x="16746" y="14630"/>
                  <a:pt x="21600" y="14629"/>
                </a:cubicBezTo>
                <a:lnTo>
                  <a:pt x="21600" y="15790"/>
                </a:lnTo>
                <a:cubicBezTo>
                  <a:pt x="20985" y="15790"/>
                  <a:pt x="19793" y="15680"/>
                  <a:pt x="19790" y="15680"/>
                </a:cubicBezTo>
                <a:cubicBezTo>
                  <a:pt x="19457" y="15640"/>
                  <a:pt x="19130" y="15590"/>
                  <a:pt x="18806" y="15528"/>
                </a:cubicBezTo>
                <a:cubicBezTo>
                  <a:pt x="17267" y="15358"/>
                  <a:pt x="14240" y="15290"/>
                  <a:pt x="11560" y="16838"/>
                </a:cubicBezTo>
                <a:cubicBezTo>
                  <a:pt x="8879" y="18385"/>
                  <a:pt x="8311" y="20568"/>
                  <a:pt x="8205" y="21600"/>
                </a:cubicBezTo>
                <a:cubicBezTo>
                  <a:pt x="8163" y="18026"/>
                  <a:pt x="4798" y="14917"/>
                  <a:pt x="0" y="14021"/>
                </a:cubicBezTo>
                <a:cubicBezTo>
                  <a:pt x="1547" y="14191"/>
                  <a:pt x="4604" y="14275"/>
                  <a:pt x="7307" y="12709"/>
                </a:cubicBez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23" name="Freeform 21">
            <a:extLst>
              <a:ext uri="{FF2B5EF4-FFF2-40B4-BE49-F238E27FC236}">
                <a16:creationId xmlns:a16="http://schemas.microsoft.com/office/drawing/2014/main" id="{C1B7C94D-CAA7-4AB3-A929-CB9F41263C12}"/>
              </a:ext>
            </a:extLst>
          </p:cNvPr>
          <p:cNvSpPr/>
          <p:nvPr/>
        </p:nvSpPr>
        <p:spPr>
          <a:xfrm>
            <a:off x="3141678" y="3581088"/>
            <a:ext cx="693721" cy="693561"/>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24" name="TextBox 52">
            <a:extLst>
              <a:ext uri="{FF2B5EF4-FFF2-40B4-BE49-F238E27FC236}">
                <a16:creationId xmlns:a16="http://schemas.microsoft.com/office/drawing/2014/main" id="{58DC6B7F-6F70-4944-B468-94743A8C3889}"/>
              </a:ext>
            </a:extLst>
          </p:cNvPr>
          <p:cNvSpPr txBox="1"/>
          <p:nvPr/>
        </p:nvSpPr>
        <p:spPr>
          <a:xfrm>
            <a:off x="4958690" y="943213"/>
            <a:ext cx="6803819" cy="2485787"/>
          </a:xfrm>
          <a:prstGeom prst="roundRect">
            <a:avLst/>
          </a:prstGeom>
          <a:ln w="57150"/>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2"/>
          </a:lnRef>
          <a:fillRef idx="1">
            <a:schemeClr val="lt1"/>
          </a:fillRef>
          <a:effectRef idx="0">
            <a:schemeClr val="accent2"/>
          </a:effectRef>
          <a:fontRef idx="minor">
            <a:schemeClr val="dk1"/>
          </a:fontRef>
        </p:style>
        <p:txBody>
          <a:bodyPr wrap="square" lIns="45719" rIns="45719">
            <a:spAutoFit/>
          </a:bodyPr>
          <a:lstStyle>
            <a:lvl1pPr>
              <a:defRPr sz="2100">
                <a:solidFill>
                  <a:srgbClr val="535353"/>
                </a:solidFill>
              </a:defRPr>
            </a:lvl1pPr>
          </a:lstStyle>
          <a:p>
            <a:pPr algn="just"/>
            <a:r>
              <a:rPr lang="vi-VN" sz="2800" b="1" dirty="0">
                <a:solidFill>
                  <a:srgbClr val="005446"/>
                </a:solidFill>
                <a:latin typeface="Times New Roman" panose="02020603050405020304" pitchFamily="18" charset="0"/>
                <a:cs typeface="Times New Roman" panose="02020603050405020304" pitchFamily="18" charset="0"/>
              </a:rPr>
              <a:t>Hơn 4.000 năm trước đây, xã hội nguyên thuỷ Việt Nam có chuyển biến trải qua văn hoá Phùng Nguyên, Đồng Đậu, Gò Mun với thuật luyện kim, biết chế tác  công cụ lao động</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vũ</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khí</a:t>
            </a:r>
            <a:r>
              <a:rPr lang="vi-VN" sz="2800" b="1" dirty="0">
                <a:solidFill>
                  <a:srgbClr val="005446"/>
                </a:solidFill>
                <a:latin typeface="Times New Roman" panose="02020603050405020304" pitchFamily="18" charset="0"/>
                <a:cs typeface="Times New Roman" panose="02020603050405020304" pitchFamily="18" charset="0"/>
              </a:rPr>
              <a:t> bằng đồng. </a:t>
            </a:r>
            <a:endParaRPr lang="en-US" sz="2800" b="1" dirty="0" err="1">
              <a:solidFill>
                <a:srgbClr val="005446"/>
              </a:solidFill>
              <a:latin typeface="Times New Roman" panose="02020603050405020304" pitchFamily="18" charset="0"/>
              <a:cs typeface="Times New Roman" panose="02020603050405020304" pitchFamily="18" charset="0"/>
            </a:endParaRPr>
          </a:p>
        </p:txBody>
      </p:sp>
      <p:sp>
        <p:nvSpPr>
          <p:cNvPr id="25" name="TextBox 52">
            <a:extLst>
              <a:ext uri="{FF2B5EF4-FFF2-40B4-BE49-F238E27FC236}">
                <a16:creationId xmlns:a16="http://schemas.microsoft.com/office/drawing/2014/main" id="{BA6A06A1-49A8-4BC1-97D8-6F9E60CF14D1}"/>
              </a:ext>
            </a:extLst>
          </p:cNvPr>
          <p:cNvSpPr txBox="1"/>
          <p:nvPr/>
        </p:nvSpPr>
        <p:spPr>
          <a:xfrm>
            <a:off x="4970127" y="3634145"/>
            <a:ext cx="6792382" cy="2009061"/>
          </a:xfrm>
          <a:prstGeom prst="roundRect">
            <a:avLst/>
          </a:prstGeom>
          <a:ln w="57150"/>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2"/>
          </a:lnRef>
          <a:fillRef idx="1">
            <a:schemeClr val="lt1"/>
          </a:fillRef>
          <a:effectRef idx="0">
            <a:schemeClr val="accent2"/>
          </a:effectRef>
          <a:fontRef idx="minor">
            <a:schemeClr val="dk1"/>
          </a:fontRef>
        </p:style>
        <p:txBody>
          <a:bodyPr wrap="square" lIns="45719" rIns="45719">
            <a:spAutoFit/>
          </a:bodyPr>
          <a:lstStyle>
            <a:lvl1pPr>
              <a:defRPr sz="2100">
                <a:solidFill>
                  <a:srgbClr val="535353"/>
                </a:solidFill>
              </a:defRPr>
            </a:lvl1pPr>
          </a:lstStyle>
          <a:p>
            <a:pPr algn="just"/>
            <a:r>
              <a:rPr lang="vi-VN" sz="2800" b="1" dirty="0">
                <a:solidFill>
                  <a:srgbClr val="005446"/>
                </a:solidFill>
                <a:latin typeface="Times New Roman" panose="02020603050405020304" pitchFamily="18" charset="0"/>
                <a:cs typeface="Times New Roman" panose="02020603050405020304" pitchFamily="18" charset="0"/>
              </a:rPr>
              <a:t>Việc sử dụng công cụ lao động bằng kim loại giúp cư dân mở rộng địa bàn cư trú</a:t>
            </a:r>
            <a:r>
              <a:rPr lang="en-US" sz="2800" b="1" dirty="0">
                <a:solidFill>
                  <a:srgbClr val="005446"/>
                </a:solidFill>
                <a:latin typeface="Times New Roman" panose="02020603050405020304" pitchFamily="18" charset="0"/>
                <a:cs typeface="Times New Roman" panose="02020603050405020304" pitchFamily="18" charset="0"/>
              </a:rPr>
              <a:t>, </a:t>
            </a:r>
            <a:r>
              <a:rPr lang="en-US" sz="2800" b="1" dirty="0" err="1">
                <a:solidFill>
                  <a:srgbClr val="005446"/>
                </a:solidFill>
                <a:latin typeface="Times New Roman" panose="02020603050405020304" pitchFamily="18" charset="0"/>
                <a:cs typeface="Times New Roman" panose="02020603050405020304" pitchFamily="18" charset="0"/>
              </a:rPr>
              <a:t>biết</a:t>
            </a:r>
            <a:r>
              <a:rPr lang="vi-VN" sz="2800" b="1" dirty="0">
                <a:solidFill>
                  <a:srgbClr val="005446"/>
                </a:solidFill>
                <a:latin typeface="Times New Roman" panose="02020603050405020304" pitchFamily="18" charset="0"/>
                <a:cs typeface="Times New Roman" panose="02020603050405020304" pitchFamily="18" charset="0"/>
              </a:rPr>
              <a:t> làm nông nghiệp, nghề thủ công và thành lập các xóm làng đầu tiên.</a:t>
            </a:r>
          </a:p>
        </p:txBody>
      </p:sp>
      <p:sp>
        <p:nvSpPr>
          <p:cNvPr id="26" name="Line">
            <a:extLst>
              <a:ext uri="{FF2B5EF4-FFF2-40B4-BE49-F238E27FC236}">
                <a16:creationId xmlns:a16="http://schemas.microsoft.com/office/drawing/2014/main" id="{0D9F4A4A-74E0-4FCA-AD29-48934E01E5CF}"/>
              </a:ext>
            </a:extLst>
          </p:cNvPr>
          <p:cNvSpPr/>
          <p:nvPr/>
        </p:nvSpPr>
        <p:spPr>
          <a:xfrm flipV="1">
            <a:off x="3228987" y="2765667"/>
            <a:ext cx="1419264" cy="1"/>
          </a:xfrm>
          <a:prstGeom prst="line">
            <a:avLst/>
          </a:prstGeom>
          <a:ln w="25400">
            <a:solidFill>
              <a:srgbClr val="FF6400"/>
            </a:solidFill>
            <a:custDash>
              <a:ds d="200000" sp="200000"/>
            </a:custDash>
            <a:miter lim="400000"/>
            <a:tailEnd type="triangle"/>
          </a:ln>
        </p:spPr>
        <p:txBody>
          <a:bodyPr lIns="45719" rIns="45719"/>
          <a:lstStyle/>
          <a:p>
            <a:endParaRPr>
              <a:latin typeface="Times New Roman" panose="02020603050405020304" pitchFamily="18" charset="0"/>
              <a:cs typeface="Times New Roman" panose="02020603050405020304" pitchFamily="18" charset="0"/>
            </a:endParaRPr>
          </a:p>
        </p:txBody>
      </p:sp>
      <p:sp>
        <p:nvSpPr>
          <p:cNvPr id="27" name="Line">
            <a:extLst>
              <a:ext uri="{FF2B5EF4-FFF2-40B4-BE49-F238E27FC236}">
                <a16:creationId xmlns:a16="http://schemas.microsoft.com/office/drawing/2014/main" id="{7B2F1F5C-B0A4-47A3-8422-01D408B916C4}"/>
              </a:ext>
            </a:extLst>
          </p:cNvPr>
          <p:cNvSpPr/>
          <p:nvPr/>
        </p:nvSpPr>
        <p:spPr>
          <a:xfrm>
            <a:off x="4071819" y="3924021"/>
            <a:ext cx="576432" cy="1"/>
          </a:xfrm>
          <a:prstGeom prst="line">
            <a:avLst/>
          </a:prstGeom>
          <a:ln w="25400">
            <a:solidFill>
              <a:srgbClr val="D94489"/>
            </a:solidFill>
            <a:custDash>
              <a:ds d="200000" sp="200000"/>
            </a:custDash>
            <a:miter lim="400000"/>
            <a:tailEnd type="triangle"/>
          </a:ln>
        </p:spPr>
        <p:txBody>
          <a:bodyPr lIns="45719" rIns="45719"/>
          <a:lstStyle/>
          <a:p>
            <a:endParaRPr>
              <a:latin typeface="Times New Roman" panose="02020603050405020304" pitchFamily="18" charset="0"/>
              <a:cs typeface="Times New Roman" panose="02020603050405020304" pitchFamily="18" charset="0"/>
            </a:endParaRPr>
          </a:p>
        </p:txBody>
      </p:sp>
      <p:sp>
        <p:nvSpPr>
          <p:cNvPr id="28" name="Freeform 95">
            <a:extLst>
              <a:ext uri="{FF2B5EF4-FFF2-40B4-BE49-F238E27FC236}">
                <a16:creationId xmlns:a16="http://schemas.microsoft.com/office/drawing/2014/main" id="{9587B535-5D71-445D-A0A0-8EF4B728D2D8}"/>
              </a:ext>
            </a:extLst>
          </p:cNvPr>
          <p:cNvSpPr/>
          <p:nvPr/>
        </p:nvSpPr>
        <p:spPr>
          <a:xfrm>
            <a:off x="3299039" y="3655046"/>
            <a:ext cx="378999" cy="537946"/>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29" name="Freeform 126">
            <a:extLst>
              <a:ext uri="{FF2B5EF4-FFF2-40B4-BE49-F238E27FC236}">
                <a16:creationId xmlns:a16="http://schemas.microsoft.com/office/drawing/2014/main" id="{9249DC9D-B62B-423E-9C5E-80879E068D6B}"/>
              </a:ext>
            </a:extLst>
          </p:cNvPr>
          <p:cNvSpPr/>
          <p:nvPr/>
        </p:nvSpPr>
        <p:spPr>
          <a:xfrm>
            <a:off x="1864177" y="2570405"/>
            <a:ext cx="438369" cy="489223"/>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pic>
        <p:nvPicPr>
          <p:cNvPr id="16" name="Graphic 15" descr="Scribble with solid fill">
            <a:extLst>
              <a:ext uri="{FF2B5EF4-FFF2-40B4-BE49-F238E27FC236}">
                <a16:creationId xmlns:a16="http://schemas.microsoft.com/office/drawing/2014/main" id="{B0D3213D-DDFC-438A-865E-051AECAC6D9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2945" y="791512"/>
            <a:ext cx="1377226" cy="1300429"/>
          </a:xfrm>
          <a:prstGeom prst="rect">
            <a:avLst/>
          </a:prstGeom>
        </p:spPr>
      </p:pic>
    </p:spTree>
    <p:extLst>
      <p:ext uri="{BB962C8B-B14F-4D97-AF65-F5344CB8AC3E}">
        <p14:creationId xmlns:p14="http://schemas.microsoft.com/office/powerpoint/2010/main" val="2170284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17"/>
                                        </p:tgtEl>
                                        <p:attrNameLst>
                                          <p:attrName>style.visibility</p:attrName>
                                        </p:attrNameLst>
                                      </p:cBhvr>
                                      <p:to>
                                        <p:strVal val="visible"/>
                                      </p:to>
                                    </p:set>
                                    <p:animEffect transition="in" filter="box(out)">
                                      <p:cBhvr>
                                        <p:cTn id="11" dur="500"/>
                                        <p:tgtEl>
                                          <p:spTgt spid="17"/>
                                        </p:tgtEl>
                                      </p:cBhvr>
                                    </p:animEffect>
                                  </p:childTnLst>
                                </p:cTn>
                              </p:par>
                            </p:childTnLst>
                          </p:cTn>
                        </p:par>
                        <p:par>
                          <p:cTn id="12" fill="hold">
                            <p:stCondLst>
                              <p:cond delay="1000"/>
                            </p:stCondLst>
                            <p:childTnLst>
                              <p:par>
                                <p:cTn id="13" presetID="4" presetClass="entr" presetSubtype="32" fill="hold" grpId="0" nodeType="afterEffect">
                                  <p:stCondLst>
                                    <p:cond delay="0"/>
                                  </p:stCondLst>
                                  <p:iterate>
                                    <p:tmAbs val="0"/>
                                  </p:iterate>
                                  <p:childTnLst>
                                    <p:set>
                                      <p:cBhvr>
                                        <p:cTn id="14" fill="hold"/>
                                        <p:tgtEl>
                                          <p:spTgt spid="20"/>
                                        </p:tgtEl>
                                        <p:attrNameLst>
                                          <p:attrName>style.visibility</p:attrName>
                                        </p:attrNameLst>
                                      </p:cBhvr>
                                      <p:to>
                                        <p:strVal val="visible"/>
                                      </p:to>
                                    </p:set>
                                    <p:animEffect transition="in" filter="box(out)">
                                      <p:cBhvr>
                                        <p:cTn id="15" dur="500"/>
                                        <p:tgtEl>
                                          <p:spTgt spid="20"/>
                                        </p:tgtEl>
                                      </p:cBhvr>
                                    </p:animEffect>
                                  </p:childTnLst>
                                </p:cTn>
                              </p:par>
                            </p:childTnLst>
                          </p:cTn>
                        </p:par>
                        <p:par>
                          <p:cTn id="16" fill="hold">
                            <p:stCondLst>
                              <p:cond delay="1500"/>
                            </p:stCondLst>
                            <p:childTnLst>
                              <p:par>
                                <p:cTn id="17" presetID="4" presetClass="entr" presetSubtype="32" fill="hold" grpId="0" nodeType="afterEffect">
                                  <p:stCondLst>
                                    <p:cond delay="0"/>
                                  </p:stCondLst>
                                  <p:iterate>
                                    <p:tmAbs val="0"/>
                                  </p:iterate>
                                  <p:childTnLst>
                                    <p:set>
                                      <p:cBhvr>
                                        <p:cTn id="18" fill="hold"/>
                                        <p:tgtEl>
                                          <p:spTgt spid="29"/>
                                        </p:tgtEl>
                                        <p:attrNameLst>
                                          <p:attrName>style.visibility</p:attrName>
                                        </p:attrNameLst>
                                      </p:cBhvr>
                                      <p:to>
                                        <p:strVal val="visible"/>
                                      </p:to>
                                    </p:set>
                                    <p:animEffect transition="in" filter="box(out)">
                                      <p:cBhvr>
                                        <p:cTn id="19" dur="500"/>
                                        <p:tgtEl>
                                          <p:spTgt spid="29"/>
                                        </p:tgtEl>
                                      </p:cBhvr>
                                    </p:animEffect>
                                  </p:childTnLst>
                                </p:cTn>
                              </p:par>
                            </p:childTnLst>
                          </p:cTn>
                        </p:par>
                        <p:par>
                          <p:cTn id="20" fill="hold">
                            <p:stCondLst>
                              <p:cond delay="2000"/>
                            </p:stCondLst>
                            <p:childTnLst>
                              <p:par>
                                <p:cTn id="21" presetID="22" presetClass="entr" presetSubtype="8" fill="hold" grpId="0" nodeType="afterEffect">
                                  <p:stCondLst>
                                    <p:cond delay="0"/>
                                  </p:stCondLst>
                                  <p:iterate>
                                    <p:tmAbs val="0"/>
                                  </p:iterate>
                                  <p:childTnLst>
                                    <p:set>
                                      <p:cBhvr>
                                        <p:cTn id="22" fill="hold"/>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22" presetClass="entr" presetSubtype="1" fill="hold" grpId="0" nodeType="afterEffect">
                                  <p:stCondLst>
                                    <p:cond delay="0"/>
                                  </p:stCondLst>
                                  <p:iterate>
                                    <p:tmAbs val="0"/>
                                  </p:iterate>
                                  <p:childTnLst>
                                    <p:set>
                                      <p:cBhvr>
                                        <p:cTn id="26" fill="hold"/>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iterate>
                                    <p:tmAbs val="0"/>
                                  </p:iterate>
                                  <p:childTnLst>
                                    <p:set>
                                      <p:cBhvr>
                                        <p:cTn id="31" fill="hold"/>
                                        <p:tgtEl>
                                          <p:spTgt spid="22"/>
                                        </p:tgtEl>
                                        <p:attrNameLst>
                                          <p:attrName>style.visibility</p:attrName>
                                        </p:attrNameLst>
                                      </p:cBhvr>
                                      <p:to>
                                        <p:strVal val="visible"/>
                                      </p:to>
                                    </p:set>
                                    <p:animEffect transition="in" filter="box(out)">
                                      <p:cBhvr>
                                        <p:cTn id="32" dur="500"/>
                                        <p:tgtEl>
                                          <p:spTgt spid="22"/>
                                        </p:tgtEl>
                                      </p:cBhvr>
                                    </p:animEffect>
                                  </p:childTnLst>
                                </p:cTn>
                              </p:par>
                            </p:childTnLst>
                          </p:cTn>
                        </p:par>
                        <p:par>
                          <p:cTn id="33" fill="hold">
                            <p:stCondLst>
                              <p:cond delay="500"/>
                            </p:stCondLst>
                            <p:childTnLst>
                              <p:par>
                                <p:cTn id="34" presetID="4" presetClass="entr" presetSubtype="32" fill="hold" grpId="0" nodeType="afterEffect">
                                  <p:stCondLst>
                                    <p:cond delay="0"/>
                                  </p:stCondLst>
                                  <p:iterate>
                                    <p:tmAbs val="0"/>
                                  </p:iterate>
                                  <p:childTnLst>
                                    <p:set>
                                      <p:cBhvr>
                                        <p:cTn id="35" fill="hold"/>
                                        <p:tgtEl>
                                          <p:spTgt spid="21"/>
                                        </p:tgtEl>
                                        <p:attrNameLst>
                                          <p:attrName>style.visibility</p:attrName>
                                        </p:attrNameLst>
                                      </p:cBhvr>
                                      <p:to>
                                        <p:strVal val="visible"/>
                                      </p:to>
                                    </p:set>
                                    <p:animEffect transition="in" filter="box(out)">
                                      <p:cBhvr>
                                        <p:cTn id="36" dur="500"/>
                                        <p:tgtEl>
                                          <p:spTgt spid="21"/>
                                        </p:tgtEl>
                                      </p:cBhvr>
                                    </p:animEffect>
                                  </p:childTnLst>
                                </p:cTn>
                              </p:par>
                            </p:childTnLst>
                          </p:cTn>
                        </p:par>
                        <p:par>
                          <p:cTn id="37" fill="hold">
                            <p:stCondLst>
                              <p:cond delay="1000"/>
                            </p:stCondLst>
                            <p:childTnLst>
                              <p:par>
                                <p:cTn id="38" presetID="4" presetClass="entr" presetSubtype="32" fill="hold" grpId="0" nodeType="afterEffect">
                                  <p:stCondLst>
                                    <p:cond delay="0"/>
                                  </p:stCondLst>
                                  <p:iterate>
                                    <p:tmAbs val="0"/>
                                  </p:iterate>
                                  <p:childTnLst>
                                    <p:set>
                                      <p:cBhvr>
                                        <p:cTn id="39" fill="hold"/>
                                        <p:tgtEl>
                                          <p:spTgt spid="23"/>
                                        </p:tgtEl>
                                        <p:attrNameLst>
                                          <p:attrName>style.visibility</p:attrName>
                                        </p:attrNameLst>
                                      </p:cBhvr>
                                      <p:to>
                                        <p:strVal val="visible"/>
                                      </p:to>
                                    </p:set>
                                    <p:animEffect transition="in" filter="box(out)">
                                      <p:cBhvr>
                                        <p:cTn id="40" dur="500"/>
                                        <p:tgtEl>
                                          <p:spTgt spid="23"/>
                                        </p:tgtEl>
                                      </p:cBhvr>
                                    </p:animEffect>
                                  </p:childTnLst>
                                </p:cTn>
                              </p:par>
                            </p:childTnLst>
                          </p:cTn>
                        </p:par>
                        <p:par>
                          <p:cTn id="41" fill="hold">
                            <p:stCondLst>
                              <p:cond delay="1500"/>
                            </p:stCondLst>
                            <p:childTnLst>
                              <p:par>
                                <p:cTn id="42" presetID="4" presetClass="entr" presetSubtype="32" fill="hold" grpId="0" nodeType="afterEffect">
                                  <p:stCondLst>
                                    <p:cond delay="0"/>
                                  </p:stCondLst>
                                  <p:iterate>
                                    <p:tmAbs val="0"/>
                                  </p:iterate>
                                  <p:childTnLst>
                                    <p:set>
                                      <p:cBhvr>
                                        <p:cTn id="43" fill="hold"/>
                                        <p:tgtEl>
                                          <p:spTgt spid="28"/>
                                        </p:tgtEl>
                                        <p:attrNameLst>
                                          <p:attrName>style.visibility</p:attrName>
                                        </p:attrNameLst>
                                      </p:cBhvr>
                                      <p:to>
                                        <p:strVal val="visible"/>
                                      </p:to>
                                    </p:set>
                                    <p:animEffect transition="in" filter="box(out)">
                                      <p:cBhvr>
                                        <p:cTn id="44" dur="500"/>
                                        <p:tgtEl>
                                          <p:spTgt spid="28"/>
                                        </p:tgtEl>
                                      </p:cBhvr>
                                    </p:animEffect>
                                  </p:childTnLst>
                                </p:cTn>
                              </p:par>
                            </p:childTnLst>
                          </p:cTn>
                        </p:par>
                        <p:par>
                          <p:cTn id="45" fill="hold">
                            <p:stCondLst>
                              <p:cond delay="2000"/>
                            </p:stCondLst>
                            <p:childTnLst>
                              <p:par>
                                <p:cTn id="46" presetID="22" presetClass="entr" presetSubtype="8" fill="hold" grpId="0" nodeType="afterEffect">
                                  <p:stCondLst>
                                    <p:cond delay="0"/>
                                  </p:stCondLst>
                                  <p:iterate>
                                    <p:tmAbs val="0"/>
                                  </p:iterate>
                                  <p:childTnLst>
                                    <p:set>
                                      <p:cBhvr>
                                        <p:cTn id="47" fill="hold"/>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par>
                          <p:cTn id="49" fill="hold">
                            <p:stCondLst>
                              <p:cond delay="2500"/>
                            </p:stCondLst>
                            <p:childTnLst>
                              <p:par>
                                <p:cTn id="50" presetID="22" presetClass="entr" presetSubtype="1" fill="hold" grpId="0" nodeType="afterEffect">
                                  <p:stCondLst>
                                    <p:cond delay="0"/>
                                  </p:stCondLst>
                                  <p:iterate>
                                    <p:tmAbs val="0"/>
                                  </p:iterate>
                                  <p:childTnLst>
                                    <p:set>
                                      <p:cBhvr>
                                        <p:cTn id="51" fill="hold"/>
                                        <p:tgtEl>
                                          <p:spTgt spid="25"/>
                                        </p:tgtEl>
                                        <p:attrNameLst>
                                          <p:attrName>style.visibility</p:attrName>
                                        </p:attrNameLst>
                                      </p:cBhvr>
                                      <p:to>
                                        <p:strVal val="visible"/>
                                      </p:to>
                                    </p:set>
                                    <p:animEffect transition="in" filter="wipe(up)">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dvAuto="0"/>
      <p:bldP spid="18"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9"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277402" y="519319"/>
            <a:ext cx="12236521" cy="646331"/>
          </a:xfrm>
          <a:prstGeom prst="rect">
            <a:avLst/>
          </a:prstGeom>
          <a:noFill/>
        </p:spPr>
        <p:txBody>
          <a:bodyPr wrap="square" rtlCol="0">
            <a:spAutoFit/>
          </a:bodyPr>
          <a:lstStyle/>
          <a:p>
            <a:pPr algn="ctr"/>
            <a:r>
              <a:rPr lang="en-US" sz="3600" b="1" dirty="0">
                <a:solidFill>
                  <a:srgbClr val="00B0F0"/>
                </a:solidFill>
                <a:latin typeface="Times New Roman" panose="02020603050405020304" pitchFamily="18" charset="0"/>
                <a:cs typeface="Times New Roman" panose="02020603050405020304" pitchFamily="18" charset="0"/>
              </a:rPr>
              <a:t>CỦNG CỐ KIẾN THỨC</a:t>
            </a:r>
          </a:p>
        </p:txBody>
      </p:sp>
      <p:grpSp>
        <p:nvGrpSpPr>
          <p:cNvPr id="4" name="Group 3">
            <a:extLst>
              <a:ext uri="{FF2B5EF4-FFF2-40B4-BE49-F238E27FC236}">
                <a16:creationId xmlns:a16="http://schemas.microsoft.com/office/drawing/2014/main" id="{DF2F8FEF-292B-4DDB-9AE1-3F038CE95985}"/>
              </a:ext>
            </a:extLst>
          </p:cNvPr>
          <p:cNvGrpSpPr/>
          <p:nvPr/>
        </p:nvGrpSpPr>
        <p:grpSpPr>
          <a:xfrm>
            <a:off x="-106778" y="1563361"/>
            <a:ext cx="7998211" cy="5189549"/>
            <a:chOff x="270841" y="1993291"/>
            <a:chExt cx="6503067" cy="4219442"/>
          </a:xfrm>
        </p:grpSpPr>
        <p:sp>
          <p:nvSpPr>
            <p:cNvPr id="17" name="Pie 3">
              <a:extLst>
                <a:ext uri="{FF2B5EF4-FFF2-40B4-BE49-F238E27FC236}">
                  <a16:creationId xmlns:a16="http://schemas.microsoft.com/office/drawing/2014/main" id="{983DC2DA-09E4-4784-B016-D281DE0C56B1}"/>
                </a:ext>
              </a:extLst>
            </p:cNvPr>
            <p:cNvSpPr/>
            <p:nvPr/>
          </p:nvSpPr>
          <p:spPr>
            <a:xfrm>
              <a:off x="270841" y="2340227"/>
              <a:ext cx="3871105" cy="3872506"/>
            </a:xfrm>
            <a:prstGeom prst="pie">
              <a:avLst>
                <a:gd name="adj1" fmla="val 11619237"/>
                <a:gd name="adj2" fmla="val 15249068"/>
              </a:avLst>
            </a:prstGeom>
            <a:solidFill>
              <a:srgbClr val="FF9822"/>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5" tIns="45683" rIns="91365" bIns="45683" numCol="1" spcCol="0" rtlCol="0" fromWordArt="0" anchor="ctr" anchorCtr="0" forceAA="0" compatLnSpc="1">
              <a:prstTxWarp prst="textNoShape">
                <a:avLst/>
              </a:prstTxWarp>
              <a:noAutofit/>
            </a:bodyPr>
            <a:lstStyle/>
            <a:p>
              <a:pPr algn="ctr" defTabSz="913667"/>
              <a:endParaRPr lang="en-US" sz="1800">
                <a:solidFill>
                  <a:prstClr val="white"/>
                </a:solidFill>
              </a:endParaRPr>
            </a:p>
          </p:txBody>
        </p:sp>
        <p:sp>
          <p:nvSpPr>
            <p:cNvPr id="18" name="Pie 1">
              <a:extLst>
                <a:ext uri="{FF2B5EF4-FFF2-40B4-BE49-F238E27FC236}">
                  <a16:creationId xmlns:a16="http://schemas.microsoft.com/office/drawing/2014/main" id="{3D1DE33C-903C-41C2-A972-66B40AEF7825}"/>
                </a:ext>
              </a:extLst>
            </p:cNvPr>
            <p:cNvSpPr/>
            <p:nvPr/>
          </p:nvSpPr>
          <p:spPr>
            <a:xfrm>
              <a:off x="270841" y="2340227"/>
              <a:ext cx="3871105" cy="3872506"/>
            </a:xfrm>
            <a:prstGeom prst="pie">
              <a:avLst>
                <a:gd name="adj1" fmla="val 0"/>
                <a:gd name="adj2" fmla="val 6341366"/>
              </a:avLst>
            </a:prstGeom>
            <a:gradFill flip="none" rotWithShape="1">
              <a:gsLst>
                <a:gs pos="0">
                  <a:schemeClr val="bg1"/>
                </a:gs>
                <a:gs pos="82000">
                  <a:schemeClr val="bg1">
                    <a:lumMod val="85000"/>
                  </a:schemeClr>
                </a:gs>
              </a:gsLst>
              <a:path path="circle">
                <a:fillToRect t="100000" r="100000"/>
              </a:path>
              <a:tileRect l="-100000" b="-100000"/>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5" tIns="45683" rIns="91365" bIns="45683" numCol="1" spcCol="0" rtlCol="0" fromWordArt="0" anchor="ctr" anchorCtr="0" forceAA="0" compatLnSpc="1">
              <a:prstTxWarp prst="textNoShape">
                <a:avLst/>
              </a:prstTxWarp>
              <a:noAutofit/>
            </a:bodyPr>
            <a:lstStyle/>
            <a:p>
              <a:pPr algn="ctr" defTabSz="913667"/>
              <a:endParaRPr lang="en-US" sz="1800">
                <a:solidFill>
                  <a:prstClr val="white"/>
                </a:solidFill>
              </a:endParaRPr>
            </a:p>
          </p:txBody>
        </p:sp>
        <p:sp>
          <p:nvSpPr>
            <p:cNvPr id="20" name="Pie 2">
              <a:extLst>
                <a:ext uri="{FF2B5EF4-FFF2-40B4-BE49-F238E27FC236}">
                  <a16:creationId xmlns:a16="http://schemas.microsoft.com/office/drawing/2014/main" id="{C791925E-6170-4F42-91FC-A90194824833}"/>
                </a:ext>
              </a:extLst>
            </p:cNvPr>
            <p:cNvSpPr/>
            <p:nvPr/>
          </p:nvSpPr>
          <p:spPr>
            <a:xfrm>
              <a:off x="270841" y="2340227"/>
              <a:ext cx="3871105" cy="3872506"/>
            </a:xfrm>
            <a:prstGeom prst="pie">
              <a:avLst>
                <a:gd name="adj1" fmla="val 6346196"/>
                <a:gd name="adj2" fmla="val 11646765"/>
              </a:avLst>
            </a:prstGeom>
            <a:solidFill>
              <a:srgbClr val="F31000"/>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5" tIns="45683" rIns="91365" bIns="45683" numCol="1" spcCol="0" rtlCol="0" fromWordArt="0" anchor="ctr" anchorCtr="0" forceAA="0" compatLnSpc="1">
              <a:prstTxWarp prst="textNoShape">
                <a:avLst/>
              </a:prstTxWarp>
              <a:noAutofit/>
            </a:bodyPr>
            <a:lstStyle/>
            <a:p>
              <a:pPr algn="ctr" defTabSz="913667"/>
              <a:endParaRPr lang="en-US" sz="1800">
                <a:solidFill>
                  <a:prstClr val="white"/>
                </a:solidFill>
              </a:endParaRPr>
            </a:p>
          </p:txBody>
        </p:sp>
        <p:sp>
          <p:nvSpPr>
            <p:cNvPr id="21" name="Pie 4">
              <a:extLst>
                <a:ext uri="{FF2B5EF4-FFF2-40B4-BE49-F238E27FC236}">
                  <a16:creationId xmlns:a16="http://schemas.microsoft.com/office/drawing/2014/main" id="{C95DBC43-2085-4096-8C6A-F1D46668BAC9}"/>
                </a:ext>
              </a:extLst>
            </p:cNvPr>
            <p:cNvSpPr/>
            <p:nvPr/>
          </p:nvSpPr>
          <p:spPr>
            <a:xfrm>
              <a:off x="270841" y="2340227"/>
              <a:ext cx="3871105" cy="3872506"/>
            </a:xfrm>
            <a:prstGeom prst="pie">
              <a:avLst>
                <a:gd name="adj1" fmla="val 15238877"/>
                <a:gd name="adj2" fmla="val 42375"/>
              </a:avLst>
            </a:prstGeom>
            <a:solidFill>
              <a:srgbClr val="0095A6"/>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5" tIns="45683" rIns="91365" bIns="45683" numCol="1" spcCol="0" rtlCol="0" fromWordArt="0" anchor="ctr" anchorCtr="0" forceAA="0" compatLnSpc="1">
              <a:prstTxWarp prst="textNoShape">
                <a:avLst/>
              </a:prstTxWarp>
              <a:noAutofit/>
            </a:bodyPr>
            <a:lstStyle/>
            <a:p>
              <a:pPr algn="ctr" defTabSz="913667"/>
              <a:endParaRPr lang="en-US" sz="1800">
                <a:solidFill>
                  <a:prstClr val="white"/>
                </a:solidFill>
              </a:endParaRPr>
            </a:p>
          </p:txBody>
        </p:sp>
        <p:sp>
          <p:nvSpPr>
            <p:cNvPr id="22" name="Oval 21">
              <a:extLst>
                <a:ext uri="{FF2B5EF4-FFF2-40B4-BE49-F238E27FC236}">
                  <a16:creationId xmlns:a16="http://schemas.microsoft.com/office/drawing/2014/main" id="{5B0B300F-17DC-4D18-BAE2-702D2BEDDEF7}"/>
                </a:ext>
              </a:extLst>
            </p:cNvPr>
            <p:cNvSpPr/>
            <p:nvPr/>
          </p:nvSpPr>
          <p:spPr>
            <a:xfrm>
              <a:off x="1078131" y="3147810"/>
              <a:ext cx="2256525" cy="2257341"/>
            </a:xfrm>
            <a:prstGeom prst="ellipse">
              <a:avLst/>
            </a:prstGeom>
            <a:gradFill flip="none" rotWithShape="1">
              <a:gsLst>
                <a:gs pos="0">
                  <a:schemeClr val="bg1"/>
                </a:gs>
                <a:gs pos="82000">
                  <a:schemeClr val="bg1">
                    <a:lumMod val="85000"/>
                  </a:schemeClr>
                </a:gs>
              </a:gsLst>
              <a:path path="circle">
                <a:fillToRect t="100000" r="100000"/>
              </a:path>
              <a:tileRect l="-100000" b="-100000"/>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rtlCol="0" anchor="ctr"/>
            <a:lstStyle/>
            <a:p>
              <a:pPr algn="ctr" defTabSz="913667"/>
              <a:endParaRPr lang="en-US" sz="1800">
                <a:solidFill>
                  <a:prstClr val="white"/>
                </a:solidFill>
              </a:endParaRPr>
            </a:p>
          </p:txBody>
        </p:sp>
        <p:sp>
          <p:nvSpPr>
            <p:cNvPr id="23" name="Hexagon 22">
              <a:extLst>
                <a:ext uri="{FF2B5EF4-FFF2-40B4-BE49-F238E27FC236}">
                  <a16:creationId xmlns:a16="http://schemas.microsoft.com/office/drawing/2014/main" id="{809746AD-E0ED-45D1-8D35-B5B3E08F8B7E}"/>
                </a:ext>
              </a:extLst>
            </p:cNvPr>
            <p:cNvSpPr/>
            <p:nvPr/>
          </p:nvSpPr>
          <p:spPr>
            <a:xfrm>
              <a:off x="4427571" y="3025908"/>
              <a:ext cx="2346337" cy="1997428"/>
            </a:xfrm>
            <a:prstGeom prst="hexagon">
              <a:avLst>
                <a:gd name="adj" fmla="val 29946"/>
                <a:gd name="vf" fmla="val 115470"/>
              </a:avLst>
            </a:prstGeom>
            <a:gradFill flip="none" rotWithShape="1">
              <a:gsLst>
                <a:gs pos="42000">
                  <a:schemeClr val="bg1"/>
                </a:gs>
                <a:gs pos="100000">
                  <a:schemeClr val="bg1">
                    <a:lumMod val="85000"/>
                  </a:schemeClr>
                </a:gs>
              </a:gsLst>
              <a:path path="circle">
                <a:fillToRect r="100000" b="100000"/>
              </a:path>
              <a:tileRect l="-100000" t="-100000"/>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5" tIns="45683" rIns="91365" bIns="45683" numCol="1" spcCol="0" rtlCol="0" fromWordArt="0" anchor="ctr" anchorCtr="0" forceAA="0" compatLnSpc="1">
              <a:prstTxWarp prst="textNoShape">
                <a:avLst/>
              </a:prstTxWarp>
              <a:noAutofit/>
            </a:bodyPr>
            <a:lstStyle/>
            <a:p>
              <a:pPr algn="ctr" defTabSz="913667"/>
              <a:endParaRPr lang="en-US" sz="1800">
                <a:solidFill>
                  <a:prstClr val="white"/>
                </a:solidFill>
              </a:endParaRPr>
            </a:p>
          </p:txBody>
        </p:sp>
        <p:grpSp>
          <p:nvGrpSpPr>
            <p:cNvPr id="24" name="Group 23">
              <a:extLst>
                <a:ext uri="{FF2B5EF4-FFF2-40B4-BE49-F238E27FC236}">
                  <a16:creationId xmlns:a16="http://schemas.microsoft.com/office/drawing/2014/main" id="{09D85893-12BB-425D-8137-DA638DA553A9}"/>
                </a:ext>
              </a:extLst>
            </p:cNvPr>
            <p:cNvGrpSpPr/>
            <p:nvPr/>
          </p:nvGrpSpPr>
          <p:grpSpPr>
            <a:xfrm>
              <a:off x="4592686" y="3154347"/>
              <a:ext cx="2027203" cy="1737187"/>
              <a:chOff x="2554726" y="681486"/>
              <a:chExt cx="2027467" cy="1736785"/>
            </a:xfrm>
          </p:grpSpPr>
          <p:cxnSp>
            <p:nvCxnSpPr>
              <p:cNvPr id="25" name="Straight Connector 24">
                <a:extLst>
                  <a:ext uri="{FF2B5EF4-FFF2-40B4-BE49-F238E27FC236}">
                    <a16:creationId xmlns:a16="http://schemas.microsoft.com/office/drawing/2014/main" id="{DDF99623-9D11-461F-8F8A-716560BAE702}"/>
                  </a:ext>
                </a:extLst>
              </p:cNvPr>
              <p:cNvCxnSpPr>
                <a:cxnSpLocks/>
              </p:cNvCxnSpPr>
              <p:nvPr/>
            </p:nvCxnSpPr>
            <p:spPr>
              <a:xfrm>
                <a:off x="3048000" y="684362"/>
                <a:ext cx="1040919" cy="0"/>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F25F1D-F3DA-48AF-9AC4-87D9E4DDB03A}"/>
                  </a:ext>
                </a:extLst>
              </p:cNvPr>
              <p:cNvCxnSpPr/>
              <p:nvPr/>
            </p:nvCxnSpPr>
            <p:spPr>
              <a:xfrm>
                <a:off x="3065252" y="2418271"/>
                <a:ext cx="1006415" cy="0"/>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A0B91A-2AFA-4429-8CCB-F5557807ABC3}"/>
                  </a:ext>
                </a:extLst>
              </p:cNvPr>
              <p:cNvCxnSpPr>
                <a:cxnSpLocks/>
              </p:cNvCxnSpPr>
              <p:nvPr/>
            </p:nvCxnSpPr>
            <p:spPr>
              <a:xfrm flipH="1">
                <a:off x="2554726" y="681487"/>
                <a:ext cx="493274" cy="870074"/>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D9535A-315B-4F0E-97A1-48BB3CF74467}"/>
                  </a:ext>
                </a:extLst>
              </p:cNvPr>
              <p:cNvCxnSpPr>
                <a:cxnSpLocks/>
              </p:cNvCxnSpPr>
              <p:nvPr/>
            </p:nvCxnSpPr>
            <p:spPr>
              <a:xfrm flipH="1" flipV="1">
                <a:off x="2554726" y="1551562"/>
                <a:ext cx="510526" cy="860958"/>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6C8343B-09B4-4B2E-9945-8364F9A0D96F}"/>
                  </a:ext>
                </a:extLst>
              </p:cNvPr>
              <p:cNvCxnSpPr>
                <a:cxnSpLocks/>
              </p:cNvCxnSpPr>
              <p:nvPr/>
            </p:nvCxnSpPr>
            <p:spPr>
              <a:xfrm>
                <a:off x="4088919" y="681486"/>
                <a:ext cx="493274" cy="870074"/>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20A139-D04D-4F9D-B0F1-88BA09900793}"/>
                  </a:ext>
                </a:extLst>
              </p:cNvPr>
              <p:cNvCxnSpPr>
                <a:cxnSpLocks/>
              </p:cNvCxnSpPr>
              <p:nvPr/>
            </p:nvCxnSpPr>
            <p:spPr>
              <a:xfrm flipV="1">
                <a:off x="4071667" y="1551561"/>
                <a:ext cx="510526" cy="860958"/>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FBD133A5-773F-4023-B936-B60A6BCBABDC}"/>
                </a:ext>
              </a:extLst>
            </p:cNvPr>
            <p:cNvSpPr/>
            <p:nvPr/>
          </p:nvSpPr>
          <p:spPr>
            <a:xfrm>
              <a:off x="4597998" y="3541184"/>
              <a:ext cx="2044123" cy="1105168"/>
            </a:xfrm>
            <a:prstGeom prst="rect">
              <a:avLst/>
            </a:prstGeom>
            <a:noFill/>
          </p:spPr>
          <p:txBody>
            <a:bodyPr wrap="square" lIns="42918" tIns="21460" rIns="42918" bIns="21460">
              <a:spAutoFit/>
            </a:bodyPr>
            <a:lstStyle/>
            <a:p>
              <a:pPr algn="ctr" defTabSz="214589"/>
              <a:r>
                <a:rPr lang="en-US" sz="2800" b="1" dirty="0" err="1">
                  <a:ln w="0"/>
                  <a:solidFill>
                    <a:prstClr val="black">
                      <a:lumMod val="85000"/>
                      <a:lumOff val="15000"/>
                    </a:prstClr>
                  </a:solidFill>
                  <a:latin typeface="Times New Roman" pitchFamily="18" charset="0"/>
                  <a:cs typeface="Times New Roman" pitchFamily="18" charset="0"/>
                </a:rPr>
                <a:t>Sự</a:t>
              </a:r>
              <a:r>
                <a:rPr lang="en-US" sz="2800" b="1" dirty="0">
                  <a:ln w="0"/>
                  <a:solidFill>
                    <a:prstClr val="black">
                      <a:lumMod val="85000"/>
                      <a:lumOff val="15000"/>
                    </a:prstClr>
                  </a:solidFill>
                  <a:latin typeface="Times New Roman" pitchFamily="18" charset="0"/>
                  <a:cs typeface="Times New Roman" pitchFamily="18" charset="0"/>
                </a:rPr>
                <a:t> </a:t>
              </a:r>
              <a:r>
                <a:rPr lang="en-US" sz="2800" b="1" dirty="0" err="1">
                  <a:ln w="0"/>
                  <a:solidFill>
                    <a:prstClr val="black">
                      <a:lumMod val="85000"/>
                      <a:lumOff val="15000"/>
                    </a:prstClr>
                  </a:solidFill>
                  <a:latin typeface="Times New Roman" pitchFamily="18" charset="0"/>
                  <a:cs typeface="Times New Roman" pitchFamily="18" charset="0"/>
                </a:rPr>
                <a:t>chuyển</a:t>
              </a:r>
              <a:r>
                <a:rPr lang="en-US" sz="2800" b="1" dirty="0">
                  <a:ln w="0"/>
                  <a:solidFill>
                    <a:prstClr val="black">
                      <a:lumMod val="85000"/>
                      <a:lumOff val="15000"/>
                    </a:prstClr>
                  </a:solidFill>
                  <a:latin typeface="Times New Roman" pitchFamily="18" charset="0"/>
                  <a:cs typeface="Times New Roman" pitchFamily="18" charset="0"/>
                </a:rPr>
                <a:t> </a:t>
              </a:r>
              <a:r>
                <a:rPr lang="en-US" sz="2800" b="1" dirty="0" err="1">
                  <a:ln w="0"/>
                  <a:solidFill>
                    <a:prstClr val="black">
                      <a:lumMod val="85000"/>
                      <a:lumOff val="15000"/>
                    </a:prstClr>
                  </a:solidFill>
                  <a:latin typeface="Times New Roman" pitchFamily="18" charset="0"/>
                  <a:cs typeface="Times New Roman" pitchFamily="18" charset="0"/>
                </a:rPr>
                <a:t>biến</a:t>
              </a:r>
              <a:r>
                <a:rPr lang="en-US" sz="2800" b="1" dirty="0">
                  <a:ln w="0"/>
                  <a:solidFill>
                    <a:prstClr val="black">
                      <a:lumMod val="85000"/>
                      <a:lumOff val="15000"/>
                    </a:prstClr>
                  </a:solidFill>
                  <a:latin typeface="Times New Roman" pitchFamily="18" charset="0"/>
                  <a:cs typeface="Times New Roman" pitchFamily="18" charset="0"/>
                </a:rPr>
                <a:t> </a:t>
              </a:r>
              <a:r>
                <a:rPr lang="en-US" sz="2800" b="1" dirty="0" err="1">
                  <a:ln w="0"/>
                  <a:solidFill>
                    <a:prstClr val="black">
                      <a:lumMod val="85000"/>
                      <a:lumOff val="15000"/>
                    </a:prstClr>
                  </a:solidFill>
                  <a:latin typeface="Times New Roman" pitchFamily="18" charset="0"/>
                  <a:cs typeface="Times New Roman" pitchFamily="18" charset="0"/>
                </a:rPr>
                <a:t>trong</a:t>
              </a:r>
              <a:r>
                <a:rPr lang="en-US" sz="2800" b="1" dirty="0">
                  <a:ln w="0"/>
                  <a:solidFill>
                    <a:prstClr val="black">
                      <a:lumMod val="85000"/>
                      <a:lumOff val="15000"/>
                    </a:prstClr>
                  </a:solidFill>
                  <a:latin typeface="Times New Roman" pitchFamily="18" charset="0"/>
                  <a:cs typeface="Times New Roman" pitchFamily="18" charset="0"/>
                </a:rPr>
                <a:t> </a:t>
              </a:r>
              <a:r>
                <a:rPr lang="en-US" sz="2800" b="1" dirty="0" err="1">
                  <a:ln w="0"/>
                  <a:solidFill>
                    <a:prstClr val="black">
                      <a:lumMod val="85000"/>
                      <a:lumOff val="15000"/>
                    </a:prstClr>
                  </a:solidFill>
                  <a:latin typeface="Times New Roman" pitchFamily="18" charset="0"/>
                  <a:cs typeface="Times New Roman" pitchFamily="18" charset="0"/>
                </a:rPr>
                <a:t>xã</a:t>
              </a:r>
              <a:r>
                <a:rPr lang="en-US" sz="2800" b="1" dirty="0">
                  <a:ln w="0"/>
                  <a:solidFill>
                    <a:prstClr val="black">
                      <a:lumMod val="85000"/>
                      <a:lumOff val="15000"/>
                    </a:prstClr>
                  </a:solidFill>
                  <a:latin typeface="Times New Roman" pitchFamily="18" charset="0"/>
                  <a:cs typeface="Times New Roman" pitchFamily="18" charset="0"/>
                </a:rPr>
                <a:t> </a:t>
              </a:r>
              <a:r>
                <a:rPr lang="en-US" sz="2800" b="1" dirty="0" err="1">
                  <a:ln w="0"/>
                  <a:solidFill>
                    <a:prstClr val="black">
                      <a:lumMod val="85000"/>
                      <a:lumOff val="15000"/>
                    </a:prstClr>
                  </a:solidFill>
                  <a:latin typeface="Times New Roman" pitchFamily="18" charset="0"/>
                  <a:cs typeface="Times New Roman" pitchFamily="18" charset="0"/>
                </a:rPr>
                <a:t>hội</a:t>
              </a:r>
              <a:r>
                <a:rPr lang="en-US" sz="2800" b="1" dirty="0">
                  <a:ln w="0"/>
                  <a:solidFill>
                    <a:prstClr val="black">
                      <a:lumMod val="85000"/>
                      <a:lumOff val="15000"/>
                    </a:prstClr>
                  </a:solidFill>
                  <a:latin typeface="Times New Roman" pitchFamily="18" charset="0"/>
                  <a:cs typeface="Times New Roman" pitchFamily="18" charset="0"/>
                </a:rPr>
                <a:t> </a:t>
              </a:r>
              <a:r>
                <a:rPr lang="en-US" sz="2800" b="1" dirty="0" err="1">
                  <a:ln w="0"/>
                  <a:solidFill>
                    <a:prstClr val="black">
                      <a:lumMod val="85000"/>
                      <a:lumOff val="15000"/>
                    </a:prstClr>
                  </a:solidFill>
                  <a:latin typeface="Times New Roman" pitchFamily="18" charset="0"/>
                  <a:cs typeface="Times New Roman" pitchFamily="18" charset="0"/>
                </a:rPr>
                <a:t>nguyên</a:t>
              </a:r>
              <a:r>
                <a:rPr lang="en-US" sz="2800" b="1" dirty="0">
                  <a:ln w="0"/>
                  <a:solidFill>
                    <a:prstClr val="black">
                      <a:lumMod val="85000"/>
                      <a:lumOff val="15000"/>
                    </a:prstClr>
                  </a:solidFill>
                  <a:latin typeface="Times New Roman" pitchFamily="18" charset="0"/>
                  <a:cs typeface="Times New Roman" pitchFamily="18" charset="0"/>
                </a:rPr>
                <a:t> </a:t>
              </a:r>
              <a:r>
                <a:rPr lang="en-US" sz="2800" b="1" dirty="0" err="1">
                  <a:ln w="0"/>
                  <a:solidFill>
                    <a:prstClr val="black">
                      <a:lumMod val="85000"/>
                      <a:lumOff val="15000"/>
                    </a:prstClr>
                  </a:solidFill>
                  <a:latin typeface="Times New Roman" pitchFamily="18" charset="0"/>
                  <a:cs typeface="Times New Roman" pitchFamily="18" charset="0"/>
                </a:rPr>
                <a:t>thuỷ</a:t>
              </a:r>
              <a:endParaRPr lang="en-US" sz="2800" b="1" dirty="0">
                <a:ln w="0"/>
                <a:solidFill>
                  <a:prstClr val="black">
                    <a:lumMod val="85000"/>
                    <a:lumOff val="15000"/>
                  </a:prstClr>
                </a:solidFill>
                <a:latin typeface="Times New Roman" pitchFamily="18" charset="0"/>
                <a:cs typeface="Times New Roman" pitchFamily="18" charset="0"/>
              </a:endParaRPr>
            </a:p>
          </p:txBody>
        </p:sp>
        <p:sp>
          <p:nvSpPr>
            <p:cNvPr id="32" name="Hexagon 31">
              <a:extLst>
                <a:ext uri="{FF2B5EF4-FFF2-40B4-BE49-F238E27FC236}">
                  <a16:creationId xmlns:a16="http://schemas.microsoft.com/office/drawing/2014/main" id="{F46A2AAB-9D62-4500-98B1-32FD7C817EC9}"/>
                </a:ext>
              </a:extLst>
            </p:cNvPr>
            <p:cNvSpPr/>
            <p:nvPr/>
          </p:nvSpPr>
          <p:spPr>
            <a:xfrm>
              <a:off x="2609592" y="4066134"/>
              <a:ext cx="2346337" cy="1997428"/>
            </a:xfrm>
            <a:prstGeom prst="hexagon">
              <a:avLst>
                <a:gd name="adj" fmla="val 29946"/>
                <a:gd name="vf" fmla="val 115470"/>
              </a:avLst>
            </a:prstGeom>
            <a:gradFill flip="none" rotWithShape="1">
              <a:gsLst>
                <a:gs pos="42000">
                  <a:schemeClr val="bg1"/>
                </a:gs>
                <a:gs pos="100000">
                  <a:schemeClr val="bg1">
                    <a:lumMod val="85000"/>
                  </a:schemeClr>
                </a:gs>
              </a:gsLst>
              <a:path path="circle">
                <a:fillToRect r="100000" b="100000"/>
              </a:path>
              <a:tileRect l="-100000" t="-100000"/>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5" tIns="45683" rIns="91365" bIns="45683" numCol="1" spcCol="0" rtlCol="0" fromWordArt="0" anchor="ctr" anchorCtr="0" forceAA="0" compatLnSpc="1">
              <a:prstTxWarp prst="textNoShape">
                <a:avLst/>
              </a:prstTxWarp>
              <a:noAutofit/>
            </a:bodyPr>
            <a:lstStyle/>
            <a:p>
              <a:pPr algn="ctr" defTabSz="913667"/>
              <a:endParaRPr lang="en-US" sz="1800">
                <a:solidFill>
                  <a:prstClr val="white"/>
                </a:solidFill>
              </a:endParaRPr>
            </a:p>
          </p:txBody>
        </p:sp>
        <p:sp>
          <p:nvSpPr>
            <p:cNvPr id="33" name="Rectangle 32">
              <a:extLst>
                <a:ext uri="{FF2B5EF4-FFF2-40B4-BE49-F238E27FC236}">
                  <a16:creationId xmlns:a16="http://schemas.microsoft.com/office/drawing/2014/main" id="{63156010-551F-437B-A9E9-F41423FB0160}"/>
                </a:ext>
              </a:extLst>
            </p:cNvPr>
            <p:cNvSpPr/>
            <p:nvPr/>
          </p:nvSpPr>
          <p:spPr>
            <a:xfrm>
              <a:off x="2985896" y="4461638"/>
              <a:ext cx="1705594" cy="1105168"/>
            </a:xfrm>
            <a:prstGeom prst="rect">
              <a:avLst/>
            </a:prstGeom>
            <a:noFill/>
          </p:spPr>
          <p:txBody>
            <a:bodyPr wrap="square" lIns="42918" tIns="21460" rIns="42918" bIns="21460">
              <a:spAutoFit/>
            </a:bodyPr>
            <a:lstStyle/>
            <a:p>
              <a:pPr algn="ctr" defTabSz="214589"/>
              <a:r>
                <a:rPr lang="vi-VN" sz="2800" b="1" dirty="0">
                  <a:ln w="0"/>
                  <a:solidFill>
                    <a:prstClr val="black">
                      <a:lumMod val="85000"/>
                      <a:lumOff val="15000"/>
                    </a:prstClr>
                  </a:solidFill>
                  <a:latin typeface="Times New Roman" pitchFamily="18" charset="0"/>
                  <a:cs typeface="Times New Roman" pitchFamily="18" charset="0"/>
                </a:rPr>
                <a:t>Việt Nam cuối thời nguyên thuỷ</a:t>
              </a:r>
            </a:p>
          </p:txBody>
        </p:sp>
        <p:grpSp>
          <p:nvGrpSpPr>
            <p:cNvPr id="34" name="Group 33">
              <a:extLst>
                <a:ext uri="{FF2B5EF4-FFF2-40B4-BE49-F238E27FC236}">
                  <a16:creationId xmlns:a16="http://schemas.microsoft.com/office/drawing/2014/main" id="{D819BCB5-FFDA-4EB3-A266-ABF339782346}"/>
                </a:ext>
              </a:extLst>
            </p:cNvPr>
            <p:cNvGrpSpPr/>
            <p:nvPr/>
          </p:nvGrpSpPr>
          <p:grpSpPr>
            <a:xfrm>
              <a:off x="2774708" y="4194574"/>
              <a:ext cx="2027203" cy="1737187"/>
              <a:chOff x="2554726" y="681486"/>
              <a:chExt cx="2027467" cy="1736785"/>
            </a:xfrm>
          </p:grpSpPr>
          <p:cxnSp>
            <p:nvCxnSpPr>
              <p:cNvPr id="35" name="Straight Connector 34">
                <a:extLst>
                  <a:ext uri="{FF2B5EF4-FFF2-40B4-BE49-F238E27FC236}">
                    <a16:creationId xmlns:a16="http://schemas.microsoft.com/office/drawing/2014/main" id="{5B41647D-31FD-4AA5-A767-C00946FF2683}"/>
                  </a:ext>
                </a:extLst>
              </p:cNvPr>
              <p:cNvCxnSpPr>
                <a:cxnSpLocks/>
              </p:cNvCxnSpPr>
              <p:nvPr/>
            </p:nvCxnSpPr>
            <p:spPr>
              <a:xfrm>
                <a:off x="3048000" y="684362"/>
                <a:ext cx="1040919" cy="0"/>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87B5A46-AC94-4CF2-BB9A-A2B475EC7E20}"/>
                  </a:ext>
                </a:extLst>
              </p:cNvPr>
              <p:cNvCxnSpPr/>
              <p:nvPr/>
            </p:nvCxnSpPr>
            <p:spPr>
              <a:xfrm>
                <a:off x="3065252" y="2418271"/>
                <a:ext cx="1006415" cy="0"/>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162CAD-49D4-4411-9234-A853F7B81E4D}"/>
                  </a:ext>
                </a:extLst>
              </p:cNvPr>
              <p:cNvCxnSpPr>
                <a:cxnSpLocks/>
              </p:cNvCxnSpPr>
              <p:nvPr/>
            </p:nvCxnSpPr>
            <p:spPr>
              <a:xfrm flipH="1">
                <a:off x="2554726" y="681487"/>
                <a:ext cx="493274" cy="870074"/>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ACA708E-8278-4F2C-86FE-C272E3E22745}"/>
                  </a:ext>
                </a:extLst>
              </p:cNvPr>
              <p:cNvCxnSpPr>
                <a:cxnSpLocks/>
              </p:cNvCxnSpPr>
              <p:nvPr/>
            </p:nvCxnSpPr>
            <p:spPr>
              <a:xfrm flipH="1" flipV="1">
                <a:off x="2554726" y="1551562"/>
                <a:ext cx="510526" cy="860958"/>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CE0D9CB-4446-4E99-B39C-6EB289A78AE2}"/>
                  </a:ext>
                </a:extLst>
              </p:cNvPr>
              <p:cNvCxnSpPr>
                <a:cxnSpLocks/>
              </p:cNvCxnSpPr>
              <p:nvPr/>
            </p:nvCxnSpPr>
            <p:spPr>
              <a:xfrm>
                <a:off x="4088919" y="681486"/>
                <a:ext cx="493274" cy="870074"/>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8F87F0A-6B5A-4371-BCA6-29A175183A91}"/>
                  </a:ext>
                </a:extLst>
              </p:cNvPr>
              <p:cNvCxnSpPr>
                <a:cxnSpLocks/>
              </p:cNvCxnSpPr>
              <p:nvPr/>
            </p:nvCxnSpPr>
            <p:spPr>
              <a:xfrm flipV="1">
                <a:off x="4071667" y="1551561"/>
                <a:ext cx="510526" cy="860958"/>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53" name="Hexagon 52">
              <a:extLst>
                <a:ext uri="{FF2B5EF4-FFF2-40B4-BE49-F238E27FC236}">
                  <a16:creationId xmlns:a16="http://schemas.microsoft.com/office/drawing/2014/main" id="{903294B8-070A-42C2-AE5C-2C58FD2109A3}"/>
                </a:ext>
              </a:extLst>
            </p:cNvPr>
            <p:cNvSpPr/>
            <p:nvPr/>
          </p:nvSpPr>
          <p:spPr>
            <a:xfrm>
              <a:off x="2602899" y="1993291"/>
              <a:ext cx="2346337" cy="1997428"/>
            </a:xfrm>
            <a:prstGeom prst="hexagon">
              <a:avLst>
                <a:gd name="adj" fmla="val 29946"/>
                <a:gd name="vf" fmla="val 115470"/>
              </a:avLst>
            </a:prstGeom>
            <a:gradFill flip="none" rotWithShape="1">
              <a:gsLst>
                <a:gs pos="42000">
                  <a:schemeClr val="bg1"/>
                </a:gs>
                <a:gs pos="100000">
                  <a:schemeClr val="bg1">
                    <a:lumMod val="85000"/>
                  </a:schemeClr>
                </a:gs>
              </a:gsLst>
              <a:path path="circle">
                <a:fillToRect r="100000" b="100000"/>
              </a:path>
              <a:tileRect l="-100000" t="-100000"/>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5" tIns="45683" rIns="91365" bIns="45683" numCol="1" spcCol="0" rtlCol="0" fromWordArt="0" anchor="ctr" anchorCtr="0" forceAA="0" compatLnSpc="1">
              <a:prstTxWarp prst="textNoShape">
                <a:avLst/>
              </a:prstTxWarp>
              <a:noAutofit/>
            </a:bodyPr>
            <a:lstStyle/>
            <a:p>
              <a:pPr algn="ctr" defTabSz="913667"/>
              <a:endParaRPr lang="en-US" sz="1800">
                <a:solidFill>
                  <a:prstClr val="white"/>
                </a:solidFill>
              </a:endParaRPr>
            </a:p>
          </p:txBody>
        </p:sp>
        <p:grpSp>
          <p:nvGrpSpPr>
            <p:cNvPr id="54" name="Group 53">
              <a:extLst>
                <a:ext uri="{FF2B5EF4-FFF2-40B4-BE49-F238E27FC236}">
                  <a16:creationId xmlns:a16="http://schemas.microsoft.com/office/drawing/2014/main" id="{38C2F7CB-023E-4529-B176-234C1DF9055F}"/>
                </a:ext>
              </a:extLst>
            </p:cNvPr>
            <p:cNvGrpSpPr/>
            <p:nvPr/>
          </p:nvGrpSpPr>
          <p:grpSpPr>
            <a:xfrm>
              <a:off x="2768015" y="2121730"/>
              <a:ext cx="2027203" cy="1737187"/>
              <a:chOff x="2554726" y="681486"/>
              <a:chExt cx="2027467" cy="1736785"/>
            </a:xfrm>
          </p:grpSpPr>
          <p:cxnSp>
            <p:nvCxnSpPr>
              <p:cNvPr id="55" name="Straight Connector 54">
                <a:extLst>
                  <a:ext uri="{FF2B5EF4-FFF2-40B4-BE49-F238E27FC236}">
                    <a16:creationId xmlns:a16="http://schemas.microsoft.com/office/drawing/2014/main" id="{A783A4F1-708D-425E-A1AC-8BE18D1AE4B9}"/>
                  </a:ext>
                </a:extLst>
              </p:cNvPr>
              <p:cNvCxnSpPr>
                <a:cxnSpLocks/>
              </p:cNvCxnSpPr>
              <p:nvPr/>
            </p:nvCxnSpPr>
            <p:spPr>
              <a:xfrm>
                <a:off x="3048000" y="684362"/>
                <a:ext cx="1040919" cy="0"/>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9781BC2-586C-4E09-8B8E-067EFF6388E9}"/>
                  </a:ext>
                </a:extLst>
              </p:cNvPr>
              <p:cNvCxnSpPr/>
              <p:nvPr/>
            </p:nvCxnSpPr>
            <p:spPr>
              <a:xfrm>
                <a:off x="3065252" y="2418271"/>
                <a:ext cx="1006415" cy="0"/>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80DDC72-4090-494F-A8AA-C997F1BC8D76}"/>
                  </a:ext>
                </a:extLst>
              </p:cNvPr>
              <p:cNvCxnSpPr>
                <a:cxnSpLocks/>
              </p:cNvCxnSpPr>
              <p:nvPr/>
            </p:nvCxnSpPr>
            <p:spPr>
              <a:xfrm flipH="1">
                <a:off x="2554726" y="681487"/>
                <a:ext cx="493274" cy="870074"/>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A33FCFB-97B8-458F-AB94-A904D140968F}"/>
                  </a:ext>
                </a:extLst>
              </p:cNvPr>
              <p:cNvCxnSpPr>
                <a:cxnSpLocks/>
              </p:cNvCxnSpPr>
              <p:nvPr/>
            </p:nvCxnSpPr>
            <p:spPr>
              <a:xfrm flipH="1" flipV="1">
                <a:off x="2554726" y="1551562"/>
                <a:ext cx="510526" cy="860958"/>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763087-13F0-4522-85B0-EB03EB1A03ED}"/>
                  </a:ext>
                </a:extLst>
              </p:cNvPr>
              <p:cNvCxnSpPr>
                <a:cxnSpLocks/>
              </p:cNvCxnSpPr>
              <p:nvPr/>
            </p:nvCxnSpPr>
            <p:spPr>
              <a:xfrm>
                <a:off x="4088919" y="681486"/>
                <a:ext cx="493274" cy="870074"/>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172C292-3321-4A07-AB43-F9B20A3213F0}"/>
                  </a:ext>
                </a:extLst>
              </p:cNvPr>
              <p:cNvCxnSpPr>
                <a:cxnSpLocks/>
              </p:cNvCxnSpPr>
              <p:nvPr/>
            </p:nvCxnSpPr>
            <p:spPr>
              <a:xfrm flipV="1">
                <a:off x="4071667" y="1551561"/>
                <a:ext cx="510526" cy="860958"/>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179A6F76-868E-44FC-A175-26CE028A26CD}"/>
                </a:ext>
              </a:extLst>
            </p:cNvPr>
            <p:cNvSpPr/>
            <p:nvPr/>
          </p:nvSpPr>
          <p:spPr>
            <a:xfrm>
              <a:off x="2768015" y="2409958"/>
              <a:ext cx="1983095" cy="1086256"/>
            </a:xfrm>
            <a:prstGeom prst="rect">
              <a:avLst/>
            </a:prstGeom>
            <a:noFill/>
          </p:spPr>
          <p:txBody>
            <a:bodyPr wrap="square" lIns="42918" tIns="21460" rIns="42918" bIns="21460">
              <a:spAutoFit/>
            </a:bodyPr>
            <a:lstStyle/>
            <a:p>
              <a:pPr algn="ctr" defTabSz="214589"/>
              <a:r>
                <a:rPr lang="vi-VN" sz="2800" b="1" dirty="0">
                  <a:ln w="0"/>
                  <a:solidFill>
                    <a:prstClr val="black">
                      <a:lumMod val="85000"/>
                      <a:lumOff val="15000"/>
                    </a:prstClr>
                  </a:solidFill>
                  <a:latin typeface="Times New Roman" pitchFamily="18" charset="0"/>
                  <a:cs typeface="Times New Roman" pitchFamily="18" charset="0"/>
                </a:rPr>
                <a:t>Sự xuất hiện </a:t>
              </a:r>
              <a:endParaRPr lang="en-US" sz="2800" b="1" dirty="0">
                <a:ln w="0"/>
                <a:solidFill>
                  <a:prstClr val="black">
                    <a:lumMod val="85000"/>
                    <a:lumOff val="15000"/>
                  </a:prstClr>
                </a:solidFill>
                <a:latin typeface="Times New Roman" pitchFamily="18" charset="0"/>
                <a:cs typeface="Times New Roman" pitchFamily="18" charset="0"/>
              </a:endParaRPr>
            </a:p>
            <a:p>
              <a:pPr algn="ctr" defTabSz="214589"/>
              <a:r>
                <a:rPr lang="vi-VN" sz="2800" b="1" dirty="0">
                  <a:ln w="0"/>
                  <a:solidFill>
                    <a:prstClr val="black">
                      <a:lumMod val="85000"/>
                      <a:lumOff val="15000"/>
                    </a:prstClr>
                  </a:solidFill>
                  <a:latin typeface="Times New Roman" pitchFamily="18" charset="0"/>
                  <a:cs typeface="Times New Roman" pitchFamily="18" charset="0"/>
                </a:rPr>
                <a:t>của công cụ bằng kim loại</a:t>
              </a:r>
            </a:p>
          </p:txBody>
        </p:sp>
      </p:grpSp>
      <p:pic>
        <p:nvPicPr>
          <p:cNvPr id="62" name="Picture 2">
            <a:extLst>
              <a:ext uri="{FF2B5EF4-FFF2-40B4-BE49-F238E27FC236}">
                <a16:creationId xmlns:a16="http://schemas.microsoft.com/office/drawing/2014/main" id="{89D406C5-3311-4B13-9312-47FCF10F3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297" y="1199643"/>
            <a:ext cx="2831239"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Map&#10;&#10;Description automatically generated">
            <a:extLst>
              <a:ext uri="{FF2B5EF4-FFF2-40B4-BE49-F238E27FC236}">
                <a16:creationId xmlns:a16="http://schemas.microsoft.com/office/drawing/2014/main" id="{9D02BBF3-70A4-46E5-8E72-97B19DF32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406" y="863382"/>
            <a:ext cx="2683535" cy="2573579"/>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54264492-8691-4F77-93D8-302F0E3CEE69}"/>
              </a:ext>
            </a:extLst>
          </p:cNvPr>
          <p:cNvPicPr>
            <a:picLocks noChangeAspect="1"/>
          </p:cNvPicPr>
          <p:nvPr/>
        </p:nvPicPr>
        <p:blipFill rotWithShape="1">
          <a:blip r:embed="rId4"/>
          <a:srcRect l="38272" t="34124" r="36385" b="21185"/>
          <a:stretch/>
        </p:blipFill>
        <p:spPr>
          <a:xfrm>
            <a:off x="9145406" y="3665871"/>
            <a:ext cx="2683535" cy="2944022"/>
          </a:xfrm>
          <a:prstGeom prst="rect">
            <a:avLst/>
          </a:prstGeom>
        </p:spPr>
      </p:pic>
    </p:spTree>
    <p:extLst>
      <p:ext uri="{BB962C8B-B14F-4D97-AF65-F5344CB8AC3E}">
        <p14:creationId xmlns:p14="http://schemas.microsoft.com/office/powerpoint/2010/main" val="13599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anim calcmode="lin" valueType="num">
                                      <p:cBhvr>
                                        <p:cTn id="19" dur="500" fill="hold"/>
                                        <p:tgtEl>
                                          <p:spTgt spid="62"/>
                                        </p:tgtEl>
                                        <p:attrNameLst>
                                          <p:attrName>ppt_x</p:attrName>
                                        </p:attrNameLst>
                                      </p:cBhvr>
                                      <p:tavLst>
                                        <p:tav tm="0">
                                          <p:val>
                                            <p:strVal val="#ppt_x"/>
                                          </p:val>
                                        </p:tav>
                                        <p:tav tm="100000">
                                          <p:val>
                                            <p:strVal val="#ppt_x"/>
                                          </p:val>
                                        </p:tav>
                                      </p:tavLst>
                                    </p:anim>
                                    <p:anim calcmode="lin" valueType="num">
                                      <p:cBhvr>
                                        <p:cTn id="20" dur="500" fill="hold"/>
                                        <p:tgtEl>
                                          <p:spTgt spid="6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anim calcmode="lin" valueType="num">
                                      <p:cBhvr>
                                        <p:cTn id="25" dur="500" fill="hold"/>
                                        <p:tgtEl>
                                          <p:spTgt spid="63"/>
                                        </p:tgtEl>
                                        <p:attrNameLst>
                                          <p:attrName>ppt_x</p:attrName>
                                        </p:attrNameLst>
                                      </p:cBhvr>
                                      <p:tavLst>
                                        <p:tav tm="0">
                                          <p:val>
                                            <p:strVal val="#ppt_x"/>
                                          </p:val>
                                        </p:tav>
                                        <p:tav tm="100000">
                                          <p:val>
                                            <p:strVal val="#ppt_x"/>
                                          </p:val>
                                        </p:tav>
                                      </p:tavLst>
                                    </p:anim>
                                    <p:anim calcmode="lin" valueType="num">
                                      <p:cBhvr>
                                        <p:cTn id="26" dur="500" fill="hold"/>
                                        <p:tgtEl>
                                          <p:spTgt spid="6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anim calcmode="lin" valueType="num">
                                      <p:cBhvr>
                                        <p:cTn id="31" dur="500" fill="hold"/>
                                        <p:tgtEl>
                                          <p:spTgt spid="3"/>
                                        </p:tgtEl>
                                        <p:attrNameLst>
                                          <p:attrName>ppt_x</p:attrName>
                                        </p:attrNameLst>
                                      </p:cBhvr>
                                      <p:tavLst>
                                        <p:tav tm="0">
                                          <p:val>
                                            <p:strVal val="#ppt_x"/>
                                          </p:val>
                                        </p:tav>
                                        <p:tav tm="100000">
                                          <p:val>
                                            <p:strVal val="#ppt_x"/>
                                          </p:val>
                                        </p:tav>
                                      </p:tavLst>
                                    </p:anim>
                                    <p:anim calcmode="lin" valueType="num">
                                      <p:cBhvr>
                                        <p:cTn id="3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277402" y="341963"/>
            <a:ext cx="11914598" cy="646331"/>
          </a:xfrm>
          <a:prstGeom prst="rect">
            <a:avLst/>
          </a:prstGeom>
          <a:noFill/>
        </p:spPr>
        <p:txBody>
          <a:bodyPr wrap="square" rtlCol="0">
            <a:spAutoFit/>
          </a:bodyPr>
          <a:lstStyle/>
          <a:p>
            <a:pPr algn="ctr"/>
            <a:r>
              <a:rPr lang="en-US" sz="3600" b="1" dirty="0">
                <a:solidFill>
                  <a:srgbClr val="00B0F0"/>
                </a:solidFill>
                <a:latin typeface="Times New Roman" panose="02020603050405020304" pitchFamily="18" charset="0"/>
                <a:cs typeface="Times New Roman" panose="02020603050405020304" pitchFamily="18" charset="0"/>
              </a:rPr>
              <a:t>LUYỆN TẬP - VẬN DỤNG</a:t>
            </a:r>
          </a:p>
        </p:txBody>
      </p:sp>
      <p:sp>
        <p:nvSpPr>
          <p:cNvPr id="41" name="TextBox 40">
            <a:extLst>
              <a:ext uri="{FF2B5EF4-FFF2-40B4-BE49-F238E27FC236}">
                <a16:creationId xmlns:a16="http://schemas.microsoft.com/office/drawing/2014/main" id="{A7880431-CDFE-4E03-9C84-3224E031FFC0}"/>
              </a:ext>
            </a:extLst>
          </p:cNvPr>
          <p:cNvSpPr txBox="1"/>
          <p:nvPr/>
        </p:nvSpPr>
        <p:spPr>
          <a:xfrm>
            <a:off x="1222031" y="1547521"/>
            <a:ext cx="10025340" cy="4392692"/>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b="1" dirty="0">
                <a:latin typeface="Times New Roman" panose="02020603050405020304" pitchFamily="18" charset="0"/>
                <a:cs typeface="Times New Roman" panose="02020603050405020304" pitchFamily="18" charset="0"/>
              </a:rPr>
              <a:t>1. Em hãy nêu các chuyển biến về kinh tế, xã hội cuối thời nguyên thuỷ. Phát minh quan trọng nào của người nguyên thuỷ được tạo ra từ chuyển biến này ? </a:t>
            </a:r>
          </a:p>
          <a:p>
            <a:pPr algn="just"/>
            <a:r>
              <a:rPr lang="vi-VN" sz="2800" b="1" dirty="0">
                <a:latin typeface="Times New Roman" panose="02020603050405020304" pitchFamily="18" charset="0"/>
                <a:cs typeface="Times New Roman" panose="02020603050405020304" pitchFamily="18" charset="0"/>
              </a:rPr>
              <a:t>2. Dựa trên các công cụ lao động và những vật dụng của người nguyên thuỷ giai đoạn Phùng Nguyên, Đồng Đậu và Gò Mun; hãy viết một đoạn văn mô tả cuộc sống của họ</a:t>
            </a:r>
          </a:p>
          <a:p>
            <a:pPr algn="just"/>
            <a:r>
              <a:rPr lang="vi-VN" sz="2800" b="1" dirty="0">
                <a:latin typeface="Times New Roman" panose="02020603050405020304" pitchFamily="18" charset="0"/>
                <a:cs typeface="Times New Roman" panose="02020603050405020304" pitchFamily="18" charset="0"/>
              </a:rPr>
              <a:t>3. Em hãy kể tên một số vật dụng bằng kim loại mà ngày nay con người vẫn thừa hưởng từ các phát minh của người nguyên thuỷ (vật dụng là “</a:t>
            </a:r>
            <a:r>
              <a:rPr lang="vi-VN" sz="2800" b="1" i="1" dirty="0">
                <a:latin typeface="Times New Roman" panose="02020603050405020304" pitchFamily="18" charset="0"/>
                <a:cs typeface="Times New Roman" panose="02020603050405020304" pitchFamily="18" charset="0"/>
              </a:rPr>
              <a:t>đồ dùng hàng ngày</a:t>
            </a:r>
            <a:r>
              <a:rPr lang="vi-VN"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947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8E288D-D52D-48E7-BCBB-18B2CE1B5C3E}"/>
              </a:ext>
            </a:extLst>
          </p:cNvPr>
          <p:cNvSpPr txBox="1"/>
          <p:nvPr/>
        </p:nvSpPr>
        <p:spPr>
          <a:xfrm>
            <a:off x="277402" y="341963"/>
            <a:ext cx="11914598" cy="646331"/>
          </a:xfrm>
          <a:prstGeom prst="rect">
            <a:avLst/>
          </a:prstGeom>
          <a:noFill/>
        </p:spPr>
        <p:txBody>
          <a:bodyPr wrap="square" rtlCol="0">
            <a:spAutoFit/>
          </a:bodyPr>
          <a:lstStyle/>
          <a:p>
            <a:pPr algn="ctr"/>
            <a:r>
              <a:rPr lang="en-US" sz="3600" b="1" dirty="0">
                <a:solidFill>
                  <a:srgbClr val="00B0F0"/>
                </a:solidFill>
                <a:latin typeface="Times New Roman" panose="02020603050405020304" pitchFamily="18" charset="0"/>
                <a:cs typeface="Times New Roman" panose="02020603050405020304" pitchFamily="18" charset="0"/>
              </a:rPr>
              <a:t>LUYỆN TẬP - VẬN DỤNG</a:t>
            </a:r>
          </a:p>
        </p:txBody>
      </p:sp>
      <p:sp>
        <p:nvSpPr>
          <p:cNvPr id="11" name="Rectangle 10"/>
          <p:cNvSpPr/>
          <p:nvPr/>
        </p:nvSpPr>
        <p:spPr>
          <a:xfrm>
            <a:off x="692883" y="2660551"/>
            <a:ext cx="11083636" cy="3108543"/>
          </a:xfrm>
          <a:prstGeom prst="rect">
            <a:avLst/>
          </a:prstGeom>
        </p:spPr>
        <p:txBody>
          <a:bodyPr wrap="square">
            <a:spAutoFit/>
          </a:bodyPr>
          <a:lstStyle/>
          <a:p>
            <a:pPr marL="457200" indent="-457200" algn="just">
              <a:buFontTx/>
              <a:buChar char="-"/>
            </a:pPr>
            <a:r>
              <a:rPr lang="en-US" sz="2800" b="1" dirty="0" err="1">
                <a:solidFill>
                  <a:srgbClr val="C00000"/>
                </a:solidFill>
                <a:latin typeface="Times New Roman" panose="02020603050405020304" pitchFamily="18" charset="0"/>
                <a:cs typeface="Times New Roman" panose="02020603050405020304" pitchFamily="18" charset="0"/>
              </a:rPr>
              <a:t>Những</a:t>
            </a:r>
            <a:r>
              <a:rPr lang="en-US" sz="2800" b="1" dirty="0">
                <a:solidFill>
                  <a:srgbClr val="C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Times New Roman" panose="02020603050405020304" pitchFamily="18" charset="0"/>
                <a:cs typeface="Times New Roman" panose="02020603050405020304" pitchFamily="18" charset="0"/>
              </a:rPr>
              <a:t>chuyển biến về kinh tế, xã hội cuối thời nguyên thuỷ</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p>
          <a:p>
            <a:pPr algn="just"/>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Kinh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tạo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một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lượng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sản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phẩm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dư</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thừa</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hội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phân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hóa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thành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hai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giai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cấp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thống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giai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cấp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trị</a:t>
            </a:r>
            <a:r>
              <a:rPr lang="en-US" sz="2800" b="1" dirty="0">
                <a:solidFill>
                  <a:srgbClr val="C00000"/>
                </a:solidFill>
                <a:latin typeface="Times New Roman" panose="02020603050405020304" pitchFamily="18" charset="0"/>
                <a:cs typeface="Times New Roman" panose="02020603050405020304" pitchFamily="18" charset="0"/>
              </a:rPr>
              <a:t>.</a:t>
            </a:r>
          </a:p>
          <a:p>
            <a:pPr marL="457200" indent="-457200" algn="just">
              <a:buFontTx/>
              <a:buChar char="-"/>
            </a:pPr>
            <a:r>
              <a:rPr lang="en-US" sz="2800" b="1" dirty="0" err="1">
                <a:solidFill>
                  <a:srgbClr val="C00000"/>
                </a:solidFill>
                <a:latin typeface="Times New Roman" panose="02020603050405020304" pitchFamily="18" charset="0"/>
                <a:cs typeface="Times New Roman" panose="02020603050405020304" pitchFamily="18" charset="0"/>
              </a:rPr>
              <a:t>Phát</a:t>
            </a:r>
            <a:r>
              <a:rPr lang="en-US" sz="2800" b="1" dirty="0">
                <a:solidFill>
                  <a:srgbClr val="C00000"/>
                </a:solidFill>
                <a:latin typeface="Times New Roman" panose="02020603050405020304" pitchFamily="18" charset="0"/>
                <a:cs typeface="Times New Roman" panose="02020603050405020304" pitchFamily="18" charset="0"/>
              </a:rPr>
              <a:t> minh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kim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loại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phát</a:t>
            </a:r>
            <a:r>
              <a:rPr lang="en-US" sz="2800" b="1" dirty="0">
                <a:solidFill>
                  <a:srgbClr val="C00000"/>
                </a:solidFill>
                <a:latin typeface="Times New Roman" panose="02020603050405020304" pitchFamily="18" charset="0"/>
                <a:cs typeface="Times New Roman" panose="02020603050405020304" pitchFamily="18" charset="0"/>
              </a:rPr>
              <a:t> minh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cụ</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lao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động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kim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loại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dẫn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những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chuyển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biến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hội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người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thủy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về</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kinh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hội</a:t>
            </a:r>
            <a:r>
              <a:rPr lang="en-US" sz="2800" b="1" dirty="0">
                <a:solidFill>
                  <a:srgbClr val="C00000"/>
                </a:solidFill>
                <a:latin typeface="Times New Roman" panose="02020603050405020304" pitchFamily="18" charset="0"/>
                <a:cs typeface="Times New Roman" panose="02020603050405020304" pitchFamily="18" charset="0"/>
              </a:rPr>
              <a:t>.</a:t>
            </a:r>
          </a:p>
          <a:p>
            <a:pPr marL="457200" indent="-457200" algn="just">
              <a:buFontTx/>
              <a:buChar char="-"/>
            </a:pPr>
            <a:endParaRPr lang="vi-VN"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748301" y="1437663"/>
            <a:ext cx="11083636" cy="1384995"/>
          </a:xfrm>
          <a:prstGeom prst="rect">
            <a:avLst/>
          </a:prstGeom>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1. Em hãy nêu các chuyển biến về kinh tế, xã hội cuối thời nguyên thuỷ. Phát minh quan trọng nào của người nguyên thuỷ được tạo ra từ chuyển biến này ? </a:t>
            </a:r>
          </a:p>
        </p:txBody>
      </p:sp>
    </p:spTree>
    <p:extLst>
      <p:ext uri="{BB962C8B-B14F-4D97-AF65-F5344CB8AC3E}">
        <p14:creationId xmlns:p14="http://schemas.microsoft.com/office/powerpoint/2010/main" val="334102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5325" y="487280"/>
            <a:ext cx="4438011" cy="584775"/>
          </a:xfrm>
          <a:prstGeom prst="rect">
            <a:avLst/>
          </a:prstGeom>
        </p:spPr>
        <p:txBody>
          <a:bodyPr wrap="none">
            <a:spAutoFit/>
          </a:bodyPr>
          <a:lstStyle/>
          <a:p>
            <a:pPr algn="ctr"/>
            <a:r>
              <a:rPr lang="en-US" sz="3200" b="1" dirty="0">
                <a:solidFill>
                  <a:srgbClr val="00B0F0"/>
                </a:solidFill>
                <a:latin typeface="Times New Roman" panose="02020603050405020304" pitchFamily="18" charset="0"/>
                <a:cs typeface="Times New Roman" panose="02020603050405020304" pitchFamily="18" charset="0"/>
              </a:rPr>
              <a:t>HƯỚNG DẪN VỀ NHÀ</a:t>
            </a:r>
          </a:p>
        </p:txBody>
      </p:sp>
      <p:sp>
        <p:nvSpPr>
          <p:cNvPr id="5" name="TextBox 4">
            <a:extLst>
              <a:ext uri="{FF2B5EF4-FFF2-40B4-BE49-F238E27FC236}">
                <a16:creationId xmlns:a16="http://schemas.microsoft.com/office/drawing/2014/main" id="{D00080B7-A781-40DE-BBA4-6D3F05CE4063}"/>
              </a:ext>
            </a:extLst>
          </p:cNvPr>
          <p:cNvSpPr txBox="1"/>
          <p:nvPr/>
        </p:nvSpPr>
        <p:spPr>
          <a:xfrm flipH="1">
            <a:off x="914400" y="2133599"/>
            <a:ext cx="10917382" cy="3915966"/>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gn="just">
              <a:buFontTx/>
              <a:buChar char="-"/>
            </a:pP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5</a:t>
            </a:r>
          </a:p>
          <a:p>
            <a:pPr marL="457200" indent="-457200" algn="just">
              <a:buFontTx/>
              <a:buChar char="-"/>
            </a:pP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SGK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30.</a:t>
            </a:r>
          </a:p>
          <a:p>
            <a:pPr marL="457200" indent="-457200" algn="just">
              <a:buFontTx/>
              <a:buChar char="-"/>
            </a:pPr>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6: Ai </a:t>
            </a:r>
            <a:r>
              <a:rPr lang="en-US" sz="2800" b="1" dirty="0" err="1">
                <a:latin typeface="Times New Roman" panose="02020603050405020304" pitchFamily="18" charset="0"/>
                <a:cs typeface="Times New Roman" panose="02020603050405020304" pitchFamily="18" charset="0"/>
              </a:rPr>
              <a:t>Cập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minh Ai </a:t>
            </a:r>
            <a:r>
              <a:rPr lang="en-US" sz="2800" b="1" dirty="0" err="1">
                <a:latin typeface="Times New Roman" panose="02020603050405020304" pitchFamily="18" charset="0"/>
                <a:cs typeface="Times New Roman" panose="02020603050405020304" pitchFamily="18" charset="0"/>
              </a:rPr>
              <a:t>Cập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Ai </a:t>
            </a:r>
            <a:r>
              <a:rPr lang="en-US" sz="2800" b="1" dirty="0" err="1">
                <a:latin typeface="Times New Roman" panose="02020603050405020304" pitchFamily="18" charset="0"/>
                <a:cs typeface="Times New Roman" panose="02020603050405020304" pitchFamily="18" charset="0"/>
              </a:rPr>
              <a:t>Cập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ở Ai </a:t>
            </a:r>
            <a:r>
              <a:rPr lang="en-US" sz="2800" b="1" dirty="0" err="1">
                <a:latin typeface="Times New Roman" panose="02020603050405020304" pitchFamily="18" charset="0"/>
                <a:cs typeface="Times New Roman" panose="02020603050405020304" pitchFamily="18" charset="0"/>
              </a:rPr>
              <a:t>Cập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pic>
        <p:nvPicPr>
          <p:cNvPr id="6" name="Picture 5" descr="book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23018" y="310055"/>
            <a:ext cx="2763982" cy="22210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45" y="5818909"/>
            <a:ext cx="2445327" cy="103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661" y="5818909"/>
            <a:ext cx="2445327" cy="103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988" y="5798127"/>
            <a:ext cx="2445327" cy="103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64" y="5818909"/>
            <a:ext cx="2445327" cy="103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739" y="5798127"/>
            <a:ext cx="2445327" cy="103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WordArt 5">
            <a:hlinkClick r:id="rId2" action="ppaction://hlinksldjump"/>
          </p:cNvPr>
          <p:cNvSpPr>
            <a:spLocks noChangeArrowheads="1" noChangeShapeType="1" noTextEdit="1"/>
          </p:cNvSpPr>
          <p:nvPr/>
        </p:nvSpPr>
        <p:spPr bwMode="auto">
          <a:xfrm>
            <a:off x="2649972" y="4053754"/>
            <a:ext cx="7370184" cy="921039"/>
          </a:xfrm>
          <a:prstGeom prst="rect">
            <a:avLst/>
          </a:prstGeom>
        </p:spPr>
        <p:txBody>
          <a:bodyPr wrap="none" fromWordArt="1">
            <a:prstTxWarp prst="textPlain">
              <a:avLst>
                <a:gd name="adj" fmla="val 50000"/>
              </a:avLst>
            </a:prstTxWarp>
          </a:bodyPr>
          <a:lstStyle/>
          <a:p>
            <a:r>
              <a:rPr lang="en-US" sz="3600" kern="10" dirty="0">
                <a:ln w="9525">
                  <a:solidFill>
                    <a:srgbClr val="FF0000"/>
                  </a:solidFill>
                  <a:round/>
                  <a:headEnd/>
                  <a:tailEnd/>
                </a:ln>
                <a:solidFill>
                  <a:srgbClr val="FFFF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HẸN GẶP LẠI !</a:t>
            </a:r>
          </a:p>
        </p:txBody>
      </p:sp>
      <p:sp>
        <p:nvSpPr>
          <p:cNvPr id="221190" name="WordArt 6">
            <a:hlinkClick r:id="rId2" action="ppaction://hlinksldjump"/>
          </p:cNvPr>
          <p:cNvSpPr>
            <a:spLocks noChangeArrowheads="1" noChangeShapeType="1" noTextEdit="1"/>
          </p:cNvSpPr>
          <p:nvPr/>
        </p:nvSpPr>
        <p:spPr bwMode="auto">
          <a:xfrm>
            <a:off x="1690038" y="2420649"/>
            <a:ext cx="9124950" cy="852488"/>
          </a:xfrm>
          <a:prstGeom prst="rect">
            <a:avLst/>
          </a:prstGeom>
        </p:spPr>
        <p:txBody>
          <a:bodyPr wrap="none" fromWordArt="1">
            <a:prstTxWarp prst="textPlain">
              <a:avLst>
                <a:gd name="adj" fmla="val 50000"/>
              </a:avLst>
            </a:prstTxWarp>
          </a:bodyPr>
          <a:lstStyle/>
          <a:p>
            <a:r>
              <a:rPr lang="en-US" sz="3600" kern="10" dirty="0">
                <a:ln w="9525">
                  <a:solidFill>
                    <a:schemeClr val="hlink"/>
                  </a:solidFill>
                  <a:round/>
                  <a:headEnd/>
                  <a:tailEnd/>
                </a:ln>
                <a:solidFill>
                  <a:srgbClr val="99FF33"/>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CHÚC CÁC EM HỌC TỐT</a:t>
            </a:r>
          </a:p>
        </p:txBody>
      </p:sp>
      <p:pic>
        <p:nvPicPr>
          <p:cNvPr id="32775" name="Picture 7" descr="duck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52314" y="115238"/>
            <a:ext cx="168275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16837" y="4978401"/>
            <a:ext cx="1676400" cy="208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0190018" y="4974793"/>
            <a:ext cx="19050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8" y="19051"/>
            <a:ext cx="1676400" cy="208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232087" y="61120"/>
            <a:ext cx="19050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74569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221190"/>
                                        </p:tgtEl>
                                        <p:attrNameLst>
                                          <p:attrName>style.visibility</p:attrName>
                                        </p:attrNameLst>
                                      </p:cBhvr>
                                      <p:to>
                                        <p:strVal val="visible"/>
                                      </p:to>
                                    </p:set>
                                    <p:animEffect transition="in" filter="slide(fromBottom)">
                                      <p:cBhvr>
                                        <p:cTn id="7" dur="2000"/>
                                        <p:tgtEl>
                                          <p:spTgt spid="221190"/>
                                        </p:tgtEl>
                                      </p:cBhvr>
                                    </p:animEffect>
                                  </p:childTnLst>
                                </p:cTn>
                              </p:par>
                            </p:childTnLst>
                          </p:cTn>
                        </p:par>
                        <p:par>
                          <p:cTn id="8" fill="hold" nodeType="afterGroup">
                            <p:stCondLst>
                              <p:cond delay="2000"/>
                            </p:stCondLst>
                            <p:childTnLst>
                              <p:par>
                                <p:cTn id="9" presetID="12" presetClass="entr" presetSubtype="4" fill="hold" nodeType="afterEffect">
                                  <p:stCondLst>
                                    <p:cond delay="0"/>
                                  </p:stCondLst>
                                  <p:childTnLst>
                                    <p:set>
                                      <p:cBhvr>
                                        <p:cTn id="10" dur="1" fill="hold">
                                          <p:stCondLst>
                                            <p:cond delay="0"/>
                                          </p:stCondLst>
                                        </p:cTn>
                                        <p:tgtEl>
                                          <p:spTgt spid="221189"/>
                                        </p:tgtEl>
                                        <p:attrNameLst>
                                          <p:attrName>style.visibility</p:attrName>
                                        </p:attrNameLst>
                                      </p:cBhvr>
                                      <p:to>
                                        <p:strVal val="visible"/>
                                      </p:to>
                                    </p:set>
                                    <p:animEffect transition="in" filter="slide(fromBottom)">
                                      <p:cBhvr>
                                        <p:cTn id="11" dur="2000"/>
                                        <p:tgtEl>
                                          <p:spTgt spid="22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3874842" y="628439"/>
            <a:ext cx="5104771" cy="646331"/>
          </a:xfrm>
          <a:prstGeom prst="rect">
            <a:avLst/>
          </a:prstGeom>
          <a:noFill/>
        </p:spPr>
        <p:txBody>
          <a:bodyPr wrap="square" rtlCol="0">
            <a:spAutoFit/>
          </a:bodyPr>
          <a:lstStyle/>
          <a:p>
            <a:pPr algn="ctr"/>
            <a:r>
              <a:rPr lang="en-US" sz="3600" b="1">
                <a:solidFill>
                  <a:srgbClr val="00B0F0"/>
                </a:solidFill>
                <a:latin typeface="Times New Roman" panose="02020603050405020304" pitchFamily="18" charset="0"/>
                <a:cs typeface="Times New Roman" panose="02020603050405020304" pitchFamily="18" charset="0"/>
              </a:rPr>
              <a:t>NỘI DUNG BÀI HỌC</a:t>
            </a:r>
          </a:p>
        </p:txBody>
      </p:sp>
      <p:sp>
        <p:nvSpPr>
          <p:cNvPr id="32" name="Freeform 1666">
            <a:extLst>
              <a:ext uri="{FF2B5EF4-FFF2-40B4-BE49-F238E27FC236}">
                <a16:creationId xmlns:a16="http://schemas.microsoft.com/office/drawing/2014/main" id="{D1E9A64D-5FCE-460F-910E-B8EC3961DF4C}"/>
              </a:ext>
            </a:extLst>
          </p:cNvPr>
          <p:cNvSpPr/>
          <p:nvPr/>
        </p:nvSpPr>
        <p:spPr>
          <a:xfrm>
            <a:off x="2436064" y="2266108"/>
            <a:ext cx="2049331" cy="2049332"/>
          </a:xfrm>
          <a:prstGeom prst="ellipse">
            <a:avLst/>
          </a:prstGeom>
          <a:gradFill>
            <a:gsLst>
              <a:gs pos="1890">
                <a:srgbClr val="FF2A70"/>
              </a:gs>
              <a:gs pos="64135">
                <a:srgbClr val="E1359B"/>
              </a:gs>
              <a:gs pos="98899">
                <a:srgbClr val="C23FC6"/>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Freeform 1667">
            <a:extLst>
              <a:ext uri="{FF2B5EF4-FFF2-40B4-BE49-F238E27FC236}">
                <a16:creationId xmlns:a16="http://schemas.microsoft.com/office/drawing/2014/main" id="{DCFF5638-36B6-4928-95AC-45B375D8ED40}"/>
              </a:ext>
            </a:extLst>
          </p:cNvPr>
          <p:cNvSpPr/>
          <p:nvPr/>
        </p:nvSpPr>
        <p:spPr>
          <a:xfrm>
            <a:off x="2621653" y="2452089"/>
            <a:ext cx="1676506" cy="1676507"/>
          </a:xfrm>
          <a:custGeom>
            <a:avLst/>
            <a:gdLst/>
            <a:ahLst/>
            <a:cxnLst>
              <a:cxn ang="0">
                <a:pos x="wd2" y="hd2"/>
              </a:cxn>
              <a:cxn ang="5400000">
                <a:pos x="wd2" y="hd2"/>
              </a:cxn>
              <a:cxn ang="10800000">
                <a:pos x="wd2" y="hd2"/>
              </a:cxn>
              <a:cxn ang="16200000">
                <a:pos x="wd2" y="hd2"/>
              </a:cxn>
            </a:cxnLst>
            <a:rect l="0" t="0" r="r" b="b"/>
            <a:pathLst>
              <a:path w="19049" h="19049" extrusionOk="0">
                <a:moveTo>
                  <a:pt x="18350" y="5949"/>
                </a:moveTo>
                <a:cubicBezTo>
                  <a:pt x="20325" y="10823"/>
                  <a:pt x="17975" y="16375"/>
                  <a:pt x="13101" y="18350"/>
                </a:cubicBezTo>
                <a:cubicBezTo>
                  <a:pt x="8227" y="20325"/>
                  <a:pt x="2675" y="17975"/>
                  <a:pt x="700" y="13101"/>
                </a:cubicBezTo>
                <a:cubicBezTo>
                  <a:pt x="-1275" y="8227"/>
                  <a:pt x="1075" y="2675"/>
                  <a:pt x="5949" y="700"/>
                </a:cubicBezTo>
                <a:cubicBezTo>
                  <a:pt x="10823" y="-1275"/>
                  <a:pt x="16375" y="1075"/>
                  <a:pt x="18350" y="5949"/>
                </a:cubicBezTo>
                <a:close/>
              </a:path>
            </a:pathLst>
          </a:custGeom>
          <a:gradFill>
            <a:gsLst>
              <a:gs pos="40743">
                <a:srgbClr val="FFFFFF"/>
              </a:gs>
              <a:gs pos="75790">
                <a:srgbClr val="E6EAEB"/>
              </a:gs>
              <a:gs pos="99960">
                <a:srgbClr val="CDD5D8"/>
              </a:gs>
            </a:gsLst>
            <a:lin ang="2089255"/>
          </a:gradFill>
          <a:ln w="6350">
            <a:solidFill>
              <a:srgbClr val="FFFFFF"/>
            </a:solidFill>
            <a:miter/>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 name="Freeform 1668">
            <a:extLst>
              <a:ext uri="{FF2B5EF4-FFF2-40B4-BE49-F238E27FC236}">
                <a16:creationId xmlns:a16="http://schemas.microsoft.com/office/drawing/2014/main" id="{D41C7A2A-42B6-4C81-8837-74FCC49672C2}"/>
              </a:ext>
            </a:extLst>
          </p:cNvPr>
          <p:cNvSpPr/>
          <p:nvPr/>
        </p:nvSpPr>
        <p:spPr>
          <a:xfrm>
            <a:off x="2208122" y="2043567"/>
            <a:ext cx="2502563" cy="2502564"/>
          </a:xfrm>
          <a:custGeom>
            <a:avLst/>
            <a:gdLst/>
            <a:ahLst/>
            <a:cxnLst>
              <a:cxn ang="0">
                <a:pos x="wd2" y="hd2"/>
              </a:cxn>
              <a:cxn ang="5400000">
                <a:pos x="wd2" y="hd2"/>
              </a:cxn>
              <a:cxn ang="10800000">
                <a:pos x="wd2" y="hd2"/>
              </a:cxn>
              <a:cxn ang="16200000">
                <a:pos x="wd2" y="hd2"/>
              </a:cxn>
            </a:cxnLst>
            <a:rect l="0" t="0" r="r" b="b"/>
            <a:pathLst>
              <a:path w="21597" h="21595" extrusionOk="0">
                <a:moveTo>
                  <a:pt x="10803" y="21596"/>
                </a:moveTo>
                <a:cubicBezTo>
                  <a:pt x="4839" y="21598"/>
                  <a:pt x="3" y="16766"/>
                  <a:pt x="0" y="10802"/>
                </a:cubicBezTo>
                <a:cubicBezTo>
                  <a:pt x="-2" y="4839"/>
                  <a:pt x="4831" y="3"/>
                  <a:pt x="10794" y="0"/>
                </a:cubicBezTo>
                <a:cubicBezTo>
                  <a:pt x="16758" y="-2"/>
                  <a:pt x="21595" y="4830"/>
                  <a:pt x="21597" y="10794"/>
                </a:cubicBezTo>
                <a:cubicBezTo>
                  <a:pt x="21598" y="13660"/>
                  <a:pt x="20460" y="16408"/>
                  <a:pt x="18433" y="18434"/>
                </a:cubicBezTo>
                <a:cubicBezTo>
                  <a:pt x="16411" y="20460"/>
                  <a:pt x="13665" y="21598"/>
                  <a:pt x="10803" y="21596"/>
                </a:cubicBezTo>
                <a:close/>
                <a:moveTo>
                  <a:pt x="10803" y="435"/>
                </a:moveTo>
                <a:cubicBezTo>
                  <a:pt x="5083" y="438"/>
                  <a:pt x="448" y="5078"/>
                  <a:pt x="452" y="10797"/>
                </a:cubicBezTo>
                <a:cubicBezTo>
                  <a:pt x="455" y="16517"/>
                  <a:pt x="5095" y="21151"/>
                  <a:pt x="10815" y="21148"/>
                </a:cubicBezTo>
                <a:cubicBezTo>
                  <a:pt x="16535" y="21145"/>
                  <a:pt x="21169" y="16505"/>
                  <a:pt x="21166" y="10785"/>
                </a:cubicBezTo>
                <a:cubicBezTo>
                  <a:pt x="21164" y="8040"/>
                  <a:pt x="20073" y="5408"/>
                  <a:pt x="18131" y="3467"/>
                </a:cubicBezTo>
                <a:cubicBezTo>
                  <a:pt x="16189" y="1522"/>
                  <a:pt x="13552" y="430"/>
                  <a:pt x="10803" y="435"/>
                </a:cubicBezTo>
                <a:close/>
              </a:path>
            </a:pathLst>
          </a:custGeom>
          <a:solidFill>
            <a:srgbClr val="FFFFFF"/>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Freeform 1669">
            <a:extLst>
              <a:ext uri="{FF2B5EF4-FFF2-40B4-BE49-F238E27FC236}">
                <a16:creationId xmlns:a16="http://schemas.microsoft.com/office/drawing/2014/main" id="{C83062A8-3E67-4C42-ADD1-07C94BE0687A}"/>
              </a:ext>
            </a:extLst>
          </p:cNvPr>
          <p:cNvSpPr/>
          <p:nvPr/>
        </p:nvSpPr>
        <p:spPr>
          <a:xfrm>
            <a:off x="2527291" y="4088287"/>
            <a:ext cx="1880574" cy="534986"/>
          </a:xfrm>
          <a:custGeom>
            <a:avLst/>
            <a:gdLst/>
            <a:ahLst/>
            <a:cxnLst>
              <a:cxn ang="0">
                <a:pos x="wd2" y="hd2"/>
              </a:cxn>
              <a:cxn ang="5400000">
                <a:pos x="wd2" y="hd2"/>
              </a:cxn>
              <a:cxn ang="10800000">
                <a:pos x="wd2" y="hd2"/>
              </a:cxn>
              <a:cxn ang="16200000">
                <a:pos x="wd2" y="hd2"/>
              </a:cxn>
            </a:cxnLst>
            <a:rect l="0" t="0" r="r" b="b"/>
            <a:pathLst>
              <a:path w="21600" h="17386" extrusionOk="0">
                <a:moveTo>
                  <a:pt x="0" y="4760"/>
                </a:moveTo>
                <a:lnTo>
                  <a:pt x="1678" y="0"/>
                </a:lnTo>
                <a:cubicBezTo>
                  <a:pt x="6719" y="14233"/>
                  <a:pt x="14881" y="14233"/>
                  <a:pt x="19922" y="0"/>
                </a:cubicBezTo>
                <a:lnTo>
                  <a:pt x="21600" y="4747"/>
                </a:lnTo>
                <a:cubicBezTo>
                  <a:pt x="15632" y="21594"/>
                  <a:pt x="5971" y="21600"/>
                  <a:pt x="0" y="4760"/>
                </a:cubicBez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Freeform 1670">
            <a:extLst>
              <a:ext uri="{FF2B5EF4-FFF2-40B4-BE49-F238E27FC236}">
                <a16:creationId xmlns:a16="http://schemas.microsoft.com/office/drawing/2014/main" id="{424F7EB6-689E-4B98-8474-54687F08042D}"/>
              </a:ext>
            </a:extLst>
          </p:cNvPr>
          <p:cNvSpPr/>
          <p:nvPr/>
        </p:nvSpPr>
        <p:spPr>
          <a:xfrm>
            <a:off x="5264859" y="2265999"/>
            <a:ext cx="2049332" cy="2049332"/>
          </a:xfrm>
          <a:prstGeom prst="ellipse">
            <a:avLst/>
          </a:prstGeom>
          <a:gradFill>
            <a:gsLst>
              <a:gs pos="22846">
                <a:srgbClr val="6428AA"/>
              </a:gs>
              <a:gs pos="63240">
                <a:srgbClr val="863DC8"/>
              </a:gs>
              <a:gs pos="99804">
                <a:srgbClr val="A852E6"/>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Freeform 1671">
            <a:extLst>
              <a:ext uri="{FF2B5EF4-FFF2-40B4-BE49-F238E27FC236}">
                <a16:creationId xmlns:a16="http://schemas.microsoft.com/office/drawing/2014/main" id="{DC5B70AD-A654-40CE-BB24-0945D64AF6AB}"/>
              </a:ext>
            </a:extLst>
          </p:cNvPr>
          <p:cNvSpPr/>
          <p:nvPr/>
        </p:nvSpPr>
        <p:spPr>
          <a:xfrm>
            <a:off x="5451341" y="2450976"/>
            <a:ext cx="1676488" cy="1676489"/>
          </a:xfrm>
          <a:custGeom>
            <a:avLst/>
            <a:gdLst/>
            <a:ahLst/>
            <a:cxnLst>
              <a:cxn ang="0">
                <a:pos x="wd2" y="hd2"/>
              </a:cxn>
              <a:cxn ang="5400000">
                <a:pos x="wd2" y="hd2"/>
              </a:cxn>
              <a:cxn ang="10800000">
                <a:pos x="wd2" y="hd2"/>
              </a:cxn>
              <a:cxn ang="16200000">
                <a:pos x="wd2" y="hd2"/>
              </a:cxn>
            </a:cxnLst>
            <a:rect l="0" t="0" r="r" b="b"/>
            <a:pathLst>
              <a:path w="18998" h="18998" extrusionOk="0">
                <a:moveTo>
                  <a:pt x="18209" y="5715"/>
                </a:moveTo>
                <a:cubicBezTo>
                  <a:pt x="20299" y="10526"/>
                  <a:pt x="18093" y="16120"/>
                  <a:pt x="13283" y="18209"/>
                </a:cubicBezTo>
                <a:cubicBezTo>
                  <a:pt x="8472" y="20299"/>
                  <a:pt x="2878" y="18093"/>
                  <a:pt x="789" y="13283"/>
                </a:cubicBezTo>
                <a:cubicBezTo>
                  <a:pt x="-1301" y="8472"/>
                  <a:pt x="905" y="2878"/>
                  <a:pt x="5715" y="789"/>
                </a:cubicBezTo>
                <a:cubicBezTo>
                  <a:pt x="10526" y="-1301"/>
                  <a:pt x="16120" y="905"/>
                  <a:pt x="18209" y="5715"/>
                </a:cubicBezTo>
                <a:close/>
              </a:path>
            </a:pathLst>
          </a:custGeom>
          <a:gradFill>
            <a:gsLst>
              <a:gs pos="40743">
                <a:srgbClr val="FFFFFF"/>
              </a:gs>
              <a:gs pos="75790">
                <a:srgbClr val="E6EAEB"/>
              </a:gs>
              <a:gs pos="99960">
                <a:srgbClr val="CDD5D8"/>
              </a:gs>
            </a:gsLst>
            <a:lin ang="2089255"/>
          </a:gradFill>
          <a:ln w="6350">
            <a:solidFill>
              <a:srgbClr val="FFFFFF"/>
            </a:solidFill>
            <a:miter/>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Freeform 1672">
            <a:extLst>
              <a:ext uri="{FF2B5EF4-FFF2-40B4-BE49-F238E27FC236}">
                <a16:creationId xmlns:a16="http://schemas.microsoft.com/office/drawing/2014/main" id="{02186C21-6B5E-46F8-A5A5-2CA1AD561C08}"/>
              </a:ext>
            </a:extLst>
          </p:cNvPr>
          <p:cNvSpPr/>
          <p:nvPr/>
        </p:nvSpPr>
        <p:spPr>
          <a:xfrm>
            <a:off x="5036772" y="2037417"/>
            <a:ext cx="2504868" cy="250486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6765"/>
                  <a:pt x="0" y="10800"/>
                </a:cubicBezTo>
                <a:cubicBezTo>
                  <a:pt x="0" y="4835"/>
                  <a:pt x="4835" y="0"/>
                  <a:pt x="10800" y="0"/>
                </a:cubicBezTo>
                <a:cubicBezTo>
                  <a:pt x="16765" y="0"/>
                  <a:pt x="21600" y="4835"/>
                  <a:pt x="21600" y="10800"/>
                </a:cubicBezTo>
                <a:cubicBezTo>
                  <a:pt x="21593" y="16762"/>
                  <a:pt x="16762" y="21593"/>
                  <a:pt x="10800" y="21600"/>
                </a:cubicBezTo>
                <a:close/>
                <a:moveTo>
                  <a:pt x="10800" y="444"/>
                </a:moveTo>
                <a:cubicBezTo>
                  <a:pt x="5081" y="444"/>
                  <a:pt x="444" y="5081"/>
                  <a:pt x="444" y="10800"/>
                </a:cubicBezTo>
                <a:cubicBezTo>
                  <a:pt x="444" y="16519"/>
                  <a:pt x="5081" y="21156"/>
                  <a:pt x="10800" y="21156"/>
                </a:cubicBezTo>
                <a:cubicBezTo>
                  <a:pt x="16519" y="21156"/>
                  <a:pt x="21156" y="16519"/>
                  <a:pt x="21156" y="10800"/>
                </a:cubicBezTo>
                <a:cubicBezTo>
                  <a:pt x="21150" y="5083"/>
                  <a:pt x="16517" y="450"/>
                  <a:pt x="10800" y="444"/>
                </a:cubicBezTo>
                <a:close/>
              </a:path>
            </a:pathLst>
          </a:custGeom>
          <a:solidFill>
            <a:srgbClr val="FFFFFF"/>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Freeform 1673">
            <a:extLst>
              <a:ext uri="{FF2B5EF4-FFF2-40B4-BE49-F238E27FC236}">
                <a16:creationId xmlns:a16="http://schemas.microsoft.com/office/drawing/2014/main" id="{BA8258CF-6C57-4353-A1DC-38138AEC87E4}"/>
              </a:ext>
            </a:extLst>
          </p:cNvPr>
          <p:cNvSpPr/>
          <p:nvPr/>
        </p:nvSpPr>
        <p:spPr>
          <a:xfrm>
            <a:off x="5900943" y="1955129"/>
            <a:ext cx="1667608" cy="992977"/>
          </a:xfrm>
          <a:custGeom>
            <a:avLst/>
            <a:gdLst/>
            <a:ahLst/>
            <a:cxnLst>
              <a:cxn ang="0">
                <a:pos x="wd2" y="hd2"/>
              </a:cxn>
              <a:cxn ang="5400000">
                <a:pos x="wd2" y="hd2"/>
              </a:cxn>
              <a:cxn ang="10800000">
                <a:pos x="wd2" y="hd2"/>
              </a:cxn>
              <a:cxn ang="16200000">
                <a:pos x="wd2" y="hd2"/>
              </a:cxn>
            </a:cxnLst>
            <a:rect l="0" t="0" r="r" b="b"/>
            <a:pathLst>
              <a:path w="21600" h="18632" extrusionOk="0">
                <a:moveTo>
                  <a:pt x="21600" y="17471"/>
                </a:moveTo>
                <a:lnTo>
                  <a:pt x="19046" y="18632"/>
                </a:lnTo>
                <a:cubicBezTo>
                  <a:pt x="16631" y="7536"/>
                  <a:pt x="8470" y="1368"/>
                  <a:pt x="807" y="4847"/>
                </a:cubicBezTo>
                <a:lnTo>
                  <a:pt x="0" y="1147"/>
                </a:lnTo>
                <a:cubicBezTo>
                  <a:pt x="9075" y="-2968"/>
                  <a:pt x="18737" y="4334"/>
                  <a:pt x="21600" y="17471"/>
                </a:cubicBezTo>
                <a:close/>
              </a:path>
            </a:pathLst>
          </a:custGeom>
          <a:gradFill>
            <a:gsLst>
              <a:gs pos="22846">
                <a:srgbClr val="6428AA"/>
              </a:gs>
              <a:gs pos="63240">
                <a:srgbClr val="863DC8"/>
              </a:gs>
              <a:gs pos="99804">
                <a:srgbClr val="A852E6"/>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Freeform 1675">
            <a:extLst>
              <a:ext uri="{FF2B5EF4-FFF2-40B4-BE49-F238E27FC236}">
                <a16:creationId xmlns:a16="http://schemas.microsoft.com/office/drawing/2014/main" id="{473E4189-84CD-4110-BDD5-A012680EC24E}"/>
              </a:ext>
            </a:extLst>
          </p:cNvPr>
          <p:cNvSpPr/>
          <p:nvPr/>
        </p:nvSpPr>
        <p:spPr>
          <a:xfrm>
            <a:off x="4575820" y="2982211"/>
            <a:ext cx="619706" cy="619706"/>
          </a:xfrm>
          <a:prstGeom prst="ellipse">
            <a:avLst/>
          </a:prstGeom>
          <a:solidFill>
            <a:schemeClr val="accent3">
              <a:lumOff val="8823"/>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1" name="Freeform 1677">
            <a:extLst>
              <a:ext uri="{FF2B5EF4-FFF2-40B4-BE49-F238E27FC236}">
                <a16:creationId xmlns:a16="http://schemas.microsoft.com/office/drawing/2014/main" id="{C05AD542-F6CF-43FC-BDF0-017CB5CD3AAA}"/>
              </a:ext>
            </a:extLst>
          </p:cNvPr>
          <p:cNvSpPr/>
          <p:nvPr/>
        </p:nvSpPr>
        <p:spPr>
          <a:xfrm>
            <a:off x="4774759" y="3089535"/>
            <a:ext cx="246637" cy="413308"/>
          </a:xfrm>
          <a:custGeom>
            <a:avLst/>
            <a:gdLst/>
            <a:ahLst/>
            <a:cxnLst>
              <a:cxn ang="0">
                <a:pos x="wd2" y="hd2"/>
              </a:cxn>
              <a:cxn ang="5400000">
                <a:pos x="wd2" y="hd2"/>
              </a:cxn>
              <a:cxn ang="10800000">
                <a:pos x="wd2" y="hd2"/>
              </a:cxn>
              <a:cxn ang="16200000">
                <a:pos x="wd2" y="hd2"/>
              </a:cxn>
            </a:cxnLst>
            <a:rect l="0" t="0" r="r" b="b"/>
            <a:pathLst>
              <a:path w="21272" h="21381" extrusionOk="0">
                <a:moveTo>
                  <a:pt x="3534" y="21380"/>
                </a:moveTo>
                <a:cubicBezTo>
                  <a:pt x="2647" y="21377"/>
                  <a:pt x="1800" y="21163"/>
                  <a:pt x="1180" y="20783"/>
                </a:cubicBezTo>
                <a:cubicBezTo>
                  <a:pt x="-121" y="20010"/>
                  <a:pt x="-129" y="18750"/>
                  <a:pt x="1160" y="17971"/>
                </a:cubicBezTo>
                <a:cubicBezTo>
                  <a:pt x="1167" y="17967"/>
                  <a:pt x="1173" y="17963"/>
                  <a:pt x="1180" y="17959"/>
                </a:cubicBezTo>
                <a:lnTo>
                  <a:pt x="13182" y="10740"/>
                </a:lnTo>
                <a:lnTo>
                  <a:pt x="980" y="3422"/>
                </a:lnTo>
                <a:cubicBezTo>
                  <a:pt x="-319" y="2649"/>
                  <a:pt x="-328" y="1390"/>
                  <a:pt x="961" y="610"/>
                </a:cubicBezTo>
                <a:cubicBezTo>
                  <a:pt x="968" y="606"/>
                  <a:pt x="974" y="602"/>
                  <a:pt x="980" y="598"/>
                </a:cubicBezTo>
                <a:cubicBezTo>
                  <a:pt x="2261" y="-187"/>
                  <a:pt x="4360" y="-201"/>
                  <a:pt x="5669" y="567"/>
                </a:cubicBezTo>
                <a:cubicBezTo>
                  <a:pt x="5687" y="577"/>
                  <a:pt x="5704" y="588"/>
                  <a:pt x="5722" y="598"/>
                </a:cubicBezTo>
                <a:lnTo>
                  <a:pt x="20277" y="9329"/>
                </a:lnTo>
                <a:cubicBezTo>
                  <a:pt x="20910" y="9701"/>
                  <a:pt x="21268" y="10209"/>
                  <a:pt x="21272" y="10740"/>
                </a:cubicBezTo>
                <a:cubicBezTo>
                  <a:pt x="21268" y="11272"/>
                  <a:pt x="20910" y="11780"/>
                  <a:pt x="20277" y="12152"/>
                </a:cubicBezTo>
                <a:lnTo>
                  <a:pt x="5987" y="20803"/>
                </a:lnTo>
                <a:cubicBezTo>
                  <a:pt x="5337" y="21190"/>
                  <a:pt x="4449" y="21399"/>
                  <a:pt x="3534" y="21380"/>
                </a:cubicBezTo>
                <a:close/>
              </a:path>
            </a:pathLst>
          </a:custGeom>
          <a:solidFill>
            <a:srgbClr val="FFFFFF"/>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Freeform 1678">
            <a:extLst>
              <a:ext uri="{FF2B5EF4-FFF2-40B4-BE49-F238E27FC236}">
                <a16:creationId xmlns:a16="http://schemas.microsoft.com/office/drawing/2014/main" id="{EC5389BE-F8F1-4A9B-822E-EB0CBEFA937F}"/>
              </a:ext>
            </a:extLst>
          </p:cNvPr>
          <p:cNvSpPr/>
          <p:nvPr/>
        </p:nvSpPr>
        <p:spPr>
          <a:xfrm>
            <a:off x="8107820" y="2265757"/>
            <a:ext cx="2049332" cy="2049332"/>
          </a:xfrm>
          <a:prstGeom prst="ellipse">
            <a:avLst/>
          </a:prstGeom>
          <a:gradFill>
            <a:gsLst>
              <a:gs pos="22846">
                <a:srgbClr val="4FACFE"/>
              </a:gs>
              <a:gs pos="63342">
                <a:srgbClr val="28CFFE"/>
              </a:gs>
              <a:gs pos="100000">
                <a:srgbClr val="00F2FE"/>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Freeform 1679">
            <a:extLst>
              <a:ext uri="{FF2B5EF4-FFF2-40B4-BE49-F238E27FC236}">
                <a16:creationId xmlns:a16="http://schemas.microsoft.com/office/drawing/2014/main" id="{E3A6BA88-8DCC-4C5C-B026-C8CD7592A852}"/>
              </a:ext>
            </a:extLst>
          </p:cNvPr>
          <p:cNvSpPr/>
          <p:nvPr/>
        </p:nvSpPr>
        <p:spPr>
          <a:xfrm>
            <a:off x="8293635" y="2450984"/>
            <a:ext cx="1676491" cy="1676488"/>
          </a:xfrm>
          <a:custGeom>
            <a:avLst/>
            <a:gdLst/>
            <a:ahLst/>
            <a:cxnLst>
              <a:cxn ang="0">
                <a:pos x="wd2" y="hd2"/>
              </a:cxn>
              <a:cxn ang="5400000">
                <a:pos x="wd2" y="hd2"/>
              </a:cxn>
              <a:cxn ang="10800000">
                <a:pos x="wd2" y="hd2"/>
              </a:cxn>
              <a:cxn ang="16200000">
                <a:pos x="wd2" y="hd2"/>
              </a:cxn>
            </a:cxnLst>
            <a:rect l="0" t="0" r="r" b="b"/>
            <a:pathLst>
              <a:path w="18998" h="18998" extrusionOk="0">
                <a:moveTo>
                  <a:pt x="18209" y="5715"/>
                </a:moveTo>
                <a:cubicBezTo>
                  <a:pt x="20299" y="10526"/>
                  <a:pt x="18093" y="16120"/>
                  <a:pt x="13283" y="18209"/>
                </a:cubicBezTo>
                <a:cubicBezTo>
                  <a:pt x="8472" y="20299"/>
                  <a:pt x="2878" y="18093"/>
                  <a:pt x="789" y="13283"/>
                </a:cubicBezTo>
                <a:cubicBezTo>
                  <a:pt x="-1301" y="8472"/>
                  <a:pt x="905" y="2878"/>
                  <a:pt x="5715" y="789"/>
                </a:cubicBezTo>
                <a:cubicBezTo>
                  <a:pt x="10526" y="-1301"/>
                  <a:pt x="16120" y="905"/>
                  <a:pt x="18209" y="5715"/>
                </a:cubicBezTo>
                <a:close/>
              </a:path>
            </a:pathLst>
          </a:custGeom>
          <a:gradFill>
            <a:gsLst>
              <a:gs pos="40743">
                <a:srgbClr val="FFFFFF"/>
              </a:gs>
              <a:gs pos="75790">
                <a:srgbClr val="E6EAEB"/>
              </a:gs>
              <a:gs pos="99960">
                <a:srgbClr val="CDD5D8"/>
              </a:gs>
            </a:gsLst>
            <a:lin ang="2089255"/>
          </a:gradFill>
          <a:ln w="6350">
            <a:solidFill>
              <a:srgbClr val="FFFFFF"/>
            </a:solidFill>
            <a:miter/>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Freeform 1680">
            <a:extLst>
              <a:ext uri="{FF2B5EF4-FFF2-40B4-BE49-F238E27FC236}">
                <a16:creationId xmlns:a16="http://schemas.microsoft.com/office/drawing/2014/main" id="{AB61C51F-78CD-4A54-B5F6-3E29D4E0B079}"/>
              </a:ext>
            </a:extLst>
          </p:cNvPr>
          <p:cNvSpPr/>
          <p:nvPr/>
        </p:nvSpPr>
        <p:spPr>
          <a:xfrm>
            <a:off x="7879156" y="2037417"/>
            <a:ext cx="2504868" cy="250486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6765"/>
                  <a:pt x="0" y="10800"/>
                </a:cubicBezTo>
                <a:cubicBezTo>
                  <a:pt x="0" y="4835"/>
                  <a:pt x="4835" y="0"/>
                  <a:pt x="10800" y="0"/>
                </a:cubicBezTo>
                <a:cubicBezTo>
                  <a:pt x="16765" y="0"/>
                  <a:pt x="21600" y="4835"/>
                  <a:pt x="21600" y="10800"/>
                </a:cubicBezTo>
                <a:cubicBezTo>
                  <a:pt x="21595" y="16762"/>
                  <a:pt x="16762" y="21595"/>
                  <a:pt x="10800" y="21600"/>
                </a:cubicBezTo>
                <a:close/>
                <a:moveTo>
                  <a:pt x="10800" y="444"/>
                </a:moveTo>
                <a:cubicBezTo>
                  <a:pt x="5081" y="444"/>
                  <a:pt x="444" y="5081"/>
                  <a:pt x="444" y="10800"/>
                </a:cubicBezTo>
                <a:cubicBezTo>
                  <a:pt x="444" y="16519"/>
                  <a:pt x="5081" y="21156"/>
                  <a:pt x="10800" y="21156"/>
                </a:cubicBezTo>
                <a:cubicBezTo>
                  <a:pt x="16519" y="21156"/>
                  <a:pt x="21156" y="16519"/>
                  <a:pt x="21156" y="10800"/>
                </a:cubicBezTo>
                <a:cubicBezTo>
                  <a:pt x="21150" y="5083"/>
                  <a:pt x="16517" y="450"/>
                  <a:pt x="10800" y="444"/>
                </a:cubicBezTo>
                <a:close/>
              </a:path>
            </a:pathLst>
          </a:custGeom>
          <a:solidFill>
            <a:srgbClr val="FFFFFF"/>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5" name="Freeform 1681">
            <a:extLst>
              <a:ext uri="{FF2B5EF4-FFF2-40B4-BE49-F238E27FC236}">
                <a16:creationId xmlns:a16="http://schemas.microsoft.com/office/drawing/2014/main" id="{4A468C12-B5C6-46F7-8AD2-337164A44146}"/>
              </a:ext>
            </a:extLst>
          </p:cNvPr>
          <p:cNvSpPr/>
          <p:nvPr/>
        </p:nvSpPr>
        <p:spPr>
          <a:xfrm>
            <a:off x="8990892" y="3438234"/>
            <a:ext cx="1490388" cy="1185070"/>
          </a:xfrm>
          <a:custGeom>
            <a:avLst/>
            <a:gdLst/>
            <a:ahLst/>
            <a:cxnLst>
              <a:cxn ang="0">
                <a:pos x="wd2" y="hd2"/>
              </a:cxn>
              <a:cxn ang="5400000">
                <a:pos x="wd2" y="hd2"/>
              </a:cxn>
              <a:cxn ang="10800000">
                <a:pos x="wd2" y="hd2"/>
              </a:cxn>
              <a:cxn ang="16200000">
                <a:pos x="wd2" y="hd2"/>
              </a:cxn>
            </a:cxnLst>
            <a:rect l="0" t="0" r="r" b="b"/>
            <a:pathLst>
              <a:path w="21600" h="20191" extrusionOk="0">
                <a:moveTo>
                  <a:pt x="0" y="20002"/>
                </a:moveTo>
                <a:lnTo>
                  <a:pt x="390" y="16511"/>
                </a:lnTo>
                <a:cubicBezTo>
                  <a:pt x="9303" y="17861"/>
                  <a:pt x="17463" y="10475"/>
                  <a:pt x="18631" y="0"/>
                </a:cubicBezTo>
                <a:lnTo>
                  <a:pt x="21600" y="458"/>
                </a:lnTo>
                <a:cubicBezTo>
                  <a:pt x="20213" y="12858"/>
                  <a:pt x="10552" y="21600"/>
                  <a:pt x="0" y="20002"/>
                </a:cubicBezTo>
                <a:close/>
              </a:path>
            </a:pathLst>
          </a:custGeom>
          <a:gradFill>
            <a:gsLst>
              <a:gs pos="22846">
                <a:srgbClr val="4FACFE"/>
              </a:gs>
              <a:gs pos="63342">
                <a:srgbClr val="28CFFE"/>
              </a:gs>
              <a:gs pos="100000">
                <a:srgbClr val="00F2FE"/>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6" name="Freeform 1682">
            <a:extLst>
              <a:ext uri="{FF2B5EF4-FFF2-40B4-BE49-F238E27FC236}">
                <a16:creationId xmlns:a16="http://schemas.microsoft.com/office/drawing/2014/main" id="{AA4F6398-D36A-487B-8146-37A9BD58984F}"/>
              </a:ext>
            </a:extLst>
          </p:cNvPr>
          <p:cNvSpPr/>
          <p:nvPr/>
        </p:nvSpPr>
        <p:spPr>
          <a:xfrm>
            <a:off x="7422591" y="2982094"/>
            <a:ext cx="619706" cy="619706"/>
          </a:xfrm>
          <a:prstGeom prst="ellipse">
            <a:avLst/>
          </a:prstGeom>
          <a:solidFill>
            <a:schemeClr val="accent3">
              <a:lumOff val="8823"/>
            </a:schemeClr>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7" name="Freeform 1683">
            <a:extLst>
              <a:ext uri="{FF2B5EF4-FFF2-40B4-BE49-F238E27FC236}">
                <a16:creationId xmlns:a16="http://schemas.microsoft.com/office/drawing/2014/main" id="{0FFE3BC7-0D0D-4EDF-ABB5-9B10C5FB7C0B}"/>
              </a:ext>
            </a:extLst>
          </p:cNvPr>
          <p:cNvSpPr/>
          <p:nvPr/>
        </p:nvSpPr>
        <p:spPr>
          <a:xfrm>
            <a:off x="7622915" y="3089535"/>
            <a:ext cx="246251" cy="413284"/>
          </a:xfrm>
          <a:custGeom>
            <a:avLst/>
            <a:gdLst/>
            <a:ahLst/>
            <a:cxnLst>
              <a:cxn ang="0">
                <a:pos x="wd2" y="hd2"/>
              </a:cxn>
              <a:cxn ang="5400000">
                <a:pos x="wd2" y="hd2"/>
              </a:cxn>
              <a:cxn ang="10800000">
                <a:pos x="wd2" y="hd2"/>
              </a:cxn>
              <a:cxn ang="16200000">
                <a:pos x="wd2" y="hd2"/>
              </a:cxn>
            </a:cxnLst>
            <a:rect l="0" t="0" r="r" b="b"/>
            <a:pathLst>
              <a:path w="21266" h="21396" extrusionOk="0">
                <a:moveTo>
                  <a:pt x="3539" y="21396"/>
                </a:moveTo>
                <a:cubicBezTo>
                  <a:pt x="2651" y="21394"/>
                  <a:pt x="1803" y="21179"/>
                  <a:pt x="1182" y="20799"/>
                </a:cubicBezTo>
                <a:cubicBezTo>
                  <a:pt x="-120" y="20025"/>
                  <a:pt x="-129" y="18765"/>
                  <a:pt x="1162" y="17984"/>
                </a:cubicBezTo>
                <a:cubicBezTo>
                  <a:pt x="1169" y="17981"/>
                  <a:pt x="1175" y="17977"/>
                  <a:pt x="1182" y="17973"/>
                </a:cubicBezTo>
                <a:lnTo>
                  <a:pt x="13199" y="10749"/>
                </a:lnTo>
                <a:lnTo>
                  <a:pt x="982" y="3425"/>
                </a:lnTo>
                <a:cubicBezTo>
                  <a:pt x="-319" y="2651"/>
                  <a:pt x="-328" y="1391"/>
                  <a:pt x="963" y="611"/>
                </a:cubicBezTo>
                <a:cubicBezTo>
                  <a:pt x="970" y="607"/>
                  <a:pt x="976" y="603"/>
                  <a:pt x="982" y="599"/>
                </a:cubicBezTo>
                <a:cubicBezTo>
                  <a:pt x="2264" y="-187"/>
                  <a:pt x="4366" y="-201"/>
                  <a:pt x="5677" y="567"/>
                </a:cubicBezTo>
                <a:cubicBezTo>
                  <a:pt x="5695" y="578"/>
                  <a:pt x="5712" y="588"/>
                  <a:pt x="5730" y="599"/>
                </a:cubicBezTo>
                <a:lnTo>
                  <a:pt x="20304" y="9336"/>
                </a:lnTo>
                <a:cubicBezTo>
                  <a:pt x="20926" y="9711"/>
                  <a:pt x="21272" y="10220"/>
                  <a:pt x="21267" y="10749"/>
                </a:cubicBezTo>
                <a:cubicBezTo>
                  <a:pt x="21272" y="11278"/>
                  <a:pt x="20926" y="11786"/>
                  <a:pt x="20304" y="12162"/>
                </a:cubicBezTo>
                <a:lnTo>
                  <a:pt x="5896" y="20819"/>
                </a:lnTo>
                <a:cubicBezTo>
                  <a:pt x="5269" y="21191"/>
                  <a:pt x="4421" y="21399"/>
                  <a:pt x="3539" y="21396"/>
                </a:cubicBezTo>
                <a:close/>
              </a:path>
            </a:pathLst>
          </a:custGeom>
          <a:solidFill>
            <a:srgbClr val="FFFFFF"/>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8" name="TextBox 52">
            <a:extLst>
              <a:ext uri="{FF2B5EF4-FFF2-40B4-BE49-F238E27FC236}">
                <a16:creationId xmlns:a16="http://schemas.microsoft.com/office/drawing/2014/main" id="{8EC5262D-B4FF-49A9-A0E8-B0EC1345CC8D}"/>
              </a:ext>
            </a:extLst>
          </p:cNvPr>
          <p:cNvSpPr txBox="1"/>
          <p:nvPr/>
        </p:nvSpPr>
        <p:spPr>
          <a:xfrm>
            <a:off x="1014178" y="4770624"/>
            <a:ext cx="3876477"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100">
                <a:solidFill>
                  <a:srgbClr val="535353"/>
                </a:solidFill>
              </a:defRPr>
            </a:lvl1pPr>
          </a:lstStyle>
          <a:p>
            <a:pPr lvl="0" algn="ctr"/>
            <a:r>
              <a:rPr lang="vi-VN" sz="2800" b="1" dirty="0">
                <a:solidFill>
                  <a:prstClr val="black"/>
                </a:solidFill>
                <a:latin typeface="Times New Roman" panose="02020603050405020304" pitchFamily="18" charset="0"/>
                <a:cs typeface="Times New Roman" panose="02020603050405020304" pitchFamily="18" charset="0"/>
              </a:rPr>
              <a:t>Sự xuất hiện của công cụ lao động bằng kim loại</a:t>
            </a:r>
            <a:endParaRPr kumimoji="0"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34">
            <a:extLst>
              <a:ext uri="{FF2B5EF4-FFF2-40B4-BE49-F238E27FC236}">
                <a16:creationId xmlns:a16="http://schemas.microsoft.com/office/drawing/2014/main" id="{62DFA663-E139-4E8D-A632-9140F1E7ED0E}"/>
              </a:ext>
            </a:extLst>
          </p:cNvPr>
          <p:cNvSpPr txBox="1"/>
          <p:nvPr/>
        </p:nvSpPr>
        <p:spPr>
          <a:xfrm>
            <a:off x="3138923" y="2612074"/>
            <a:ext cx="666726" cy="861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000">
                <a:solidFill>
                  <a:srgbClr val="D44491"/>
                </a:solidFill>
                <a:latin typeface="Arial Rounded MT Bold"/>
                <a:ea typeface="Arial Rounded MT Bold"/>
                <a:cs typeface="Arial Rounded MT Bold"/>
                <a:sym typeface="Arial Rounded MT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I</a:t>
            </a:r>
            <a:endParaRPr kumimoji="0" sz="5000" b="1" i="0" u="none" strike="noStrike" kern="1200" cap="none" spc="0" normalizeH="0" baseline="0" noProof="0">
              <a:ln>
                <a:noFill/>
              </a:ln>
              <a:solidFill>
                <a:srgbClr val="D44491"/>
              </a:solidFill>
              <a:effectLst/>
              <a:uLnTx/>
              <a:uFillTx/>
              <a:latin typeface="Times New Roman" panose="02020603050405020304" pitchFamily="18" charset="0"/>
              <a:cs typeface="Times New Roman" panose="02020603050405020304" pitchFamily="18" charset="0"/>
              <a:sym typeface="Arial Rounded MT Bold"/>
            </a:endParaRPr>
          </a:p>
        </p:txBody>
      </p:sp>
      <p:sp>
        <p:nvSpPr>
          <p:cNvPr id="50" name="TextBox 52">
            <a:extLst>
              <a:ext uri="{FF2B5EF4-FFF2-40B4-BE49-F238E27FC236}">
                <a16:creationId xmlns:a16="http://schemas.microsoft.com/office/drawing/2014/main" id="{A6539776-82AC-46FC-AA27-A507CE250D00}"/>
              </a:ext>
            </a:extLst>
          </p:cNvPr>
          <p:cNvSpPr txBox="1"/>
          <p:nvPr/>
        </p:nvSpPr>
        <p:spPr>
          <a:xfrm>
            <a:off x="4975919" y="4770624"/>
            <a:ext cx="3517655"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100">
                <a:solidFill>
                  <a:srgbClr val="535353"/>
                </a:solidFill>
              </a:defRPr>
            </a:lvl1pPr>
          </a:lstStyle>
          <a:p>
            <a:pPr lvl="0" algn="ctr"/>
            <a:r>
              <a:rPr lang="en-US" sz="2800" b="1" dirty="0" err="1">
                <a:solidFill>
                  <a:prstClr val="black"/>
                </a:solidFill>
                <a:latin typeface="Times New Roman" panose="02020603050405020304" pitchFamily="18" charset="0"/>
                <a:cs typeface="Times New Roman" panose="02020603050405020304" pitchFamily="18" charset="0"/>
              </a:rPr>
              <a:t>Sự</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chuyển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trong</a:t>
            </a:r>
            <a:r>
              <a:rPr lang="en-US" sz="2800" b="1" dirty="0">
                <a:solidFill>
                  <a:prstClr val="black"/>
                </a:solidFill>
                <a:latin typeface="Times New Roman" panose="02020603050405020304" pitchFamily="18" charset="0"/>
                <a:cs typeface="Times New Roman" panose="02020603050405020304" pitchFamily="18" charset="0"/>
              </a:rPr>
              <a:t> </a:t>
            </a:r>
          </a:p>
          <a:p>
            <a:pPr lvl="0" algn="ctr"/>
            <a:r>
              <a:rPr lang="en-US" sz="2800" b="1" dirty="0" err="1">
                <a:solidFill>
                  <a:prstClr val="black"/>
                </a:solidFill>
                <a:latin typeface="Times New Roman" panose="02020603050405020304" pitchFamily="18" charset="0"/>
                <a:cs typeface="Times New Roman" panose="02020603050405020304" pitchFamily="18" charset="0"/>
              </a:rPr>
              <a:t>xã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hội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nguyên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thuỷ</a:t>
            </a:r>
            <a:endParaRPr kumimoji="0"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TextBox 34">
            <a:extLst>
              <a:ext uri="{FF2B5EF4-FFF2-40B4-BE49-F238E27FC236}">
                <a16:creationId xmlns:a16="http://schemas.microsoft.com/office/drawing/2014/main" id="{DE84FBD9-8C2E-479F-8637-EB29D5D6D22A}"/>
              </a:ext>
            </a:extLst>
          </p:cNvPr>
          <p:cNvSpPr txBox="1"/>
          <p:nvPr/>
        </p:nvSpPr>
        <p:spPr>
          <a:xfrm>
            <a:off x="5964608" y="2612074"/>
            <a:ext cx="666726" cy="861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000">
                <a:solidFill>
                  <a:srgbClr val="6734AD"/>
                </a:solidFill>
                <a:latin typeface="Arial Rounded MT Bold"/>
                <a:ea typeface="Arial Rounded MT Bold"/>
                <a:cs typeface="Arial Rounded MT Bold"/>
                <a:sym typeface="Arial Rounded MT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6734AD"/>
                </a:solidFill>
                <a:effectLst/>
                <a:uLnTx/>
                <a:uFillTx/>
                <a:latin typeface="Times New Roman" panose="02020603050405020304" pitchFamily="18" charset="0"/>
                <a:cs typeface="Times New Roman" panose="02020603050405020304" pitchFamily="18" charset="0"/>
                <a:sym typeface="Arial Rounded MT Bold"/>
              </a:rPr>
              <a:t>II</a:t>
            </a:r>
            <a:endParaRPr kumimoji="0" sz="5000" b="1" i="0" u="none" strike="noStrike" kern="1200" cap="none" spc="0" normalizeH="0" baseline="0" noProof="0">
              <a:ln>
                <a:noFill/>
              </a:ln>
              <a:solidFill>
                <a:srgbClr val="6734AD"/>
              </a:solidFill>
              <a:effectLst/>
              <a:uLnTx/>
              <a:uFillTx/>
              <a:latin typeface="Times New Roman" panose="02020603050405020304" pitchFamily="18" charset="0"/>
              <a:cs typeface="Times New Roman" panose="02020603050405020304" pitchFamily="18" charset="0"/>
              <a:sym typeface="Arial Rounded MT Bold"/>
            </a:endParaRPr>
          </a:p>
        </p:txBody>
      </p:sp>
      <p:sp>
        <p:nvSpPr>
          <p:cNvPr id="52" name="TextBox 52">
            <a:extLst>
              <a:ext uri="{FF2B5EF4-FFF2-40B4-BE49-F238E27FC236}">
                <a16:creationId xmlns:a16="http://schemas.microsoft.com/office/drawing/2014/main" id="{DB2C62B5-CA6D-4E36-9AFE-2516FAEA5692}"/>
              </a:ext>
            </a:extLst>
          </p:cNvPr>
          <p:cNvSpPr txBox="1"/>
          <p:nvPr/>
        </p:nvSpPr>
        <p:spPr>
          <a:xfrm>
            <a:off x="8339348" y="4806980"/>
            <a:ext cx="3261555"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100">
                <a:solidFill>
                  <a:srgbClr val="535353"/>
                </a:solidFill>
              </a:defRPr>
            </a:lvl1pPr>
          </a:lstStyle>
          <a:p>
            <a:pPr lvl="0" algn="ctr"/>
            <a:r>
              <a:rPr lang="vi-VN" sz="2800" b="1" dirty="0">
                <a:solidFill>
                  <a:prstClr val="black"/>
                </a:solidFill>
                <a:latin typeface="Times New Roman" panose="02020603050405020304" pitchFamily="18" charset="0"/>
                <a:cs typeface="Times New Roman" panose="02020603050405020304" pitchFamily="18" charset="0"/>
              </a:rPr>
              <a:t>Việt Nam cuối thời</a:t>
            </a:r>
            <a:endParaRPr lang="en-US" sz="2800" b="1" dirty="0">
              <a:solidFill>
                <a:prstClr val="black"/>
              </a:solidFill>
              <a:latin typeface="Times New Roman" panose="02020603050405020304" pitchFamily="18" charset="0"/>
              <a:cs typeface="Times New Roman" panose="02020603050405020304" pitchFamily="18" charset="0"/>
            </a:endParaRPr>
          </a:p>
          <a:p>
            <a:pPr lvl="0" algn="ctr"/>
            <a:r>
              <a:rPr lang="vi-VN" sz="2800" b="1" dirty="0">
                <a:solidFill>
                  <a:prstClr val="black"/>
                </a:solidFill>
                <a:latin typeface="Times New Roman" panose="02020603050405020304" pitchFamily="18" charset="0"/>
                <a:cs typeface="Times New Roman" panose="02020603050405020304" pitchFamily="18" charset="0"/>
              </a:rPr>
              <a:t> nguyên thuỷ</a:t>
            </a:r>
            <a:endParaRPr kumimoji="0"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 name="TextBox 34">
            <a:extLst>
              <a:ext uri="{FF2B5EF4-FFF2-40B4-BE49-F238E27FC236}">
                <a16:creationId xmlns:a16="http://schemas.microsoft.com/office/drawing/2014/main" id="{57C26556-9B7E-4009-92D0-4BFA93F535D2}"/>
              </a:ext>
            </a:extLst>
          </p:cNvPr>
          <p:cNvSpPr txBox="1"/>
          <p:nvPr/>
        </p:nvSpPr>
        <p:spPr>
          <a:xfrm>
            <a:off x="8695932" y="2612074"/>
            <a:ext cx="874415" cy="861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5000">
                <a:solidFill>
                  <a:srgbClr val="63B1F5"/>
                </a:solidFill>
                <a:latin typeface="Arial Rounded MT Bold"/>
                <a:ea typeface="Arial Rounded MT Bold"/>
                <a:cs typeface="Arial Rounded MT Bold"/>
                <a:sym typeface="Arial Rounded MT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63B1F5"/>
                </a:solidFill>
                <a:effectLst/>
                <a:uLnTx/>
                <a:uFillTx/>
                <a:latin typeface="Times New Roman" panose="02020603050405020304" pitchFamily="18" charset="0"/>
                <a:cs typeface="Times New Roman" panose="02020603050405020304" pitchFamily="18" charset="0"/>
                <a:sym typeface="Arial Rounded MT Bold"/>
              </a:rPr>
              <a:t>III</a:t>
            </a:r>
            <a:endParaRPr kumimoji="0" sz="5000" b="1" i="0" u="none" strike="noStrike" kern="1200" cap="none" spc="0" normalizeH="0" baseline="0" noProof="0">
              <a:ln>
                <a:noFill/>
              </a:ln>
              <a:solidFill>
                <a:srgbClr val="63B1F5"/>
              </a:solidFill>
              <a:effectLst/>
              <a:uLnTx/>
              <a:uFillTx/>
              <a:latin typeface="Times New Roman" panose="02020603050405020304" pitchFamily="18" charset="0"/>
              <a:cs typeface="Times New Roman" panose="02020603050405020304" pitchFamily="18" charset="0"/>
              <a:sym typeface="Arial Rounded MT Bold"/>
            </a:endParaRPr>
          </a:p>
        </p:txBody>
      </p:sp>
      <p:sp>
        <p:nvSpPr>
          <p:cNvPr id="54" name="Freeform 55">
            <a:extLst>
              <a:ext uri="{FF2B5EF4-FFF2-40B4-BE49-F238E27FC236}">
                <a16:creationId xmlns:a16="http://schemas.microsoft.com/office/drawing/2014/main" id="{360E32DF-E2CF-4E55-B9CC-B89FBB87C729}"/>
              </a:ext>
            </a:extLst>
          </p:cNvPr>
          <p:cNvSpPr/>
          <p:nvPr/>
        </p:nvSpPr>
        <p:spPr>
          <a:xfrm>
            <a:off x="8881365" y="3344954"/>
            <a:ext cx="484585" cy="524670"/>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22846">
                <a:srgbClr val="4FACFE"/>
              </a:gs>
              <a:gs pos="63342">
                <a:srgbClr val="28CFFE"/>
              </a:gs>
              <a:gs pos="100000">
                <a:srgbClr val="00F2FE"/>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5" name="Freeform 70">
            <a:extLst>
              <a:ext uri="{FF2B5EF4-FFF2-40B4-BE49-F238E27FC236}">
                <a16:creationId xmlns:a16="http://schemas.microsoft.com/office/drawing/2014/main" id="{9F7ECC18-E560-4088-BC94-AB315EAABC6F}"/>
              </a:ext>
            </a:extLst>
          </p:cNvPr>
          <p:cNvSpPr/>
          <p:nvPr/>
        </p:nvSpPr>
        <p:spPr>
          <a:xfrm>
            <a:off x="6128072" y="3349122"/>
            <a:ext cx="328217" cy="516335"/>
          </a:xfrm>
          <a:custGeom>
            <a:avLst/>
            <a:gdLst/>
            <a:ahLst/>
            <a:cxnLst>
              <a:cxn ang="0">
                <a:pos x="wd2" y="hd2"/>
              </a:cxn>
              <a:cxn ang="5400000">
                <a:pos x="wd2" y="hd2"/>
              </a:cxn>
              <a:cxn ang="10800000">
                <a:pos x="wd2" y="hd2"/>
              </a:cxn>
              <a:cxn ang="16200000">
                <a:pos x="wd2" y="hd2"/>
              </a:cxn>
            </a:cxnLst>
            <a:rect l="0" t="0" r="r" b="b"/>
            <a:pathLst>
              <a:path w="21600" h="21600" extrusionOk="0">
                <a:moveTo>
                  <a:pt x="10944" y="0"/>
                </a:moveTo>
                <a:cubicBezTo>
                  <a:pt x="10199" y="715"/>
                  <a:pt x="9639" y="1495"/>
                  <a:pt x="9298" y="2324"/>
                </a:cubicBezTo>
                <a:cubicBezTo>
                  <a:pt x="9813" y="2621"/>
                  <a:pt x="10276" y="2967"/>
                  <a:pt x="10656" y="3337"/>
                </a:cubicBezTo>
                <a:cubicBezTo>
                  <a:pt x="10696" y="3375"/>
                  <a:pt x="10721" y="3413"/>
                  <a:pt x="10761" y="3453"/>
                </a:cubicBezTo>
                <a:lnTo>
                  <a:pt x="10891" y="3337"/>
                </a:lnTo>
                <a:cubicBezTo>
                  <a:pt x="11295" y="2947"/>
                  <a:pt x="11773" y="2581"/>
                  <a:pt x="12328" y="2275"/>
                </a:cubicBezTo>
                <a:cubicBezTo>
                  <a:pt x="12057" y="1471"/>
                  <a:pt x="11590" y="712"/>
                  <a:pt x="10944" y="0"/>
                </a:cubicBezTo>
                <a:close/>
                <a:moveTo>
                  <a:pt x="5772" y="1776"/>
                </a:moveTo>
                <a:cubicBezTo>
                  <a:pt x="5974" y="2729"/>
                  <a:pt x="6315" y="3659"/>
                  <a:pt x="6817" y="4566"/>
                </a:cubicBezTo>
                <a:cubicBezTo>
                  <a:pt x="7795" y="4878"/>
                  <a:pt x="8708" y="5285"/>
                  <a:pt x="9481" y="5778"/>
                </a:cubicBezTo>
                <a:cubicBezTo>
                  <a:pt x="9882" y="6041"/>
                  <a:pt x="10249" y="6340"/>
                  <a:pt x="10578" y="6641"/>
                </a:cubicBezTo>
                <a:cubicBezTo>
                  <a:pt x="10877" y="6374"/>
                  <a:pt x="11193" y="6118"/>
                  <a:pt x="11544" y="5877"/>
                </a:cubicBezTo>
                <a:cubicBezTo>
                  <a:pt x="11197" y="5077"/>
                  <a:pt x="10669" y="4307"/>
                  <a:pt x="9977" y="3603"/>
                </a:cubicBezTo>
                <a:cubicBezTo>
                  <a:pt x="8190" y="1890"/>
                  <a:pt x="5772" y="1776"/>
                  <a:pt x="5772" y="1776"/>
                </a:cubicBezTo>
                <a:close/>
                <a:moveTo>
                  <a:pt x="15776" y="1776"/>
                </a:moveTo>
                <a:cubicBezTo>
                  <a:pt x="15776" y="1776"/>
                  <a:pt x="13360" y="1879"/>
                  <a:pt x="11544" y="3603"/>
                </a:cubicBezTo>
                <a:cubicBezTo>
                  <a:pt x="11428" y="3715"/>
                  <a:pt x="11339" y="3834"/>
                  <a:pt x="11231" y="3951"/>
                </a:cubicBezTo>
                <a:cubicBezTo>
                  <a:pt x="11624" y="4441"/>
                  <a:pt x="11939" y="4954"/>
                  <a:pt x="12197" y="5479"/>
                </a:cubicBezTo>
                <a:cubicBezTo>
                  <a:pt x="12974" y="5051"/>
                  <a:pt x="13846" y="4701"/>
                  <a:pt x="14783" y="4433"/>
                </a:cubicBezTo>
                <a:cubicBezTo>
                  <a:pt x="15245" y="3570"/>
                  <a:pt x="15583" y="2680"/>
                  <a:pt x="15776" y="1776"/>
                </a:cubicBezTo>
                <a:close/>
                <a:moveTo>
                  <a:pt x="2586" y="4317"/>
                </a:moveTo>
                <a:cubicBezTo>
                  <a:pt x="2902" y="5308"/>
                  <a:pt x="3448" y="6266"/>
                  <a:pt x="4205" y="7156"/>
                </a:cubicBezTo>
                <a:cubicBezTo>
                  <a:pt x="5942" y="7439"/>
                  <a:pt x="7580" y="7930"/>
                  <a:pt x="9011" y="8617"/>
                </a:cubicBezTo>
                <a:cubicBezTo>
                  <a:pt x="9670" y="8945"/>
                  <a:pt x="10258" y="9316"/>
                  <a:pt x="10787" y="9729"/>
                </a:cubicBezTo>
                <a:cubicBezTo>
                  <a:pt x="11068" y="9513"/>
                  <a:pt x="11386" y="9311"/>
                  <a:pt x="11701" y="9115"/>
                </a:cubicBezTo>
                <a:cubicBezTo>
                  <a:pt x="11112" y="8010"/>
                  <a:pt x="10136" y="7010"/>
                  <a:pt x="8880" y="6160"/>
                </a:cubicBezTo>
                <a:cubicBezTo>
                  <a:pt x="7168" y="5111"/>
                  <a:pt x="4953" y="4458"/>
                  <a:pt x="2586" y="4317"/>
                </a:cubicBezTo>
                <a:close/>
                <a:moveTo>
                  <a:pt x="18570" y="4317"/>
                </a:moveTo>
                <a:cubicBezTo>
                  <a:pt x="16199" y="4456"/>
                  <a:pt x="13965" y="5109"/>
                  <a:pt x="12250" y="6160"/>
                </a:cubicBezTo>
                <a:cubicBezTo>
                  <a:pt x="11805" y="6447"/>
                  <a:pt x="11401" y="6754"/>
                  <a:pt x="11048" y="7089"/>
                </a:cubicBezTo>
                <a:cubicBezTo>
                  <a:pt x="11555" y="7618"/>
                  <a:pt x="11986" y="8170"/>
                  <a:pt x="12328" y="8750"/>
                </a:cubicBezTo>
                <a:lnTo>
                  <a:pt x="12563" y="8617"/>
                </a:lnTo>
                <a:cubicBezTo>
                  <a:pt x="13850" y="7997"/>
                  <a:pt x="15297" y="7543"/>
                  <a:pt x="16846" y="7255"/>
                </a:cubicBezTo>
                <a:cubicBezTo>
                  <a:pt x="17646" y="6338"/>
                  <a:pt x="18238" y="5344"/>
                  <a:pt x="18570" y="4317"/>
                </a:cubicBezTo>
                <a:close/>
                <a:moveTo>
                  <a:pt x="993" y="7322"/>
                </a:moveTo>
                <a:cubicBezTo>
                  <a:pt x="993" y="7322"/>
                  <a:pt x="1860" y="9803"/>
                  <a:pt x="5067" y="11389"/>
                </a:cubicBezTo>
                <a:lnTo>
                  <a:pt x="5145" y="11423"/>
                </a:lnTo>
                <a:lnTo>
                  <a:pt x="1619" y="11423"/>
                </a:lnTo>
                <a:cubicBezTo>
                  <a:pt x="736" y="11423"/>
                  <a:pt x="0" y="11874"/>
                  <a:pt x="0" y="12435"/>
                </a:cubicBezTo>
                <a:lnTo>
                  <a:pt x="0" y="13448"/>
                </a:lnTo>
                <a:lnTo>
                  <a:pt x="21600" y="13448"/>
                </a:lnTo>
                <a:lnTo>
                  <a:pt x="21600" y="12452"/>
                </a:lnTo>
                <a:cubicBezTo>
                  <a:pt x="21564" y="11890"/>
                  <a:pt x="20839" y="11448"/>
                  <a:pt x="19955" y="11439"/>
                </a:cubicBezTo>
                <a:lnTo>
                  <a:pt x="16455" y="11439"/>
                </a:lnTo>
                <a:lnTo>
                  <a:pt x="16533" y="11406"/>
                </a:lnTo>
                <a:cubicBezTo>
                  <a:pt x="19732" y="9810"/>
                  <a:pt x="20607" y="7338"/>
                  <a:pt x="20607" y="7338"/>
                </a:cubicBezTo>
                <a:cubicBezTo>
                  <a:pt x="20607" y="7338"/>
                  <a:pt x="16266" y="7435"/>
                  <a:pt x="13059" y="9032"/>
                </a:cubicBezTo>
                <a:cubicBezTo>
                  <a:pt x="12400" y="9362"/>
                  <a:pt x="11801" y="9741"/>
                  <a:pt x="11283" y="10161"/>
                </a:cubicBezTo>
                <a:cubicBezTo>
                  <a:pt x="11739" y="10562"/>
                  <a:pt x="12142" y="10995"/>
                  <a:pt x="12485" y="11439"/>
                </a:cubicBezTo>
                <a:lnTo>
                  <a:pt x="11597" y="11439"/>
                </a:lnTo>
                <a:cubicBezTo>
                  <a:pt x="10860" y="10505"/>
                  <a:pt x="9796" y="9669"/>
                  <a:pt x="8515" y="9015"/>
                </a:cubicBezTo>
                <a:cubicBezTo>
                  <a:pt x="5316" y="7419"/>
                  <a:pt x="993" y="7322"/>
                  <a:pt x="993" y="7322"/>
                </a:cubicBezTo>
                <a:close/>
                <a:moveTo>
                  <a:pt x="1567" y="14477"/>
                </a:moveTo>
                <a:lnTo>
                  <a:pt x="3317" y="20753"/>
                </a:lnTo>
                <a:cubicBezTo>
                  <a:pt x="3452" y="21235"/>
                  <a:pt x="4115" y="21595"/>
                  <a:pt x="4884" y="21600"/>
                </a:cubicBezTo>
                <a:lnTo>
                  <a:pt x="16611" y="21600"/>
                </a:lnTo>
                <a:cubicBezTo>
                  <a:pt x="17381" y="21595"/>
                  <a:pt x="18018" y="21235"/>
                  <a:pt x="18152" y="20753"/>
                </a:cubicBezTo>
                <a:lnTo>
                  <a:pt x="19955" y="14477"/>
                </a:lnTo>
                <a:lnTo>
                  <a:pt x="1567" y="14477"/>
                </a:lnTo>
                <a:close/>
              </a:path>
            </a:pathLst>
          </a:custGeom>
          <a:gradFill>
            <a:gsLst>
              <a:gs pos="22846">
                <a:srgbClr val="6428AA"/>
              </a:gs>
              <a:gs pos="63240">
                <a:srgbClr val="863DC8"/>
              </a:gs>
              <a:gs pos="99804">
                <a:srgbClr val="A852E6"/>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6" name="Freeform 121">
            <a:extLst>
              <a:ext uri="{FF2B5EF4-FFF2-40B4-BE49-F238E27FC236}">
                <a16:creationId xmlns:a16="http://schemas.microsoft.com/office/drawing/2014/main" id="{158F5414-13B9-43BF-B8F0-E1290D208422}"/>
              </a:ext>
            </a:extLst>
          </p:cNvPr>
          <p:cNvSpPr/>
          <p:nvPr/>
        </p:nvSpPr>
        <p:spPr>
          <a:xfrm>
            <a:off x="3257981" y="3402501"/>
            <a:ext cx="405447" cy="409576"/>
          </a:xfrm>
          <a:custGeom>
            <a:avLst/>
            <a:gdLst/>
            <a:ahLst/>
            <a:cxnLst>
              <a:cxn ang="0">
                <a:pos x="wd2" y="hd2"/>
              </a:cxn>
              <a:cxn ang="5400000">
                <a:pos x="wd2" y="hd2"/>
              </a:cxn>
              <a:cxn ang="10800000">
                <a:pos x="wd2" y="hd2"/>
              </a:cxn>
              <a:cxn ang="16200000">
                <a:pos x="wd2" y="hd2"/>
              </a:cxn>
            </a:cxnLst>
            <a:rect l="0" t="0" r="r" b="b"/>
            <a:pathLst>
              <a:path w="21352" h="21600" extrusionOk="0">
                <a:moveTo>
                  <a:pt x="3958" y="0"/>
                </a:moveTo>
                <a:cubicBezTo>
                  <a:pt x="3630" y="0"/>
                  <a:pt x="3294" y="141"/>
                  <a:pt x="3038" y="398"/>
                </a:cubicBezTo>
                <a:lnTo>
                  <a:pt x="384" y="3056"/>
                </a:lnTo>
                <a:cubicBezTo>
                  <a:pt x="-128" y="3569"/>
                  <a:pt x="-128" y="4364"/>
                  <a:pt x="384" y="4877"/>
                </a:cubicBezTo>
                <a:lnTo>
                  <a:pt x="2056" y="6551"/>
                </a:lnTo>
                <a:lnTo>
                  <a:pt x="6529" y="2051"/>
                </a:lnTo>
                <a:lnTo>
                  <a:pt x="4857" y="398"/>
                </a:lnTo>
                <a:cubicBezTo>
                  <a:pt x="4601" y="141"/>
                  <a:pt x="4286" y="0"/>
                  <a:pt x="3958" y="0"/>
                </a:cubicBezTo>
                <a:close/>
                <a:moveTo>
                  <a:pt x="17418" y="42"/>
                </a:moveTo>
                <a:cubicBezTo>
                  <a:pt x="17090" y="42"/>
                  <a:pt x="16775" y="162"/>
                  <a:pt x="16519" y="419"/>
                </a:cubicBezTo>
                <a:lnTo>
                  <a:pt x="14847" y="2051"/>
                </a:lnTo>
                <a:lnTo>
                  <a:pt x="19320" y="6551"/>
                </a:lnTo>
                <a:lnTo>
                  <a:pt x="20992" y="4877"/>
                </a:lnTo>
                <a:cubicBezTo>
                  <a:pt x="21472" y="4396"/>
                  <a:pt x="21472" y="3557"/>
                  <a:pt x="20992" y="3077"/>
                </a:cubicBezTo>
                <a:lnTo>
                  <a:pt x="18338" y="419"/>
                </a:lnTo>
                <a:cubicBezTo>
                  <a:pt x="18082" y="162"/>
                  <a:pt x="17746" y="42"/>
                  <a:pt x="17418" y="42"/>
                </a:cubicBezTo>
                <a:close/>
                <a:moveTo>
                  <a:pt x="8765" y="460"/>
                </a:moveTo>
                <a:cubicBezTo>
                  <a:pt x="8413" y="460"/>
                  <a:pt x="8138" y="736"/>
                  <a:pt x="8138" y="1088"/>
                </a:cubicBezTo>
                <a:cubicBezTo>
                  <a:pt x="8138" y="1441"/>
                  <a:pt x="8413" y="1737"/>
                  <a:pt x="8765" y="1737"/>
                </a:cubicBezTo>
                <a:lnTo>
                  <a:pt x="10040" y="1737"/>
                </a:lnTo>
                <a:lnTo>
                  <a:pt x="10040" y="3056"/>
                </a:lnTo>
                <a:cubicBezTo>
                  <a:pt x="5400" y="3376"/>
                  <a:pt x="1722" y="7250"/>
                  <a:pt x="1722" y="11993"/>
                </a:cubicBezTo>
                <a:cubicBezTo>
                  <a:pt x="1722" y="14428"/>
                  <a:pt x="2692" y="16638"/>
                  <a:pt x="4292" y="18272"/>
                </a:cubicBezTo>
                <a:lnTo>
                  <a:pt x="3080" y="20679"/>
                </a:lnTo>
                <a:cubicBezTo>
                  <a:pt x="2920" y="21000"/>
                  <a:pt x="3032" y="21377"/>
                  <a:pt x="3352" y="21537"/>
                </a:cubicBezTo>
                <a:cubicBezTo>
                  <a:pt x="3448" y="21569"/>
                  <a:pt x="3549" y="21600"/>
                  <a:pt x="3644" y="21600"/>
                </a:cubicBezTo>
                <a:cubicBezTo>
                  <a:pt x="3869" y="21600"/>
                  <a:pt x="4102" y="21468"/>
                  <a:pt x="4230" y="21244"/>
                </a:cubicBezTo>
                <a:lnTo>
                  <a:pt x="5275" y="19130"/>
                </a:lnTo>
                <a:cubicBezTo>
                  <a:pt x="6779" y="20284"/>
                  <a:pt x="8640" y="20972"/>
                  <a:pt x="10688" y="20972"/>
                </a:cubicBezTo>
                <a:cubicBezTo>
                  <a:pt x="12736" y="20972"/>
                  <a:pt x="14597" y="20284"/>
                  <a:pt x="16101" y="19130"/>
                </a:cubicBezTo>
                <a:lnTo>
                  <a:pt x="17146" y="21244"/>
                </a:lnTo>
                <a:cubicBezTo>
                  <a:pt x="17274" y="21468"/>
                  <a:pt x="17508" y="21600"/>
                  <a:pt x="17732" y="21600"/>
                </a:cubicBezTo>
                <a:cubicBezTo>
                  <a:pt x="17828" y="21600"/>
                  <a:pt x="17928" y="21569"/>
                  <a:pt x="18024" y="21537"/>
                </a:cubicBezTo>
                <a:cubicBezTo>
                  <a:pt x="18344" y="21377"/>
                  <a:pt x="18456" y="21000"/>
                  <a:pt x="18296" y="20679"/>
                </a:cubicBezTo>
                <a:lnTo>
                  <a:pt x="17084" y="18272"/>
                </a:lnTo>
                <a:cubicBezTo>
                  <a:pt x="18652" y="16670"/>
                  <a:pt x="19654" y="14428"/>
                  <a:pt x="19654" y="11993"/>
                </a:cubicBezTo>
                <a:cubicBezTo>
                  <a:pt x="19654" y="7250"/>
                  <a:pt x="15976" y="3376"/>
                  <a:pt x="11336" y="3056"/>
                </a:cubicBezTo>
                <a:lnTo>
                  <a:pt x="11336" y="1737"/>
                </a:lnTo>
                <a:lnTo>
                  <a:pt x="12611" y="1737"/>
                </a:lnTo>
                <a:cubicBezTo>
                  <a:pt x="12963" y="1737"/>
                  <a:pt x="13259" y="1441"/>
                  <a:pt x="13259" y="1088"/>
                </a:cubicBezTo>
                <a:cubicBezTo>
                  <a:pt x="13259" y="736"/>
                  <a:pt x="12963" y="460"/>
                  <a:pt x="12611" y="460"/>
                </a:cubicBezTo>
                <a:lnTo>
                  <a:pt x="8765" y="460"/>
                </a:lnTo>
                <a:close/>
                <a:moveTo>
                  <a:pt x="10688" y="4940"/>
                </a:moveTo>
                <a:cubicBezTo>
                  <a:pt x="14560" y="4940"/>
                  <a:pt x="17732" y="8116"/>
                  <a:pt x="17732" y="11993"/>
                </a:cubicBezTo>
                <a:cubicBezTo>
                  <a:pt x="17732" y="15870"/>
                  <a:pt x="14560" y="19046"/>
                  <a:pt x="10688" y="19047"/>
                </a:cubicBezTo>
                <a:cubicBezTo>
                  <a:pt x="6816" y="19047"/>
                  <a:pt x="3645" y="15870"/>
                  <a:pt x="3644" y="11993"/>
                </a:cubicBezTo>
                <a:cubicBezTo>
                  <a:pt x="3644" y="8116"/>
                  <a:pt x="6816" y="4940"/>
                  <a:pt x="10688" y="4940"/>
                </a:cubicBezTo>
                <a:close/>
                <a:moveTo>
                  <a:pt x="10040" y="6865"/>
                </a:moveTo>
                <a:lnTo>
                  <a:pt x="10040" y="11344"/>
                </a:lnTo>
                <a:lnTo>
                  <a:pt x="5567" y="11344"/>
                </a:lnTo>
                <a:lnTo>
                  <a:pt x="5567" y="12642"/>
                </a:lnTo>
                <a:lnTo>
                  <a:pt x="10688" y="12642"/>
                </a:lnTo>
                <a:cubicBezTo>
                  <a:pt x="11040" y="12642"/>
                  <a:pt x="11336" y="12346"/>
                  <a:pt x="11336" y="11993"/>
                </a:cubicBezTo>
                <a:lnTo>
                  <a:pt x="11336" y="6865"/>
                </a:lnTo>
                <a:lnTo>
                  <a:pt x="10040" y="6865"/>
                </a:ln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643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34"/>
                                        </p:tgtEl>
                                        <p:attrNameLst>
                                          <p:attrName>style.visibility</p:attrName>
                                        </p:attrNameLst>
                                      </p:cBhvr>
                                      <p:to>
                                        <p:strVal val="visible"/>
                                      </p:to>
                                    </p:set>
                                    <p:animEffect transition="in" filter="box(out)">
                                      <p:cBhvr>
                                        <p:cTn id="12" dur="500"/>
                                        <p:tgtEl>
                                          <p:spTgt spid="34"/>
                                        </p:tgtEl>
                                      </p:cBhvr>
                                    </p:animEffect>
                                  </p:childTnLst>
                                </p:cTn>
                              </p:par>
                              <p:par>
                                <p:cTn id="13" presetID="4" presetClass="entr" presetSubtype="32" fill="hold" grpId="0" nodeType="withEffect">
                                  <p:stCondLst>
                                    <p:cond delay="0"/>
                                  </p:stCondLst>
                                  <p:iterate>
                                    <p:tmAbs val="0"/>
                                  </p:iterate>
                                  <p:childTnLst>
                                    <p:set>
                                      <p:cBhvr>
                                        <p:cTn id="14" fill="hold"/>
                                        <p:tgtEl>
                                          <p:spTgt spid="32"/>
                                        </p:tgtEl>
                                        <p:attrNameLst>
                                          <p:attrName>style.visibility</p:attrName>
                                        </p:attrNameLst>
                                      </p:cBhvr>
                                      <p:to>
                                        <p:strVal val="visible"/>
                                      </p:to>
                                    </p:set>
                                    <p:animEffect transition="in" filter="box(out)">
                                      <p:cBhvr>
                                        <p:cTn id="15" dur="500"/>
                                        <p:tgtEl>
                                          <p:spTgt spid="32"/>
                                        </p:tgtEl>
                                      </p:cBhvr>
                                    </p:animEffect>
                                  </p:childTnLst>
                                </p:cTn>
                              </p:par>
                              <p:par>
                                <p:cTn id="16" presetID="4" presetClass="entr" presetSubtype="32" fill="hold" grpId="0" nodeType="withEffect">
                                  <p:stCondLst>
                                    <p:cond delay="0"/>
                                  </p:stCondLst>
                                  <p:iterate>
                                    <p:tmAbs val="0"/>
                                  </p:iterate>
                                  <p:childTnLst>
                                    <p:set>
                                      <p:cBhvr>
                                        <p:cTn id="17" fill="hold"/>
                                        <p:tgtEl>
                                          <p:spTgt spid="33"/>
                                        </p:tgtEl>
                                        <p:attrNameLst>
                                          <p:attrName>style.visibility</p:attrName>
                                        </p:attrNameLst>
                                      </p:cBhvr>
                                      <p:to>
                                        <p:strVal val="visible"/>
                                      </p:to>
                                    </p:set>
                                    <p:animEffect transition="in" filter="box(out)">
                                      <p:cBhvr>
                                        <p:cTn id="18" dur="500"/>
                                        <p:tgtEl>
                                          <p:spTgt spid="33"/>
                                        </p:tgtEl>
                                      </p:cBhvr>
                                    </p:animEffect>
                                  </p:childTnLst>
                                </p:cTn>
                              </p:par>
                              <p:par>
                                <p:cTn id="19" presetID="4" presetClass="entr" presetSubtype="32" fill="hold" grpId="0" nodeType="withEffect">
                                  <p:stCondLst>
                                    <p:cond delay="0"/>
                                  </p:stCondLst>
                                  <p:iterate>
                                    <p:tmAbs val="0"/>
                                  </p:iterate>
                                  <p:childTnLst>
                                    <p:set>
                                      <p:cBhvr>
                                        <p:cTn id="20" fill="hold"/>
                                        <p:tgtEl>
                                          <p:spTgt spid="35"/>
                                        </p:tgtEl>
                                        <p:attrNameLst>
                                          <p:attrName>style.visibility</p:attrName>
                                        </p:attrNameLst>
                                      </p:cBhvr>
                                      <p:to>
                                        <p:strVal val="visible"/>
                                      </p:to>
                                    </p:set>
                                    <p:animEffect transition="in" filter="box(out)">
                                      <p:cBhvr>
                                        <p:cTn id="21" dur="500"/>
                                        <p:tgtEl>
                                          <p:spTgt spid="35"/>
                                        </p:tgtEl>
                                      </p:cBhvr>
                                    </p:animEffect>
                                  </p:childTnLst>
                                </p:cTn>
                              </p:par>
                              <p:par>
                                <p:cTn id="22" presetID="4" presetClass="entr" presetSubtype="32" fill="hold" grpId="0" nodeType="withEffect">
                                  <p:stCondLst>
                                    <p:cond delay="0"/>
                                  </p:stCondLst>
                                  <p:iterate>
                                    <p:tmAbs val="0"/>
                                  </p:iterate>
                                  <p:childTnLst>
                                    <p:set>
                                      <p:cBhvr>
                                        <p:cTn id="23" fill="hold"/>
                                        <p:tgtEl>
                                          <p:spTgt spid="49"/>
                                        </p:tgtEl>
                                        <p:attrNameLst>
                                          <p:attrName>style.visibility</p:attrName>
                                        </p:attrNameLst>
                                      </p:cBhvr>
                                      <p:to>
                                        <p:strVal val="visible"/>
                                      </p:to>
                                    </p:set>
                                    <p:animEffect transition="in" filter="box(out)">
                                      <p:cBhvr>
                                        <p:cTn id="24" dur="500"/>
                                        <p:tgtEl>
                                          <p:spTgt spid="49"/>
                                        </p:tgtEl>
                                      </p:cBhvr>
                                    </p:animEffect>
                                  </p:childTnLst>
                                </p:cTn>
                              </p:par>
                              <p:par>
                                <p:cTn id="25" presetID="4" presetClass="entr" presetSubtype="32" fill="hold" grpId="0" nodeType="withEffect">
                                  <p:stCondLst>
                                    <p:cond delay="0"/>
                                  </p:stCondLst>
                                  <p:iterate>
                                    <p:tmAbs val="0"/>
                                  </p:iterate>
                                  <p:childTnLst>
                                    <p:set>
                                      <p:cBhvr>
                                        <p:cTn id="26" fill="hold"/>
                                        <p:tgtEl>
                                          <p:spTgt spid="48"/>
                                        </p:tgtEl>
                                        <p:attrNameLst>
                                          <p:attrName>style.visibility</p:attrName>
                                        </p:attrNameLst>
                                      </p:cBhvr>
                                      <p:to>
                                        <p:strVal val="visible"/>
                                      </p:to>
                                    </p:set>
                                    <p:animEffect transition="in" filter="box(out)">
                                      <p:cBhvr>
                                        <p:cTn id="27" dur="500"/>
                                        <p:tgtEl>
                                          <p:spTgt spid="48"/>
                                        </p:tgtEl>
                                      </p:cBhvr>
                                    </p:animEffect>
                                  </p:childTnLst>
                                </p:cTn>
                              </p:par>
                              <p:par>
                                <p:cTn id="28" presetID="4" presetClass="entr" presetSubtype="32" fill="hold" grpId="0" nodeType="withEffect">
                                  <p:stCondLst>
                                    <p:cond delay="0"/>
                                  </p:stCondLst>
                                  <p:iterate>
                                    <p:tmAbs val="0"/>
                                  </p:iterate>
                                  <p:childTnLst>
                                    <p:set>
                                      <p:cBhvr>
                                        <p:cTn id="29" fill="hold"/>
                                        <p:tgtEl>
                                          <p:spTgt spid="56"/>
                                        </p:tgtEl>
                                        <p:attrNameLst>
                                          <p:attrName>style.visibility</p:attrName>
                                        </p:attrNameLst>
                                      </p:cBhvr>
                                      <p:to>
                                        <p:strVal val="visible"/>
                                      </p:to>
                                    </p:set>
                                    <p:animEffect transition="in" filter="box(out)">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iterate>
                                    <p:tmAbs val="0"/>
                                  </p:iterate>
                                  <p:childTnLst>
                                    <p:set>
                                      <p:cBhvr>
                                        <p:cTn id="34" fill="hold"/>
                                        <p:tgtEl>
                                          <p:spTgt spid="40"/>
                                        </p:tgtEl>
                                        <p:attrNameLst>
                                          <p:attrName>style.visibility</p:attrName>
                                        </p:attrNameLst>
                                      </p:cBhvr>
                                      <p:to>
                                        <p:strVal val="visible"/>
                                      </p:to>
                                    </p:set>
                                    <p:animEffect transition="in" filter="box(out)">
                                      <p:cBhvr>
                                        <p:cTn id="35" dur="600"/>
                                        <p:tgtEl>
                                          <p:spTgt spid="40"/>
                                        </p:tgtEl>
                                      </p:cBhvr>
                                    </p:animEffect>
                                  </p:childTnLst>
                                </p:cTn>
                              </p:par>
                              <p:par>
                                <p:cTn id="36" presetID="4" presetClass="entr" presetSubtype="32" fill="hold" grpId="0" nodeType="withEffect">
                                  <p:stCondLst>
                                    <p:cond delay="0"/>
                                  </p:stCondLst>
                                  <p:iterate>
                                    <p:tmAbs val="0"/>
                                  </p:iterate>
                                  <p:childTnLst>
                                    <p:set>
                                      <p:cBhvr>
                                        <p:cTn id="37" fill="hold"/>
                                        <p:tgtEl>
                                          <p:spTgt spid="41"/>
                                        </p:tgtEl>
                                        <p:attrNameLst>
                                          <p:attrName>style.visibility</p:attrName>
                                        </p:attrNameLst>
                                      </p:cBhvr>
                                      <p:to>
                                        <p:strVal val="visible"/>
                                      </p:to>
                                    </p:set>
                                    <p:animEffect transition="in" filter="box(out)">
                                      <p:cBhvr>
                                        <p:cTn id="38" dur="500"/>
                                        <p:tgtEl>
                                          <p:spTgt spid="41"/>
                                        </p:tgtEl>
                                      </p:cBhvr>
                                    </p:animEffect>
                                  </p:childTnLst>
                                </p:cTn>
                              </p:par>
                              <p:par>
                                <p:cTn id="39" presetID="4" presetClass="entr" presetSubtype="32" fill="hold" grpId="0" nodeType="withEffect">
                                  <p:stCondLst>
                                    <p:cond delay="0"/>
                                  </p:stCondLst>
                                  <p:iterate>
                                    <p:tmAbs val="0"/>
                                  </p:iterate>
                                  <p:childTnLst>
                                    <p:set>
                                      <p:cBhvr>
                                        <p:cTn id="40" fill="hold"/>
                                        <p:tgtEl>
                                          <p:spTgt spid="39"/>
                                        </p:tgtEl>
                                        <p:attrNameLst>
                                          <p:attrName>style.visibility</p:attrName>
                                        </p:attrNameLst>
                                      </p:cBhvr>
                                      <p:to>
                                        <p:strVal val="visible"/>
                                      </p:to>
                                    </p:set>
                                    <p:animEffect transition="in" filter="box(out)">
                                      <p:cBhvr>
                                        <p:cTn id="41" dur="500"/>
                                        <p:tgtEl>
                                          <p:spTgt spid="39"/>
                                        </p:tgtEl>
                                      </p:cBhvr>
                                    </p:animEffect>
                                  </p:childTnLst>
                                </p:cTn>
                              </p:par>
                              <p:par>
                                <p:cTn id="42" presetID="4" presetClass="entr" presetSubtype="32" fill="hold" grpId="0" nodeType="withEffect">
                                  <p:stCondLst>
                                    <p:cond delay="0"/>
                                  </p:stCondLst>
                                  <p:iterate>
                                    <p:tmAbs val="0"/>
                                  </p:iterate>
                                  <p:childTnLst>
                                    <p:set>
                                      <p:cBhvr>
                                        <p:cTn id="43" fill="hold"/>
                                        <p:tgtEl>
                                          <p:spTgt spid="38"/>
                                        </p:tgtEl>
                                        <p:attrNameLst>
                                          <p:attrName>style.visibility</p:attrName>
                                        </p:attrNameLst>
                                      </p:cBhvr>
                                      <p:to>
                                        <p:strVal val="visible"/>
                                      </p:to>
                                    </p:set>
                                    <p:animEffect transition="in" filter="box(out)">
                                      <p:cBhvr>
                                        <p:cTn id="44" dur="500"/>
                                        <p:tgtEl>
                                          <p:spTgt spid="38"/>
                                        </p:tgtEl>
                                      </p:cBhvr>
                                    </p:animEffect>
                                  </p:childTnLst>
                                </p:cTn>
                              </p:par>
                              <p:par>
                                <p:cTn id="45" presetID="4" presetClass="entr" presetSubtype="32" fill="hold" grpId="0" nodeType="withEffect">
                                  <p:stCondLst>
                                    <p:cond delay="0"/>
                                  </p:stCondLst>
                                  <p:iterate>
                                    <p:tmAbs val="0"/>
                                  </p:iterate>
                                  <p:childTnLst>
                                    <p:set>
                                      <p:cBhvr>
                                        <p:cTn id="46" fill="hold"/>
                                        <p:tgtEl>
                                          <p:spTgt spid="36"/>
                                        </p:tgtEl>
                                        <p:attrNameLst>
                                          <p:attrName>style.visibility</p:attrName>
                                        </p:attrNameLst>
                                      </p:cBhvr>
                                      <p:to>
                                        <p:strVal val="visible"/>
                                      </p:to>
                                    </p:set>
                                    <p:animEffect transition="in" filter="box(out)">
                                      <p:cBhvr>
                                        <p:cTn id="47" dur="500"/>
                                        <p:tgtEl>
                                          <p:spTgt spid="36"/>
                                        </p:tgtEl>
                                      </p:cBhvr>
                                    </p:animEffect>
                                  </p:childTnLst>
                                </p:cTn>
                              </p:par>
                              <p:par>
                                <p:cTn id="48" presetID="4" presetClass="entr" presetSubtype="32" fill="hold" grpId="0" nodeType="withEffect">
                                  <p:stCondLst>
                                    <p:cond delay="0"/>
                                  </p:stCondLst>
                                  <p:iterate>
                                    <p:tmAbs val="0"/>
                                  </p:iterate>
                                  <p:childTnLst>
                                    <p:set>
                                      <p:cBhvr>
                                        <p:cTn id="49" fill="hold"/>
                                        <p:tgtEl>
                                          <p:spTgt spid="37"/>
                                        </p:tgtEl>
                                        <p:attrNameLst>
                                          <p:attrName>style.visibility</p:attrName>
                                        </p:attrNameLst>
                                      </p:cBhvr>
                                      <p:to>
                                        <p:strVal val="visible"/>
                                      </p:to>
                                    </p:set>
                                    <p:animEffect transition="in" filter="box(out)">
                                      <p:cBhvr>
                                        <p:cTn id="50" dur="500"/>
                                        <p:tgtEl>
                                          <p:spTgt spid="37"/>
                                        </p:tgtEl>
                                      </p:cBhvr>
                                    </p:animEffect>
                                  </p:childTnLst>
                                </p:cTn>
                              </p:par>
                              <p:par>
                                <p:cTn id="51" presetID="4" presetClass="entr" presetSubtype="32" fill="hold" grpId="0" nodeType="withEffect">
                                  <p:stCondLst>
                                    <p:cond delay="0"/>
                                  </p:stCondLst>
                                  <p:iterate>
                                    <p:tmAbs val="0"/>
                                  </p:iterate>
                                  <p:childTnLst>
                                    <p:set>
                                      <p:cBhvr>
                                        <p:cTn id="52" fill="hold"/>
                                        <p:tgtEl>
                                          <p:spTgt spid="51"/>
                                        </p:tgtEl>
                                        <p:attrNameLst>
                                          <p:attrName>style.visibility</p:attrName>
                                        </p:attrNameLst>
                                      </p:cBhvr>
                                      <p:to>
                                        <p:strVal val="visible"/>
                                      </p:to>
                                    </p:set>
                                    <p:animEffect transition="in" filter="box(out)">
                                      <p:cBhvr>
                                        <p:cTn id="53" dur="500"/>
                                        <p:tgtEl>
                                          <p:spTgt spid="51"/>
                                        </p:tgtEl>
                                      </p:cBhvr>
                                    </p:animEffect>
                                  </p:childTnLst>
                                </p:cTn>
                              </p:par>
                              <p:par>
                                <p:cTn id="54" presetID="4" presetClass="entr" presetSubtype="32" fill="hold" grpId="0" nodeType="withEffect">
                                  <p:stCondLst>
                                    <p:cond delay="0"/>
                                  </p:stCondLst>
                                  <p:iterate>
                                    <p:tmAbs val="0"/>
                                  </p:iterate>
                                  <p:childTnLst>
                                    <p:set>
                                      <p:cBhvr>
                                        <p:cTn id="55" fill="hold"/>
                                        <p:tgtEl>
                                          <p:spTgt spid="50"/>
                                        </p:tgtEl>
                                        <p:attrNameLst>
                                          <p:attrName>style.visibility</p:attrName>
                                        </p:attrNameLst>
                                      </p:cBhvr>
                                      <p:to>
                                        <p:strVal val="visible"/>
                                      </p:to>
                                    </p:set>
                                    <p:animEffect transition="in" filter="box(out)">
                                      <p:cBhvr>
                                        <p:cTn id="56" dur="500"/>
                                        <p:tgtEl>
                                          <p:spTgt spid="50"/>
                                        </p:tgtEl>
                                      </p:cBhvr>
                                    </p:animEffect>
                                  </p:childTnLst>
                                </p:cTn>
                              </p:par>
                              <p:par>
                                <p:cTn id="57" presetID="4" presetClass="entr" presetSubtype="32" fill="hold" grpId="0" nodeType="withEffect">
                                  <p:stCondLst>
                                    <p:cond delay="0"/>
                                  </p:stCondLst>
                                  <p:iterate>
                                    <p:tmAbs val="0"/>
                                  </p:iterate>
                                  <p:childTnLst>
                                    <p:set>
                                      <p:cBhvr>
                                        <p:cTn id="58" fill="hold"/>
                                        <p:tgtEl>
                                          <p:spTgt spid="55"/>
                                        </p:tgtEl>
                                        <p:attrNameLst>
                                          <p:attrName>style.visibility</p:attrName>
                                        </p:attrNameLst>
                                      </p:cBhvr>
                                      <p:to>
                                        <p:strVal val="visible"/>
                                      </p:to>
                                    </p:set>
                                    <p:animEffect transition="in" filter="box(out)">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32" fill="hold" grpId="0" nodeType="clickEffect">
                                  <p:stCondLst>
                                    <p:cond delay="0"/>
                                  </p:stCondLst>
                                  <p:iterate>
                                    <p:tmAbs val="0"/>
                                  </p:iterate>
                                  <p:childTnLst>
                                    <p:set>
                                      <p:cBhvr>
                                        <p:cTn id="63" fill="hold"/>
                                        <p:tgtEl>
                                          <p:spTgt spid="46"/>
                                        </p:tgtEl>
                                        <p:attrNameLst>
                                          <p:attrName>style.visibility</p:attrName>
                                        </p:attrNameLst>
                                      </p:cBhvr>
                                      <p:to>
                                        <p:strVal val="visible"/>
                                      </p:to>
                                    </p:set>
                                    <p:animEffect transition="in" filter="box(out)">
                                      <p:cBhvr>
                                        <p:cTn id="64" dur="500"/>
                                        <p:tgtEl>
                                          <p:spTgt spid="46"/>
                                        </p:tgtEl>
                                      </p:cBhvr>
                                    </p:animEffect>
                                  </p:childTnLst>
                                </p:cTn>
                              </p:par>
                              <p:par>
                                <p:cTn id="65" presetID="4" presetClass="entr" presetSubtype="32" fill="hold" grpId="0" nodeType="withEffect">
                                  <p:stCondLst>
                                    <p:cond delay="0"/>
                                  </p:stCondLst>
                                  <p:iterate>
                                    <p:tmAbs val="0"/>
                                  </p:iterate>
                                  <p:childTnLst>
                                    <p:set>
                                      <p:cBhvr>
                                        <p:cTn id="66" fill="hold"/>
                                        <p:tgtEl>
                                          <p:spTgt spid="47"/>
                                        </p:tgtEl>
                                        <p:attrNameLst>
                                          <p:attrName>style.visibility</p:attrName>
                                        </p:attrNameLst>
                                      </p:cBhvr>
                                      <p:to>
                                        <p:strVal val="visible"/>
                                      </p:to>
                                    </p:set>
                                    <p:animEffect transition="in" filter="box(out)">
                                      <p:cBhvr>
                                        <p:cTn id="67" dur="500"/>
                                        <p:tgtEl>
                                          <p:spTgt spid="47"/>
                                        </p:tgtEl>
                                      </p:cBhvr>
                                    </p:animEffect>
                                  </p:childTnLst>
                                </p:cTn>
                              </p:par>
                              <p:par>
                                <p:cTn id="68" presetID="4" presetClass="entr" presetSubtype="32" fill="hold" grpId="0" nodeType="withEffect">
                                  <p:stCondLst>
                                    <p:cond delay="0"/>
                                  </p:stCondLst>
                                  <p:iterate>
                                    <p:tmAbs val="0"/>
                                  </p:iterate>
                                  <p:childTnLst>
                                    <p:set>
                                      <p:cBhvr>
                                        <p:cTn id="69" fill="hold"/>
                                        <p:tgtEl>
                                          <p:spTgt spid="44"/>
                                        </p:tgtEl>
                                        <p:attrNameLst>
                                          <p:attrName>style.visibility</p:attrName>
                                        </p:attrNameLst>
                                      </p:cBhvr>
                                      <p:to>
                                        <p:strVal val="visible"/>
                                      </p:to>
                                    </p:set>
                                    <p:animEffect transition="in" filter="box(out)">
                                      <p:cBhvr>
                                        <p:cTn id="70" dur="500"/>
                                        <p:tgtEl>
                                          <p:spTgt spid="44"/>
                                        </p:tgtEl>
                                      </p:cBhvr>
                                    </p:animEffect>
                                  </p:childTnLst>
                                </p:cTn>
                              </p:par>
                              <p:par>
                                <p:cTn id="71" presetID="4" presetClass="entr" presetSubtype="32" fill="hold" grpId="0" nodeType="withEffect">
                                  <p:stCondLst>
                                    <p:cond delay="0"/>
                                  </p:stCondLst>
                                  <p:iterate>
                                    <p:tmAbs val="0"/>
                                  </p:iterate>
                                  <p:childTnLst>
                                    <p:set>
                                      <p:cBhvr>
                                        <p:cTn id="72" fill="hold"/>
                                        <p:tgtEl>
                                          <p:spTgt spid="42"/>
                                        </p:tgtEl>
                                        <p:attrNameLst>
                                          <p:attrName>style.visibility</p:attrName>
                                        </p:attrNameLst>
                                      </p:cBhvr>
                                      <p:to>
                                        <p:strVal val="visible"/>
                                      </p:to>
                                    </p:set>
                                    <p:animEffect transition="in" filter="box(out)">
                                      <p:cBhvr>
                                        <p:cTn id="73" dur="500"/>
                                        <p:tgtEl>
                                          <p:spTgt spid="42"/>
                                        </p:tgtEl>
                                      </p:cBhvr>
                                    </p:animEffect>
                                  </p:childTnLst>
                                </p:cTn>
                              </p:par>
                              <p:par>
                                <p:cTn id="74" presetID="4" presetClass="entr" presetSubtype="32" fill="hold" grpId="0" nodeType="withEffect">
                                  <p:stCondLst>
                                    <p:cond delay="0"/>
                                  </p:stCondLst>
                                  <p:iterate>
                                    <p:tmAbs val="0"/>
                                  </p:iterate>
                                  <p:childTnLst>
                                    <p:set>
                                      <p:cBhvr>
                                        <p:cTn id="75" fill="hold"/>
                                        <p:tgtEl>
                                          <p:spTgt spid="43"/>
                                        </p:tgtEl>
                                        <p:attrNameLst>
                                          <p:attrName>style.visibility</p:attrName>
                                        </p:attrNameLst>
                                      </p:cBhvr>
                                      <p:to>
                                        <p:strVal val="visible"/>
                                      </p:to>
                                    </p:set>
                                    <p:animEffect transition="in" filter="box(out)">
                                      <p:cBhvr>
                                        <p:cTn id="76" dur="500"/>
                                        <p:tgtEl>
                                          <p:spTgt spid="43"/>
                                        </p:tgtEl>
                                      </p:cBhvr>
                                    </p:animEffect>
                                  </p:childTnLst>
                                </p:cTn>
                              </p:par>
                              <p:par>
                                <p:cTn id="77" presetID="4" presetClass="entr" presetSubtype="32" fill="hold" grpId="0" nodeType="withEffect">
                                  <p:stCondLst>
                                    <p:cond delay="0"/>
                                  </p:stCondLst>
                                  <p:iterate>
                                    <p:tmAbs val="0"/>
                                  </p:iterate>
                                  <p:childTnLst>
                                    <p:set>
                                      <p:cBhvr>
                                        <p:cTn id="78" fill="hold"/>
                                        <p:tgtEl>
                                          <p:spTgt spid="45"/>
                                        </p:tgtEl>
                                        <p:attrNameLst>
                                          <p:attrName>style.visibility</p:attrName>
                                        </p:attrNameLst>
                                      </p:cBhvr>
                                      <p:to>
                                        <p:strVal val="visible"/>
                                      </p:to>
                                    </p:set>
                                    <p:animEffect transition="in" filter="box(out)">
                                      <p:cBhvr>
                                        <p:cTn id="79" dur="500"/>
                                        <p:tgtEl>
                                          <p:spTgt spid="45"/>
                                        </p:tgtEl>
                                      </p:cBhvr>
                                    </p:animEffect>
                                  </p:childTnLst>
                                </p:cTn>
                              </p:par>
                              <p:par>
                                <p:cTn id="80" presetID="4" presetClass="entr" presetSubtype="32" fill="hold" grpId="0" nodeType="withEffect">
                                  <p:stCondLst>
                                    <p:cond delay="0"/>
                                  </p:stCondLst>
                                  <p:iterate>
                                    <p:tmAbs val="0"/>
                                  </p:iterate>
                                  <p:childTnLst>
                                    <p:set>
                                      <p:cBhvr>
                                        <p:cTn id="81" fill="hold"/>
                                        <p:tgtEl>
                                          <p:spTgt spid="53"/>
                                        </p:tgtEl>
                                        <p:attrNameLst>
                                          <p:attrName>style.visibility</p:attrName>
                                        </p:attrNameLst>
                                      </p:cBhvr>
                                      <p:to>
                                        <p:strVal val="visible"/>
                                      </p:to>
                                    </p:set>
                                    <p:animEffect transition="in" filter="box(out)">
                                      <p:cBhvr>
                                        <p:cTn id="82" dur="500"/>
                                        <p:tgtEl>
                                          <p:spTgt spid="53"/>
                                        </p:tgtEl>
                                      </p:cBhvr>
                                    </p:animEffect>
                                  </p:childTnLst>
                                </p:cTn>
                              </p:par>
                              <p:par>
                                <p:cTn id="83" presetID="4" presetClass="entr" presetSubtype="32" fill="hold" grpId="0" nodeType="withEffect">
                                  <p:stCondLst>
                                    <p:cond delay="0"/>
                                  </p:stCondLst>
                                  <p:iterate>
                                    <p:tmAbs val="0"/>
                                  </p:iterate>
                                  <p:childTnLst>
                                    <p:set>
                                      <p:cBhvr>
                                        <p:cTn id="84" fill="hold"/>
                                        <p:tgtEl>
                                          <p:spTgt spid="52"/>
                                        </p:tgtEl>
                                        <p:attrNameLst>
                                          <p:attrName>style.visibility</p:attrName>
                                        </p:attrNameLst>
                                      </p:cBhvr>
                                      <p:to>
                                        <p:strVal val="visible"/>
                                      </p:to>
                                    </p:set>
                                    <p:animEffect transition="in" filter="box(out)">
                                      <p:cBhvr>
                                        <p:cTn id="85" dur="500"/>
                                        <p:tgtEl>
                                          <p:spTgt spid="52"/>
                                        </p:tgtEl>
                                      </p:cBhvr>
                                    </p:animEffect>
                                  </p:childTnLst>
                                </p:cTn>
                              </p:par>
                              <p:par>
                                <p:cTn id="86" presetID="4" presetClass="entr" presetSubtype="32" fill="hold" grpId="0" nodeType="withEffect">
                                  <p:stCondLst>
                                    <p:cond delay="0"/>
                                  </p:stCondLst>
                                  <p:iterate>
                                    <p:tmAbs val="0"/>
                                  </p:iterate>
                                  <p:childTnLst>
                                    <p:set>
                                      <p:cBhvr>
                                        <p:cTn id="87" fill="hold"/>
                                        <p:tgtEl>
                                          <p:spTgt spid="54"/>
                                        </p:tgtEl>
                                        <p:attrNameLst>
                                          <p:attrName>style.visibility</p:attrName>
                                        </p:attrNameLst>
                                      </p:cBhvr>
                                      <p:to>
                                        <p:strVal val="visible"/>
                                      </p:to>
                                    </p:set>
                                    <p:animEffect transition="in" filter="box(ou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P spid="49" grpId="0" animBg="1" advAuto="0"/>
      <p:bldP spid="50" grpId="0" animBg="1" advAuto="0"/>
      <p:bldP spid="51" grpId="0" animBg="1" advAuto="0"/>
      <p:bldP spid="52" grpId="0" animBg="1" advAuto="0"/>
      <p:bldP spid="53" grpId="0" animBg="1" advAuto="0"/>
      <p:bldP spid="54" grpId="0" animBg="1" advAuto="0"/>
      <p:bldP spid="55" grpId="0" animBg="1" advAuto="0"/>
      <p:bldP spid="5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1021213" y="117633"/>
            <a:ext cx="5104771" cy="646331"/>
          </a:xfrm>
          <a:prstGeom prst="rect">
            <a:avLst/>
          </a:prstGeom>
          <a:noFill/>
        </p:spPr>
        <p:txBody>
          <a:bodyPr wrap="square" rtlCol="0">
            <a:spAutoFit/>
          </a:bodyPr>
          <a:lstStyle/>
          <a:p>
            <a:pPr algn="ctr"/>
            <a:r>
              <a:rPr lang="en-US" sz="3600" b="1">
                <a:solidFill>
                  <a:srgbClr val="00B0F0"/>
                </a:solidFill>
                <a:latin typeface="Times New Roman" panose="02020603050405020304" pitchFamily="18" charset="0"/>
                <a:cs typeface="Times New Roman" panose="02020603050405020304" pitchFamily="18" charset="0"/>
              </a:rPr>
              <a:t>KHỞI ĐỘNG</a:t>
            </a:r>
          </a:p>
        </p:txBody>
      </p:sp>
      <p:grpSp>
        <p:nvGrpSpPr>
          <p:cNvPr id="3" name="Group 2">
            <a:extLst>
              <a:ext uri="{FF2B5EF4-FFF2-40B4-BE49-F238E27FC236}">
                <a16:creationId xmlns:a16="http://schemas.microsoft.com/office/drawing/2014/main" id="{AAF12D71-CA72-4877-B7B1-D07D6D8AEF5A}"/>
              </a:ext>
            </a:extLst>
          </p:cNvPr>
          <p:cNvGrpSpPr/>
          <p:nvPr/>
        </p:nvGrpSpPr>
        <p:grpSpPr>
          <a:xfrm>
            <a:off x="-26364" y="854073"/>
            <a:ext cx="2880907" cy="5980191"/>
            <a:chOff x="1639722" y="927630"/>
            <a:chExt cx="2880907" cy="5980191"/>
          </a:xfrm>
        </p:grpSpPr>
        <p:pic>
          <p:nvPicPr>
            <p:cNvPr id="1026" name="Picture 2">
              <a:extLst>
                <a:ext uri="{FF2B5EF4-FFF2-40B4-BE49-F238E27FC236}">
                  <a16:creationId xmlns:a16="http://schemas.microsoft.com/office/drawing/2014/main" id="{6710EC77-9078-48A1-9D3F-7FB560CC1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916" y="927630"/>
              <a:ext cx="2550959" cy="51837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A4E3B6CE-705D-4FAA-92A3-7C35E665A809}"/>
                </a:ext>
              </a:extLst>
            </p:cNvPr>
            <p:cNvSpPr txBox="1"/>
            <p:nvPr/>
          </p:nvSpPr>
          <p:spPr>
            <a:xfrm>
              <a:off x="1639722" y="5852213"/>
              <a:ext cx="2880907" cy="1055608"/>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a:solidFill>
                    <a:srgbClr val="00B0F0"/>
                  </a:solidFill>
                  <a:latin typeface="Times New Roman" panose="02020603050405020304" pitchFamily="18" charset="0"/>
                  <a:cs typeface="Times New Roman" panose="02020603050405020304" pitchFamily="18" charset="0"/>
                </a:rPr>
                <a:t>Bản phục dựng </a:t>
              </a:r>
              <a:endParaRPr lang="en-US" sz="2800">
                <a:solidFill>
                  <a:srgbClr val="00B0F0"/>
                </a:solidFill>
                <a:latin typeface="Times New Roman" panose="02020603050405020304" pitchFamily="18" charset="0"/>
                <a:cs typeface="Times New Roman" panose="02020603050405020304" pitchFamily="18" charset="0"/>
              </a:endParaRPr>
            </a:p>
            <a:p>
              <a:pPr algn="ctr"/>
              <a:r>
                <a:rPr lang="vi-VN" sz="2800">
                  <a:solidFill>
                    <a:srgbClr val="00B0F0"/>
                  </a:solidFill>
                  <a:latin typeface="Times New Roman" panose="02020603050405020304" pitchFamily="18" charset="0"/>
                  <a:cs typeface="Times New Roman" panose="02020603050405020304" pitchFamily="18" charset="0"/>
                </a:rPr>
                <a:t>người băng </a:t>
              </a:r>
              <a:r>
                <a:rPr lang="en-US" sz="2800">
                  <a:solidFill>
                    <a:srgbClr val="00B0F0"/>
                  </a:solidFill>
                  <a:latin typeface="Times New Roman" panose="02020603050405020304" pitchFamily="18" charset="0"/>
                  <a:cs typeface="Times New Roman" panose="02020603050405020304" pitchFamily="18" charset="0"/>
                </a:rPr>
                <a:t>Ố</a:t>
              </a:r>
              <a:r>
                <a:rPr lang="vi-VN" sz="2800">
                  <a:solidFill>
                    <a:srgbClr val="00B0F0"/>
                  </a:solidFill>
                  <a:latin typeface="Times New Roman" panose="02020603050405020304" pitchFamily="18" charset="0"/>
                  <a:cs typeface="Times New Roman" panose="02020603050405020304" pitchFamily="18" charset="0"/>
                </a:rPr>
                <a:t>t-di.</a:t>
              </a:r>
            </a:p>
          </p:txBody>
        </p:sp>
      </p:grpSp>
      <p:grpSp>
        <p:nvGrpSpPr>
          <p:cNvPr id="58" name="Group 57">
            <a:extLst>
              <a:ext uri="{FF2B5EF4-FFF2-40B4-BE49-F238E27FC236}">
                <a16:creationId xmlns:a16="http://schemas.microsoft.com/office/drawing/2014/main" id="{138F6947-FCDF-4B9E-A889-0F8D17ABFE1B}"/>
              </a:ext>
            </a:extLst>
          </p:cNvPr>
          <p:cNvGrpSpPr/>
          <p:nvPr/>
        </p:nvGrpSpPr>
        <p:grpSpPr>
          <a:xfrm>
            <a:off x="2590253" y="-172814"/>
            <a:ext cx="5756768" cy="2845630"/>
            <a:chOff x="7574094" y="3072841"/>
            <a:chExt cx="5756768" cy="2845630"/>
          </a:xfrm>
        </p:grpSpPr>
        <p:sp>
          <p:nvSpPr>
            <p:cNvPr id="59" name="Freeform 12">
              <a:extLst>
                <a:ext uri="{FF2B5EF4-FFF2-40B4-BE49-F238E27FC236}">
                  <a16:creationId xmlns:a16="http://schemas.microsoft.com/office/drawing/2014/main" id="{B44B6E5F-A51F-43AE-B639-4730F557B79A}"/>
                </a:ext>
              </a:extLst>
            </p:cNvPr>
            <p:cNvSpPr/>
            <p:nvPr/>
          </p:nvSpPr>
          <p:spPr>
            <a:xfrm>
              <a:off x="7574094" y="3210724"/>
              <a:ext cx="5756768" cy="2707747"/>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600" b="1" dirty="0">
                  <a:solidFill>
                    <a:srgbClr val="005446"/>
                  </a:solidFill>
                  <a:latin typeface="Times New Roman" panose="02020603050405020304" pitchFamily="18" charset="0"/>
                  <a:cs typeface="Times New Roman" panose="02020603050405020304" pitchFamily="18" charset="0"/>
                </a:rPr>
                <a:t>Vậy tại sao chúng ta có thể biết người băng Ốt đi sống vào đầu thời kì đồ đồng - khi kim loại bắt đầu xuất hiện? </a:t>
              </a:r>
              <a:endParaRPr lang="en-US" sz="2600" b="1" dirty="0">
                <a:solidFill>
                  <a:srgbClr val="005446"/>
                </a:solidFill>
                <a:latin typeface="Times New Roman" panose="02020603050405020304" pitchFamily="18" charset="0"/>
                <a:cs typeface="Times New Roman" panose="02020603050405020304" pitchFamily="18" charset="0"/>
              </a:endParaRPr>
            </a:p>
          </p:txBody>
        </p:sp>
        <p:grpSp>
          <p:nvGrpSpPr>
            <p:cNvPr id="60" name="Group 59">
              <a:extLst>
                <a:ext uri="{FF2B5EF4-FFF2-40B4-BE49-F238E27FC236}">
                  <a16:creationId xmlns:a16="http://schemas.microsoft.com/office/drawing/2014/main" id="{796E735C-DEDF-40E0-9D9A-253FDEDAD785}"/>
                </a:ext>
              </a:extLst>
            </p:cNvPr>
            <p:cNvGrpSpPr/>
            <p:nvPr/>
          </p:nvGrpSpPr>
          <p:grpSpPr>
            <a:xfrm>
              <a:off x="7908528" y="3072841"/>
              <a:ext cx="961862" cy="961860"/>
              <a:chOff x="1431555" y="-1522556"/>
              <a:chExt cx="4610108" cy="4610100"/>
            </a:xfrm>
          </p:grpSpPr>
          <p:sp>
            <p:nvSpPr>
              <p:cNvPr id="61" name="Freeform 24">
                <a:extLst>
                  <a:ext uri="{FF2B5EF4-FFF2-40B4-BE49-F238E27FC236}">
                    <a16:creationId xmlns:a16="http://schemas.microsoft.com/office/drawing/2014/main" id="{FFA1B24C-01CC-4469-A086-2FC6495DF216}"/>
                  </a:ext>
                </a:extLst>
              </p:cNvPr>
              <p:cNvSpPr/>
              <p:nvPr/>
            </p:nvSpPr>
            <p:spPr>
              <a:xfrm>
                <a:off x="1431555" y="-1522556"/>
                <a:ext cx="4610108" cy="4610100"/>
              </a:xfrm>
              <a:custGeom>
                <a:avLst/>
                <a:gdLst>
                  <a:gd name="connsiteX0" fmla="*/ 2305054 w 4610108"/>
                  <a:gd name="connsiteY0" fmla="*/ 400050 h 4610100"/>
                  <a:gd name="connsiteX1" fmla="*/ 2171704 w 4610108"/>
                  <a:gd name="connsiteY1" fmla="*/ 533400 h 4610100"/>
                  <a:gd name="connsiteX2" fmla="*/ 2305054 w 4610108"/>
                  <a:gd name="connsiteY2" fmla="*/ 666750 h 4610100"/>
                  <a:gd name="connsiteX3" fmla="*/ 2438404 w 4610108"/>
                  <a:gd name="connsiteY3" fmla="*/ 533400 h 4610100"/>
                  <a:gd name="connsiteX4" fmla="*/ 2305054 w 4610108"/>
                  <a:gd name="connsiteY4" fmla="*/ 400050 h 4610100"/>
                  <a:gd name="connsiteX5" fmla="*/ 2305054 w 4610108"/>
                  <a:gd name="connsiteY5" fmla="*/ 0 h 4610100"/>
                  <a:gd name="connsiteX6" fmla="*/ 2824564 w 4610108"/>
                  <a:gd name="connsiteY6" fmla="*/ 784424 h 4610100"/>
                  <a:gd name="connsiteX7" fmla="*/ 3729662 w 4610108"/>
                  <a:gd name="connsiteY7" fmla="*/ 440218 h 4610100"/>
                  <a:gd name="connsiteX8" fmla="*/ 3665140 w 4610108"/>
                  <a:gd name="connsiteY8" fmla="*/ 1365247 h 4610100"/>
                  <a:gd name="connsiteX9" fmla="*/ 4610108 w 4610108"/>
                  <a:gd name="connsiteY9" fmla="*/ 1592743 h 4610100"/>
                  <a:gd name="connsiteX10" fmla="*/ 3986207 w 4610108"/>
                  <a:gd name="connsiteY10" fmla="*/ 2305050 h 4610100"/>
                  <a:gd name="connsiteX11" fmla="*/ 4610108 w 4610108"/>
                  <a:gd name="connsiteY11" fmla="*/ 3017357 h 4610100"/>
                  <a:gd name="connsiteX12" fmla="*/ 3665140 w 4610108"/>
                  <a:gd name="connsiteY12" fmla="*/ 3244853 h 4610100"/>
                  <a:gd name="connsiteX13" fmla="*/ 3729662 w 4610108"/>
                  <a:gd name="connsiteY13" fmla="*/ 4169882 h 4610100"/>
                  <a:gd name="connsiteX14" fmla="*/ 2824564 w 4610108"/>
                  <a:gd name="connsiteY14" fmla="*/ 3825676 h 4610100"/>
                  <a:gd name="connsiteX15" fmla="*/ 2305054 w 4610108"/>
                  <a:gd name="connsiteY15" fmla="*/ 4610100 h 4610100"/>
                  <a:gd name="connsiteX16" fmla="*/ 1785544 w 4610108"/>
                  <a:gd name="connsiteY16" fmla="*/ 3825676 h 4610100"/>
                  <a:gd name="connsiteX17" fmla="*/ 880446 w 4610108"/>
                  <a:gd name="connsiteY17" fmla="*/ 4169882 h 4610100"/>
                  <a:gd name="connsiteX18" fmla="*/ 944968 w 4610108"/>
                  <a:gd name="connsiteY18" fmla="*/ 3244853 h 4610100"/>
                  <a:gd name="connsiteX19" fmla="*/ 0 w 4610108"/>
                  <a:gd name="connsiteY19" fmla="*/ 3017357 h 4610100"/>
                  <a:gd name="connsiteX20" fmla="*/ 623901 w 4610108"/>
                  <a:gd name="connsiteY20" fmla="*/ 2305050 h 4610100"/>
                  <a:gd name="connsiteX21" fmla="*/ 0 w 4610108"/>
                  <a:gd name="connsiteY21" fmla="*/ 1592743 h 4610100"/>
                  <a:gd name="connsiteX22" fmla="*/ 944968 w 4610108"/>
                  <a:gd name="connsiteY22" fmla="*/ 1365247 h 4610100"/>
                  <a:gd name="connsiteX23" fmla="*/ 880446 w 4610108"/>
                  <a:gd name="connsiteY23" fmla="*/ 440218 h 4610100"/>
                  <a:gd name="connsiteX24" fmla="*/ 1785544 w 4610108"/>
                  <a:gd name="connsiteY24" fmla="*/ 784424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0108" h="4610100">
                    <a:moveTo>
                      <a:pt x="2305054" y="400050"/>
                    </a:moveTo>
                    <a:cubicBezTo>
                      <a:pt x="2231407" y="400050"/>
                      <a:pt x="2171704" y="459753"/>
                      <a:pt x="2171704" y="533400"/>
                    </a:cubicBezTo>
                    <a:cubicBezTo>
                      <a:pt x="2171704" y="607047"/>
                      <a:pt x="2231407" y="666750"/>
                      <a:pt x="2305054" y="666750"/>
                    </a:cubicBezTo>
                    <a:cubicBezTo>
                      <a:pt x="2378701" y="666750"/>
                      <a:pt x="2438404" y="607047"/>
                      <a:pt x="2438404" y="533400"/>
                    </a:cubicBezTo>
                    <a:cubicBezTo>
                      <a:pt x="2438404" y="459753"/>
                      <a:pt x="2378701" y="400050"/>
                      <a:pt x="2305054" y="400050"/>
                    </a:cubicBezTo>
                    <a:close/>
                    <a:moveTo>
                      <a:pt x="2305054" y="0"/>
                    </a:moveTo>
                    <a:lnTo>
                      <a:pt x="2824564" y="784424"/>
                    </a:lnTo>
                    <a:lnTo>
                      <a:pt x="3729662" y="440218"/>
                    </a:lnTo>
                    <a:lnTo>
                      <a:pt x="3665140" y="1365247"/>
                    </a:lnTo>
                    <a:lnTo>
                      <a:pt x="4610108" y="1592743"/>
                    </a:lnTo>
                    <a:lnTo>
                      <a:pt x="3986207" y="2305050"/>
                    </a:lnTo>
                    <a:lnTo>
                      <a:pt x="4610108" y="3017357"/>
                    </a:lnTo>
                    <a:lnTo>
                      <a:pt x="3665140" y="3244853"/>
                    </a:lnTo>
                    <a:lnTo>
                      <a:pt x="3729662" y="4169882"/>
                    </a:lnTo>
                    <a:lnTo>
                      <a:pt x="2824564" y="3825676"/>
                    </a:lnTo>
                    <a:lnTo>
                      <a:pt x="2305054" y="4610100"/>
                    </a:lnTo>
                    <a:lnTo>
                      <a:pt x="1785544" y="3825676"/>
                    </a:lnTo>
                    <a:lnTo>
                      <a:pt x="880446" y="4169882"/>
                    </a:lnTo>
                    <a:lnTo>
                      <a:pt x="944968" y="3244853"/>
                    </a:lnTo>
                    <a:lnTo>
                      <a:pt x="0" y="3017357"/>
                    </a:lnTo>
                    <a:lnTo>
                      <a:pt x="623901" y="2305050"/>
                    </a:lnTo>
                    <a:lnTo>
                      <a:pt x="0" y="1592743"/>
                    </a:lnTo>
                    <a:lnTo>
                      <a:pt x="944968" y="1365247"/>
                    </a:lnTo>
                    <a:lnTo>
                      <a:pt x="880446" y="440218"/>
                    </a:lnTo>
                    <a:lnTo>
                      <a:pt x="1785544" y="784424"/>
                    </a:lnTo>
                    <a:close/>
                  </a:path>
                </a:pathLst>
              </a:custGeom>
              <a:solidFill>
                <a:srgbClr val="FD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8D12D1A1-978F-4BF9-B506-89F1A4B11C2D}"/>
                  </a:ext>
                </a:extLst>
              </p:cNvPr>
              <p:cNvSpPr/>
              <p:nvPr/>
            </p:nvSpPr>
            <p:spPr>
              <a:xfrm>
                <a:off x="2326912" y="-694276"/>
                <a:ext cx="2819399" cy="2819400"/>
              </a:xfrm>
              <a:prstGeom prst="ellipse">
                <a:avLst/>
              </a:prstGeom>
              <a:solidFill>
                <a:srgbClr val="F4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grpSp>
        <p:nvGrpSpPr>
          <p:cNvPr id="68" name="Group 67">
            <a:extLst>
              <a:ext uri="{FF2B5EF4-FFF2-40B4-BE49-F238E27FC236}">
                <a16:creationId xmlns:a16="http://schemas.microsoft.com/office/drawing/2014/main" id="{1C14D99A-F9A1-4B58-B9B1-363E86DFF7E3}"/>
              </a:ext>
            </a:extLst>
          </p:cNvPr>
          <p:cNvGrpSpPr/>
          <p:nvPr/>
        </p:nvGrpSpPr>
        <p:grpSpPr>
          <a:xfrm>
            <a:off x="8251398" y="-107787"/>
            <a:ext cx="3924573" cy="2756611"/>
            <a:chOff x="7403768" y="3238834"/>
            <a:chExt cx="3924573" cy="2756611"/>
          </a:xfrm>
        </p:grpSpPr>
        <p:sp>
          <p:nvSpPr>
            <p:cNvPr id="69" name="Freeform 12">
              <a:extLst>
                <a:ext uri="{FF2B5EF4-FFF2-40B4-BE49-F238E27FC236}">
                  <a16:creationId xmlns:a16="http://schemas.microsoft.com/office/drawing/2014/main" id="{16196E04-6731-4CA6-84E1-AA3A8125396A}"/>
                </a:ext>
              </a:extLst>
            </p:cNvPr>
            <p:cNvSpPr/>
            <p:nvPr/>
          </p:nvSpPr>
          <p:spPr>
            <a:xfrm>
              <a:off x="7403768" y="3287698"/>
              <a:ext cx="3924573" cy="2707747"/>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600" b="1" dirty="0">
                  <a:solidFill>
                    <a:srgbClr val="005446"/>
                  </a:solidFill>
                  <a:latin typeface="Times New Roman" panose="02020603050405020304" pitchFamily="18" charset="0"/>
                  <a:cs typeface="Times New Roman" panose="02020603050405020304" pitchFamily="18" charset="0"/>
                </a:rPr>
                <a:t>Chi tiết nào cho thấy Ốt đi đã có “</a:t>
              </a:r>
              <a:r>
                <a:rPr lang="vi-VN" sz="2600" b="1" i="1" dirty="0">
                  <a:solidFill>
                    <a:srgbClr val="005446"/>
                  </a:solidFill>
                  <a:latin typeface="Times New Roman" panose="02020603050405020304" pitchFamily="18" charset="0"/>
                  <a:cs typeface="Times New Roman" panose="02020603050405020304" pitchFamily="18" charset="0"/>
                </a:rPr>
                <a:t>của ăn của để, có tích luỹ lương thực</a:t>
              </a:r>
              <a:r>
                <a:rPr lang="en-US" sz="2600" b="1" i="1" dirty="0">
                  <a:solidFill>
                    <a:srgbClr val="005446"/>
                  </a:solidFill>
                  <a:latin typeface="Times New Roman" panose="02020603050405020304" pitchFamily="18" charset="0"/>
                  <a:cs typeface="Times New Roman" panose="02020603050405020304" pitchFamily="18" charset="0"/>
                </a:rPr>
                <a:t>”</a:t>
              </a:r>
              <a:r>
                <a:rPr lang="vi-VN" sz="2600" b="1" dirty="0">
                  <a:solidFill>
                    <a:srgbClr val="005446"/>
                  </a:solidFill>
                  <a:latin typeface="Times New Roman" panose="02020603050405020304" pitchFamily="18" charset="0"/>
                  <a:cs typeface="Times New Roman" panose="02020603050405020304" pitchFamily="18" charset="0"/>
                </a:rPr>
                <a:t>?</a:t>
              </a:r>
              <a:endParaRPr lang="en-US" sz="2600" b="1" dirty="0">
                <a:solidFill>
                  <a:srgbClr val="005446"/>
                </a:solidFill>
                <a:latin typeface="Times New Roman" panose="02020603050405020304" pitchFamily="18" charset="0"/>
                <a:cs typeface="Times New Roman" panose="02020603050405020304" pitchFamily="18" charset="0"/>
              </a:endParaRPr>
            </a:p>
          </p:txBody>
        </p:sp>
        <p:grpSp>
          <p:nvGrpSpPr>
            <p:cNvPr id="70" name="Group 69">
              <a:extLst>
                <a:ext uri="{FF2B5EF4-FFF2-40B4-BE49-F238E27FC236}">
                  <a16:creationId xmlns:a16="http://schemas.microsoft.com/office/drawing/2014/main" id="{65914A20-AD39-4A5C-8F58-A10B8F0F52AE}"/>
                </a:ext>
              </a:extLst>
            </p:cNvPr>
            <p:cNvGrpSpPr/>
            <p:nvPr/>
          </p:nvGrpSpPr>
          <p:grpSpPr>
            <a:xfrm>
              <a:off x="7467334" y="3238834"/>
              <a:ext cx="961862" cy="961860"/>
              <a:chOff x="-683044" y="-726968"/>
              <a:chExt cx="4610108" cy="4610100"/>
            </a:xfrm>
          </p:grpSpPr>
          <p:sp>
            <p:nvSpPr>
              <p:cNvPr id="71" name="Freeform 24">
                <a:extLst>
                  <a:ext uri="{FF2B5EF4-FFF2-40B4-BE49-F238E27FC236}">
                    <a16:creationId xmlns:a16="http://schemas.microsoft.com/office/drawing/2014/main" id="{6C8F24AD-337E-4573-BF5C-1D15A3D15E35}"/>
                  </a:ext>
                </a:extLst>
              </p:cNvPr>
              <p:cNvSpPr/>
              <p:nvPr/>
            </p:nvSpPr>
            <p:spPr>
              <a:xfrm>
                <a:off x="-683044" y="-726968"/>
                <a:ext cx="4610108" cy="4610100"/>
              </a:xfrm>
              <a:custGeom>
                <a:avLst/>
                <a:gdLst>
                  <a:gd name="connsiteX0" fmla="*/ 2305054 w 4610108"/>
                  <a:gd name="connsiteY0" fmla="*/ 400050 h 4610100"/>
                  <a:gd name="connsiteX1" fmla="*/ 2171704 w 4610108"/>
                  <a:gd name="connsiteY1" fmla="*/ 533400 h 4610100"/>
                  <a:gd name="connsiteX2" fmla="*/ 2305054 w 4610108"/>
                  <a:gd name="connsiteY2" fmla="*/ 666750 h 4610100"/>
                  <a:gd name="connsiteX3" fmla="*/ 2438404 w 4610108"/>
                  <a:gd name="connsiteY3" fmla="*/ 533400 h 4610100"/>
                  <a:gd name="connsiteX4" fmla="*/ 2305054 w 4610108"/>
                  <a:gd name="connsiteY4" fmla="*/ 400050 h 4610100"/>
                  <a:gd name="connsiteX5" fmla="*/ 2305054 w 4610108"/>
                  <a:gd name="connsiteY5" fmla="*/ 0 h 4610100"/>
                  <a:gd name="connsiteX6" fmla="*/ 2824564 w 4610108"/>
                  <a:gd name="connsiteY6" fmla="*/ 784424 h 4610100"/>
                  <a:gd name="connsiteX7" fmla="*/ 3729662 w 4610108"/>
                  <a:gd name="connsiteY7" fmla="*/ 440218 h 4610100"/>
                  <a:gd name="connsiteX8" fmla="*/ 3665140 w 4610108"/>
                  <a:gd name="connsiteY8" fmla="*/ 1365247 h 4610100"/>
                  <a:gd name="connsiteX9" fmla="*/ 4610108 w 4610108"/>
                  <a:gd name="connsiteY9" fmla="*/ 1592743 h 4610100"/>
                  <a:gd name="connsiteX10" fmla="*/ 3986207 w 4610108"/>
                  <a:gd name="connsiteY10" fmla="*/ 2305050 h 4610100"/>
                  <a:gd name="connsiteX11" fmla="*/ 4610108 w 4610108"/>
                  <a:gd name="connsiteY11" fmla="*/ 3017357 h 4610100"/>
                  <a:gd name="connsiteX12" fmla="*/ 3665140 w 4610108"/>
                  <a:gd name="connsiteY12" fmla="*/ 3244853 h 4610100"/>
                  <a:gd name="connsiteX13" fmla="*/ 3729662 w 4610108"/>
                  <a:gd name="connsiteY13" fmla="*/ 4169882 h 4610100"/>
                  <a:gd name="connsiteX14" fmla="*/ 2824564 w 4610108"/>
                  <a:gd name="connsiteY14" fmla="*/ 3825676 h 4610100"/>
                  <a:gd name="connsiteX15" fmla="*/ 2305054 w 4610108"/>
                  <a:gd name="connsiteY15" fmla="*/ 4610100 h 4610100"/>
                  <a:gd name="connsiteX16" fmla="*/ 1785544 w 4610108"/>
                  <a:gd name="connsiteY16" fmla="*/ 3825676 h 4610100"/>
                  <a:gd name="connsiteX17" fmla="*/ 880446 w 4610108"/>
                  <a:gd name="connsiteY17" fmla="*/ 4169882 h 4610100"/>
                  <a:gd name="connsiteX18" fmla="*/ 944968 w 4610108"/>
                  <a:gd name="connsiteY18" fmla="*/ 3244853 h 4610100"/>
                  <a:gd name="connsiteX19" fmla="*/ 0 w 4610108"/>
                  <a:gd name="connsiteY19" fmla="*/ 3017357 h 4610100"/>
                  <a:gd name="connsiteX20" fmla="*/ 623901 w 4610108"/>
                  <a:gd name="connsiteY20" fmla="*/ 2305050 h 4610100"/>
                  <a:gd name="connsiteX21" fmla="*/ 0 w 4610108"/>
                  <a:gd name="connsiteY21" fmla="*/ 1592743 h 4610100"/>
                  <a:gd name="connsiteX22" fmla="*/ 944968 w 4610108"/>
                  <a:gd name="connsiteY22" fmla="*/ 1365247 h 4610100"/>
                  <a:gd name="connsiteX23" fmla="*/ 880446 w 4610108"/>
                  <a:gd name="connsiteY23" fmla="*/ 440218 h 4610100"/>
                  <a:gd name="connsiteX24" fmla="*/ 1785544 w 4610108"/>
                  <a:gd name="connsiteY24" fmla="*/ 784424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0108" h="4610100">
                    <a:moveTo>
                      <a:pt x="2305054" y="400050"/>
                    </a:moveTo>
                    <a:cubicBezTo>
                      <a:pt x="2231407" y="400050"/>
                      <a:pt x="2171704" y="459753"/>
                      <a:pt x="2171704" y="533400"/>
                    </a:cubicBezTo>
                    <a:cubicBezTo>
                      <a:pt x="2171704" y="607047"/>
                      <a:pt x="2231407" y="666750"/>
                      <a:pt x="2305054" y="666750"/>
                    </a:cubicBezTo>
                    <a:cubicBezTo>
                      <a:pt x="2378701" y="666750"/>
                      <a:pt x="2438404" y="607047"/>
                      <a:pt x="2438404" y="533400"/>
                    </a:cubicBezTo>
                    <a:cubicBezTo>
                      <a:pt x="2438404" y="459753"/>
                      <a:pt x="2378701" y="400050"/>
                      <a:pt x="2305054" y="400050"/>
                    </a:cubicBezTo>
                    <a:close/>
                    <a:moveTo>
                      <a:pt x="2305054" y="0"/>
                    </a:moveTo>
                    <a:lnTo>
                      <a:pt x="2824564" y="784424"/>
                    </a:lnTo>
                    <a:lnTo>
                      <a:pt x="3729662" y="440218"/>
                    </a:lnTo>
                    <a:lnTo>
                      <a:pt x="3665140" y="1365247"/>
                    </a:lnTo>
                    <a:lnTo>
                      <a:pt x="4610108" y="1592743"/>
                    </a:lnTo>
                    <a:lnTo>
                      <a:pt x="3986207" y="2305050"/>
                    </a:lnTo>
                    <a:lnTo>
                      <a:pt x="4610108" y="3017357"/>
                    </a:lnTo>
                    <a:lnTo>
                      <a:pt x="3665140" y="3244853"/>
                    </a:lnTo>
                    <a:lnTo>
                      <a:pt x="3729662" y="4169882"/>
                    </a:lnTo>
                    <a:lnTo>
                      <a:pt x="2824564" y="3825676"/>
                    </a:lnTo>
                    <a:lnTo>
                      <a:pt x="2305054" y="4610100"/>
                    </a:lnTo>
                    <a:lnTo>
                      <a:pt x="1785544" y="3825676"/>
                    </a:lnTo>
                    <a:lnTo>
                      <a:pt x="880446" y="4169882"/>
                    </a:lnTo>
                    <a:lnTo>
                      <a:pt x="944968" y="3244853"/>
                    </a:lnTo>
                    <a:lnTo>
                      <a:pt x="0" y="3017357"/>
                    </a:lnTo>
                    <a:lnTo>
                      <a:pt x="623901" y="2305050"/>
                    </a:lnTo>
                    <a:lnTo>
                      <a:pt x="0" y="1592743"/>
                    </a:lnTo>
                    <a:lnTo>
                      <a:pt x="944968" y="1365247"/>
                    </a:lnTo>
                    <a:lnTo>
                      <a:pt x="880446" y="440218"/>
                    </a:lnTo>
                    <a:lnTo>
                      <a:pt x="1785544" y="784424"/>
                    </a:lnTo>
                    <a:close/>
                  </a:path>
                </a:pathLst>
              </a:custGeom>
              <a:solidFill>
                <a:srgbClr val="FD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71BD8370-F98B-4C4D-B0A8-885AD820FD24}"/>
                  </a:ext>
                </a:extLst>
              </p:cNvPr>
              <p:cNvSpPr/>
              <p:nvPr/>
            </p:nvSpPr>
            <p:spPr>
              <a:xfrm>
                <a:off x="236503" y="55976"/>
                <a:ext cx="2819399" cy="2819400"/>
              </a:xfrm>
              <a:prstGeom prst="ellipse">
                <a:avLst/>
              </a:prstGeom>
              <a:solidFill>
                <a:srgbClr val="F4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grpSp>
      <p:sp>
        <p:nvSpPr>
          <p:cNvPr id="57" name="TextBox 56">
            <a:extLst>
              <a:ext uri="{FF2B5EF4-FFF2-40B4-BE49-F238E27FC236}">
                <a16:creationId xmlns:a16="http://schemas.microsoft.com/office/drawing/2014/main" id="{F3EEFCA7-050D-4B01-8416-ACC81EEBC488}"/>
              </a:ext>
            </a:extLst>
          </p:cNvPr>
          <p:cNvSpPr txBox="1"/>
          <p:nvPr/>
        </p:nvSpPr>
        <p:spPr>
          <a:xfrm>
            <a:off x="3650975" y="2366780"/>
            <a:ext cx="8061127" cy="4392692"/>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just" defTabSz="0"/>
            <a:r>
              <a:rPr lang="en-US" sz="2800">
                <a:solidFill>
                  <a:srgbClr val="005446"/>
                </a:solidFill>
                <a:latin typeface="Times New Roman" panose="02020603050405020304" pitchFamily="18" charset="0"/>
                <a:cs typeface="Times New Roman" panose="02020603050405020304" pitchFamily="18" charset="0"/>
              </a:rPr>
              <a:t>“</a:t>
            </a:r>
            <a:r>
              <a:rPr lang="vi-VN" sz="2800" i="1">
                <a:solidFill>
                  <a:srgbClr val="005446"/>
                </a:solidFill>
                <a:latin typeface="Times New Roman" panose="02020603050405020304" pitchFamily="18" charset="0"/>
                <a:cs typeface="Times New Roman" panose="02020603050405020304" pitchFamily="18" charset="0"/>
              </a:rPr>
              <a:t>Người băng </a:t>
            </a:r>
            <a:r>
              <a:rPr lang="en-US" sz="2800" i="1">
                <a:solidFill>
                  <a:srgbClr val="005446"/>
                </a:solidFill>
                <a:latin typeface="Times New Roman" panose="02020603050405020304" pitchFamily="18" charset="0"/>
                <a:cs typeface="Times New Roman" panose="02020603050405020304" pitchFamily="18" charset="0"/>
              </a:rPr>
              <a:t>Ố</a:t>
            </a:r>
            <a:r>
              <a:rPr lang="vi-VN" sz="2800" i="1">
                <a:solidFill>
                  <a:srgbClr val="005446"/>
                </a:solidFill>
                <a:latin typeface="Times New Roman" panose="02020603050405020304" pitchFamily="18" charset="0"/>
                <a:cs typeface="Times New Roman" panose="02020603050405020304" pitchFamily="18" charset="0"/>
              </a:rPr>
              <a:t>t-di hơn 5000 năm tu</a:t>
            </a:r>
            <a:r>
              <a:rPr lang="en-US" sz="2800" i="1">
                <a:solidFill>
                  <a:srgbClr val="005446"/>
                </a:solidFill>
                <a:latin typeface="Times New Roman" panose="02020603050405020304" pitchFamily="18" charset="0"/>
                <a:cs typeface="Times New Roman" panose="02020603050405020304" pitchFamily="18" charset="0"/>
              </a:rPr>
              <a:t>ổ</a:t>
            </a:r>
            <a:r>
              <a:rPr lang="vi-VN" sz="2800" i="1">
                <a:solidFill>
                  <a:srgbClr val="005446"/>
                </a:solidFill>
                <a:latin typeface="Times New Roman" panose="02020603050405020304" pitchFamily="18" charset="0"/>
                <a:cs typeface="Times New Roman" panose="02020603050405020304" pitchFamily="18" charset="0"/>
              </a:rPr>
              <a:t>i, được tìm th</a:t>
            </a:r>
            <a:r>
              <a:rPr lang="en-US" sz="2800" i="1">
                <a:solidFill>
                  <a:srgbClr val="005446"/>
                </a:solidFill>
                <a:latin typeface="Times New Roman" panose="02020603050405020304" pitchFamily="18" charset="0"/>
                <a:cs typeface="Times New Roman" panose="02020603050405020304" pitchFamily="18" charset="0"/>
              </a:rPr>
              <a:t>ấ</a:t>
            </a:r>
            <a:r>
              <a:rPr lang="vi-VN" sz="2800" i="1">
                <a:solidFill>
                  <a:srgbClr val="005446"/>
                </a:solidFill>
                <a:latin typeface="Times New Roman" panose="02020603050405020304" pitchFamily="18" charset="0"/>
                <a:cs typeface="Times New Roman" panose="02020603050405020304" pitchFamily="18" charset="0"/>
              </a:rPr>
              <a:t>y trong băng ở núi An-pơ thuộc nước </a:t>
            </a:r>
            <a:r>
              <a:rPr lang="en-US" sz="2800" i="1">
                <a:solidFill>
                  <a:srgbClr val="005446"/>
                </a:solidFill>
                <a:latin typeface="Times New Roman" panose="02020603050405020304" pitchFamily="18" charset="0"/>
                <a:cs typeface="Times New Roman" panose="02020603050405020304" pitchFamily="18" charset="0"/>
              </a:rPr>
              <a:t>Ý</a:t>
            </a:r>
            <a:r>
              <a:rPr lang="vi-VN" sz="2800" i="1">
                <a:solidFill>
                  <a:srgbClr val="005446"/>
                </a:solidFill>
                <a:latin typeface="Times New Roman" panose="02020603050405020304" pitchFamily="18" charset="0"/>
                <a:cs typeface="Times New Roman" panose="02020603050405020304" pitchFamily="18" charset="0"/>
              </a:rPr>
              <a:t>, cùng với một s</a:t>
            </a:r>
            <a:r>
              <a:rPr lang="en-US" sz="2800" i="1">
                <a:solidFill>
                  <a:srgbClr val="005446"/>
                </a:solidFill>
                <a:latin typeface="Times New Roman" panose="02020603050405020304" pitchFamily="18" charset="0"/>
                <a:cs typeface="Times New Roman" panose="02020603050405020304" pitchFamily="18" charset="0"/>
              </a:rPr>
              <a:t>ố</a:t>
            </a:r>
            <a:r>
              <a:rPr lang="vi-VN" sz="2800" i="1">
                <a:solidFill>
                  <a:srgbClr val="005446"/>
                </a:solidFill>
                <a:latin typeface="Times New Roman" panose="02020603050405020304" pitchFamily="18" charset="0"/>
                <a:cs typeface="Times New Roman" panose="02020603050405020304" pitchFamily="18" charset="0"/>
              </a:rPr>
              <a:t> công cụ bằng kim loại như rìu đồng, mũi tên đồng. Đáng </a:t>
            </a:r>
            <a:r>
              <a:rPr lang="en-US" sz="2800" i="1">
                <a:solidFill>
                  <a:srgbClr val="005446"/>
                </a:solidFill>
                <a:latin typeface="Times New Roman" panose="02020603050405020304" pitchFamily="18" charset="0"/>
                <a:cs typeface="Times New Roman" panose="02020603050405020304" pitchFamily="18" charset="0"/>
              </a:rPr>
              <a:t>chú ý </a:t>
            </a:r>
            <a:r>
              <a:rPr lang="vi-VN" sz="2800" i="1">
                <a:solidFill>
                  <a:srgbClr val="005446"/>
                </a:solidFill>
                <a:latin typeface="Times New Roman" panose="02020603050405020304" pitchFamily="18" charset="0"/>
                <a:cs typeface="Times New Roman" panose="02020603050405020304" pitchFamily="18" charset="0"/>
              </a:rPr>
              <a:t>là trên người </a:t>
            </a:r>
            <a:r>
              <a:rPr lang="en-US" sz="2800" i="1">
                <a:solidFill>
                  <a:srgbClr val="005446"/>
                </a:solidFill>
                <a:latin typeface="Times New Roman" panose="02020603050405020304" pitchFamily="18" charset="0"/>
                <a:cs typeface="Times New Roman" panose="02020603050405020304" pitchFamily="18" charset="0"/>
              </a:rPr>
              <a:t>Ốt-đi</a:t>
            </a:r>
            <a:r>
              <a:rPr lang="vi-VN" sz="2800" i="1">
                <a:solidFill>
                  <a:srgbClr val="005446"/>
                </a:solidFill>
                <a:latin typeface="Times New Roman" panose="02020603050405020304" pitchFamily="18" charset="0"/>
                <a:cs typeface="Times New Roman" panose="02020603050405020304" pitchFamily="18" charset="0"/>
              </a:rPr>
              <a:t> vẫn còn một mũi tên đồng cắm sau vai trái. Phát hiện nàv là một bằng chứng quan trọng giúp các nhà khoa học nghiên cứu về sự chuyển biến của xã hội cuối thời kì nguyên thuỷ, khi đá không còn là nguyên liệu duy nhất đ</a:t>
            </a:r>
            <a:r>
              <a:rPr lang="en-US" sz="2800" i="1">
                <a:solidFill>
                  <a:srgbClr val="005446"/>
                </a:solidFill>
                <a:latin typeface="Times New Roman" panose="02020603050405020304" pitchFamily="18" charset="0"/>
                <a:cs typeface="Times New Roman" panose="02020603050405020304" pitchFamily="18" charset="0"/>
              </a:rPr>
              <a:t>ể</a:t>
            </a:r>
            <a:r>
              <a:rPr lang="vi-VN" sz="2800" i="1">
                <a:solidFill>
                  <a:srgbClr val="005446"/>
                </a:solidFill>
                <a:latin typeface="Times New Roman" panose="02020603050405020304" pitchFamily="18" charset="0"/>
                <a:cs typeface="Times New Roman" panose="02020603050405020304" pitchFamily="18" charset="0"/>
              </a:rPr>
              <a:t> chế tạo công cụ lao động hay vũ khí.</a:t>
            </a:r>
            <a:r>
              <a:rPr lang="en-US" sz="2800">
                <a:solidFill>
                  <a:srgbClr val="005446"/>
                </a:solidFill>
                <a:latin typeface="Times New Roman" panose="02020603050405020304" pitchFamily="18" charset="0"/>
                <a:cs typeface="Times New Roman" panose="02020603050405020304" pitchFamily="18" charset="0"/>
              </a:rPr>
              <a:t>”</a:t>
            </a:r>
            <a:endParaRPr lang="vi-VN" sz="2800">
              <a:solidFill>
                <a:srgbClr val="005446"/>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3403F9E9-EAFA-4CEA-80B3-87F7D080B2B7}"/>
              </a:ext>
            </a:extLst>
          </p:cNvPr>
          <p:cNvSpPr txBox="1"/>
          <p:nvPr/>
        </p:nvSpPr>
        <p:spPr>
          <a:xfrm>
            <a:off x="3650975" y="2390772"/>
            <a:ext cx="8136506" cy="4392692"/>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just" defTabSz="0"/>
            <a:r>
              <a:rPr lang="en-US" sz="2800">
                <a:solidFill>
                  <a:srgbClr val="005446"/>
                </a:solidFill>
                <a:latin typeface="Times New Roman" panose="02020603050405020304" pitchFamily="18" charset="0"/>
                <a:cs typeface="Times New Roman" panose="02020603050405020304" pitchFamily="18" charset="0"/>
              </a:rPr>
              <a:t>“</a:t>
            </a:r>
            <a:r>
              <a:rPr lang="vi-VN" sz="2800" i="1">
                <a:solidFill>
                  <a:srgbClr val="005446"/>
                </a:solidFill>
                <a:latin typeface="Times New Roman" panose="02020603050405020304" pitchFamily="18" charset="0"/>
                <a:cs typeface="Times New Roman" panose="02020603050405020304" pitchFamily="18" charset="0"/>
              </a:rPr>
              <a:t>Người băng </a:t>
            </a:r>
            <a:r>
              <a:rPr lang="en-US" sz="2800" i="1">
                <a:solidFill>
                  <a:srgbClr val="005446"/>
                </a:solidFill>
                <a:latin typeface="Times New Roman" panose="02020603050405020304" pitchFamily="18" charset="0"/>
                <a:cs typeface="Times New Roman" panose="02020603050405020304" pitchFamily="18" charset="0"/>
              </a:rPr>
              <a:t>Ố</a:t>
            </a:r>
            <a:r>
              <a:rPr lang="vi-VN" sz="2800" i="1">
                <a:solidFill>
                  <a:srgbClr val="005446"/>
                </a:solidFill>
                <a:latin typeface="Times New Roman" panose="02020603050405020304" pitchFamily="18" charset="0"/>
                <a:cs typeface="Times New Roman" panose="02020603050405020304" pitchFamily="18" charset="0"/>
              </a:rPr>
              <a:t>t-di hơn 5000 năm tu</a:t>
            </a:r>
            <a:r>
              <a:rPr lang="en-US" sz="2800" i="1">
                <a:solidFill>
                  <a:srgbClr val="005446"/>
                </a:solidFill>
                <a:latin typeface="Times New Roman" panose="02020603050405020304" pitchFamily="18" charset="0"/>
                <a:cs typeface="Times New Roman" panose="02020603050405020304" pitchFamily="18" charset="0"/>
              </a:rPr>
              <a:t>ổ</a:t>
            </a:r>
            <a:r>
              <a:rPr lang="vi-VN" sz="2800" i="1">
                <a:solidFill>
                  <a:srgbClr val="005446"/>
                </a:solidFill>
                <a:latin typeface="Times New Roman" panose="02020603050405020304" pitchFamily="18" charset="0"/>
                <a:cs typeface="Times New Roman" panose="02020603050405020304" pitchFamily="18" charset="0"/>
              </a:rPr>
              <a:t>i, được tìm th</a:t>
            </a:r>
            <a:r>
              <a:rPr lang="en-US" sz="2800" i="1">
                <a:solidFill>
                  <a:srgbClr val="005446"/>
                </a:solidFill>
                <a:latin typeface="Times New Roman" panose="02020603050405020304" pitchFamily="18" charset="0"/>
                <a:cs typeface="Times New Roman" panose="02020603050405020304" pitchFamily="18" charset="0"/>
              </a:rPr>
              <a:t>ấ</a:t>
            </a:r>
            <a:r>
              <a:rPr lang="vi-VN" sz="2800" i="1">
                <a:solidFill>
                  <a:srgbClr val="005446"/>
                </a:solidFill>
                <a:latin typeface="Times New Roman" panose="02020603050405020304" pitchFamily="18" charset="0"/>
                <a:cs typeface="Times New Roman" panose="02020603050405020304" pitchFamily="18" charset="0"/>
              </a:rPr>
              <a:t>y trong băng ở núi An-pơ thuộc nước </a:t>
            </a:r>
            <a:r>
              <a:rPr lang="en-US" sz="2800" i="1">
                <a:solidFill>
                  <a:srgbClr val="005446"/>
                </a:solidFill>
                <a:latin typeface="Times New Roman" panose="02020603050405020304" pitchFamily="18" charset="0"/>
                <a:cs typeface="Times New Roman" panose="02020603050405020304" pitchFamily="18" charset="0"/>
              </a:rPr>
              <a:t>Ý</a:t>
            </a:r>
            <a:r>
              <a:rPr lang="vi-VN" sz="2800" i="1">
                <a:solidFill>
                  <a:srgbClr val="005446"/>
                </a:solidFill>
                <a:latin typeface="Times New Roman" panose="02020603050405020304" pitchFamily="18" charset="0"/>
                <a:cs typeface="Times New Roman" panose="02020603050405020304" pitchFamily="18" charset="0"/>
              </a:rPr>
              <a:t>, cùng với một s</a:t>
            </a:r>
            <a:r>
              <a:rPr lang="en-US" sz="2800" i="1">
                <a:solidFill>
                  <a:srgbClr val="005446"/>
                </a:solidFill>
                <a:latin typeface="Times New Roman" panose="02020603050405020304" pitchFamily="18" charset="0"/>
                <a:cs typeface="Times New Roman" panose="02020603050405020304" pitchFamily="18" charset="0"/>
              </a:rPr>
              <a:t>ố</a:t>
            </a:r>
            <a:r>
              <a:rPr lang="vi-VN" sz="2800" i="1">
                <a:solidFill>
                  <a:srgbClr val="005446"/>
                </a:solidFill>
                <a:latin typeface="Times New Roman" panose="02020603050405020304" pitchFamily="18" charset="0"/>
                <a:cs typeface="Times New Roman" panose="02020603050405020304" pitchFamily="18" charset="0"/>
              </a:rPr>
              <a:t> công cụ bằng kim loại như </a:t>
            </a:r>
            <a:r>
              <a:rPr lang="vi-VN" sz="2800" b="1" i="1" u="sng">
                <a:solidFill>
                  <a:srgbClr val="005446"/>
                </a:solidFill>
                <a:latin typeface="Times New Roman" panose="02020603050405020304" pitchFamily="18" charset="0"/>
                <a:cs typeface="Times New Roman" panose="02020603050405020304" pitchFamily="18" charset="0"/>
              </a:rPr>
              <a:t>rìu đồng, mũi tên đồng</a:t>
            </a:r>
            <a:r>
              <a:rPr lang="vi-VN" sz="2800" i="1">
                <a:solidFill>
                  <a:srgbClr val="005446"/>
                </a:solidFill>
                <a:latin typeface="Times New Roman" panose="02020603050405020304" pitchFamily="18" charset="0"/>
                <a:cs typeface="Times New Roman" panose="02020603050405020304" pitchFamily="18" charset="0"/>
              </a:rPr>
              <a:t>. Đáng </a:t>
            </a:r>
            <a:r>
              <a:rPr lang="en-US" sz="2800" i="1">
                <a:solidFill>
                  <a:srgbClr val="005446"/>
                </a:solidFill>
                <a:latin typeface="Times New Roman" panose="02020603050405020304" pitchFamily="18" charset="0"/>
                <a:cs typeface="Times New Roman" panose="02020603050405020304" pitchFamily="18" charset="0"/>
              </a:rPr>
              <a:t>chú ý </a:t>
            </a:r>
            <a:r>
              <a:rPr lang="vi-VN" sz="2800" i="1">
                <a:solidFill>
                  <a:srgbClr val="005446"/>
                </a:solidFill>
                <a:latin typeface="Times New Roman" panose="02020603050405020304" pitchFamily="18" charset="0"/>
                <a:cs typeface="Times New Roman" panose="02020603050405020304" pitchFamily="18" charset="0"/>
              </a:rPr>
              <a:t>là trên người </a:t>
            </a:r>
            <a:r>
              <a:rPr lang="en-US" sz="2800" i="1">
                <a:solidFill>
                  <a:srgbClr val="005446"/>
                </a:solidFill>
                <a:latin typeface="Times New Roman" panose="02020603050405020304" pitchFamily="18" charset="0"/>
                <a:cs typeface="Times New Roman" panose="02020603050405020304" pitchFamily="18" charset="0"/>
              </a:rPr>
              <a:t>Ốt-đi</a:t>
            </a:r>
            <a:r>
              <a:rPr lang="vi-VN" sz="2800" i="1">
                <a:solidFill>
                  <a:srgbClr val="005446"/>
                </a:solidFill>
                <a:latin typeface="Times New Roman" panose="02020603050405020304" pitchFamily="18" charset="0"/>
                <a:cs typeface="Times New Roman" panose="02020603050405020304" pitchFamily="18" charset="0"/>
              </a:rPr>
              <a:t> vẫn còn một </a:t>
            </a:r>
            <a:r>
              <a:rPr lang="vi-VN" sz="2800" b="1" i="1" u="sng">
                <a:solidFill>
                  <a:srgbClr val="005446"/>
                </a:solidFill>
                <a:latin typeface="Times New Roman" panose="02020603050405020304" pitchFamily="18" charset="0"/>
                <a:cs typeface="Times New Roman" panose="02020603050405020304" pitchFamily="18" charset="0"/>
              </a:rPr>
              <a:t>mũi tên đồng cắm sau vai trái</a:t>
            </a:r>
            <a:r>
              <a:rPr lang="vi-VN" sz="2800" i="1">
                <a:solidFill>
                  <a:srgbClr val="005446"/>
                </a:solidFill>
                <a:latin typeface="Times New Roman" panose="02020603050405020304" pitchFamily="18" charset="0"/>
                <a:cs typeface="Times New Roman" panose="02020603050405020304" pitchFamily="18" charset="0"/>
              </a:rPr>
              <a:t>. Phát hiện nàv là một bằng chứng quan trọng giúp các nhà khoa học nghiên cứu về sự chuyển biến của xã hội cuối thời kì nguyên thuỷ, khi đá không còn là nguyên liệu duy nhất đ</a:t>
            </a:r>
            <a:r>
              <a:rPr lang="en-US" sz="2800" i="1">
                <a:solidFill>
                  <a:srgbClr val="005446"/>
                </a:solidFill>
                <a:latin typeface="Times New Roman" panose="02020603050405020304" pitchFamily="18" charset="0"/>
                <a:cs typeface="Times New Roman" panose="02020603050405020304" pitchFamily="18" charset="0"/>
              </a:rPr>
              <a:t>ể</a:t>
            </a:r>
            <a:r>
              <a:rPr lang="vi-VN" sz="2800" i="1">
                <a:solidFill>
                  <a:srgbClr val="005446"/>
                </a:solidFill>
                <a:latin typeface="Times New Roman" panose="02020603050405020304" pitchFamily="18" charset="0"/>
                <a:cs typeface="Times New Roman" panose="02020603050405020304" pitchFamily="18" charset="0"/>
              </a:rPr>
              <a:t> chế tạo công cụ lao động hay vũ khí.</a:t>
            </a:r>
            <a:r>
              <a:rPr lang="en-US" sz="2800">
                <a:solidFill>
                  <a:srgbClr val="005446"/>
                </a:solidFill>
                <a:latin typeface="Times New Roman" panose="02020603050405020304" pitchFamily="18" charset="0"/>
                <a:cs typeface="Times New Roman" panose="02020603050405020304" pitchFamily="18" charset="0"/>
              </a:rPr>
              <a:t>”</a:t>
            </a:r>
            <a:endParaRPr lang="vi-VN" sz="2800">
              <a:solidFill>
                <a:srgbClr val="00544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988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1000"/>
                                        <p:tgtEl>
                                          <p:spTgt spid="58"/>
                                        </p:tgtEl>
                                      </p:cBhvr>
                                    </p:animEffect>
                                    <p:anim calcmode="lin" valueType="num">
                                      <p:cBhvr>
                                        <p:cTn id="25" dur="1000" fill="hold"/>
                                        <p:tgtEl>
                                          <p:spTgt spid="58"/>
                                        </p:tgtEl>
                                        <p:attrNameLst>
                                          <p:attrName>ppt_x</p:attrName>
                                        </p:attrNameLst>
                                      </p:cBhvr>
                                      <p:tavLst>
                                        <p:tav tm="0">
                                          <p:val>
                                            <p:strVal val="#ppt_x"/>
                                          </p:val>
                                        </p:tav>
                                        <p:tav tm="100000">
                                          <p:val>
                                            <p:strVal val="#ppt_x"/>
                                          </p:val>
                                        </p:tav>
                                      </p:tavLst>
                                    </p:anim>
                                    <p:anim calcmode="lin" valueType="num">
                                      <p:cBhvr>
                                        <p:cTn id="2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1000"/>
                                        <p:tgtEl>
                                          <p:spTgt spid="68"/>
                                        </p:tgtEl>
                                      </p:cBhvr>
                                    </p:animEffect>
                                    <p:anim calcmode="lin" valueType="num">
                                      <p:cBhvr>
                                        <p:cTn id="32" dur="1000" fill="hold"/>
                                        <p:tgtEl>
                                          <p:spTgt spid="68"/>
                                        </p:tgtEl>
                                        <p:attrNameLst>
                                          <p:attrName>ppt_x</p:attrName>
                                        </p:attrNameLst>
                                      </p:cBhvr>
                                      <p:tavLst>
                                        <p:tav tm="0">
                                          <p:val>
                                            <p:strVal val="#ppt_x"/>
                                          </p:val>
                                        </p:tav>
                                        <p:tav tm="100000">
                                          <p:val>
                                            <p:strVal val="#ppt_x"/>
                                          </p:val>
                                        </p:tav>
                                      </p:tavLst>
                                    </p:anim>
                                    <p:anim calcmode="lin" valueType="num">
                                      <p:cBhvr>
                                        <p:cTn id="3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7"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a:t>
            </a:r>
            <a:r>
              <a:rPr lang="en-US" sz="3600" b="1" dirty="0">
                <a:solidFill>
                  <a:srgbClr val="00B0F0"/>
                </a:solidFill>
                <a:latin typeface="Times New Roman" panose="02020603050405020304" pitchFamily="18" charset="0"/>
                <a:cs typeface="Times New Roman" panose="02020603050405020304" pitchFamily="18" charset="0"/>
              </a:rPr>
              <a:t>. SỰ XUẤT HIỆN CỦA CÔNG CỤ BẰNG KIM LOẠI</a:t>
            </a:r>
          </a:p>
        </p:txBody>
      </p:sp>
      <p:grpSp>
        <p:nvGrpSpPr>
          <p:cNvPr id="19" name="Group 18">
            <a:extLst>
              <a:ext uri="{FF2B5EF4-FFF2-40B4-BE49-F238E27FC236}">
                <a16:creationId xmlns:a16="http://schemas.microsoft.com/office/drawing/2014/main" id="{7C4C55E6-D141-4A24-86F2-6C5ABB7A75AC}"/>
              </a:ext>
            </a:extLst>
          </p:cNvPr>
          <p:cNvGrpSpPr/>
          <p:nvPr/>
        </p:nvGrpSpPr>
        <p:grpSpPr>
          <a:xfrm>
            <a:off x="1511301" y="913604"/>
            <a:ext cx="4888032" cy="2887965"/>
            <a:chOff x="6799857" y="3390249"/>
            <a:chExt cx="4528199" cy="2887965"/>
          </a:xfrm>
        </p:grpSpPr>
        <p:sp>
          <p:nvSpPr>
            <p:cNvPr id="20" name="Freeform 12">
              <a:extLst>
                <a:ext uri="{FF2B5EF4-FFF2-40B4-BE49-F238E27FC236}">
                  <a16:creationId xmlns:a16="http://schemas.microsoft.com/office/drawing/2014/main" id="{D8335FAE-7490-475E-9CEA-E57761F4FC6A}"/>
                </a:ext>
              </a:extLst>
            </p:cNvPr>
            <p:cNvSpPr/>
            <p:nvPr/>
          </p:nvSpPr>
          <p:spPr>
            <a:xfrm>
              <a:off x="6799857" y="3570467"/>
              <a:ext cx="4528199" cy="2707747"/>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800" b="1" dirty="0">
                  <a:solidFill>
                    <a:srgbClr val="005446"/>
                  </a:solidFill>
                  <a:latin typeface="Times New Roman" panose="02020603050405020304" pitchFamily="18" charset="0"/>
                  <a:cs typeface="Times New Roman" panose="02020603050405020304" pitchFamily="18" charset="0"/>
                </a:rPr>
                <a:t>Kim loại được phát hiện ra</a:t>
              </a:r>
              <a:endParaRPr lang="en-US" sz="2800" b="1" dirty="0">
                <a:solidFill>
                  <a:srgbClr val="005446"/>
                </a:solidFill>
                <a:latin typeface="Times New Roman" panose="02020603050405020304" pitchFamily="18" charset="0"/>
                <a:cs typeface="Times New Roman" panose="02020603050405020304" pitchFamily="18" charset="0"/>
              </a:endParaRPr>
            </a:p>
            <a:p>
              <a:pPr algn="ctr">
                <a:defRPr/>
              </a:pPr>
              <a:r>
                <a:rPr lang="vi-VN" sz="2800" b="1" dirty="0">
                  <a:solidFill>
                    <a:srgbClr val="005446"/>
                  </a:solidFill>
                  <a:latin typeface="Times New Roman" panose="02020603050405020304" pitchFamily="18" charset="0"/>
                  <a:cs typeface="Times New Roman" panose="02020603050405020304" pitchFamily="18" charset="0"/>
                </a:rPr>
                <a:t> như thế nào? </a:t>
              </a:r>
              <a:endParaRPr lang="en-US" sz="2800" b="1" dirty="0">
                <a:solidFill>
                  <a:srgbClr val="005446"/>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5674E477-2603-44E3-9E0F-04B70029C0EC}"/>
                </a:ext>
              </a:extLst>
            </p:cNvPr>
            <p:cNvGrpSpPr/>
            <p:nvPr/>
          </p:nvGrpSpPr>
          <p:grpSpPr>
            <a:xfrm>
              <a:off x="8282146" y="3390249"/>
              <a:ext cx="961862" cy="961860"/>
              <a:chOff x="3222269" y="-1251"/>
              <a:chExt cx="4610108" cy="4610100"/>
            </a:xfrm>
          </p:grpSpPr>
          <p:sp>
            <p:nvSpPr>
              <p:cNvPr id="22" name="Freeform 24">
                <a:extLst>
                  <a:ext uri="{FF2B5EF4-FFF2-40B4-BE49-F238E27FC236}">
                    <a16:creationId xmlns:a16="http://schemas.microsoft.com/office/drawing/2014/main" id="{296C7B8C-7370-4DBE-A324-79AF6A81103C}"/>
                  </a:ext>
                </a:extLst>
              </p:cNvPr>
              <p:cNvSpPr/>
              <p:nvPr/>
            </p:nvSpPr>
            <p:spPr>
              <a:xfrm>
                <a:off x="3222269" y="-1251"/>
                <a:ext cx="4610108" cy="4610100"/>
              </a:xfrm>
              <a:custGeom>
                <a:avLst/>
                <a:gdLst>
                  <a:gd name="connsiteX0" fmla="*/ 2305054 w 4610108"/>
                  <a:gd name="connsiteY0" fmla="*/ 400050 h 4610100"/>
                  <a:gd name="connsiteX1" fmla="*/ 2171704 w 4610108"/>
                  <a:gd name="connsiteY1" fmla="*/ 533400 h 4610100"/>
                  <a:gd name="connsiteX2" fmla="*/ 2305054 w 4610108"/>
                  <a:gd name="connsiteY2" fmla="*/ 666750 h 4610100"/>
                  <a:gd name="connsiteX3" fmla="*/ 2438404 w 4610108"/>
                  <a:gd name="connsiteY3" fmla="*/ 533400 h 4610100"/>
                  <a:gd name="connsiteX4" fmla="*/ 2305054 w 4610108"/>
                  <a:gd name="connsiteY4" fmla="*/ 400050 h 4610100"/>
                  <a:gd name="connsiteX5" fmla="*/ 2305054 w 4610108"/>
                  <a:gd name="connsiteY5" fmla="*/ 0 h 4610100"/>
                  <a:gd name="connsiteX6" fmla="*/ 2824564 w 4610108"/>
                  <a:gd name="connsiteY6" fmla="*/ 784424 h 4610100"/>
                  <a:gd name="connsiteX7" fmla="*/ 3729662 w 4610108"/>
                  <a:gd name="connsiteY7" fmla="*/ 440218 h 4610100"/>
                  <a:gd name="connsiteX8" fmla="*/ 3665140 w 4610108"/>
                  <a:gd name="connsiteY8" fmla="*/ 1365247 h 4610100"/>
                  <a:gd name="connsiteX9" fmla="*/ 4610108 w 4610108"/>
                  <a:gd name="connsiteY9" fmla="*/ 1592743 h 4610100"/>
                  <a:gd name="connsiteX10" fmla="*/ 3986207 w 4610108"/>
                  <a:gd name="connsiteY10" fmla="*/ 2305050 h 4610100"/>
                  <a:gd name="connsiteX11" fmla="*/ 4610108 w 4610108"/>
                  <a:gd name="connsiteY11" fmla="*/ 3017357 h 4610100"/>
                  <a:gd name="connsiteX12" fmla="*/ 3665140 w 4610108"/>
                  <a:gd name="connsiteY12" fmla="*/ 3244853 h 4610100"/>
                  <a:gd name="connsiteX13" fmla="*/ 3729662 w 4610108"/>
                  <a:gd name="connsiteY13" fmla="*/ 4169882 h 4610100"/>
                  <a:gd name="connsiteX14" fmla="*/ 2824564 w 4610108"/>
                  <a:gd name="connsiteY14" fmla="*/ 3825676 h 4610100"/>
                  <a:gd name="connsiteX15" fmla="*/ 2305054 w 4610108"/>
                  <a:gd name="connsiteY15" fmla="*/ 4610100 h 4610100"/>
                  <a:gd name="connsiteX16" fmla="*/ 1785544 w 4610108"/>
                  <a:gd name="connsiteY16" fmla="*/ 3825676 h 4610100"/>
                  <a:gd name="connsiteX17" fmla="*/ 880446 w 4610108"/>
                  <a:gd name="connsiteY17" fmla="*/ 4169882 h 4610100"/>
                  <a:gd name="connsiteX18" fmla="*/ 944968 w 4610108"/>
                  <a:gd name="connsiteY18" fmla="*/ 3244853 h 4610100"/>
                  <a:gd name="connsiteX19" fmla="*/ 0 w 4610108"/>
                  <a:gd name="connsiteY19" fmla="*/ 3017357 h 4610100"/>
                  <a:gd name="connsiteX20" fmla="*/ 623901 w 4610108"/>
                  <a:gd name="connsiteY20" fmla="*/ 2305050 h 4610100"/>
                  <a:gd name="connsiteX21" fmla="*/ 0 w 4610108"/>
                  <a:gd name="connsiteY21" fmla="*/ 1592743 h 4610100"/>
                  <a:gd name="connsiteX22" fmla="*/ 944968 w 4610108"/>
                  <a:gd name="connsiteY22" fmla="*/ 1365247 h 4610100"/>
                  <a:gd name="connsiteX23" fmla="*/ 880446 w 4610108"/>
                  <a:gd name="connsiteY23" fmla="*/ 440218 h 4610100"/>
                  <a:gd name="connsiteX24" fmla="*/ 1785544 w 4610108"/>
                  <a:gd name="connsiteY24" fmla="*/ 784424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0108" h="4610100">
                    <a:moveTo>
                      <a:pt x="2305054" y="400050"/>
                    </a:moveTo>
                    <a:cubicBezTo>
                      <a:pt x="2231407" y="400050"/>
                      <a:pt x="2171704" y="459753"/>
                      <a:pt x="2171704" y="533400"/>
                    </a:cubicBezTo>
                    <a:cubicBezTo>
                      <a:pt x="2171704" y="607047"/>
                      <a:pt x="2231407" y="666750"/>
                      <a:pt x="2305054" y="666750"/>
                    </a:cubicBezTo>
                    <a:cubicBezTo>
                      <a:pt x="2378701" y="666750"/>
                      <a:pt x="2438404" y="607047"/>
                      <a:pt x="2438404" y="533400"/>
                    </a:cubicBezTo>
                    <a:cubicBezTo>
                      <a:pt x="2438404" y="459753"/>
                      <a:pt x="2378701" y="400050"/>
                      <a:pt x="2305054" y="400050"/>
                    </a:cubicBezTo>
                    <a:close/>
                    <a:moveTo>
                      <a:pt x="2305054" y="0"/>
                    </a:moveTo>
                    <a:lnTo>
                      <a:pt x="2824564" y="784424"/>
                    </a:lnTo>
                    <a:lnTo>
                      <a:pt x="3729662" y="440218"/>
                    </a:lnTo>
                    <a:lnTo>
                      <a:pt x="3665140" y="1365247"/>
                    </a:lnTo>
                    <a:lnTo>
                      <a:pt x="4610108" y="1592743"/>
                    </a:lnTo>
                    <a:lnTo>
                      <a:pt x="3986207" y="2305050"/>
                    </a:lnTo>
                    <a:lnTo>
                      <a:pt x="4610108" y="3017357"/>
                    </a:lnTo>
                    <a:lnTo>
                      <a:pt x="3665140" y="3244853"/>
                    </a:lnTo>
                    <a:lnTo>
                      <a:pt x="3729662" y="4169882"/>
                    </a:lnTo>
                    <a:lnTo>
                      <a:pt x="2824564" y="3825676"/>
                    </a:lnTo>
                    <a:lnTo>
                      <a:pt x="2305054" y="4610100"/>
                    </a:lnTo>
                    <a:lnTo>
                      <a:pt x="1785544" y="3825676"/>
                    </a:lnTo>
                    <a:lnTo>
                      <a:pt x="880446" y="4169882"/>
                    </a:lnTo>
                    <a:lnTo>
                      <a:pt x="944968" y="3244853"/>
                    </a:lnTo>
                    <a:lnTo>
                      <a:pt x="0" y="3017357"/>
                    </a:lnTo>
                    <a:lnTo>
                      <a:pt x="623901" y="2305050"/>
                    </a:lnTo>
                    <a:lnTo>
                      <a:pt x="0" y="1592743"/>
                    </a:lnTo>
                    <a:lnTo>
                      <a:pt x="944968" y="1365247"/>
                    </a:lnTo>
                    <a:lnTo>
                      <a:pt x="880446" y="440218"/>
                    </a:lnTo>
                    <a:lnTo>
                      <a:pt x="1785544" y="784424"/>
                    </a:lnTo>
                    <a:close/>
                  </a:path>
                </a:pathLst>
              </a:custGeom>
              <a:solidFill>
                <a:srgbClr val="FD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DC9A8CEA-C51E-4775-9F57-ABD6B7022B3C}"/>
                  </a:ext>
                </a:extLst>
              </p:cNvPr>
              <p:cNvSpPr/>
              <p:nvPr/>
            </p:nvSpPr>
            <p:spPr>
              <a:xfrm>
                <a:off x="4117621" y="894101"/>
                <a:ext cx="2819399" cy="2819400"/>
              </a:xfrm>
              <a:prstGeom prst="ellipse">
                <a:avLst/>
              </a:prstGeom>
              <a:solidFill>
                <a:srgbClr val="F4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grpSp>
        <p:nvGrpSpPr>
          <p:cNvPr id="24" name="Group 23">
            <a:extLst>
              <a:ext uri="{FF2B5EF4-FFF2-40B4-BE49-F238E27FC236}">
                <a16:creationId xmlns:a16="http://schemas.microsoft.com/office/drawing/2014/main" id="{604C58D4-B471-4853-9C2D-30486C832C17}"/>
              </a:ext>
            </a:extLst>
          </p:cNvPr>
          <p:cNvGrpSpPr/>
          <p:nvPr/>
        </p:nvGrpSpPr>
        <p:grpSpPr>
          <a:xfrm>
            <a:off x="6586139" y="788983"/>
            <a:ext cx="5402662" cy="3012586"/>
            <a:chOff x="7667497" y="3265628"/>
            <a:chExt cx="4352793" cy="3012586"/>
          </a:xfrm>
        </p:grpSpPr>
        <p:sp>
          <p:nvSpPr>
            <p:cNvPr id="25" name="Freeform 12">
              <a:extLst>
                <a:ext uri="{FF2B5EF4-FFF2-40B4-BE49-F238E27FC236}">
                  <a16:creationId xmlns:a16="http://schemas.microsoft.com/office/drawing/2014/main" id="{0BE3764B-74DC-4EE4-8784-8572681618DA}"/>
                </a:ext>
              </a:extLst>
            </p:cNvPr>
            <p:cNvSpPr/>
            <p:nvPr/>
          </p:nvSpPr>
          <p:spPr>
            <a:xfrm>
              <a:off x="7667497" y="3570467"/>
              <a:ext cx="4352793" cy="2707747"/>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800" b="1" dirty="0">
                  <a:solidFill>
                    <a:srgbClr val="005446"/>
                  </a:solidFill>
                  <a:latin typeface="Times New Roman" panose="02020603050405020304" pitchFamily="18" charset="0"/>
                  <a:cs typeface="Times New Roman" panose="02020603050405020304" pitchFamily="18" charset="0"/>
                </a:rPr>
                <a:t>Đồng có ở đâu? Ngoài đồng ra, những kim loại nào còn được khai thác trong tự nhiên?</a:t>
              </a:r>
              <a:endParaRPr lang="en-US" sz="2800" b="1" dirty="0">
                <a:solidFill>
                  <a:srgbClr val="005446"/>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2CFB40DB-2FA7-4ED2-B877-6827B846328F}"/>
                </a:ext>
              </a:extLst>
            </p:cNvPr>
            <p:cNvGrpSpPr/>
            <p:nvPr/>
          </p:nvGrpSpPr>
          <p:grpSpPr>
            <a:xfrm>
              <a:off x="8771268" y="3265628"/>
              <a:ext cx="961862" cy="961860"/>
              <a:chOff x="5566582" y="-598547"/>
              <a:chExt cx="4610108" cy="4610100"/>
            </a:xfrm>
          </p:grpSpPr>
          <p:sp>
            <p:nvSpPr>
              <p:cNvPr id="27" name="Freeform 24">
                <a:extLst>
                  <a:ext uri="{FF2B5EF4-FFF2-40B4-BE49-F238E27FC236}">
                    <a16:creationId xmlns:a16="http://schemas.microsoft.com/office/drawing/2014/main" id="{43B9E698-BA8A-4134-AAC7-5A888932B3FF}"/>
                  </a:ext>
                </a:extLst>
              </p:cNvPr>
              <p:cNvSpPr/>
              <p:nvPr/>
            </p:nvSpPr>
            <p:spPr>
              <a:xfrm>
                <a:off x="5566582" y="-598547"/>
                <a:ext cx="4610108" cy="4610100"/>
              </a:xfrm>
              <a:custGeom>
                <a:avLst/>
                <a:gdLst>
                  <a:gd name="connsiteX0" fmla="*/ 2305054 w 4610108"/>
                  <a:gd name="connsiteY0" fmla="*/ 400050 h 4610100"/>
                  <a:gd name="connsiteX1" fmla="*/ 2171704 w 4610108"/>
                  <a:gd name="connsiteY1" fmla="*/ 533400 h 4610100"/>
                  <a:gd name="connsiteX2" fmla="*/ 2305054 w 4610108"/>
                  <a:gd name="connsiteY2" fmla="*/ 666750 h 4610100"/>
                  <a:gd name="connsiteX3" fmla="*/ 2438404 w 4610108"/>
                  <a:gd name="connsiteY3" fmla="*/ 533400 h 4610100"/>
                  <a:gd name="connsiteX4" fmla="*/ 2305054 w 4610108"/>
                  <a:gd name="connsiteY4" fmla="*/ 400050 h 4610100"/>
                  <a:gd name="connsiteX5" fmla="*/ 2305054 w 4610108"/>
                  <a:gd name="connsiteY5" fmla="*/ 0 h 4610100"/>
                  <a:gd name="connsiteX6" fmla="*/ 2824564 w 4610108"/>
                  <a:gd name="connsiteY6" fmla="*/ 784424 h 4610100"/>
                  <a:gd name="connsiteX7" fmla="*/ 3729662 w 4610108"/>
                  <a:gd name="connsiteY7" fmla="*/ 440218 h 4610100"/>
                  <a:gd name="connsiteX8" fmla="*/ 3665140 w 4610108"/>
                  <a:gd name="connsiteY8" fmla="*/ 1365247 h 4610100"/>
                  <a:gd name="connsiteX9" fmla="*/ 4610108 w 4610108"/>
                  <a:gd name="connsiteY9" fmla="*/ 1592743 h 4610100"/>
                  <a:gd name="connsiteX10" fmla="*/ 3986207 w 4610108"/>
                  <a:gd name="connsiteY10" fmla="*/ 2305050 h 4610100"/>
                  <a:gd name="connsiteX11" fmla="*/ 4610108 w 4610108"/>
                  <a:gd name="connsiteY11" fmla="*/ 3017357 h 4610100"/>
                  <a:gd name="connsiteX12" fmla="*/ 3665140 w 4610108"/>
                  <a:gd name="connsiteY12" fmla="*/ 3244853 h 4610100"/>
                  <a:gd name="connsiteX13" fmla="*/ 3729662 w 4610108"/>
                  <a:gd name="connsiteY13" fmla="*/ 4169882 h 4610100"/>
                  <a:gd name="connsiteX14" fmla="*/ 2824564 w 4610108"/>
                  <a:gd name="connsiteY14" fmla="*/ 3825676 h 4610100"/>
                  <a:gd name="connsiteX15" fmla="*/ 2305054 w 4610108"/>
                  <a:gd name="connsiteY15" fmla="*/ 4610100 h 4610100"/>
                  <a:gd name="connsiteX16" fmla="*/ 1785544 w 4610108"/>
                  <a:gd name="connsiteY16" fmla="*/ 3825676 h 4610100"/>
                  <a:gd name="connsiteX17" fmla="*/ 880446 w 4610108"/>
                  <a:gd name="connsiteY17" fmla="*/ 4169882 h 4610100"/>
                  <a:gd name="connsiteX18" fmla="*/ 944968 w 4610108"/>
                  <a:gd name="connsiteY18" fmla="*/ 3244853 h 4610100"/>
                  <a:gd name="connsiteX19" fmla="*/ 0 w 4610108"/>
                  <a:gd name="connsiteY19" fmla="*/ 3017357 h 4610100"/>
                  <a:gd name="connsiteX20" fmla="*/ 623901 w 4610108"/>
                  <a:gd name="connsiteY20" fmla="*/ 2305050 h 4610100"/>
                  <a:gd name="connsiteX21" fmla="*/ 0 w 4610108"/>
                  <a:gd name="connsiteY21" fmla="*/ 1592743 h 4610100"/>
                  <a:gd name="connsiteX22" fmla="*/ 944968 w 4610108"/>
                  <a:gd name="connsiteY22" fmla="*/ 1365247 h 4610100"/>
                  <a:gd name="connsiteX23" fmla="*/ 880446 w 4610108"/>
                  <a:gd name="connsiteY23" fmla="*/ 440218 h 4610100"/>
                  <a:gd name="connsiteX24" fmla="*/ 1785544 w 4610108"/>
                  <a:gd name="connsiteY24" fmla="*/ 784424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0108" h="4610100">
                    <a:moveTo>
                      <a:pt x="2305054" y="400050"/>
                    </a:moveTo>
                    <a:cubicBezTo>
                      <a:pt x="2231407" y="400050"/>
                      <a:pt x="2171704" y="459753"/>
                      <a:pt x="2171704" y="533400"/>
                    </a:cubicBezTo>
                    <a:cubicBezTo>
                      <a:pt x="2171704" y="607047"/>
                      <a:pt x="2231407" y="666750"/>
                      <a:pt x="2305054" y="666750"/>
                    </a:cubicBezTo>
                    <a:cubicBezTo>
                      <a:pt x="2378701" y="666750"/>
                      <a:pt x="2438404" y="607047"/>
                      <a:pt x="2438404" y="533400"/>
                    </a:cubicBezTo>
                    <a:cubicBezTo>
                      <a:pt x="2438404" y="459753"/>
                      <a:pt x="2378701" y="400050"/>
                      <a:pt x="2305054" y="400050"/>
                    </a:cubicBezTo>
                    <a:close/>
                    <a:moveTo>
                      <a:pt x="2305054" y="0"/>
                    </a:moveTo>
                    <a:lnTo>
                      <a:pt x="2824564" y="784424"/>
                    </a:lnTo>
                    <a:lnTo>
                      <a:pt x="3729662" y="440218"/>
                    </a:lnTo>
                    <a:lnTo>
                      <a:pt x="3665140" y="1365247"/>
                    </a:lnTo>
                    <a:lnTo>
                      <a:pt x="4610108" y="1592743"/>
                    </a:lnTo>
                    <a:lnTo>
                      <a:pt x="3986207" y="2305050"/>
                    </a:lnTo>
                    <a:lnTo>
                      <a:pt x="4610108" y="3017357"/>
                    </a:lnTo>
                    <a:lnTo>
                      <a:pt x="3665140" y="3244853"/>
                    </a:lnTo>
                    <a:lnTo>
                      <a:pt x="3729662" y="4169882"/>
                    </a:lnTo>
                    <a:lnTo>
                      <a:pt x="2824564" y="3825676"/>
                    </a:lnTo>
                    <a:lnTo>
                      <a:pt x="2305054" y="4610100"/>
                    </a:lnTo>
                    <a:lnTo>
                      <a:pt x="1785544" y="3825676"/>
                    </a:lnTo>
                    <a:lnTo>
                      <a:pt x="880446" y="4169882"/>
                    </a:lnTo>
                    <a:lnTo>
                      <a:pt x="944968" y="3244853"/>
                    </a:lnTo>
                    <a:lnTo>
                      <a:pt x="0" y="3017357"/>
                    </a:lnTo>
                    <a:lnTo>
                      <a:pt x="623901" y="2305050"/>
                    </a:lnTo>
                    <a:lnTo>
                      <a:pt x="0" y="1592743"/>
                    </a:lnTo>
                    <a:lnTo>
                      <a:pt x="944968" y="1365247"/>
                    </a:lnTo>
                    <a:lnTo>
                      <a:pt x="880446" y="440218"/>
                    </a:lnTo>
                    <a:lnTo>
                      <a:pt x="1785544" y="784424"/>
                    </a:lnTo>
                    <a:close/>
                  </a:path>
                </a:pathLst>
              </a:custGeom>
              <a:solidFill>
                <a:srgbClr val="FD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65163F96-ECDD-4908-9A63-2D66BC17028E}"/>
                  </a:ext>
                </a:extLst>
              </p:cNvPr>
              <p:cNvSpPr/>
              <p:nvPr/>
            </p:nvSpPr>
            <p:spPr>
              <a:xfrm>
                <a:off x="6461934" y="296805"/>
                <a:ext cx="2819399" cy="2819400"/>
              </a:xfrm>
              <a:prstGeom prst="ellipse">
                <a:avLst/>
              </a:prstGeom>
              <a:solidFill>
                <a:srgbClr val="F4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sp>
        <p:nvSpPr>
          <p:cNvPr id="29" name="Rectangle 28">
            <a:extLst>
              <a:ext uri="{FF2B5EF4-FFF2-40B4-BE49-F238E27FC236}">
                <a16:creationId xmlns:a16="http://schemas.microsoft.com/office/drawing/2014/main" id="{D9F61FC6-8804-42F6-8154-A89D78B4EA50}"/>
              </a:ext>
            </a:extLst>
          </p:cNvPr>
          <p:cNvSpPr/>
          <p:nvPr/>
        </p:nvSpPr>
        <p:spPr>
          <a:xfrm>
            <a:off x="1511300" y="4620466"/>
            <a:ext cx="4985753" cy="1876587"/>
          </a:xfrm>
          <a:prstGeom prst="rect">
            <a:avLst/>
          </a:prstGeom>
          <a:solidFill>
            <a:schemeClr val="bg1"/>
          </a:solidFill>
          <a:ln w="76200">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5446"/>
                </a:solidFill>
                <a:latin typeface="Times New Roman" panose="02020603050405020304" pitchFamily="18" charset="0"/>
                <a:cs typeface="Times New Roman" panose="02020603050405020304" pitchFamily="18" charset="0"/>
              </a:rPr>
              <a:t>Kim loại được con người tình cờ phát hiện ra khi khai thác đá vào khoảng thiên niên kỉ IV TCN. </a:t>
            </a:r>
          </a:p>
        </p:txBody>
      </p:sp>
      <p:sp>
        <p:nvSpPr>
          <p:cNvPr id="30" name="Rectangle 29">
            <a:extLst>
              <a:ext uri="{FF2B5EF4-FFF2-40B4-BE49-F238E27FC236}">
                <a16:creationId xmlns:a16="http://schemas.microsoft.com/office/drawing/2014/main" id="{FE9EB6E0-1C18-41F8-89C3-9FB6B6876508}"/>
              </a:ext>
            </a:extLst>
          </p:cNvPr>
          <p:cNvSpPr/>
          <p:nvPr/>
        </p:nvSpPr>
        <p:spPr>
          <a:xfrm>
            <a:off x="6834133" y="4677181"/>
            <a:ext cx="5154668" cy="1876587"/>
          </a:xfrm>
          <a:prstGeom prst="rect">
            <a:avLst/>
          </a:prstGeom>
          <a:solidFill>
            <a:schemeClr val="bg1"/>
          </a:solidFill>
          <a:ln w="76200">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005446"/>
                </a:solidFill>
                <a:latin typeface="Times New Roman" panose="02020603050405020304" pitchFamily="18" charset="0"/>
                <a:cs typeface="Times New Roman" panose="02020603050405020304" pitchFamily="18" charset="0"/>
              </a:rPr>
              <a:t>Đồng có sẵn trong tự nhiên, là đồng đỏ. Việc biết sử dụng lửa và làm đồ gốm dẫn đến việc luyện ra đồng thau, sắt.</a:t>
            </a:r>
            <a:endParaRPr lang="vi-VN" sz="2800" dirty="0">
              <a:solidFill>
                <a:srgbClr val="005446"/>
              </a:solidFill>
              <a:latin typeface="Times New Roman" panose="02020603050405020304" pitchFamily="18" charset="0"/>
              <a:cs typeface="Times New Roman" panose="02020603050405020304" pitchFamily="18" charset="0"/>
            </a:endParaRPr>
          </a:p>
        </p:txBody>
      </p:sp>
      <p:sp>
        <p:nvSpPr>
          <p:cNvPr id="2" name="Arrow: Down 1">
            <a:extLst>
              <a:ext uri="{FF2B5EF4-FFF2-40B4-BE49-F238E27FC236}">
                <a16:creationId xmlns:a16="http://schemas.microsoft.com/office/drawing/2014/main" id="{187EAAC1-49F2-4102-AF28-7E6A1BDB3302}"/>
              </a:ext>
            </a:extLst>
          </p:cNvPr>
          <p:cNvSpPr/>
          <p:nvPr/>
        </p:nvSpPr>
        <p:spPr>
          <a:xfrm>
            <a:off x="3863002" y="3411013"/>
            <a:ext cx="238423" cy="1141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32" name="Arrow: Down 31">
            <a:extLst>
              <a:ext uri="{FF2B5EF4-FFF2-40B4-BE49-F238E27FC236}">
                <a16:creationId xmlns:a16="http://schemas.microsoft.com/office/drawing/2014/main" id="{F0E07CD0-EF04-44E3-9877-C4EDED6045CB}"/>
              </a:ext>
            </a:extLst>
          </p:cNvPr>
          <p:cNvSpPr/>
          <p:nvPr/>
        </p:nvSpPr>
        <p:spPr>
          <a:xfrm>
            <a:off x="9173044" y="3478918"/>
            <a:ext cx="238423" cy="1141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Tree>
    <p:extLst>
      <p:ext uri="{BB962C8B-B14F-4D97-AF65-F5344CB8AC3E}">
        <p14:creationId xmlns:p14="http://schemas.microsoft.com/office/powerpoint/2010/main" val="1802151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750"/>
                                        <p:tgtEl>
                                          <p:spTgt spid="2"/>
                                        </p:tgtEl>
                                      </p:cBhvr>
                                    </p:animEffect>
                                  </p:childTnLst>
                                </p:cTn>
                              </p:par>
                            </p:childTnLst>
                          </p:cTn>
                        </p:par>
                        <p:par>
                          <p:cTn id="27" fill="hold">
                            <p:stCondLst>
                              <p:cond delay="75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750"/>
                                        <p:tgtEl>
                                          <p:spTgt spid="32"/>
                                        </p:tgtEl>
                                      </p:cBhvr>
                                    </p:animEffect>
                                  </p:childTnLst>
                                </p:cTn>
                              </p:par>
                            </p:childTnLst>
                          </p:cTn>
                        </p:par>
                        <p:par>
                          <p:cTn id="38" fill="hold">
                            <p:stCondLst>
                              <p:cond delay="750"/>
                            </p:stCondLst>
                            <p:childTnLst>
                              <p:par>
                                <p:cTn id="39" presetID="42"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animBg="1"/>
      <p:bldP spid="30" grpId="0" animBg="1"/>
      <p:bldP spid="2"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a:t>
            </a:r>
            <a:r>
              <a:rPr lang="en-US" sz="3600" b="1" dirty="0">
                <a:solidFill>
                  <a:srgbClr val="00B0F0"/>
                </a:solidFill>
                <a:latin typeface="Times New Roman" panose="02020603050405020304" pitchFamily="18" charset="0"/>
                <a:cs typeface="Times New Roman" panose="02020603050405020304" pitchFamily="18" charset="0"/>
              </a:rPr>
              <a:t>. SỰ XUẤT HIỆN CỦA CÔNG CỤ BẰNG KIM LOẠI</a:t>
            </a:r>
          </a:p>
        </p:txBody>
      </p:sp>
      <p:grpSp>
        <p:nvGrpSpPr>
          <p:cNvPr id="19" name="Group 18">
            <a:extLst>
              <a:ext uri="{FF2B5EF4-FFF2-40B4-BE49-F238E27FC236}">
                <a16:creationId xmlns:a16="http://schemas.microsoft.com/office/drawing/2014/main" id="{7C4C55E6-D141-4A24-86F2-6C5ABB7A75AC}"/>
              </a:ext>
            </a:extLst>
          </p:cNvPr>
          <p:cNvGrpSpPr/>
          <p:nvPr/>
        </p:nvGrpSpPr>
        <p:grpSpPr>
          <a:xfrm>
            <a:off x="254000" y="649328"/>
            <a:ext cx="5920768" cy="3347318"/>
            <a:chOff x="6713574" y="3012958"/>
            <a:chExt cx="5920768" cy="3347318"/>
          </a:xfrm>
        </p:grpSpPr>
        <p:sp>
          <p:nvSpPr>
            <p:cNvPr id="20" name="Freeform 12">
              <a:extLst>
                <a:ext uri="{FF2B5EF4-FFF2-40B4-BE49-F238E27FC236}">
                  <a16:creationId xmlns:a16="http://schemas.microsoft.com/office/drawing/2014/main" id="{D8335FAE-7490-475E-9CEA-E57761F4FC6A}"/>
                </a:ext>
              </a:extLst>
            </p:cNvPr>
            <p:cNvSpPr/>
            <p:nvPr/>
          </p:nvSpPr>
          <p:spPr>
            <a:xfrm>
              <a:off x="6713574" y="3108769"/>
              <a:ext cx="5920768" cy="3251507"/>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800" b="1" dirty="0">
                  <a:solidFill>
                    <a:srgbClr val="005446"/>
                  </a:solidFill>
                  <a:latin typeface="Times New Roman" panose="02020603050405020304" pitchFamily="18" charset="0"/>
                  <a:cs typeface="Times New Roman" panose="02020603050405020304" pitchFamily="18" charset="0"/>
                </a:rPr>
                <a:t>Các em hãy quan sát Hình 5.2 đến Hình 5.4 và trả lời câu hỏi: Công cụ và vật dụng bằng kim loại có điểm gì khác biệt về hình dáng, chủng loại so với công cụ bằng đá?</a:t>
              </a:r>
              <a:endParaRPr lang="en-US" sz="2800" b="1" dirty="0">
                <a:solidFill>
                  <a:srgbClr val="005446"/>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5674E477-2603-44E3-9E0F-04B70029C0EC}"/>
                </a:ext>
              </a:extLst>
            </p:cNvPr>
            <p:cNvGrpSpPr/>
            <p:nvPr/>
          </p:nvGrpSpPr>
          <p:grpSpPr>
            <a:xfrm>
              <a:off x="8552730" y="3012958"/>
              <a:ext cx="647955" cy="647954"/>
              <a:chOff x="4519150" y="-1809570"/>
              <a:chExt cx="3105583" cy="3105580"/>
            </a:xfrm>
          </p:grpSpPr>
          <p:sp>
            <p:nvSpPr>
              <p:cNvPr id="22" name="Freeform 24">
                <a:extLst>
                  <a:ext uri="{FF2B5EF4-FFF2-40B4-BE49-F238E27FC236}">
                    <a16:creationId xmlns:a16="http://schemas.microsoft.com/office/drawing/2014/main" id="{296C7B8C-7370-4DBE-A324-79AF6A81103C}"/>
                  </a:ext>
                </a:extLst>
              </p:cNvPr>
              <p:cNvSpPr/>
              <p:nvPr/>
            </p:nvSpPr>
            <p:spPr>
              <a:xfrm>
                <a:off x="4519150" y="-1809570"/>
                <a:ext cx="3105583" cy="3105580"/>
              </a:xfrm>
              <a:custGeom>
                <a:avLst/>
                <a:gdLst>
                  <a:gd name="connsiteX0" fmla="*/ 2305054 w 4610108"/>
                  <a:gd name="connsiteY0" fmla="*/ 400050 h 4610100"/>
                  <a:gd name="connsiteX1" fmla="*/ 2171704 w 4610108"/>
                  <a:gd name="connsiteY1" fmla="*/ 533400 h 4610100"/>
                  <a:gd name="connsiteX2" fmla="*/ 2305054 w 4610108"/>
                  <a:gd name="connsiteY2" fmla="*/ 666750 h 4610100"/>
                  <a:gd name="connsiteX3" fmla="*/ 2438404 w 4610108"/>
                  <a:gd name="connsiteY3" fmla="*/ 533400 h 4610100"/>
                  <a:gd name="connsiteX4" fmla="*/ 2305054 w 4610108"/>
                  <a:gd name="connsiteY4" fmla="*/ 400050 h 4610100"/>
                  <a:gd name="connsiteX5" fmla="*/ 2305054 w 4610108"/>
                  <a:gd name="connsiteY5" fmla="*/ 0 h 4610100"/>
                  <a:gd name="connsiteX6" fmla="*/ 2824564 w 4610108"/>
                  <a:gd name="connsiteY6" fmla="*/ 784424 h 4610100"/>
                  <a:gd name="connsiteX7" fmla="*/ 3729662 w 4610108"/>
                  <a:gd name="connsiteY7" fmla="*/ 440218 h 4610100"/>
                  <a:gd name="connsiteX8" fmla="*/ 3665140 w 4610108"/>
                  <a:gd name="connsiteY8" fmla="*/ 1365247 h 4610100"/>
                  <a:gd name="connsiteX9" fmla="*/ 4610108 w 4610108"/>
                  <a:gd name="connsiteY9" fmla="*/ 1592743 h 4610100"/>
                  <a:gd name="connsiteX10" fmla="*/ 3986207 w 4610108"/>
                  <a:gd name="connsiteY10" fmla="*/ 2305050 h 4610100"/>
                  <a:gd name="connsiteX11" fmla="*/ 4610108 w 4610108"/>
                  <a:gd name="connsiteY11" fmla="*/ 3017357 h 4610100"/>
                  <a:gd name="connsiteX12" fmla="*/ 3665140 w 4610108"/>
                  <a:gd name="connsiteY12" fmla="*/ 3244853 h 4610100"/>
                  <a:gd name="connsiteX13" fmla="*/ 3729662 w 4610108"/>
                  <a:gd name="connsiteY13" fmla="*/ 4169882 h 4610100"/>
                  <a:gd name="connsiteX14" fmla="*/ 2824564 w 4610108"/>
                  <a:gd name="connsiteY14" fmla="*/ 3825676 h 4610100"/>
                  <a:gd name="connsiteX15" fmla="*/ 2305054 w 4610108"/>
                  <a:gd name="connsiteY15" fmla="*/ 4610100 h 4610100"/>
                  <a:gd name="connsiteX16" fmla="*/ 1785544 w 4610108"/>
                  <a:gd name="connsiteY16" fmla="*/ 3825676 h 4610100"/>
                  <a:gd name="connsiteX17" fmla="*/ 880446 w 4610108"/>
                  <a:gd name="connsiteY17" fmla="*/ 4169882 h 4610100"/>
                  <a:gd name="connsiteX18" fmla="*/ 944968 w 4610108"/>
                  <a:gd name="connsiteY18" fmla="*/ 3244853 h 4610100"/>
                  <a:gd name="connsiteX19" fmla="*/ 0 w 4610108"/>
                  <a:gd name="connsiteY19" fmla="*/ 3017357 h 4610100"/>
                  <a:gd name="connsiteX20" fmla="*/ 623901 w 4610108"/>
                  <a:gd name="connsiteY20" fmla="*/ 2305050 h 4610100"/>
                  <a:gd name="connsiteX21" fmla="*/ 0 w 4610108"/>
                  <a:gd name="connsiteY21" fmla="*/ 1592743 h 4610100"/>
                  <a:gd name="connsiteX22" fmla="*/ 944968 w 4610108"/>
                  <a:gd name="connsiteY22" fmla="*/ 1365247 h 4610100"/>
                  <a:gd name="connsiteX23" fmla="*/ 880446 w 4610108"/>
                  <a:gd name="connsiteY23" fmla="*/ 440218 h 4610100"/>
                  <a:gd name="connsiteX24" fmla="*/ 1785544 w 4610108"/>
                  <a:gd name="connsiteY24" fmla="*/ 784424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0108" h="4610100">
                    <a:moveTo>
                      <a:pt x="2305054" y="400050"/>
                    </a:moveTo>
                    <a:cubicBezTo>
                      <a:pt x="2231407" y="400050"/>
                      <a:pt x="2171704" y="459753"/>
                      <a:pt x="2171704" y="533400"/>
                    </a:cubicBezTo>
                    <a:cubicBezTo>
                      <a:pt x="2171704" y="607047"/>
                      <a:pt x="2231407" y="666750"/>
                      <a:pt x="2305054" y="666750"/>
                    </a:cubicBezTo>
                    <a:cubicBezTo>
                      <a:pt x="2378701" y="666750"/>
                      <a:pt x="2438404" y="607047"/>
                      <a:pt x="2438404" y="533400"/>
                    </a:cubicBezTo>
                    <a:cubicBezTo>
                      <a:pt x="2438404" y="459753"/>
                      <a:pt x="2378701" y="400050"/>
                      <a:pt x="2305054" y="400050"/>
                    </a:cubicBezTo>
                    <a:close/>
                    <a:moveTo>
                      <a:pt x="2305054" y="0"/>
                    </a:moveTo>
                    <a:lnTo>
                      <a:pt x="2824564" y="784424"/>
                    </a:lnTo>
                    <a:lnTo>
                      <a:pt x="3729662" y="440218"/>
                    </a:lnTo>
                    <a:lnTo>
                      <a:pt x="3665140" y="1365247"/>
                    </a:lnTo>
                    <a:lnTo>
                      <a:pt x="4610108" y="1592743"/>
                    </a:lnTo>
                    <a:lnTo>
                      <a:pt x="3986207" y="2305050"/>
                    </a:lnTo>
                    <a:lnTo>
                      <a:pt x="4610108" y="3017357"/>
                    </a:lnTo>
                    <a:lnTo>
                      <a:pt x="3665140" y="3244853"/>
                    </a:lnTo>
                    <a:lnTo>
                      <a:pt x="3729662" y="4169882"/>
                    </a:lnTo>
                    <a:lnTo>
                      <a:pt x="2824564" y="3825676"/>
                    </a:lnTo>
                    <a:lnTo>
                      <a:pt x="2305054" y="4610100"/>
                    </a:lnTo>
                    <a:lnTo>
                      <a:pt x="1785544" y="3825676"/>
                    </a:lnTo>
                    <a:lnTo>
                      <a:pt x="880446" y="4169882"/>
                    </a:lnTo>
                    <a:lnTo>
                      <a:pt x="944968" y="3244853"/>
                    </a:lnTo>
                    <a:lnTo>
                      <a:pt x="0" y="3017357"/>
                    </a:lnTo>
                    <a:lnTo>
                      <a:pt x="623901" y="2305050"/>
                    </a:lnTo>
                    <a:lnTo>
                      <a:pt x="0" y="1592743"/>
                    </a:lnTo>
                    <a:lnTo>
                      <a:pt x="944968" y="1365247"/>
                    </a:lnTo>
                    <a:lnTo>
                      <a:pt x="880446" y="440218"/>
                    </a:lnTo>
                    <a:lnTo>
                      <a:pt x="1785544" y="784424"/>
                    </a:lnTo>
                    <a:close/>
                  </a:path>
                </a:pathLst>
              </a:custGeom>
              <a:solidFill>
                <a:srgbClr val="FD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DC9A8CEA-C51E-4775-9F57-ABD6B7022B3C}"/>
                  </a:ext>
                </a:extLst>
              </p:cNvPr>
              <p:cNvSpPr/>
              <p:nvPr/>
            </p:nvSpPr>
            <p:spPr>
              <a:xfrm>
                <a:off x="5122298" y="-1206422"/>
                <a:ext cx="1899277" cy="1899278"/>
              </a:xfrm>
              <a:prstGeom prst="ellipse">
                <a:avLst/>
              </a:prstGeom>
              <a:solidFill>
                <a:srgbClr val="F4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sp>
        <p:nvSpPr>
          <p:cNvPr id="29" name="Rectangle 28">
            <a:extLst>
              <a:ext uri="{FF2B5EF4-FFF2-40B4-BE49-F238E27FC236}">
                <a16:creationId xmlns:a16="http://schemas.microsoft.com/office/drawing/2014/main" id="{D9F61FC6-8804-42F6-8154-A89D78B4EA50}"/>
              </a:ext>
            </a:extLst>
          </p:cNvPr>
          <p:cNvSpPr/>
          <p:nvPr/>
        </p:nvSpPr>
        <p:spPr>
          <a:xfrm>
            <a:off x="146603" y="3575248"/>
            <a:ext cx="5555879" cy="3183944"/>
          </a:xfrm>
          <a:prstGeom prst="rect">
            <a:avLst/>
          </a:prstGeom>
          <a:solidFill>
            <a:schemeClr val="bg1"/>
          </a:solidFill>
          <a:ln w="76200">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5446"/>
                </a:solidFill>
                <a:latin typeface="Times New Roman" panose="02020603050405020304" pitchFamily="18" charset="0"/>
                <a:cs typeface="Times New Roman" panose="02020603050405020304" pitchFamily="18" charset="0"/>
              </a:rPr>
              <a:t>C</a:t>
            </a:r>
            <a:r>
              <a:rPr lang="vi-VN" sz="3200">
                <a:solidFill>
                  <a:srgbClr val="005446"/>
                </a:solidFill>
                <a:latin typeface="Times New Roman" panose="02020603050405020304" pitchFamily="18" charset="0"/>
                <a:cs typeface="Times New Roman" panose="02020603050405020304" pitchFamily="18" charset="0"/>
              </a:rPr>
              <a:t>ông cụ và vật dụng bằng kim loại phong phú, đa dạng, hiệu quả hơn nhiều so với công cụ và vật dụng bằng đá (rìu tay, rìu mài lưỡi có tra cán, mũi tên bằng cây, lưỡi cày bằng gỗ).</a:t>
            </a:r>
            <a:endParaRPr lang="vi-VN" sz="3200" dirty="0">
              <a:solidFill>
                <a:srgbClr val="005446"/>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95EAEC5F-7307-4A9B-A10F-90895A433A7E}"/>
              </a:ext>
            </a:extLst>
          </p:cNvPr>
          <p:cNvGrpSpPr/>
          <p:nvPr/>
        </p:nvGrpSpPr>
        <p:grpSpPr>
          <a:xfrm>
            <a:off x="5617234" y="1213427"/>
            <a:ext cx="3002238" cy="4479944"/>
            <a:chOff x="5460887" y="1213427"/>
            <a:chExt cx="3002238" cy="4479944"/>
          </a:xfrm>
        </p:grpSpPr>
        <p:pic>
          <p:nvPicPr>
            <p:cNvPr id="4" name="Picture 3" descr="Graphical user interface, text, application, Word&#10;&#10;Description automatically generated">
              <a:extLst>
                <a:ext uri="{FF2B5EF4-FFF2-40B4-BE49-F238E27FC236}">
                  <a16:creationId xmlns:a16="http://schemas.microsoft.com/office/drawing/2014/main" id="{CE810CEC-93E0-4F1E-BC9E-28F93A565032}"/>
                </a:ext>
              </a:extLst>
            </p:cNvPr>
            <p:cNvPicPr>
              <a:picLocks noChangeAspect="1"/>
            </p:cNvPicPr>
            <p:nvPr/>
          </p:nvPicPr>
          <p:blipFill rotWithShape="1">
            <a:blip r:embed="rId2"/>
            <a:srcRect l="27333" t="39700" r="60646" b="27341"/>
            <a:stretch/>
          </p:blipFill>
          <p:spPr>
            <a:xfrm>
              <a:off x="6235689" y="1213427"/>
              <a:ext cx="2001588" cy="3086920"/>
            </a:xfrm>
            <a:prstGeom prst="rect">
              <a:avLst/>
            </a:prstGeom>
          </p:spPr>
        </p:pic>
        <p:sp>
          <p:nvSpPr>
            <p:cNvPr id="33" name="TextBox 32">
              <a:extLst>
                <a:ext uri="{FF2B5EF4-FFF2-40B4-BE49-F238E27FC236}">
                  <a16:creationId xmlns:a16="http://schemas.microsoft.com/office/drawing/2014/main" id="{4B0E9CEE-58BC-4079-B8C7-F9BC6531ABC8}"/>
                </a:ext>
              </a:extLst>
            </p:cNvPr>
            <p:cNvSpPr txBox="1"/>
            <p:nvPr/>
          </p:nvSpPr>
          <p:spPr>
            <a:xfrm flipH="1">
              <a:off x="5460887" y="3956725"/>
              <a:ext cx="3002238" cy="1736646"/>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a:solidFill>
                    <a:srgbClr val="00B0F0"/>
                  </a:solidFill>
                  <a:latin typeface="Times New Roman" panose="02020603050405020304" pitchFamily="18" charset="0"/>
                  <a:cs typeface="Times New Roman" panose="02020603050405020304" pitchFamily="18" charset="0"/>
                </a:rPr>
                <a:t>Hình 5.2. </a:t>
              </a:r>
              <a:r>
                <a:rPr lang="en-US" sz="2400">
                  <a:solidFill>
                    <a:srgbClr val="00B0F0"/>
                  </a:solidFill>
                  <a:latin typeface="Times New Roman" panose="02020603050405020304" pitchFamily="18" charset="0"/>
                  <a:cs typeface="Times New Roman" panose="02020603050405020304" pitchFamily="18" charset="0"/>
                </a:rPr>
                <a:t>Kiếm, dao găm và các vật dụng bằng sắt, Mixen 1600 năm TCN</a:t>
              </a:r>
              <a:endParaRPr lang="vi-VN" sz="2400">
                <a:solidFill>
                  <a:srgbClr val="00B0F0"/>
                </a:solidFill>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505D211F-4E4B-4A0C-8170-803C9AE81CAC}"/>
              </a:ext>
            </a:extLst>
          </p:cNvPr>
          <p:cNvGrpSpPr/>
          <p:nvPr/>
        </p:nvGrpSpPr>
        <p:grpSpPr>
          <a:xfrm>
            <a:off x="8536623" y="1152056"/>
            <a:ext cx="3655377" cy="2770242"/>
            <a:chOff x="8380276" y="1152056"/>
            <a:chExt cx="3655377" cy="2770242"/>
          </a:xfrm>
        </p:grpSpPr>
        <p:pic>
          <p:nvPicPr>
            <p:cNvPr id="3074" name="Picture 2">
              <a:extLst>
                <a:ext uri="{FF2B5EF4-FFF2-40B4-BE49-F238E27FC236}">
                  <a16:creationId xmlns:a16="http://schemas.microsoft.com/office/drawing/2014/main" id="{74070A2F-B57C-4E66-BD45-FA543DBFA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276" y="1152056"/>
              <a:ext cx="365537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66FD2F-C412-4E22-8127-6CBDA7BE3386}"/>
                </a:ext>
              </a:extLst>
            </p:cNvPr>
            <p:cNvSpPr txBox="1"/>
            <p:nvPr/>
          </p:nvSpPr>
          <p:spPr>
            <a:xfrm flipH="1">
              <a:off x="8551490" y="2594275"/>
              <a:ext cx="3302231" cy="1328023"/>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anose="02020603050405020304" pitchFamily="18" charset="0"/>
                  <a:ea typeface="+mn-ea"/>
                  <a:cs typeface="Times New Roman" panose="02020603050405020304" pitchFamily="18" charset="0"/>
                </a:rPr>
                <a:t>Hình 5.3. </a:t>
              </a:r>
              <a:r>
                <a:rPr kumimoji="0" lang="en-US" sz="2400" b="0" i="0" u="none" strike="noStrike" kern="1200" cap="none" spc="0" normalizeH="0" baseline="0" noProof="0">
                  <a:ln>
                    <a:noFill/>
                  </a:ln>
                  <a:solidFill>
                    <a:srgbClr val="00B0F0"/>
                  </a:solidFill>
                  <a:effectLst/>
                  <a:uLnTx/>
                  <a:uFillTx/>
                  <a:latin typeface="Times New Roman" panose="02020603050405020304" pitchFamily="18" charset="0"/>
                  <a:ea typeface="+mn-ea"/>
                  <a:cs typeface="Times New Roman" panose="02020603050405020304" pitchFamily="18" charset="0"/>
                </a:rPr>
                <a:t>Dụng cụ khai thác mỏ bằng đá và đồng ở Tim-ma</a:t>
              </a:r>
              <a:endParaRPr kumimoji="0" lang="vi-VN" sz="2400" b="0" i="0" u="none" strike="noStrike" kern="1200" cap="none" spc="0" normalizeH="0" baseline="0" noProof="0">
                <a:ln>
                  <a:noFill/>
                </a:ln>
                <a:solidFill>
                  <a:srgbClr val="00B0F0"/>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09AE7DFD-6390-4280-BD8A-45F240390707}"/>
              </a:ext>
            </a:extLst>
          </p:cNvPr>
          <p:cNvGrpSpPr/>
          <p:nvPr/>
        </p:nvGrpSpPr>
        <p:grpSpPr>
          <a:xfrm>
            <a:off x="8434004" y="3822575"/>
            <a:ext cx="3802517" cy="2955723"/>
            <a:chOff x="8284006" y="3734047"/>
            <a:chExt cx="3893570" cy="2955723"/>
          </a:xfrm>
        </p:grpSpPr>
        <p:pic>
          <p:nvPicPr>
            <p:cNvPr id="3075" name="Picture 3">
              <a:extLst>
                <a:ext uri="{FF2B5EF4-FFF2-40B4-BE49-F238E27FC236}">
                  <a16:creationId xmlns:a16="http://schemas.microsoft.com/office/drawing/2014/main" id="{76071700-D558-4C5B-8FC1-37AC52028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6626" y="3734047"/>
              <a:ext cx="3790950" cy="217646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E1EA801C-5775-4979-8E3D-2CE7482113F3}"/>
                </a:ext>
              </a:extLst>
            </p:cNvPr>
            <p:cNvSpPr txBox="1"/>
            <p:nvPr/>
          </p:nvSpPr>
          <p:spPr>
            <a:xfrm flipH="1">
              <a:off x="8284006" y="5361747"/>
              <a:ext cx="3849895" cy="1328023"/>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anose="02020603050405020304" pitchFamily="18" charset="0"/>
                  <a:ea typeface="+mn-ea"/>
                  <a:cs typeface="Times New Roman" panose="02020603050405020304" pitchFamily="18" charset="0"/>
                </a:rPr>
                <a:t>Hình 5.4. </a:t>
              </a:r>
              <a:r>
                <a:rPr kumimoji="0" lang="en-US" sz="2400" b="0" i="0" u="none" strike="noStrike" kern="1200" cap="none" spc="0" normalizeH="0" baseline="0" noProof="0">
                  <a:ln>
                    <a:noFill/>
                  </a:ln>
                  <a:solidFill>
                    <a:srgbClr val="00B0F0"/>
                  </a:solidFill>
                  <a:effectLst/>
                  <a:uLnTx/>
                  <a:uFillTx/>
                  <a:latin typeface="Times New Roman" panose="02020603050405020304" pitchFamily="18" charset="0"/>
                  <a:ea typeface="+mn-ea"/>
                  <a:cs typeface="Times New Roman" panose="02020603050405020304" pitchFamily="18" charset="0"/>
                </a:rPr>
                <a:t>Cày gỗ có lưỡi bằng đồng, khoảng thiên niên kỉ III TCN, Ai Cập</a:t>
              </a:r>
              <a:endParaRPr kumimoji="0" lang="vi-VN" sz="2400" b="0" i="0" u="none" strike="noStrike" kern="1200" cap="none" spc="0" normalizeH="0" baseline="0" noProof="0">
                <a:ln>
                  <a:noFill/>
                </a:ln>
                <a:solidFill>
                  <a:srgbClr val="00B0F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427621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a:t>
            </a:r>
            <a:r>
              <a:rPr lang="en-US" sz="3600" b="1" dirty="0">
                <a:solidFill>
                  <a:srgbClr val="00B0F0"/>
                </a:solidFill>
                <a:latin typeface="Times New Roman" panose="02020603050405020304" pitchFamily="18" charset="0"/>
                <a:cs typeface="Times New Roman" panose="02020603050405020304" pitchFamily="18" charset="0"/>
              </a:rPr>
              <a:t>. SỰ XUẤT HIỆN CỦA CÔNG CỤ BẰNG KIM LOẠI</a:t>
            </a:r>
          </a:p>
        </p:txBody>
      </p:sp>
      <p:grpSp>
        <p:nvGrpSpPr>
          <p:cNvPr id="24" name="Group">
            <a:extLst>
              <a:ext uri="{FF2B5EF4-FFF2-40B4-BE49-F238E27FC236}">
                <a16:creationId xmlns:a16="http://schemas.microsoft.com/office/drawing/2014/main" id="{45C260C8-4FE7-4F7D-80E4-268BDFF85EE6}"/>
              </a:ext>
            </a:extLst>
          </p:cNvPr>
          <p:cNvGrpSpPr/>
          <p:nvPr/>
        </p:nvGrpSpPr>
        <p:grpSpPr>
          <a:xfrm>
            <a:off x="4559641" y="2927141"/>
            <a:ext cx="1254504" cy="2318473"/>
            <a:chOff x="0" y="0"/>
            <a:chExt cx="1254503" cy="2318472"/>
          </a:xfrm>
        </p:grpSpPr>
        <p:sp>
          <p:nvSpPr>
            <p:cNvPr id="25" name="Rectangle">
              <a:extLst>
                <a:ext uri="{FF2B5EF4-FFF2-40B4-BE49-F238E27FC236}">
                  <a16:creationId xmlns:a16="http://schemas.microsoft.com/office/drawing/2014/main" id="{BA85243A-13C4-4347-A170-52A277A55674}"/>
                </a:ext>
              </a:extLst>
            </p:cNvPr>
            <p:cNvSpPr/>
            <p:nvPr/>
          </p:nvSpPr>
          <p:spPr>
            <a:xfrm>
              <a:off x="822992" y="0"/>
              <a:ext cx="427829" cy="1220601"/>
            </a:xfrm>
            <a:prstGeom prst="rect">
              <a:avLst/>
            </a:prstGeom>
            <a:solidFill>
              <a:srgbClr val="4EBEFE"/>
            </a:solidFill>
            <a:ln w="12700" cap="flat">
              <a:noFill/>
              <a:miter lim="400000"/>
            </a:ln>
            <a:effectLst/>
          </p:spPr>
          <p:txBody>
            <a:bodyPr wrap="square" lIns="45719" tIns="45719" rIns="45719" bIns="45719" numCol="1" anchor="ctr">
              <a:noAutofit/>
            </a:bodyPr>
            <a:lstStyle/>
            <a:p>
              <a:endParaRPr/>
            </a:p>
          </p:txBody>
        </p:sp>
        <p:sp>
          <p:nvSpPr>
            <p:cNvPr id="26" name="Shape">
              <a:extLst>
                <a:ext uri="{FF2B5EF4-FFF2-40B4-BE49-F238E27FC236}">
                  <a16:creationId xmlns:a16="http://schemas.microsoft.com/office/drawing/2014/main" id="{8A398F9A-0C11-4ADB-8398-965880372643}"/>
                </a:ext>
              </a:extLst>
            </p:cNvPr>
            <p:cNvSpPr/>
            <p:nvPr/>
          </p:nvSpPr>
          <p:spPr>
            <a:xfrm>
              <a:off x="824142" y="378299"/>
              <a:ext cx="425529" cy="8436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856" y="4335"/>
                    <a:pt x="18400" y="8555"/>
                    <a:pt x="14369" y="12404"/>
                  </a:cubicBezTo>
                  <a:cubicBezTo>
                    <a:pt x="11076" y="15547"/>
                    <a:pt x="6782" y="18397"/>
                    <a:pt x="1658" y="20838"/>
                  </a:cubicBezTo>
                  <a:lnTo>
                    <a:pt x="0" y="21600"/>
                  </a:lnTo>
                  <a:lnTo>
                    <a:pt x="18950" y="20088"/>
                  </a:lnTo>
                  <a:lnTo>
                    <a:pt x="21600" y="0"/>
                  </a:lnTo>
                  <a:close/>
                </a:path>
              </a:pathLst>
            </a:custGeom>
            <a:solidFill>
              <a:schemeClr val="accent3">
                <a:lumOff val="-12941"/>
              </a:schemeClr>
            </a:solidFill>
            <a:ln w="12700" cap="flat">
              <a:noFill/>
              <a:miter lim="400000"/>
            </a:ln>
            <a:effectLst>
              <a:outerShdw blurRad="101600" dist="25400" dir="14052523" rotWithShape="0">
                <a:srgbClr val="000000">
                  <a:alpha val="75000"/>
                </a:srgbClr>
              </a:outerShdw>
            </a:effectLst>
          </p:spPr>
          <p:txBody>
            <a:bodyPr wrap="square" lIns="45719" tIns="45719" rIns="45719" bIns="45719" numCol="1" anchor="t">
              <a:noAutofit/>
            </a:bodyPr>
            <a:lstStyle/>
            <a:p>
              <a:endParaRPr/>
            </a:p>
          </p:txBody>
        </p:sp>
        <p:sp>
          <p:nvSpPr>
            <p:cNvPr id="27" name="Shape">
              <a:extLst>
                <a:ext uri="{FF2B5EF4-FFF2-40B4-BE49-F238E27FC236}">
                  <a16:creationId xmlns:a16="http://schemas.microsoft.com/office/drawing/2014/main" id="{0C1D254B-D6C8-4B4F-951E-1B920382EF32}"/>
                </a:ext>
              </a:extLst>
            </p:cNvPr>
            <p:cNvSpPr/>
            <p:nvPr/>
          </p:nvSpPr>
          <p:spPr>
            <a:xfrm>
              <a:off x="0" y="326353"/>
              <a:ext cx="1254504" cy="19921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348" y="1836"/>
                    <a:pt x="20513" y="3621"/>
                    <a:pt x="19146" y="5251"/>
                  </a:cubicBezTo>
                  <a:cubicBezTo>
                    <a:pt x="18029" y="6582"/>
                    <a:pt x="16572" y="7789"/>
                    <a:pt x="14834" y="8823"/>
                  </a:cubicBezTo>
                  <a:lnTo>
                    <a:pt x="5136" y="14372"/>
                  </a:lnTo>
                  <a:lnTo>
                    <a:pt x="1337" y="11828"/>
                  </a:lnTo>
                  <a:lnTo>
                    <a:pt x="0" y="21479"/>
                  </a:lnTo>
                  <a:lnTo>
                    <a:pt x="15529" y="21600"/>
                  </a:lnTo>
                  <a:lnTo>
                    <a:pt x="11723" y="19009"/>
                  </a:lnTo>
                  <a:lnTo>
                    <a:pt x="19273" y="14748"/>
                  </a:lnTo>
                  <a:cubicBezTo>
                    <a:pt x="20049" y="14167"/>
                    <a:pt x="20645" y="13500"/>
                    <a:pt x="21031" y="12781"/>
                  </a:cubicBezTo>
                  <a:cubicBezTo>
                    <a:pt x="21367" y="12152"/>
                    <a:pt x="21538" y="11493"/>
                    <a:pt x="21535" y="10829"/>
                  </a:cubicBezTo>
                  <a:lnTo>
                    <a:pt x="21600" y="0"/>
                  </a:lnTo>
                  <a:close/>
                </a:path>
              </a:pathLst>
            </a:custGeom>
            <a:gradFill flip="none" rotWithShape="1">
              <a:gsLst>
                <a:gs pos="6000">
                  <a:srgbClr val="4EBEFE"/>
                </a:gs>
                <a:gs pos="15000">
                  <a:srgbClr val="76D6FF"/>
                </a:gs>
                <a:gs pos="39000">
                  <a:srgbClr val="58C4FE"/>
                </a:gs>
                <a:gs pos="97896">
                  <a:srgbClr val="4EBEFE"/>
                </a:gs>
              </a:gsLst>
              <a:lin ang="10800000" scaled="0"/>
              <a:tileRect/>
            </a:gradFill>
            <a:ln w="12700" cap="flat">
              <a:noFill/>
              <a:miter lim="400000"/>
            </a:ln>
            <a:effectLst>
              <a:outerShdw blurRad="25400" dist="148978" dir="6745061" rotWithShape="0">
                <a:srgbClr val="000000">
                  <a:alpha val="26000"/>
                </a:srgbClr>
              </a:outerShdw>
            </a:effectLst>
          </p:spPr>
          <p:txBody>
            <a:bodyPr wrap="square" lIns="45719" tIns="45719" rIns="45719" bIns="45719" numCol="1" anchor="ctr">
              <a:noAutofit/>
            </a:bodyPr>
            <a:lstStyle/>
            <a:p>
              <a:endParaRPr/>
            </a:p>
          </p:txBody>
        </p:sp>
      </p:grpSp>
      <p:grpSp>
        <p:nvGrpSpPr>
          <p:cNvPr id="28" name="Group">
            <a:extLst>
              <a:ext uri="{FF2B5EF4-FFF2-40B4-BE49-F238E27FC236}">
                <a16:creationId xmlns:a16="http://schemas.microsoft.com/office/drawing/2014/main" id="{A99A4341-ECE1-4DA9-BDB5-38292311AE10}"/>
              </a:ext>
            </a:extLst>
          </p:cNvPr>
          <p:cNvGrpSpPr/>
          <p:nvPr/>
        </p:nvGrpSpPr>
        <p:grpSpPr>
          <a:xfrm>
            <a:off x="6631791" y="2927141"/>
            <a:ext cx="1251074" cy="2315298"/>
            <a:chOff x="0" y="0"/>
            <a:chExt cx="1251073" cy="2315297"/>
          </a:xfrm>
        </p:grpSpPr>
        <p:sp>
          <p:nvSpPr>
            <p:cNvPr id="30" name="Rectangle">
              <a:extLst>
                <a:ext uri="{FF2B5EF4-FFF2-40B4-BE49-F238E27FC236}">
                  <a16:creationId xmlns:a16="http://schemas.microsoft.com/office/drawing/2014/main" id="{0B481D8F-417C-4013-8550-E7CD6B8CF678}"/>
                </a:ext>
              </a:extLst>
            </p:cNvPr>
            <p:cNvSpPr/>
            <p:nvPr/>
          </p:nvSpPr>
          <p:spPr>
            <a:xfrm flipH="1">
              <a:off x="0" y="0"/>
              <a:ext cx="427829" cy="1220601"/>
            </a:xfrm>
            <a:prstGeom prst="rect">
              <a:avLst/>
            </a:prstGeom>
            <a:solidFill>
              <a:srgbClr val="DA2C29"/>
            </a:solidFill>
            <a:ln w="12700" cap="flat">
              <a:noFill/>
              <a:miter lim="400000"/>
            </a:ln>
            <a:effectLst/>
          </p:spPr>
          <p:txBody>
            <a:bodyPr wrap="square" lIns="45719" tIns="45719" rIns="45719" bIns="45719" numCol="1" anchor="ctr">
              <a:noAutofit/>
            </a:bodyPr>
            <a:lstStyle/>
            <a:p>
              <a:endParaRPr/>
            </a:p>
          </p:txBody>
        </p:sp>
        <p:sp>
          <p:nvSpPr>
            <p:cNvPr id="31" name="Shape">
              <a:extLst>
                <a:ext uri="{FF2B5EF4-FFF2-40B4-BE49-F238E27FC236}">
                  <a16:creationId xmlns:a16="http://schemas.microsoft.com/office/drawing/2014/main" id="{5B691E67-1D1B-42F7-B4E2-EACF577C067B}"/>
                </a:ext>
              </a:extLst>
            </p:cNvPr>
            <p:cNvSpPr/>
            <p:nvPr/>
          </p:nvSpPr>
          <p:spPr>
            <a:xfrm flipH="1">
              <a:off x="1150" y="378299"/>
              <a:ext cx="425529" cy="8436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856" y="4335"/>
                    <a:pt x="18400" y="8555"/>
                    <a:pt x="14369" y="12404"/>
                  </a:cubicBezTo>
                  <a:cubicBezTo>
                    <a:pt x="11076" y="15547"/>
                    <a:pt x="6782" y="18397"/>
                    <a:pt x="1658" y="20838"/>
                  </a:cubicBezTo>
                  <a:lnTo>
                    <a:pt x="0" y="21600"/>
                  </a:lnTo>
                  <a:lnTo>
                    <a:pt x="18950" y="20088"/>
                  </a:lnTo>
                  <a:lnTo>
                    <a:pt x="21600" y="0"/>
                  </a:lnTo>
                  <a:close/>
                </a:path>
              </a:pathLst>
            </a:custGeom>
            <a:solidFill>
              <a:schemeClr val="accent3">
                <a:lumOff val="-12941"/>
              </a:schemeClr>
            </a:solidFill>
            <a:ln w="12700" cap="flat">
              <a:noFill/>
              <a:miter lim="400000"/>
            </a:ln>
            <a:effectLst>
              <a:outerShdw blurRad="101600" dist="25400" dir="14052523" rotWithShape="0">
                <a:srgbClr val="000000">
                  <a:alpha val="75000"/>
                </a:srgbClr>
              </a:outerShdw>
            </a:effectLst>
          </p:spPr>
          <p:txBody>
            <a:bodyPr wrap="square" lIns="45719" tIns="45719" rIns="45719" bIns="45719" numCol="1" anchor="t">
              <a:noAutofit/>
            </a:bodyPr>
            <a:lstStyle/>
            <a:p>
              <a:endParaRPr/>
            </a:p>
          </p:txBody>
        </p:sp>
        <p:sp>
          <p:nvSpPr>
            <p:cNvPr id="32" name="Shape">
              <a:extLst>
                <a:ext uri="{FF2B5EF4-FFF2-40B4-BE49-F238E27FC236}">
                  <a16:creationId xmlns:a16="http://schemas.microsoft.com/office/drawing/2014/main" id="{94A7D140-0489-43C1-8E05-007C8285AD05}"/>
                </a:ext>
              </a:extLst>
            </p:cNvPr>
            <p:cNvSpPr/>
            <p:nvPr/>
          </p:nvSpPr>
          <p:spPr>
            <a:xfrm flipH="1">
              <a:off x="350" y="323178"/>
              <a:ext cx="1250724" cy="1992120"/>
            </a:xfrm>
            <a:custGeom>
              <a:avLst/>
              <a:gdLst/>
              <a:ahLst/>
              <a:cxnLst>
                <a:cxn ang="0">
                  <a:pos x="wd2" y="hd2"/>
                </a:cxn>
                <a:cxn ang="5400000">
                  <a:pos x="wd2" y="hd2"/>
                </a:cxn>
                <a:cxn ang="10800000">
                  <a:pos x="wd2" y="hd2"/>
                </a:cxn>
                <a:cxn ang="16200000">
                  <a:pos x="wd2" y="hd2"/>
                </a:cxn>
              </a:cxnLst>
              <a:rect l="0" t="0" r="r" b="b"/>
              <a:pathLst>
                <a:path w="21597" h="21600" extrusionOk="0">
                  <a:moveTo>
                    <a:pt x="21567" y="0"/>
                  </a:moveTo>
                  <a:cubicBezTo>
                    <a:pt x="21361" y="1834"/>
                    <a:pt x="20556" y="3621"/>
                    <a:pt x="19202" y="5251"/>
                  </a:cubicBezTo>
                  <a:cubicBezTo>
                    <a:pt x="18092" y="6586"/>
                    <a:pt x="16629" y="7794"/>
                    <a:pt x="14877" y="8823"/>
                  </a:cubicBezTo>
                  <a:lnTo>
                    <a:pt x="5151" y="14372"/>
                  </a:lnTo>
                  <a:lnTo>
                    <a:pt x="1340" y="11828"/>
                  </a:lnTo>
                  <a:lnTo>
                    <a:pt x="0" y="21479"/>
                  </a:lnTo>
                  <a:lnTo>
                    <a:pt x="15574" y="21600"/>
                  </a:lnTo>
                  <a:lnTo>
                    <a:pt x="11757" y="19009"/>
                  </a:lnTo>
                  <a:lnTo>
                    <a:pt x="19329" y="14748"/>
                  </a:lnTo>
                  <a:cubicBezTo>
                    <a:pt x="20107" y="14167"/>
                    <a:pt x="20705" y="13500"/>
                    <a:pt x="21092" y="12781"/>
                  </a:cubicBezTo>
                  <a:cubicBezTo>
                    <a:pt x="21429" y="12152"/>
                    <a:pt x="21600" y="11493"/>
                    <a:pt x="21597" y="10829"/>
                  </a:cubicBezTo>
                  <a:lnTo>
                    <a:pt x="21567" y="0"/>
                  </a:lnTo>
                  <a:close/>
                </a:path>
              </a:pathLst>
            </a:custGeom>
            <a:gradFill flip="none" rotWithShape="1">
              <a:gsLst>
                <a:gs pos="0">
                  <a:srgbClr val="DA2C29"/>
                </a:gs>
                <a:gs pos="19000">
                  <a:srgbClr val="FF4D41"/>
                </a:gs>
                <a:gs pos="37000">
                  <a:srgbClr val="E53630"/>
                </a:gs>
                <a:gs pos="96005">
                  <a:srgbClr val="DA2C29"/>
                </a:gs>
              </a:gsLst>
              <a:lin ang="10800000" scaled="0"/>
              <a:tileRect/>
            </a:gradFill>
            <a:ln w="12700" cap="flat">
              <a:noFill/>
              <a:miter lim="400000"/>
            </a:ln>
            <a:effectLst>
              <a:outerShdw blurRad="25400" dist="148978" dir="3685696" rotWithShape="0">
                <a:srgbClr val="000000">
                  <a:alpha val="26000"/>
                </a:srgbClr>
              </a:outerShdw>
            </a:effectLst>
          </p:spPr>
          <p:txBody>
            <a:bodyPr wrap="square" lIns="45719" tIns="45719" rIns="45719" bIns="45719" numCol="1" anchor="ctr">
              <a:noAutofit/>
            </a:bodyPr>
            <a:lstStyle/>
            <a:p>
              <a:endParaRPr/>
            </a:p>
          </p:txBody>
        </p:sp>
      </p:grpSp>
      <p:grpSp>
        <p:nvGrpSpPr>
          <p:cNvPr id="19" name="Group 18">
            <a:extLst>
              <a:ext uri="{FF2B5EF4-FFF2-40B4-BE49-F238E27FC236}">
                <a16:creationId xmlns:a16="http://schemas.microsoft.com/office/drawing/2014/main" id="{7C4C55E6-D141-4A24-86F2-6C5ABB7A75AC}"/>
              </a:ext>
            </a:extLst>
          </p:cNvPr>
          <p:cNvGrpSpPr/>
          <p:nvPr/>
        </p:nvGrpSpPr>
        <p:grpSpPr>
          <a:xfrm>
            <a:off x="4206596" y="549482"/>
            <a:ext cx="4298344" cy="3015516"/>
            <a:chOff x="7707070" y="3373168"/>
            <a:chExt cx="4298344" cy="3015516"/>
          </a:xfrm>
        </p:grpSpPr>
        <p:sp>
          <p:nvSpPr>
            <p:cNvPr id="20" name="Freeform 12">
              <a:extLst>
                <a:ext uri="{FF2B5EF4-FFF2-40B4-BE49-F238E27FC236}">
                  <a16:creationId xmlns:a16="http://schemas.microsoft.com/office/drawing/2014/main" id="{D8335FAE-7490-475E-9CEA-E57761F4FC6A}"/>
                </a:ext>
              </a:extLst>
            </p:cNvPr>
            <p:cNvSpPr/>
            <p:nvPr/>
          </p:nvSpPr>
          <p:spPr>
            <a:xfrm>
              <a:off x="7707070" y="3552728"/>
              <a:ext cx="4298344" cy="2835956"/>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400" b="1" dirty="0">
                  <a:solidFill>
                    <a:srgbClr val="005446"/>
                  </a:solidFill>
                  <a:latin typeface="Times New Roman" panose="02020603050405020304" pitchFamily="18" charset="0"/>
                  <a:cs typeface="Times New Roman" panose="02020603050405020304" pitchFamily="18" charset="0"/>
                </a:rPr>
                <a:t>Kim loại được sử dụng vào những mục đích gì trong đời sống của con người cuối thời nguyên thủy?</a:t>
              </a:r>
              <a:endParaRPr lang="en-US" sz="2400" b="1" dirty="0">
                <a:solidFill>
                  <a:srgbClr val="005446"/>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5674E477-2603-44E3-9E0F-04B70029C0EC}"/>
                </a:ext>
              </a:extLst>
            </p:cNvPr>
            <p:cNvGrpSpPr/>
            <p:nvPr/>
          </p:nvGrpSpPr>
          <p:grpSpPr>
            <a:xfrm>
              <a:off x="8328826" y="3373168"/>
              <a:ext cx="961862" cy="961860"/>
              <a:chOff x="3446002" y="-83119"/>
              <a:chExt cx="4610108" cy="4610100"/>
            </a:xfrm>
          </p:grpSpPr>
          <p:sp>
            <p:nvSpPr>
              <p:cNvPr id="22" name="Freeform 24">
                <a:extLst>
                  <a:ext uri="{FF2B5EF4-FFF2-40B4-BE49-F238E27FC236}">
                    <a16:creationId xmlns:a16="http://schemas.microsoft.com/office/drawing/2014/main" id="{296C7B8C-7370-4DBE-A324-79AF6A81103C}"/>
                  </a:ext>
                </a:extLst>
              </p:cNvPr>
              <p:cNvSpPr/>
              <p:nvPr/>
            </p:nvSpPr>
            <p:spPr>
              <a:xfrm>
                <a:off x="3446002" y="-83119"/>
                <a:ext cx="4610108" cy="4610100"/>
              </a:xfrm>
              <a:custGeom>
                <a:avLst/>
                <a:gdLst>
                  <a:gd name="connsiteX0" fmla="*/ 2305054 w 4610108"/>
                  <a:gd name="connsiteY0" fmla="*/ 400050 h 4610100"/>
                  <a:gd name="connsiteX1" fmla="*/ 2171704 w 4610108"/>
                  <a:gd name="connsiteY1" fmla="*/ 533400 h 4610100"/>
                  <a:gd name="connsiteX2" fmla="*/ 2305054 w 4610108"/>
                  <a:gd name="connsiteY2" fmla="*/ 666750 h 4610100"/>
                  <a:gd name="connsiteX3" fmla="*/ 2438404 w 4610108"/>
                  <a:gd name="connsiteY3" fmla="*/ 533400 h 4610100"/>
                  <a:gd name="connsiteX4" fmla="*/ 2305054 w 4610108"/>
                  <a:gd name="connsiteY4" fmla="*/ 400050 h 4610100"/>
                  <a:gd name="connsiteX5" fmla="*/ 2305054 w 4610108"/>
                  <a:gd name="connsiteY5" fmla="*/ 0 h 4610100"/>
                  <a:gd name="connsiteX6" fmla="*/ 2824564 w 4610108"/>
                  <a:gd name="connsiteY6" fmla="*/ 784424 h 4610100"/>
                  <a:gd name="connsiteX7" fmla="*/ 3729662 w 4610108"/>
                  <a:gd name="connsiteY7" fmla="*/ 440218 h 4610100"/>
                  <a:gd name="connsiteX8" fmla="*/ 3665140 w 4610108"/>
                  <a:gd name="connsiteY8" fmla="*/ 1365247 h 4610100"/>
                  <a:gd name="connsiteX9" fmla="*/ 4610108 w 4610108"/>
                  <a:gd name="connsiteY9" fmla="*/ 1592743 h 4610100"/>
                  <a:gd name="connsiteX10" fmla="*/ 3986207 w 4610108"/>
                  <a:gd name="connsiteY10" fmla="*/ 2305050 h 4610100"/>
                  <a:gd name="connsiteX11" fmla="*/ 4610108 w 4610108"/>
                  <a:gd name="connsiteY11" fmla="*/ 3017357 h 4610100"/>
                  <a:gd name="connsiteX12" fmla="*/ 3665140 w 4610108"/>
                  <a:gd name="connsiteY12" fmla="*/ 3244853 h 4610100"/>
                  <a:gd name="connsiteX13" fmla="*/ 3729662 w 4610108"/>
                  <a:gd name="connsiteY13" fmla="*/ 4169882 h 4610100"/>
                  <a:gd name="connsiteX14" fmla="*/ 2824564 w 4610108"/>
                  <a:gd name="connsiteY14" fmla="*/ 3825676 h 4610100"/>
                  <a:gd name="connsiteX15" fmla="*/ 2305054 w 4610108"/>
                  <a:gd name="connsiteY15" fmla="*/ 4610100 h 4610100"/>
                  <a:gd name="connsiteX16" fmla="*/ 1785544 w 4610108"/>
                  <a:gd name="connsiteY16" fmla="*/ 3825676 h 4610100"/>
                  <a:gd name="connsiteX17" fmla="*/ 880446 w 4610108"/>
                  <a:gd name="connsiteY17" fmla="*/ 4169882 h 4610100"/>
                  <a:gd name="connsiteX18" fmla="*/ 944968 w 4610108"/>
                  <a:gd name="connsiteY18" fmla="*/ 3244853 h 4610100"/>
                  <a:gd name="connsiteX19" fmla="*/ 0 w 4610108"/>
                  <a:gd name="connsiteY19" fmla="*/ 3017357 h 4610100"/>
                  <a:gd name="connsiteX20" fmla="*/ 623901 w 4610108"/>
                  <a:gd name="connsiteY20" fmla="*/ 2305050 h 4610100"/>
                  <a:gd name="connsiteX21" fmla="*/ 0 w 4610108"/>
                  <a:gd name="connsiteY21" fmla="*/ 1592743 h 4610100"/>
                  <a:gd name="connsiteX22" fmla="*/ 944968 w 4610108"/>
                  <a:gd name="connsiteY22" fmla="*/ 1365247 h 4610100"/>
                  <a:gd name="connsiteX23" fmla="*/ 880446 w 4610108"/>
                  <a:gd name="connsiteY23" fmla="*/ 440218 h 4610100"/>
                  <a:gd name="connsiteX24" fmla="*/ 1785544 w 4610108"/>
                  <a:gd name="connsiteY24" fmla="*/ 784424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0108" h="4610100">
                    <a:moveTo>
                      <a:pt x="2305054" y="400050"/>
                    </a:moveTo>
                    <a:cubicBezTo>
                      <a:pt x="2231407" y="400050"/>
                      <a:pt x="2171704" y="459753"/>
                      <a:pt x="2171704" y="533400"/>
                    </a:cubicBezTo>
                    <a:cubicBezTo>
                      <a:pt x="2171704" y="607047"/>
                      <a:pt x="2231407" y="666750"/>
                      <a:pt x="2305054" y="666750"/>
                    </a:cubicBezTo>
                    <a:cubicBezTo>
                      <a:pt x="2378701" y="666750"/>
                      <a:pt x="2438404" y="607047"/>
                      <a:pt x="2438404" y="533400"/>
                    </a:cubicBezTo>
                    <a:cubicBezTo>
                      <a:pt x="2438404" y="459753"/>
                      <a:pt x="2378701" y="400050"/>
                      <a:pt x="2305054" y="400050"/>
                    </a:cubicBezTo>
                    <a:close/>
                    <a:moveTo>
                      <a:pt x="2305054" y="0"/>
                    </a:moveTo>
                    <a:lnTo>
                      <a:pt x="2824564" y="784424"/>
                    </a:lnTo>
                    <a:lnTo>
                      <a:pt x="3729662" y="440218"/>
                    </a:lnTo>
                    <a:lnTo>
                      <a:pt x="3665140" y="1365247"/>
                    </a:lnTo>
                    <a:lnTo>
                      <a:pt x="4610108" y="1592743"/>
                    </a:lnTo>
                    <a:lnTo>
                      <a:pt x="3986207" y="2305050"/>
                    </a:lnTo>
                    <a:lnTo>
                      <a:pt x="4610108" y="3017357"/>
                    </a:lnTo>
                    <a:lnTo>
                      <a:pt x="3665140" y="3244853"/>
                    </a:lnTo>
                    <a:lnTo>
                      <a:pt x="3729662" y="4169882"/>
                    </a:lnTo>
                    <a:lnTo>
                      <a:pt x="2824564" y="3825676"/>
                    </a:lnTo>
                    <a:lnTo>
                      <a:pt x="2305054" y="4610100"/>
                    </a:lnTo>
                    <a:lnTo>
                      <a:pt x="1785544" y="3825676"/>
                    </a:lnTo>
                    <a:lnTo>
                      <a:pt x="880446" y="4169882"/>
                    </a:lnTo>
                    <a:lnTo>
                      <a:pt x="944968" y="3244853"/>
                    </a:lnTo>
                    <a:lnTo>
                      <a:pt x="0" y="3017357"/>
                    </a:lnTo>
                    <a:lnTo>
                      <a:pt x="623901" y="2305050"/>
                    </a:lnTo>
                    <a:lnTo>
                      <a:pt x="0" y="1592743"/>
                    </a:lnTo>
                    <a:lnTo>
                      <a:pt x="944968" y="1365247"/>
                    </a:lnTo>
                    <a:lnTo>
                      <a:pt x="880446" y="440218"/>
                    </a:lnTo>
                    <a:lnTo>
                      <a:pt x="1785544" y="784424"/>
                    </a:lnTo>
                    <a:close/>
                  </a:path>
                </a:pathLst>
              </a:custGeom>
              <a:solidFill>
                <a:srgbClr val="FD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DC9A8CEA-C51E-4775-9F57-ABD6B7022B3C}"/>
                  </a:ext>
                </a:extLst>
              </p:cNvPr>
              <p:cNvSpPr/>
              <p:nvPr/>
            </p:nvSpPr>
            <p:spPr>
              <a:xfrm>
                <a:off x="4341354" y="812234"/>
                <a:ext cx="2819399" cy="2819400"/>
              </a:xfrm>
              <a:prstGeom prst="ellipse">
                <a:avLst/>
              </a:prstGeom>
              <a:solidFill>
                <a:srgbClr val="F4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sp>
        <p:nvSpPr>
          <p:cNvPr id="36" name="Rectangle 51">
            <a:extLst>
              <a:ext uri="{FF2B5EF4-FFF2-40B4-BE49-F238E27FC236}">
                <a16:creationId xmlns:a16="http://schemas.microsoft.com/office/drawing/2014/main" id="{2C66F22C-6324-431D-A6BC-03E04D70A3CD}"/>
              </a:ext>
            </a:extLst>
          </p:cNvPr>
          <p:cNvSpPr txBox="1"/>
          <p:nvPr/>
        </p:nvSpPr>
        <p:spPr>
          <a:xfrm>
            <a:off x="88900" y="4759090"/>
            <a:ext cx="4168691" cy="1954888"/>
          </a:xfrm>
          <a:prstGeom prst="roundRect">
            <a:avLst/>
          </a:prstGeom>
          <a:ln w="57150">
            <a:solidFill>
              <a:srgbClr val="00B0F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2"/>
          </a:lnRef>
          <a:fillRef idx="1">
            <a:schemeClr val="lt1"/>
          </a:fillRef>
          <a:effectRef idx="0">
            <a:schemeClr val="accent2"/>
          </a:effectRef>
          <a:fontRef idx="minor">
            <a:schemeClr val="dk1"/>
          </a:fontRef>
        </p:style>
        <p:txBody>
          <a:bodyPr wrap="square" lIns="21475" tIns="21475" rIns="21475" bIns="21475">
            <a:spAutoFit/>
          </a:bodyPr>
          <a:lstStyle>
            <a:lvl1pPr algn="ctr" defTabSz="214760">
              <a:defRPr sz="500">
                <a:solidFill>
                  <a:srgbClr val="535353"/>
                </a:solidFill>
              </a:defRPr>
            </a:lvl1pPr>
          </a:lstStyle>
          <a:p>
            <a:pPr algn="just"/>
            <a:r>
              <a:rPr lang="vi-VN" sz="2800">
                <a:solidFill>
                  <a:srgbClr val="005446"/>
                </a:solidFill>
                <a:latin typeface="Times New Roman" panose="02020603050405020304" pitchFamily="18" charset="0"/>
                <a:cs typeface="Times New Roman" panose="02020603050405020304" pitchFamily="18" charset="0"/>
              </a:rPr>
              <a:t>Khai phá đất hoang, tăng diện tích trồng trọt, xé gỗ đóng thuyền, xẻ đá làm nhà và khai thác mỏ.</a:t>
            </a:r>
          </a:p>
        </p:txBody>
      </p:sp>
      <p:sp>
        <p:nvSpPr>
          <p:cNvPr id="37" name="Rectangle 51">
            <a:extLst>
              <a:ext uri="{FF2B5EF4-FFF2-40B4-BE49-F238E27FC236}">
                <a16:creationId xmlns:a16="http://schemas.microsoft.com/office/drawing/2014/main" id="{3A8D9DC8-5652-4198-8679-B754AB3B9839}"/>
              </a:ext>
            </a:extLst>
          </p:cNvPr>
          <p:cNvSpPr txBox="1"/>
          <p:nvPr/>
        </p:nvSpPr>
        <p:spPr>
          <a:xfrm>
            <a:off x="8132900" y="4707670"/>
            <a:ext cx="3970200" cy="1954888"/>
          </a:xfrm>
          <a:prstGeom prst="roundRect">
            <a:avLst/>
          </a:prstGeom>
          <a:ln w="57150">
            <a:solidFill>
              <a:srgbClr val="FF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2"/>
          </a:lnRef>
          <a:fillRef idx="1">
            <a:schemeClr val="lt1"/>
          </a:fillRef>
          <a:effectRef idx="0">
            <a:schemeClr val="accent2"/>
          </a:effectRef>
          <a:fontRef idx="minor">
            <a:schemeClr val="dk1"/>
          </a:fontRef>
        </p:style>
        <p:txBody>
          <a:bodyPr wrap="square" lIns="21475" tIns="21475" rIns="21475" bIns="21475">
            <a:spAutoFit/>
          </a:bodyPr>
          <a:lstStyle>
            <a:lvl1pPr algn="ctr" defTabSz="214760">
              <a:defRPr sz="500">
                <a:solidFill>
                  <a:srgbClr val="535353"/>
                </a:solidFill>
              </a:defRPr>
            </a:lvl1pPr>
          </a:lstStyle>
          <a:p>
            <a:pPr algn="just"/>
            <a:r>
              <a:rPr lang="vi-VN" sz="2800">
                <a:solidFill>
                  <a:srgbClr val="005446"/>
                </a:solidFill>
                <a:latin typeface="Times New Roman" panose="02020603050405020304" pitchFamily="18" charset="0"/>
                <a:cs typeface="Times New Roman" panose="02020603050405020304" pitchFamily="18" charset="0"/>
              </a:rPr>
              <a:t>Một số công việc mới xuất hiện như nghề luyện kim, chế tạo công cụ lao động, chế tạo vũ khí.</a:t>
            </a:r>
          </a:p>
        </p:txBody>
      </p:sp>
      <p:grpSp>
        <p:nvGrpSpPr>
          <p:cNvPr id="3" name="Group 2">
            <a:extLst>
              <a:ext uri="{FF2B5EF4-FFF2-40B4-BE49-F238E27FC236}">
                <a16:creationId xmlns:a16="http://schemas.microsoft.com/office/drawing/2014/main" id="{84644317-0183-43A6-962D-9B8EAE988618}"/>
              </a:ext>
            </a:extLst>
          </p:cNvPr>
          <p:cNvGrpSpPr/>
          <p:nvPr/>
        </p:nvGrpSpPr>
        <p:grpSpPr>
          <a:xfrm>
            <a:off x="8478780" y="1924662"/>
            <a:ext cx="3602645" cy="2534443"/>
            <a:chOff x="8277726" y="1740132"/>
            <a:chExt cx="4025780" cy="2832116"/>
          </a:xfrm>
        </p:grpSpPr>
        <p:pic>
          <p:nvPicPr>
            <p:cNvPr id="38" name="Picture 37" descr="A picture containing outdoor, grass, person, riding&#10;&#10;Description automatically generated">
              <a:extLst>
                <a:ext uri="{FF2B5EF4-FFF2-40B4-BE49-F238E27FC236}">
                  <a16:creationId xmlns:a16="http://schemas.microsoft.com/office/drawing/2014/main" id="{7B7BEEAC-2810-45B2-A292-A2681C936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0250" y="3193447"/>
              <a:ext cx="2103256" cy="1378801"/>
            </a:xfrm>
            <a:prstGeom prst="rect">
              <a:avLst/>
            </a:prstGeom>
          </p:spPr>
        </p:pic>
        <p:pic>
          <p:nvPicPr>
            <p:cNvPr id="39" name="Picture 38" descr="A picture containing calendar&#10;&#10;Description automatically generated">
              <a:extLst>
                <a:ext uri="{FF2B5EF4-FFF2-40B4-BE49-F238E27FC236}">
                  <a16:creationId xmlns:a16="http://schemas.microsoft.com/office/drawing/2014/main" id="{3767D023-3312-4F5D-8D63-6445703ED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726" y="1740132"/>
              <a:ext cx="1819375" cy="2832115"/>
            </a:xfrm>
            <a:prstGeom prst="rect">
              <a:avLst/>
            </a:prstGeom>
          </p:spPr>
        </p:pic>
        <p:pic>
          <p:nvPicPr>
            <p:cNvPr id="40" name="Picture 39" descr="A picture containing knife&#10;&#10;Description automatically generated">
              <a:extLst>
                <a:ext uri="{FF2B5EF4-FFF2-40B4-BE49-F238E27FC236}">
                  <a16:creationId xmlns:a16="http://schemas.microsoft.com/office/drawing/2014/main" id="{458BD8A6-09CD-4EE4-B084-7B13B778A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250" y="1740133"/>
              <a:ext cx="2070654" cy="1383197"/>
            </a:xfrm>
            <a:prstGeom prst="rect">
              <a:avLst/>
            </a:prstGeom>
          </p:spPr>
        </p:pic>
      </p:grpSp>
      <p:pic>
        <p:nvPicPr>
          <p:cNvPr id="41" name="Picture 40" descr="A picture containing text, book&#10;&#10;Description automatically generated">
            <a:extLst>
              <a:ext uri="{FF2B5EF4-FFF2-40B4-BE49-F238E27FC236}">
                <a16:creationId xmlns:a16="http://schemas.microsoft.com/office/drawing/2014/main" id="{87C65509-D387-4183-80E7-3D6343EDE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035" y="1776410"/>
            <a:ext cx="3453364" cy="2772133"/>
          </a:xfrm>
          <a:prstGeom prst="rect">
            <a:avLst/>
          </a:prstGeom>
        </p:spPr>
      </p:pic>
    </p:spTree>
    <p:extLst>
      <p:ext uri="{BB962C8B-B14F-4D97-AF65-F5344CB8AC3E}">
        <p14:creationId xmlns:p14="http://schemas.microsoft.com/office/powerpoint/2010/main" val="4205317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iterate>
                                    <p:tmAbs val="0"/>
                                  </p:iterate>
                                  <p:childTnLst>
                                    <p:set>
                                      <p:cBhvr>
                                        <p:cTn id="13" fill="hold"/>
                                        <p:tgtEl>
                                          <p:spTgt spid="24"/>
                                        </p:tgtEl>
                                        <p:attrNameLst>
                                          <p:attrName>style.visibility</p:attrName>
                                        </p:attrNameLst>
                                      </p:cBhvr>
                                      <p:to>
                                        <p:strVal val="visible"/>
                                      </p:to>
                                    </p:set>
                                    <p:animEffect transition="in" filter="strips(downLeft)">
                                      <p:cBhvr>
                                        <p:cTn id="14" dur="500"/>
                                        <p:tgtEl>
                                          <p:spTgt spid="24"/>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p:tmAbs val="0"/>
                                  </p:iterate>
                                  <p:childTnLst>
                                    <p:set>
                                      <p:cBhvr>
                                        <p:cTn id="17" fill="hold"/>
                                        <p:tgtEl>
                                          <p:spTgt spid="36"/>
                                        </p:tgtEl>
                                        <p:attrNameLst>
                                          <p:attrName>style.visibility</p:attrName>
                                        </p:attrNameLst>
                                      </p:cBhvr>
                                      <p:to>
                                        <p:strVal val="visible"/>
                                      </p:to>
                                    </p:set>
                                    <p:animEffect transition="in" filter="wipe(up)">
                                      <p:cBhvr>
                                        <p:cTn id="18" dur="500"/>
                                        <p:tgtEl>
                                          <p:spTgt spid="36"/>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iterate>
                                    <p:tmAbs val="0"/>
                                  </p:iterate>
                                  <p:childTnLst>
                                    <p:set>
                                      <p:cBhvr>
                                        <p:cTn id="28" fill="hold"/>
                                        <p:tgtEl>
                                          <p:spTgt spid="28"/>
                                        </p:tgtEl>
                                        <p:attrNameLst>
                                          <p:attrName>style.visibility</p:attrName>
                                        </p:attrNameLst>
                                      </p:cBhvr>
                                      <p:to>
                                        <p:strVal val="visible"/>
                                      </p:to>
                                    </p:set>
                                    <p:animEffect transition="in" filter="strips(downRight)">
                                      <p:cBhvr>
                                        <p:cTn id="29" dur="500"/>
                                        <p:tgtEl>
                                          <p:spTgt spid="28"/>
                                        </p:tgtEl>
                                      </p:cBhvr>
                                    </p:animEffect>
                                  </p:childTnLst>
                                </p:cTn>
                              </p:par>
                            </p:childTnLst>
                          </p:cTn>
                        </p:par>
                        <p:par>
                          <p:cTn id="30" fill="hold">
                            <p:stCondLst>
                              <p:cond delay="500"/>
                            </p:stCondLst>
                            <p:childTnLst>
                              <p:par>
                                <p:cTn id="31" presetID="22" presetClass="entr" presetSubtype="1" fill="hold" grpId="0" nodeType="afterEffect">
                                  <p:stCondLst>
                                    <p:cond delay="0"/>
                                  </p:stCondLst>
                                  <p:iterate>
                                    <p:tmAbs val="0"/>
                                  </p:iterate>
                                  <p:childTnLst>
                                    <p:set>
                                      <p:cBhvr>
                                        <p:cTn id="32" fill="hold"/>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8" grpId="0" animBg="1" advAuto="0"/>
      <p:bldP spid="36" grpId="0" animBg="1" advAuto="0"/>
      <p:bldP spid="3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a:t>
            </a:r>
            <a:r>
              <a:rPr lang="en-US" sz="3600" b="1" dirty="0">
                <a:solidFill>
                  <a:srgbClr val="00B0F0"/>
                </a:solidFill>
                <a:latin typeface="Times New Roman" panose="02020603050405020304" pitchFamily="18" charset="0"/>
                <a:cs typeface="Times New Roman" panose="02020603050405020304" pitchFamily="18" charset="0"/>
              </a:rPr>
              <a:t>. SỰ XUẤT HIỆN CỦA CÔNG CỤ BẰNG KIM LOẠI</a:t>
            </a:r>
          </a:p>
        </p:txBody>
      </p:sp>
      <p:sp>
        <p:nvSpPr>
          <p:cNvPr id="29" name="Freeform 10">
            <a:extLst>
              <a:ext uri="{FF2B5EF4-FFF2-40B4-BE49-F238E27FC236}">
                <a16:creationId xmlns:a16="http://schemas.microsoft.com/office/drawing/2014/main" id="{14C9FEAF-4581-4888-BC88-A7804CD85183}"/>
              </a:ext>
            </a:extLst>
          </p:cNvPr>
          <p:cNvSpPr/>
          <p:nvPr/>
        </p:nvSpPr>
        <p:spPr>
          <a:xfrm>
            <a:off x="1928023" y="2168028"/>
            <a:ext cx="900205" cy="899996"/>
          </a:xfrm>
          <a:prstGeom prst="ellipse">
            <a:avLst/>
          </a:prstGeom>
          <a:gradFill>
            <a:gsLst>
              <a:gs pos="0">
                <a:srgbClr val="FFC203"/>
              </a:gs>
              <a:gs pos="36657">
                <a:srgbClr val="FF7D25"/>
              </a:gs>
              <a:gs pos="77153">
                <a:srgbClr val="FF3847"/>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33" name="Freeform 14">
            <a:extLst>
              <a:ext uri="{FF2B5EF4-FFF2-40B4-BE49-F238E27FC236}">
                <a16:creationId xmlns:a16="http://schemas.microsoft.com/office/drawing/2014/main" id="{135B9829-E4E8-42F9-BB99-776F15C8799D}"/>
              </a:ext>
            </a:extLst>
          </p:cNvPr>
          <p:cNvSpPr/>
          <p:nvPr/>
        </p:nvSpPr>
        <p:spPr>
          <a:xfrm>
            <a:off x="2379292" y="1986633"/>
            <a:ext cx="1247223" cy="1728937"/>
          </a:xfrm>
          <a:custGeom>
            <a:avLst/>
            <a:gdLst/>
            <a:ahLst/>
            <a:cxnLst>
              <a:cxn ang="0">
                <a:pos x="wd2" y="hd2"/>
              </a:cxn>
              <a:cxn ang="5400000">
                <a:pos x="wd2" y="hd2"/>
              </a:cxn>
              <a:cxn ang="10800000">
                <a:pos x="wd2" y="hd2"/>
              </a:cxn>
              <a:cxn ang="16200000">
                <a:pos x="wd2" y="hd2"/>
              </a:cxn>
            </a:cxnLst>
            <a:rect l="0" t="0" r="r" b="b"/>
            <a:pathLst>
              <a:path w="21600" h="21600" extrusionOk="0">
                <a:moveTo>
                  <a:pt x="14293" y="12711"/>
                </a:moveTo>
                <a:cubicBezTo>
                  <a:pt x="11421" y="11052"/>
                  <a:pt x="10966" y="8713"/>
                  <a:pt x="10922" y="7771"/>
                </a:cubicBezTo>
                <a:cubicBezTo>
                  <a:pt x="10922" y="7691"/>
                  <a:pt x="10922" y="7613"/>
                  <a:pt x="10922" y="7533"/>
                </a:cubicBezTo>
                <a:cubicBezTo>
                  <a:pt x="10922" y="7487"/>
                  <a:pt x="10922" y="7443"/>
                  <a:pt x="10922" y="7397"/>
                </a:cubicBezTo>
                <a:cubicBezTo>
                  <a:pt x="10559" y="3239"/>
                  <a:pt x="5777" y="0"/>
                  <a:pt x="0" y="0"/>
                </a:cubicBezTo>
                <a:lnTo>
                  <a:pt x="0" y="1160"/>
                </a:lnTo>
                <a:cubicBezTo>
                  <a:pt x="5157" y="1161"/>
                  <a:pt x="9336" y="4176"/>
                  <a:pt x="9336" y="7895"/>
                </a:cubicBezTo>
                <a:cubicBezTo>
                  <a:pt x="9336" y="8085"/>
                  <a:pt x="9336" y="8273"/>
                  <a:pt x="9300" y="8459"/>
                </a:cubicBezTo>
                <a:cubicBezTo>
                  <a:pt x="8898" y="11947"/>
                  <a:pt x="4854" y="14630"/>
                  <a:pt x="0" y="14629"/>
                </a:cubicBezTo>
                <a:lnTo>
                  <a:pt x="0" y="15790"/>
                </a:lnTo>
                <a:cubicBezTo>
                  <a:pt x="615" y="15790"/>
                  <a:pt x="1807" y="15680"/>
                  <a:pt x="1807" y="15680"/>
                </a:cubicBezTo>
                <a:cubicBezTo>
                  <a:pt x="2143" y="15640"/>
                  <a:pt x="2470" y="15590"/>
                  <a:pt x="2791" y="15530"/>
                </a:cubicBezTo>
                <a:cubicBezTo>
                  <a:pt x="4333" y="15358"/>
                  <a:pt x="7360" y="15290"/>
                  <a:pt x="10038" y="16838"/>
                </a:cubicBezTo>
                <a:cubicBezTo>
                  <a:pt x="12716" y="18385"/>
                  <a:pt x="13289" y="20568"/>
                  <a:pt x="13395" y="21600"/>
                </a:cubicBezTo>
                <a:cubicBezTo>
                  <a:pt x="13435" y="18025"/>
                  <a:pt x="16801" y="14916"/>
                  <a:pt x="21600" y="14021"/>
                </a:cubicBezTo>
                <a:cubicBezTo>
                  <a:pt x="20053" y="14189"/>
                  <a:pt x="16982" y="14271"/>
                  <a:pt x="14293" y="12711"/>
                </a:cubicBez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34" name="Freeform 17">
            <a:extLst>
              <a:ext uri="{FF2B5EF4-FFF2-40B4-BE49-F238E27FC236}">
                <a16:creationId xmlns:a16="http://schemas.microsoft.com/office/drawing/2014/main" id="{83A6697A-F3A9-4B01-8036-0C4DF870744E}"/>
              </a:ext>
            </a:extLst>
          </p:cNvPr>
          <p:cNvSpPr/>
          <p:nvPr/>
        </p:nvSpPr>
        <p:spPr>
          <a:xfrm>
            <a:off x="2031260" y="2271247"/>
            <a:ext cx="693723" cy="693560"/>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35" name="Freeform 18">
            <a:extLst>
              <a:ext uri="{FF2B5EF4-FFF2-40B4-BE49-F238E27FC236}">
                <a16:creationId xmlns:a16="http://schemas.microsoft.com/office/drawing/2014/main" id="{48E416AF-75C2-4191-BCD4-178D11C39867}"/>
              </a:ext>
            </a:extLst>
          </p:cNvPr>
          <p:cNvSpPr/>
          <p:nvPr/>
        </p:nvSpPr>
        <p:spPr>
          <a:xfrm>
            <a:off x="3333227" y="3269345"/>
            <a:ext cx="900205" cy="899995"/>
          </a:xfrm>
          <a:prstGeom prst="ellipse">
            <a:avLst/>
          </a:prstGeom>
          <a:gradFill>
            <a:gsLst>
              <a:gs pos="1890">
                <a:srgbClr val="FF2A70"/>
              </a:gs>
              <a:gs pos="64135">
                <a:srgbClr val="E1359B"/>
              </a:gs>
              <a:gs pos="98899">
                <a:srgbClr val="C23FC6"/>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42" name="Freeform 20">
            <a:extLst>
              <a:ext uri="{FF2B5EF4-FFF2-40B4-BE49-F238E27FC236}">
                <a16:creationId xmlns:a16="http://schemas.microsoft.com/office/drawing/2014/main" id="{2F405061-E921-4D57-9F62-6B00B40ED31B}"/>
              </a:ext>
            </a:extLst>
          </p:cNvPr>
          <p:cNvSpPr/>
          <p:nvPr/>
        </p:nvSpPr>
        <p:spPr>
          <a:xfrm>
            <a:off x="2535034" y="3087706"/>
            <a:ext cx="1247223" cy="1728936"/>
          </a:xfrm>
          <a:custGeom>
            <a:avLst/>
            <a:gdLst/>
            <a:ahLst/>
            <a:cxnLst>
              <a:cxn ang="0">
                <a:pos x="wd2" y="hd2"/>
              </a:cxn>
              <a:cxn ang="5400000">
                <a:pos x="wd2" y="hd2"/>
              </a:cxn>
              <a:cxn ang="10800000">
                <a:pos x="wd2" y="hd2"/>
              </a:cxn>
              <a:cxn ang="16200000">
                <a:pos x="wd2" y="hd2"/>
              </a:cxn>
            </a:cxnLst>
            <a:rect l="0" t="0" r="r" b="b"/>
            <a:pathLst>
              <a:path w="21600" h="21600" extrusionOk="0">
                <a:moveTo>
                  <a:pt x="7307" y="12709"/>
                </a:moveTo>
                <a:cubicBezTo>
                  <a:pt x="10176" y="11052"/>
                  <a:pt x="10617" y="8711"/>
                  <a:pt x="10675" y="7771"/>
                </a:cubicBezTo>
                <a:lnTo>
                  <a:pt x="10675" y="7533"/>
                </a:lnTo>
                <a:cubicBezTo>
                  <a:pt x="10675" y="7487"/>
                  <a:pt x="10675" y="7443"/>
                  <a:pt x="10675" y="7397"/>
                </a:cubicBezTo>
                <a:cubicBezTo>
                  <a:pt x="11040" y="3239"/>
                  <a:pt x="15822" y="0"/>
                  <a:pt x="21600" y="0"/>
                </a:cubicBezTo>
                <a:lnTo>
                  <a:pt x="21600" y="1160"/>
                </a:lnTo>
                <a:cubicBezTo>
                  <a:pt x="16442" y="1160"/>
                  <a:pt x="12261" y="4175"/>
                  <a:pt x="12261" y="7895"/>
                </a:cubicBezTo>
                <a:cubicBezTo>
                  <a:pt x="12261" y="8095"/>
                  <a:pt x="12261" y="8273"/>
                  <a:pt x="12297" y="8459"/>
                </a:cubicBezTo>
                <a:cubicBezTo>
                  <a:pt x="12701" y="11948"/>
                  <a:pt x="16746" y="14630"/>
                  <a:pt x="21600" y="14629"/>
                </a:cubicBezTo>
                <a:lnTo>
                  <a:pt x="21600" y="15790"/>
                </a:lnTo>
                <a:cubicBezTo>
                  <a:pt x="20985" y="15790"/>
                  <a:pt x="19793" y="15680"/>
                  <a:pt x="19790" y="15680"/>
                </a:cubicBezTo>
                <a:cubicBezTo>
                  <a:pt x="19457" y="15640"/>
                  <a:pt x="19130" y="15590"/>
                  <a:pt x="18806" y="15528"/>
                </a:cubicBezTo>
                <a:cubicBezTo>
                  <a:pt x="17267" y="15358"/>
                  <a:pt x="14240" y="15290"/>
                  <a:pt x="11560" y="16838"/>
                </a:cubicBezTo>
                <a:cubicBezTo>
                  <a:pt x="8879" y="18385"/>
                  <a:pt x="8311" y="20568"/>
                  <a:pt x="8205" y="21600"/>
                </a:cubicBezTo>
                <a:cubicBezTo>
                  <a:pt x="8163" y="18026"/>
                  <a:pt x="4798" y="14917"/>
                  <a:pt x="0" y="14021"/>
                </a:cubicBezTo>
                <a:cubicBezTo>
                  <a:pt x="1547" y="14191"/>
                  <a:pt x="4604" y="14275"/>
                  <a:pt x="7307" y="12709"/>
                </a:cubicBez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43" name="Freeform 21">
            <a:extLst>
              <a:ext uri="{FF2B5EF4-FFF2-40B4-BE49-F238E27FC236}">
                <a16:creationId xmlns:a16="http://schemas.microsoft.com/office/drawing/2014/main" id="{266AE0DF-0C25-4049-84EE-199B510D25F1}"/>
              </a:ext>
            </a:extLst>
          </p:cNvPr>
          <p:cNvSpPr/>
          <p:nvPr/>
        </p:nvSpPr>
        <p:spPr>
          <a:xfrm>
            <a:off x="3436490" y="3372562"/>
            <a:ext cx="693721" cy="693561"/>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099BFA40-648F-4AC5-AFA7-67DDF97E3342}"/>
              </a:ext>
            </a:extLst>
          </p:cNvPr>
          <p:cNvSpPr txBox="1"/>
          <p:nvPr/>
        </p:nvSpPr>
        <p:spPr>
          <a:xfrm>
            <a:off x="5141827" y="1418814"/>
            <a:ext cx="5553882" cy="1532334"/>
          </a:xfrm>
          <a:prstGeom prst="roundRect">
            <a:avLst/>
          </a:prstGeom>
          <a:ln w="57150"/>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2"/>
          </a:lnRef>
          <a:fillRef idx="1">
            <a:schemeClr val="lt1"/>
          </a:fillRef>
          <a:effectRef idx="0">
            <a:schemeClr val="accent2"/>
          </a:effectRef>
          <a:fontRef idx="minor">
            <a:schemeClr val="dk1"/>
          </a:fontRef>
        </p:style>
        <p:txBody>
          <a:bodyPr wrap="square" lIns="45719" rIns="45719">
            <a:spAutoFit/>
          </a:bodyPr>
          <a:lstStyle>
            <a:lvl1pPr>
              <a:defRPr sz="2100">
                <a:solidFill>
                  <a:srgbClr val="535353"/>
                </a:solidFill>
              </a:defRPr>
            </a:lvl1pPr>
          </a:lstStyle>
          <a:p>
            <a:pPr algn="just"/>
            <a:r>
              <a:rPr lang="vi-VN" sz="2800" b="1" dirty="0">
                <a:solidFill>
                  <a:srgbClr val="005446"/>
                </a:solidFill>
                <a:latin typeface="Times New Roman" panose="02020603050405020304" pitchFamily="18" charset="0"/>
                <a:cs typeface="Times New Roman" panose="02020603050405020304" pitchFamily="18" charset="0"/>
              </a:rPr>
              <a:t>Vào </a:t>
            </a:r>
            <a:r>
              <a:rPr lang="en-US" sz="2800" b="1" dirty="0" err="1">
                <a:solidFill>
                  <a:srgbClr val="005446"/>
                </a:solidFill>
                <a:latin typeface="Times New Roman" panose="02020603050405020304" pitchFamily="18" charset="0"/>
                <a:cs typeface="Times New Roman" panose="02020603050405020304" pitchFamily="18" charset="0"/>
              </a:rPr>
              <a:t>khoảng</a:t>
            </a:r>
            <a:r>
              <a:rPr lang="en-US" sz="2800" b="1" dirty="0">
                <a:solidFill>
                  <a:srgbClr val="005446"/>
                </a:solidFill>
                <a:latin typeface="Times New Roman" panose="02020603050405020304" pitchFamily="18" charset="0"/>
                <a:cs typeface="Times New Roman" panose="02020603050405020304" pitchFamily="18" charset="0"/>
              </a:rPr>
              <a:t> </a:t>
            </a:r>
            <a:r>
              <a:rPr lang="vi-VN" sz="2800" b="1" dirty="0">
                <a:solidFill>
                  <a:srgbClr val="005446"/>
                </a:solidFill>
                <a:latin typeface="Times New Roman" panose="02020603050405020304" pitchFamily="18" charset="0"/>
                <a:cs typeface="Times New Roman" panose="02020603050405020304" pitchFamily="18" charset="0"/>
              </a:rPr>
              <a:t>thiên niên kỷ </a:t>
            </a:r>
            <a:r>
              <a:rPr lang="en-US" sz="2800" b="1" dirty="0">
                <a:solidFill>
                  <a:srgbClr val="005446"/>
                </a:solidFill>
                <a:latin typeface="Times New Roman" panose="02020603050405020304" pitchFamily="18" charset="0"/>
                <a:cs typeface="Times New Roman" panose="02020603050405020304" pitchFamily="18" charset="0"/>
              </a:rPr>
              <a:t>I</a:t>
            </a:r>
            <a:r>
              <a:rPr lang="vi-VN" sz="2800" b="1" dirty="0">
                <a:solidFill>
                  <a:srgbClr val="005446"/>
                </a:solidFill>
                <a:latin typeface="Times New Roman" panose="02020603050405020304" pitchFamily="18" charset="0"/>
                <a:cs typeface="Times New Roman" panose="02020603050405020304" pitchFamily="18" charset="0"/>
              </a:rPr>
              <a:t>V TCN, con người tìm ra kim loại đầu tiên là đồng đỏ, rồi đồng thau và sắt</a:t>
            </a:r>
            <a:endParaRPr lang="en-US" sz="2800" b="1" dirty="0" err="1">
              <a:solidFill>
                <a:srgbClr val="005446"/>
              </a:solidFill>
              <a:latin typeface="Times New Roman" panose="02020603050405020304" pitchFamily="18" charset="0"/>
              <a:cs typeface="Times New Roman" panose="02020603050405020304" pitchFamily="18" charset="0"/>
            </a:endParaRPr>
          </a:p>
        </p:txBody>
      </p:sp>
      <p:sp>
        <p:nvSpPr>
          <p:cNvPr id="45" name="TextBox 52">
            <a:extLst>
              <a:ext uri="{FF2B5EF4-FFF2-40B4-BE49-F238E27FC236}">
                <a16:creationId xmlns:a16="http://schemas.microsoft.com/office/drawing/2014/main" id="{09619991-4E44-4E9C-9CC6-260EFF12319E}"/>
              </a:ext>
            </a:extLst>
          </p:cNvPr>
          <p:cNvSpPr txBox="1"/>
          <p:nvPr/>
        </p:nvSpPr>
        <p:spPr>
          <a:xfrm>
            <a:off x="5141827" y="3354224"/>
            <a:ext cx="5553882" cy="2485787"/>
          </a:xfrm>
          <a:prstGeom prst="roundRect">
            <a:avLst/>
          </a:prstGeom>
          <a:ln w="57150"/>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2"/>
          </a:lnRef>
          <a:fillRef idx="1">
            <a:schemeClr val="lt1"/>
          </a:fillRef>
          <a:effectRef idx="0">
            <a:schemeClr val="accent2"/>
          </a:effectRef>
          <a:fontRef idx="minor">
            <a:schemeClr val="dk1"/>
          </a:fontRef>
        </p:style>
        <p:txBody>
          <a:bodyPr wrap="square" lIns="45719" rIns="45719">
            <a:spAutoFit/>
          </a:bodyPr>
          <a:lstStyle>
            <a:lvl1pPr>
              <a:defRPr sz="2100">
                <a:solidFill>
                  <a:srgbClr val="535353"/>
                </a:solidFill>
              </a:defRPr>
            </a:lvl1pPr>
          </a:lstStyle>
          <a:p>
            <a:pPr lvl="0" algn="just"/>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 </a:t>
            </a:r>
          </a:p>
        </p:txBody>
      </p:sp>
      <p:sp>
        <p:nvSpPr>
          <p:cNvPr id="46" name="Line">
            <a:extLst>
              <a:ext uri="{FF2B5EF4-FFF2-40B4-BE49-F238E27FC236}">
                <a16:creationId xmlns:a16="http://schemas.microsoft.com/office/drawing/2014/main" id="{9799F243-87BC-4458-8A81-BD542B2E3D2C}"/>
              </a:ext>
            </a:extLst>
          </p:cNvPr>
          <p:cNvSpPr/>
          <p:nvPr/>
        </p:nvSpPr>
        <p:spPr>
          <a:xfrm flipV="1">
            <a:off x="3523799" y="2557141"/>
            <a:ext cx="1419264" cy="1"/>
          </a:xfrm>
          <a:prstGeom prst="line">
            <a:avLst/>
          </a:prstGeom>
          <a:ln w="25400">
            <a:solidFill>
              <a:srgbClr val="FF6400"/>
            </a:solidFill>
            <a:custDash>
              <a:ds d="200000" sp="200000"/>
            </a:custDash>
            <a:miter lim="400000"/>
            <a:tailEnd type="triangle"/>
          </a:ln>
        </p:spPr>
        <p:txBody>
          <a:bodyPr lIns="45719" rIns="45719"/>
          <a:lstStyle/>
          <a:p>
            <a:endParaRPr>
              <a:latin typeface="Times New Roman" panose="02020603050405020304" pitchFamily="18" charset="0"/>
              <a:cs typeface="Times New Roman" panose="02020603050405020304" pitchFamily="18" charset="0"/>
            </a:endParaRPr>
          </a:p>
        </p:txBody>
      </p:sp>
      <p:sp>
        <p:nvSpPr>
          <p:cNvPr id="47" name="Line">
            <a:extLst>
              <a:ext uri="{FF2B5EF4-FFF2-40B4-BE49-F238E27FC236}">
                <a16:creationId xmlns:a16="http://schemas.microsoft.com/office/drawing/2014/main" id="{9F0BB9E9-3B11-41A0-AECE-0163EBB53091}"/>
              </a:ext>
            </a:extLst>
          </p:cNvPr>
          <p:cNvSpPr/>
          <p:nvPr/>
        </p:nvSpPr>
        <p:spPr>
          <a:xfrm>
            <a:off x="4366631" y="3715495"/>
            <a:ext cx="576432" cy="1"/>
          </a:xfrm>
          <a:prstGeom prst="line">
            <a:avLst/>
          </a:prstGeom>
          <a:ln w="25400">
            <a:solidFill>
              <a:srgbClr val="D94489"/>
            </a:solidFill>
            <a:custDash>
              <a:ds d="200000" sp="200000"/>
            </a:custDash>
            <a:miter lim="400000"/>
            <a:tailEnd type="triangle"/>
          </a:ln>
        </p:spPr>
        <p:txBody>
          <a:bodyPr lIns="45719" rIns="45719"/>
          <a:lstStyle/>
          <a:p>
            <a:endParaRPr>
              <a:latin typeface="Times New Roman" panose="02020603050405020304" pitchFamily="18" charset="0"/>
              <a:cs typeface="Times New Roman" panose="02020603050405020304" pitchFamily="18" charset="0"/>
            </a:endParaRPr>
          </a:p>
        </p:txBody>
      </p:sp>
      <p:sp>
        <p:nvSpPr>
          <p:cNvPr id="48" name="Freeform 95">
            <a:extLst>
              <a:ext uri="{FF2B5EF4-FFF2-40B4-BE49-F238E27FC236}">
                <a16:creationId xmlns:a16="http://schemas.microsoft.com/office/drawing/2014/main" id="{7787690A-A512-4678-AA63-7601EBDECEA0}"/>
              </a:ext>
            </a:extLst>
          </p:cNvPr>
          <p:cNvSpPr/>
          <p:nvPr/>
        </p:nvSpPr>
        <p:spPr>
          <a:xfrm>
            <a:off x="3593851" y="3446520"/>
            <a:ext cx="378999" cy="537946"/>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sp>
        <p:nvSpPr>
          <p:cNvPr id="49" name="Freeform 126">
            <a:extLst>
              <a:ext uri="{FF2B5EF4-FFF2-40B4-BE49-F238E27FC236}">
                <a16:creationId xmlns:a16="http://schemas.microsoft.com/office/drawing/2014/main" id="{215781CC-A962-40C1-82AD-232CEE47F8B6}"/>
              </a:ext>
            </a:extLst>
          </p:cNvPr>
          <p:cNvSpPr/>
          <p:nvPr/>
        </p:nvSpPr>
        <p:spPr>
          <a:xfrm>
            <a:off x="2158989" y="2361879"/>
            <a:ext cx="438369" cy="489223"/>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latin typeface="Times New Roman" panose="02020603050405020304" pitchFamily="18" charset="0"/>
              <a:cs typeface="Times New Roman" panose="02020603050405020304" pitchFamily="18" charset="0"/>
            </a:endParaRPr>
          </a:p>
        </p:txBody>
      </p:sp>
      <p:pic>
        <p:nvPicPr>
          <p:cNvPr id="3" name="Graphic 2" descr="Scribble with solid fill">
            <a:extLst>
              <a:ext uri="{FF2B5EF4-FFF2-40B4-BE49-F238E27FC236}">
                <a16:creationId xmlns:a16="http://schemas.microsoft.com/office/drawing/2014/main" id="{C166764A-D8F8-4B34-8887-EF6B75A1F09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44588" y="908686"/>
            <a:ext cx="1352769" cy="1239660"/>
          </a:xfrm>
          <a:prstGeom prst="rect">
            <a:avLst/>
          </a:prstGeom>
        </p:spPr>
      </p:pic>
    </p:spTree>
    <p:extLst>
      <p:ext uri="{BB962C8B-B14F-4D97-AF65-F5344CB8AC3E}">
        <p14:creationId xmlns:p14="http://schemas.microsoft.com/office/powerpoint/2010/main" val="2545918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box(out)">
                                      <p:cBhvr>
                                        <p:cTn id="7" dur="500"/>
                                        <p:tgtEl>
                                          <p:spTgt spid="33"/>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29"/>
                                        </p:tgtEl>
                                        <p:attrNameLst>
                                          <p:attrName>style.visibility</p:attrName>
                                        </p:attrNameLst>
                                      </p:cBhvr>
                                      <p:to>
                                        <p:strVal val="visible"/>
                                      </p:to>
                                    </p:set>
                                    <p:animEffect transition="in" filter="box(out)">
                                      <p:cBhvr>
                                        <p:cTn id="11" dur="500"/>
                                        <p:tgtEl>
                                          <p:spTgt spid="29"/>
                                        </p:tgtEl>
                                      </p:cBhvr>
                                    </p:animEffect>
                                  </p:childTnLst>
                                </p:cTn>
                              </p:par>
                            </p:childTnLst>
                          </p:cTn>
                        </p:par>
                        <p:par>
                          <p:cTn id="12" fill="hold">
                            <p:stCondLst>
                              <p:cond delay="1000"/>
                            </p:stCondLst>
                            <p:childTnLst>
                              <p:par>
                                <p:cTn id="13" presetID="4" presetClass="entr" presetSubtype="32" fill="hold" grpId="0" nodeType="afterEffect">
                                  <p:stCondLst>
                                    <p:cond delay="0"/>
                                  </p:stCondLst>
                                  <p:iterate>
                                    <p:tmAbs val="0"/>
                                  </p:iterate>
                                  <p:childTnLst>
                                    <p:set>
                                      <p:cBhvr>
                                        <p:cTn id="14" fill="hold"/>
                                        <p:tgtEl>
                                          <p:spTgt spid="34"/>
                                        </p:tgtEl>
                                        <p:attrNameLst>
                                          <p:attrName>style.visibility</p:attrName>
                                        </p:attrNameLst>
                                      </p:cBhvr>
                                      <p:to>
                                        <p:strVal val="visible"/>
                                      </p:to>
                                    </p:set>
                                    <p:animEffect transition="in" filter="box(out)">
                                      <p:cBhvr>
                                        <p:cTn id="15" dur="500"/>
                                        <p:tgtEl>
                                          <p:spTgt spid="34"/>
                                        </p:tgtEl>
                                      </p:cBhvr>
                                    </p:animEffect>
                                  </p:childTnLst>
                                </p:cTn>
                              </p:par>
                            </p:childTnLst>
                          </p:cTn>
                        </p:par>
                        <p:par>
                          <p:cTn id="16" fill="hold">
                            <p:stCondLst>
                              <p:cond delay="1500"/>
                            </p:stCondLst>
                            <p:childTnLst>
                              <p:par>
                                <p:cTn id="17" presetID="4" presetClass="entr" presetSubtype="32" fill="hold" grpId="0" nodeType="afterEffect">
                                  <p:stCondLst>
                                    <p:cond delay="0"/>
                                  </p:stCondLst>
                                  <p:iterate>
                                    <p:tmAbs val="0"/>
                                  </p:iterate>
                                  <p:childTnLst>
                                    <p:set>
                                      <p:cBhvr>
                                        <p:cTn id="18" fill="hold"/>
                                        <p:tgtEl>
                                          <p:spTgt spid="49"/>
                                        </p:tgtEl>
                                        <p:attrNameLst>
                                          <p:attrName>style.visibility</p:attrName>
                                        </p:attrNameLst>
                                      </p:cBhvr>
                                      <p:to>
                                        <p:strVal val="visible"/>
                                      </p:to>
                                    </p:set>
                                    <p:animEffect transition="in" filter="box(out)">
                                      <p:cBhvr>
                                        <p:cTn id="19" dur="500"/>
                                        <p:tgtEl>
                                          <p:spTgt spid="49"/>
                                        </p:tgtEl>
                                      </p:cBhvr>
                                    </p:animEffect>
                                  </p:childTnLst>
                                </p:cTn>
                              </p:par>
                            </p:childTnLst>
                          </p:cTn>
                        </p:par>
                        <p:par>
                          <p:cTn id="20" fill="hold">
                            <p:stCondLst>
                              <p:cond delay="2000"/>
                            </p:stCondLst>
                            <p:childTnLst>
                              <p:par>
                                <p:cTn id="21" presetID="22" presetClass="entr" presetSubtype="8" fill="hold" grpId="0" nodeType="afterEffect">
                                  <p:stCondLst>
                                    <p:cond delay="0"/>
                                  </p:stCondLst>
                                  <p:iterate>
                                    <p:tmAbs val="0"/>
                                  </p:iterate>
                                  <p:childTnLst>
                                    <p:set>
                                      <p:cBhvr>
                                        <p:cTn id="22" fill="hold"/>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500"/>
                            </p:stCondLst>
                            <p:childTnLst>
                              <p:par>
                                <p:cTn id="25" presetID="22" presetClass="entr" presetSubtype="1" fill="hold" grpId="0" nodeType="afterEffect">
                                  <p:stCondLst>
                                    <p:cond delay="0"/>
                                  </p:stCondLst>
                                  <p:iterate>
                                    <p:tmAbs val="0"/>
                                  </p:iterate>
                                  <p:childTnLst>
                                    <p:set>
                                      <p:cBhvr>
                                        <p:cTn id="26" fill="hold"/>
                                        <p:tgtEl>
                                          <p:spTgt spid="44"/>
                                        </p:tgtEl>
                                        <p:attrNameLst>
                                          <p:attrName>style.visibility</p:attrName>
                                        </p:attrNameLst>
                                      </p:cBhvr>
                                      <p:to>
                                        <p:strVal val="visible"/>
                                      </p:to>
                                    </p:set>
                                    <p:animEffect transition="in" filter="wipe(up)">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iterate>
                                    <p:tmAbs val="0"/>
                                  </p:iterate>
                                  <p:childTnLst>
                                    <p:set>
                                      <p:cBhvr>
                                        <p:cTn id="31" fill="hold"/>
                                        <p:tgtEl>
                                          <p:spTgt spid="42"/>
                                        </p:tgtEl>
                                        <p:attrNameLst>
                                          <p:attrName>style.visibility</p:attrName>
                                        </p:attrNameLst>
                                      </p:cBhvr>
                                      <p:to>
                                        <p:strVal val="visible"/>
                                      </p:to>
                                    </p:set>
                                    <p:animEffect transition="in" filter="box(out)">
                                      <p:cBhvr>
                                        <p:cTn id="32" dur="500"/>
                                        <p:tgtEl>
                                          <p:spTgt spid="42"/>
                                        </p:tgtEl>
                                      </p:cBhvr>
                                    </p:animEffect>
                                  </p:childTnLst>
                                </p:cTn>
                              </p:par>
                            </p:childTnLst>
                          </p:cTn>
                        </p:par>
                        <p:par>
                          <p:cTn id="33" fill="hold">
                            <p:stCondLst>
                              <p:cond delay="500"/>
                            </p:stCondLst>
                            <p:childTnLst>
                              <p:par>
                                <p:cTn id="34" presetID="4" presetClass="entr" presetSubtype="32" fill="hold" grpId="0" nodeType="afterEffect">
                                  <p:stCondLst>
                                    <p:cond delay="0"/>
                                  </p:stCondLst>
                                  <p:iterate>
                                    <p:tmAbs val="0"/>
                                  </p:iterate>
                                  <p:childTnLst>
                                    <p:set>
                                      <p:cBhvr>
                                        <p:cTn id="35" fill="hold"/>
                                        <p:tgtEl>
                                          <p:spTgt spid="35"/>
                                        </p:tgtEl>
                                        <p:attrNameLst>
                                          <p:attrName>style.visibility</p:attrName>
                                        </p:attrNameLst>
                                      </p:cBhvr>
                                      <p:to>
                                        <p:strVal val="visible"/>
                                      </p:to>
                                    </p:set>
                                    <p:animEffect transition="in" filter="box(out)">
                                      <p:cBhvr>
                                        <p:cTn id="36" dur="500"/>
                                        <p:tgtEl>
                                          <p:spTgt spid="35"/>
                                        </p:tgtEl>
                                      </p:cBhvr>
                                    </p:animEffect>
                                  </p:childTnLst>
                                </p:cTn>
                              </p:par>
                            </p:childTnLst>
                          </p:cTn>
                        </p:par>
                        <p:par>
                          <p:cTn id="37" fill="hold">
                            <p:stCondLst>
                              <p:cond delay="1000"/>
                            </p:stCondLst>
                            <p:childTnLst>
                              <p:par>
                                <p:cTn id="38" presetID="4" presetClass="entr" presetSubtype="32" fill="hold" grpId="0" nodeType="afterEffect">
                                  <p:stCondLst>
                                    <p:cond delay="0"/>
                                  </p:stCondLst>
                                  <p:iterate>
                                    <p:tmAbs val="0"/>
                                  </p:iterate>
                                  <p:childTnLst>
                                    <p:set>
                                      <p:cBhvr>
                                        <p:cTn id="39" fill="hold"/>
                                        <p:tgtEl>
                                          <p:spTgt spid="43"/>
                                        </p:tgtEl>
                                        <p:attrNameLst>
                                          <p:attrName>style.visibility</p:attrName>
                                        </p:attrNameLst>
                                      </p:cBhvr>
                                      <p:to>
                                        <p:strVal val="visible"/>
                                      </p:to>
                                    </p:set>
                                    <p:animEffect transition="in" filter="box(out)">
                                      <p:cBhvr>
                                        <p:cTn id="40" dur="500"/>
                                        <p:tgtEl>
                                          <p:spTgt spid="43"/>
                                        </p:tgtEl>
                                      </p:cBhvr>
                                    </p:animEffect>
                                  </p:childTnLst>
                                </p:cTn>
                              </p:par>
                            </p:childTnLst>
                          </p:cTn>
                        </p:par>
                        <p:par>
                          <p:cTn id="41" fill="hold">
                            <p:stCondLst>
                              <p:cond delay="1500"/>
                            </p:stCondLst>
                            <p:childTnLst>
                              <p:par>
                                <p:cTn id="42" presetID="4" presetClass="entr" presetSubtype="32" fill="hold" grpId="0" nodeType="afterEffect">
                                  <p:stCondLst>
                                    <p:cond delay="0"/>
                                  </p:stCondLst>
                                  <p:iterate>
                                    <p:tmAbs val="0"/>
                                  </p:iterate>
                                  <p:childTnLst>
                                    <p:set>
                                      <p:cBhvr>
                                        <p:cTn id="43" fill="hold"/>
                                        <p:tgtEl>
                                          <p:spTgt spid="48"/>
                                        </p:tgtEl>
                                        <p:attrNameLst>
                                          <p:attrName>style.visibility</p:attrName>
                                        </p:attrNameLst>
                                      </p:cBhvr>
                                      <p:to>
                                        <p:strVal val="visible"/>
                                      </p:to>
                                    </p:set>
                                    <p:animEffect transition="in" filter="box(out)">
                                      <p:cBhvr>
                                        <p:cTn id="44" dur="500"/>
                                        <p:tgtEl>
                                          <p:spTgt spid="48"/>
                                        </p:tgtEl>
                                      </p:cBhvr>
                                    </p:animEffect>
                                  </p:childTnLst>
                                </p:cTn>
                              </p:par>
                            </p:childTnLst>
                          </p:cTn>
                        </p:par>
                        <p:par>
                          <p:cTn id="45" fill="hold">
                            <p:stCondLst>
                              <p:cond delay="2000"/>
                            </p:stCondLst>
                            <p:childTnLst>
                              <p:par>
                                <p:cTn id="46" presetID="22" presetClass="entr" presetSubtype="8" fill="hold" grpId="0" nodeType="afterEffect">
                                  <p:stCondLst>
                                    <p:cond delay="0"/>
                                  </p:stCondLst>
                                  <p:iterate>
                                    <p:tmAbs val="0"/>
                                  </p:iterate>
                                  <p:childTnLst>
                                    <p:set>
                                      <p:cBhvr>
                                        <p:cTn id="47" fill="hold"/>
                                        <p:tgtEl>
                                          <p:spTgt spid="47"/>
                                        </p:tgtEl>
                                        <p:attrNameLst>
                                          <p:attrName>style.visibility</p:attrName>
                                        </p:attrNameLst>
                                      </p:cBhvr>
                                      <p:to>
                                        <p:strVal val="visible"/>
                                      </p:to>
                                    </p:set>
                                    <p:animEffect transition="in" filter="wipe(left)">
                                      <p:cBhvr>
                                        <p:cTn id="48" dur="500"/>
                                        <p:tgtEl>
                                          <p:spTgt spid="47"/>
                                        </p:tgtEl>
                                      </p:cBhvr>
                                    </p:animEffect>
                                  </p:childTnLst>
                                </p:cTn>
                              </p:par>
                            </p:childTnLst>
                          </p:cTn>
                        </p:par>
                        <p:par>
                          <p:cTn id="49" fill="hold">
                            <p:stCondLst>
                              <p:cond delay="2500"/>
                            </p:stCondLst>
                            <p:childTnLst>
                              <p:par>
                                <p:cTn id="50" presetID="22" presetClass="entr" presetSubtype="1" fill="hold" grpId="0" nodeType="afterEffect">
                                  <p:stCondLst>
                                    <p:cond delay="0"/>
                                  </p:stCondLst>
                                  <p:iterate>
                                    <p:tmAbs val="0"/>
                                  </p:iterate>
                                  <p:childTnLst>
                                    <p:set>
                                      <p:cBhvr>
                                        <p:cTn id="51" fill="hold"/>
                                        <p:tgtEl>
                                          <p:spTgt spid="45"/>
                                        </p:tgtEl>
                                        <p:attrNameLst>
                                          <p:attrName>style.visibility</p:attrName>
                                        </p:attrNameLst>
                                      </p:cBhvr>
                                      <p:to>
                                        <p:strVal val="visible"/>
                                      </p:to>
                                    </p:set>
                                    <p:animEffect transition="in" filter="wipe(up)">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advAuto="0"/>
      <p:bldP spid="33" grpId="0" animBg="1" advAuto="0"/>
      <p:bldP spid="34" grpId="0" animBg="1" advAuto="0"/>
      <p:bldP spid="35"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P spid="49"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A1CE48D-E9FD-48F2-A9F9-FE709C01B9C1}"/>
              </a:ext>
            </a:extLst>
          </p:cNvPr>
          <p:cNvSpPr txBox="1"/>
          <p:nvPr/>
        </p:nvSpPr>
        <p:spPr>
          <a:xfrm>
            <a:off x="2781727" y="1054505"/>
            <a:ext cx="6865706" cy="94713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II,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5.5.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28,29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VII</a:t>
            </a:r>
            <a:r>
              <a:rPr lang="en-US" sz="3600" b="1" dirty="0">
                <a:solidFill>
                  <a:srgbClr val="00B0F0"/>
                </a:solidFill>
                <a:latin typeface="Times New Roman" panose="02020603050405020304" pitchFamily="18" charset="0"/>
                <a:cs typeface="Times New Roman" panose="02020603050405020304" pitchFamily="18" charset="0"/>
              </a:rPr>
              <a:t>. SỰ CHUYỂN BIẾN TRONG XÃ HỘI NGUYÊN THUỶ </a:t>
            </a:r>
          </a:p>
        </p:txBody>
      </p:sp>
      <p:grpSp>
        <p:nvGrpSpPr>
          <p:cNvPr id="19" name="Group 18">
            <a:extLst>
              <a:ext uri="{FF2B5EF4-FFF2-40B4-BE49-F238E27FC236}">
                <a16:creationId xmlns:a16="http://schemas.microsoft.com/office/drawing/2014/main" id="{7C4C55E6-D141-4A24-86F2-6C5ABB7A75AC}"/>
              </a:ext>
            </a:extLst>
          </p:cNvPr>
          <p:cNvGrpSpPr/>
          <p:nvPr/>
        </p:nvGrpSpPr>
        <p:grpSpPr>
          <a:xfrm>
            <a:off x="7608067" y="1607983"/>
            <a:ext cx="4406133" cy="2963675"/>
            <a:chOff x="7667498" y="3390249"/>
            <a:chExt cx="4406133" cy="2963675"/>
          </a:xfrm>
        </p:grpSpPr>
        <p:sp>
          <p:nvSpPr>
            <p:cNvPr id="20" name="Freeform 12">
              <a:extLst>
                <a:ext uri="{FF2B5EF4-FFF2-40B4-BE49-F238E27FC236}">
                  <a16:creationId xmlns:a16="http://schemas.microsoft.com/office/drawing/2014/main" id="{D8335FAE-7490-475E-9CEA-E57761F4FC6A}"/>
                </a:ext>
              </a:extLst>
            </p:cNvPr>
            <p:cNvSpPr/>
            <p:nvPr/>
          </p:nvSpPr>
          <p:spPr>
            <a:xfrm>
              <a:off x="7667498" y="3570467"/>
              <a:ext cx="4406133" cy="2783457"/>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800" b="1">
                  <a:solidFill>
                    <a:srgbClr val="005446"/>
                  </a:solidFill>
                  <a:latin typeface="Times New Roman" panose="02020603050405020304" pitchFamily="18" charset="0"/>
                  <a:cs typeface="Times New Roman" panose="02020603050405020304" pitchFamily="18" charset="0"/>
                </a:rPr>
                <a:t>Nguyên nhân nào dẫn đến sự phân hoá xã hội thành người giàu và người nghèo?</a:t>
              </a:r>
              <a:endParaRPr lang="en-US" sz="2800" b="1">
                <a:solidFill>
                  <a:srgbClr val="005446"/>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5674E477-2603-44E3-9E0F-04B70029C0EC}"/>
                </a:ext>
              </a:extLst>
            </p:cNvPr>
            <p:cNvGrpSpPr/>
            <p:nvPr/>
          </p:nvGrpSpPr>
          <p:grpSpPr>
            <a:xfrm>
              <a:off x="8282146" y="3390249"/>
              <a:ext cx="961862" cy="961860"/>
              <a:chOff x="3222269" y="-1251"/>
              <a:chExt cx="4610108" cy="4610100"/>
            </a:xfrm>
          </p:grpSpPr>
          <p:sp>
            <p:nvSpPr>
              <p:cNvPr id="22" name="Freeform 24">
                <a:extLst>
                  <a:ext uri="{FF2B5EF4-FFF2-40B4-BE49-F238E27FC236}">
                    <a16:creationId xmlns:a16="http://schemas.microsoft.com/office/drawing/2014/main" id="{296C7B8C-7370-4DBE-A324-79AF6A81103C}"/>
                  </a:ext>
                </a:extLst>
              </p:cNvPr>
              <p:cNvSpPr/>
              <p:nvPr/>
            </p:nvSpPr>
            <p:spPr>
              <a:xfrm>
                <a:off x="3222269" y="-1251"/>
                <a:ext cx="4610108" cy="4610100"/>
              </a:xfrm>
              <a:custGeom>
                <a:avLst/>
                <a:gdLst>
                  <a:gd name="connsiteX0" fmla="*/ 2305054 w 4610108"/>
                  <a:gd name="connsiteY0" fmla="*/ 400050 h 4610100"/>
                  <a:gd name="connsiteX1" fmla="*/ 2171704 w 4610108"/>
                  <a:gd name="connsiteY1" fmla="*/ 533400 h 4610100"/>
                  <a:gd name="connsiteX2" fmla="*/ 2305054 w 4610108"/>
                  <a:gd name="connsiteY2" fmla="*/ 666750 h 4610100"/>
                  <a:gd name="connsiteX3" fmla="*/ 2438404 w 4610108"/>
                  <a:gd name="connsiteY3" fmla="*/ 533400 h 4610100"/>
                  <a:gd name="connsiteX4" fmla="*/ 2305054 w 4610108"/>
                  <a:gd name="connsiteY4" fmla="*/ 400050 h 4610100"/>
                  <a:gd name="connsiteX5" fmla="*/ 2305054 w 4610108"/>
                  <a:gd name="connsiteY5" fmla="*/ 0 h 4610100"/>
                  <a:gd name="connsiteX6" fmla="*/ 2824564 w 4610108"/>
                  <a:gd name="connsiteY6" fmla="*/ 784424 h 4610100"/>
                  <a:gd name="connsiteX7" fmla="*/ 3729662 w 4610108"/>
                  <a:gd name="connsiteY7" fmla="*/ 440218 h 4610100"/>
                  <a:gd name="connsiteX8" fmla="*/ 3665140 w 4610108"/>
                  <a:gd name="connsiteY8" fmla="*/ 1365247 h 4610100"/>
                  <a:gd name="connsiteX9" fmla="*/ 4610108 w 4610108"/>
                  <a:gd name="connsiteY9" fmla="*/ 1592743 h 4610100"/>
                  <a:gd name="connsiteX10" fmla="*/ 3986207 w 4610108"/>
                  <a:gd name="connsiteY10" fmla="*/ 2305050 h 4610100"/>
                  <a:gd name="connsiteX11" fmla="*/ 4610108 w 4610108"/>
                  <a:gd name="connsiteY11" fmla="*/ 3017357 h 4610100"/>
                  <a:gd name="connsiteX12" fmla="*/ 3665140 w 4610108"/>
                  <a:gd name="connsiteY12" fmla="*/ 3244853 h 4610100"/>
                  <a:gd name="connsiteX13" fmla="*/ 3729662 w 4610108"/>
                  <a:gd name="connsiteY13" fmla="*/ 4169882 h 4610100"/>
                  <a:gd name="connsiteX14" fmla="*/ 2824564 w 4610108"/>
                  <a:gd name="connsiteY14" fmla="*/ 3825676 h 4610100"/>
                  <a:gd name="connsiteX15" fmla="*/ 2305054 w 4610108"/>
                  <a:gd name="connsiteY15" fmla="*/ 4610100 h 4610100"/>
                  <a:gd name="connsiteX16" fmla="*/ 1785544 w 4610108"/>
                  <a:gd name="connsiteY16" fmla="*/ 3825676 h 4610100"/>
                  <a:gd name="connsiteX17" fmla="*/ 880446 w 4610108"/>
                  <a:gd name="connsiteY17" fmla="*/ 4169882 h 4610100"/>
                  <a:gd name="connsiteX18" fmla="*/ 944968 w 4610108"/>
                  <a:gd name="connsiteY18" fmla="*/ 3244853 h 4610100"/>
                  <a:gd name="connsiteX19" fmla="*/ 0 w 4610108"/>
                  <a:gd name="connsiteY19" fmla="*/ 3017357 h 4610100"/>
                  <a:gd name="connsiteX20" fmla="*/ 623901 w 4610108"/>
                  <a:gd name="connsiteY20" fmla="*/ 2305050 h 4610100"/>
                  <a:gd name="connsiteX21" fmla="*/ 0 w 4610108"/>
                  <a:gd name="connsiteY21" fmla="*/ 1592743 h 4610100"/>
                  <a:gd name="connsiteX22" fmla="*/ 944968 w 4610108"/>
                  <a:gd name="connsiteY22" fmla="*/ 1365247 h 4610100"/>
                  <a:gd name="connsiteX23" fmla="*/ 880446 w 4610108"/>
                  <a:gd name="connsiteY23" fmla="*/ 440218 h 4610100"/>
                  <a:gd name="connsiteX24" fmla="*/ 1785544 w 4610108"/>
                  <a:gd name="connsiteY24" fmla="*/ 784424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0108" h="4610100">
                    <a:moveTo>
                      <a:pt x="2305054" y="400050"/>
                    </a:moveTo>
                    <a:cubicBezTo>
                      <a:pt x="2231407" y="400050"/>
                      <a:pt x="2171704" y="459753"/>
                      <a:pt x="2171704" y="533400"/>
                    </a:cubicBezTo>
                    <a:cubicBezTo>
                      <a:pt x="2171704" y="607047"/>
                      <a:pt x="2231407" y="666750"/>
                      <a:pt x="2305054" y="666750"/>
                    </a:cubicBezTo>
                    <a:cubicBezTo>
                      <a:pt x="2378701" y="666750"/>
                      <a:pt x="2438404" y="607047"/>
                      <a:pt x="2438404" y="533400"/>
                    </a:cubicBezTo>
                    <a:cubicBezTo>
                      <a:pt x="2438404" y="459753"/>
                      <a:pt x="2378701" y="400050"/>
                      <a:pt x="2305054" y="400050"/>
                    </a:cubicBezTo>
                    <a:close/>
                    <a:moveTo>
                      <a:pt x="2305054" y="0"/>
                    </a:moveTo>
                    <a:lnTo>
                      <a:pt x="2824564" y="784424"/>
                    </a:lnTo>
                    <a:lnTo>
                      <a:pt x="3729662" y="440218"/>
                    </a:lnTo>
                    <a:lnTo>
                      <a:pt x="3665140" y="1365247"/>
                    </a:lnTo>
                    <a:lnTo>
                      <a:pt x="4610108" y="1592743"/>
                    </a:lnTo>
                    <a:lnTo>
                      <a:pt x="3986207" y="2305050"/>
                    </a:lnTo>
                    <a:lnTo>
                      <a:pt x="4610108" y="3017357"/>
                    </a:lnTo>
                    <a:lnTo>
                      <a:pt x="3665140" y="3244853"/>
                    </a:lnTo>
                    <a:lnTo>
                      <a:pt x="3729662" y="4169882"/>
                    </a:lnTo>
                    <a:lnTo>
                      <a:pt x="2824564" y="3825676"/>
                    </a:lnTo>
                    <a:lnTo>
                      <a:pt x="2305054" y="4610100"/>
                    </a:lnTo>
                    <a:lnTo>
                      <a:pt x="1785544" y="3825676"/>
                    </a:lnTo>
                    <a:lnTo>
                      <a:pt x="880446" y="4169882"/>
                    </a:lnTo>
                    <a:lnTo>
                      <a:pt x="944968" y="3244853"/>
                    </a:lnTo>
                    <a:lnTo>
                      <a:pt x="0" y="3017357"/>
                    </a:lnTo>
                    <a:lnTo>
                      <a:pt x="623901" y="2305050"/>
                    </a:lnTo>
                    <a:lnTo>
                      <a:pt x="0" y="1592743"/>
                    </a:lnTo>
                    <a:lnTo>
                      <a:pt x="944968" y="1365247"/>
                    </a:lnTo>
                    <a:lnTo>
                      <a:pt x="880446" y="440218"/>
                    </a:lnTo>
                    <a:lnTo>
                      <a:pt x="1785544" y="784424"/>
                    </a:lnTo>
                    <a:close/>
                  </a:path>
                </a:pathLst>
              </a:custGeom>
              <a:solidFill>
                <a:srgbClr val="FD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DC9A8CEA-C51E-4775-9F57-ABD6B7022B3C}"/>
                  </a:ext>
                </a:extLst>
              </p:cNvPr>
              <p:cNvSpPr/>
              <p:nvPr/>
            </p:nvSpPr>
            <p:spPr>
              <a:xfrm>
                <a:off x="4117621" y="894101"/>
                <a:ext cx="2819399" cy="2819400"/>
              </a:xfrm>
              <a:prstGeom prst="ellipse">
                <a:avLst/>
              </a:prstGeom>
              <a:solidFill>
                <a:srgbClr val="F4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sp>
        <p:nvSpPr>
          <p:cNvPr id="34" name="Freeform 12">
            <a:extLst>
              <a:ext uri="{FF2B5EF4-FFF2-40B4-BE49-F238E27FC236}">
                <a16:creationId xmlns:a16="http://schemas.microsoft.com/office/drawing/2014/main" id="{EF85A151-7697-4936-AAD6-2CDE924143BE}"/>
              </a:ext>
            </a:extLst>
          </p:cNvPr>
          <p:cNvSpPr/>
          <p:nvPr/>
        </p:nvSpPr>
        <p:spPr>
          <a:xfrm>
            <a:off x="7276460" y="3937526"/>
            <a:ext cx="4741945" cy="2920474"/>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800" b="1">
                <a:solidFill>
                  <a:srgbClr val="005446"/>
                </a:solidFill>
                <a:latin typeface="Times New Roman" panose="02020603050405020304" pitchFamily="18" charset="0"/>
                <a:cs typeface="Times New Roman" panose="02020603050405020304" pitchFamily="18" charset="0"/>
              </a:rPr>
              <a:t>Mối quan hệ giữa người với người như thế nào trong xã hội có phân hoá giàu, nghèo?</a:t>
            </a:r>
            <a:endParaRPr lang="en-US" sz="2800" b="1">
              <a:solidFill>
                <a:srgbClr val="005446"/>
              </a:solidFill>
              <a:latin typeface="Times New Roman" panose="02020603050405020304" pitchFamily="18" charset="0"/>
              <a:cs typeface="Times New Roman" panose="02020603050405020304" pitchFamily="18" charset="0"/>
            </a:endParaRPr>
          </a:p>
        </p:txBody>
      </p:sp>
      <p:pic>
        <p:nvPicPr>
          <p:cNvPr id="5" name="Picture 4" descr="Graphical user interface&#10;&#10;Description automatically generated">
            <a:extLst>
              <a:ext uri="{FF2B5EF4-FFF2-40B4-BE49-F238E27FC236}">
                <a16:creationId xmlns:a16="http://schemas.microsoft.com/office/drawing/2014/main" id="{EB8B94D4-35CA-40D7-B4F2-B91E2FB9C2DF}"/>
              </a:ext>
            </a:extLst>
          </p:cNvPr>
          <p:cNvPicPr>
            <a:picLocks noChangeAspect="1"/>
          </p:cNvPicPr>
          <p:nvPr/>
        </p:nvPicPr>
        <p:blipFill rotWithShape="1">
          <a:blip r:embed="rId2"/>
          <a:srcRect l="22669" t="29513" r="27107" b="24644"/>
          <a:stretch/>
        </p:blipFill>
        <p:spPr>
          <a:xfrm>
            <a:off x="0" y="2569843"/>
            <a:ext cx="7249441" cy="3722031"/>
          </a:xfrm>
          <a:prstGeom prst="rect">
            <a:avLst/>
          </a:prstGeom>
        </p:spPr>
      </p:pic>
    </p:spTree>
    <p:extLst>
      <p:ext uri="{BB962C8B-B14F-4D97-AF65-F5344CB8AC3E}">
        <p14:creationId xmlns:p14="http://schemas.microsoft.com/office/powerpoint/2010/main" val="33659645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750"/>
                                        <p:tgtEl>
                                          <p:spTgt spid="29"/>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8E288D-D52D-48E7-BCBB-18B2CE1B5C3E}"/>
              </a:ext>
            </a:extLst>
          </p:cNvPr>
          <p:cNvSpPr txBox="1"/>
          <p:nvPr/>
        </p:nvSpPr>
        <p:spPr>
          <a:xfrm>
            <a:off x="0" y="98808"/>
            <a:ext cx="12236521" cy="646331"/>
          </a:xfrm>
          <a:prstGeom prst="rect">
            <a:avLst/>
          </a:prstGeom>
          <a:noFill/>
        </p:spPr>
        <p:txBody>
          <a:bodyPr wrap="square" rtlCol="0">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VII</a:t>
            </a:r>
            <a:r>
              <a:rPr lang="en-US" sz="3600" b="1" dirty="0">
                <a:solidFill>
                  <a:srgbClr val="00B0F0"/>
                </a:solidFill>
                <a:latin typeface="Times New Roman" panose="02020603050405020304" pitchFamily="18" charset="0"/>
                <a:cs typeface="Times New Roman" panose="02020603050405020304" pitchFamily="18" charset="0"/>
              </a:rPr>
              <a:t>. SỰ CHUYỂN BIẾN TRONG XÃ HỘI NGUYÊN THUỶ </a:t>
            </a:r>
          </a:p>
        </p:txBody>
      </p:sp>
      <p:sp>
        <p:nvSpPr>
          <p:cNvPr id="16" name="TextBox 15">
            <a:extLst>
              <a:ext uri="{FF2B5EF4-FFF2-40B4-BE49-F238E27FC236}">
                <a16:creationId xmlns:a16="http://schemas.microsoft.com/office/drawing/2014/main" id="{7EC54F7E-92D4-492B-B796-32341D1F492D}"/>
              </a:ext>
            </a:extLst>
          </p:cNvPr>
          <p:cNvSpPr txBox="1"/>
          <p:nvPr/>
        </p:nvSpPr>
        <p:spPr>
          <a:xfrm>
            <a:off x="2008423" y="971318"/>
            <a:ext cx="5476208" cy="1384995"/>
          </a:xfrm>
          <a:prstGeom prst="rect">
            <a:avLst/>
          </a:prstGeom>
          <a:noFill/>
        </p:spPr>
        <p:txBody>
          <a:bodyPr wrap="square" rtlCol="0">
            <a:spAutoFit/>
          </a:bodyPr>
          <a:lstStyle/>
          <a:p>
            <a:pPr algn="just"/>
            <a:r>
              <a:rPr lang="en-US" sz="2800">
                <a:latin typeface="Times New Roman" pitchFamily="18" charset="0"/>
                <a:cs typeface="Times New Roman" pitchFamily="18" charset="0"/>
              </a:rPr>
              <a:t>C</a:t>
            </a:r>
            <a:r>
              <a:rPr lang="vi-VN" sz="2800">
                <a:latin typeface="Times New Roman" pitchFamily="18" charset="0"/>
                <a:cs typeface="Times New Roman" pitchFamily="18" charset="0"/>
              </a:rPr>
              <a:t>on người đã tạo ra được một lượng sản phẩm dư thừa. Số sản phẩm dư thừa đó thuộc về một số người.</a:t>
            </a:r>
          </a:p>
        </p:txBody>
      </p:sp>
      <p:sp>
        <p:nvSpPr>
          <p:cNvPr id="17" name="TextBox 16">
            <a:extLst>
              <a:ext uri="{FF2B5EF4-FFF2-40B4-BE49-F238E27FC236}">
                <a16:creationId xmlns:a16="http://schemas.microsoft.com/office/drawing/2014/main" id="{75E6AF08-8699-49EF-87CC-0CE9ED305336}"/>
              </a:ext>
            </a:extLst>
          </p:cNvPr>
          <p:cNvSpPr txBox="1"/>
          <p:nvPr/>
        </p:nvSpPr>
        <p:spPr>
          <a:xfrm>
            <a:off x="2044286" y="2437000"/>
            <a:ext cx="5163213" cy="2246769"/>
          </a:xfrm>
          <a:prstGeom prst="rect">
            <a:avLst/>
          </a:prstGeom>
          <a:noFill/>
        </p:spPr>
        <p:txBody>
          <a:bodyPr wrap="square" rtlCol="0">
            <a:spAutoFit/>
          </a:bodyPr>
          <a:lstStyle/>
          <a:p>
            <a:pPr algn="just"/>
            <a:r>
              <a:rPr lang="vi-VN" sz="2800">
                <a:latin typeface="Times New Roman" pitchFamily="18" charset="0"/>
                <a:cs typeface="Times New Roman" pitchFamily="18" charset="0"/>
              </a:rPr>
              <a:t>Mối quan hệ trong xã hội có phân hoá giàu, nghèo: quan hệ bình đẳng được thay thế bằng quan hệ bất bình đẳng, xuất hiện giai cấp thống trị</a:t>
            </a:r>
            <a:r>
              <a:rPr lang="en-US" sz="2800">
                <a:latin typeface="Times New Roman" pitchFamily="18" charset="0"/>
                <a:cs typeface="Times New Roman" pitchFamily="18" charset="0"/>
              </a:rPr>
              <a:t> và </a:t>
            </a:r>
            <a:r>
              <a:rPr lang="vi-VN" sz="2800">
                <a:latin typeface="Times New Roman" pitchFamily="18" charset="0"/>
                <a:cs typeface="Times New Roman" pitchFamily="18" charset="0"/>
              </a:rPr>
              <a:t>giai cấp bị trị</a:t>
            </a:r>
          </a:p>
        </p:txBody>
      </p:sp>
      <p:sp>
        <p:nvSpPr>
          <p:cNvPr id="18" name="TextBox 17">
            <a:extLst>
              <a:ext uri="{FF2B5EF4-FFF2-40B4-BE49-F238E27FC236}">
                <a16:creationId xmlns:a16="http://schemas.microsoft.com/office/drawing/2014/main" id="{0FCA84E8-EC98-48AF-BE79-C420664FDE10}"/>
              </a:ext>
            </a:extLst>
          </p:cNvPr>
          <p:cNvSpPr txBox="1"/>
          <p:nvPr/>
        </p:nvSpPr>
        <p:spPr>
          <a:xfrm>
            <a:off x="2020642" y="4831207"/>
            <a:ext cx="4895924" cy="1815882"/>
          </a:xfrm>
          <a:prstGeom prst="rect">
            <a:avLst/>
          </a:prstGeom>
          <a:noFill/>
        </p:spPr>
        <p:txBody>
          <a:bodyPr wrap="square" rtlCol="0">
            <a:spAutoFit/>
          </a:bodyPr>
          <a:lstStyle/>
          <a:p>
            <a:pPr algn="just"/>
            <a:r>
              <a:rPr lang="vi-VN" sz="2800">
                <a:latin typeface="Times New Roman" pitchFamily="18" charset="0"/>
                <a:cs typeface="Times New Roman" pitchFamily="18" charset="0"/>
              </a:rPr>
              <a:t>Quá trình phân hóa xã hội và tan rã của </a:t>
            </a:r>
            <a:r>
              <a:rPr lang="en-US" sz="2800">
                <a:latin typeface="Times New Roman" pitchFamily="18" charset="0"/>
                <a:cs typeface="Times New Roman" pitchFamily="18" charset="0"/>
              </a:rPr>
              <a:t>XH </a:t>
            </a:r>
            <a:r>
              <a:rPr lang="vi-VN" sz="2800">
                <a:latin typeface="Times New Roman" pitchFamily="18" charset="0"/>
                <a:cs typeface="Times New Roman" pitchFamily="18" charset="0"/>
              </a:rPr>
              <a:t>nguyên thủy trên thế giới không giống nhau, diễn ra không đồng đều</a:t>
            </a:r>
            <a:r>
              <a:rPr lang="en-US" sz="2800">
                <a:latin typeface="Times New Roman" pitchFamily="18" charset="0"/>
                <a:cs typeface="Times New Roman" pitchFamily="18" charset="0"/>
              </a:rPr>
              <a:t>.</a:t>
            </a:r>
            <a:endParaRPr lang="vi-VN" sz="2800">
              <a:latin typeface="Times New Roman" pitchFamily="18" charset="0"/>
              <a:cs typeface="Times New Roman" pitchFamily="18" charset="0"/>
            </a:endParaRPr>
          </a:p>
        </p:txBody>
      </p:sp>
      <p:grpSp>
        <p:nvGrpSpPr>
          <p:cNvPr id="24" name="Group 23">
            <a:extLst>
              <a:ext uri="{FF2B5EF4-FFF2-40B4-BE49-F238E27FC236}">
                <a16:creationId xmlns:a16="http://schemas.microsoft.com/office/drawing/2014/main" id="{61A51985-8952-4AF7-BA40-28433F0BB597}"/>
              </a:ext>
            </a:extLst>
          </p:cNvPr>
          <p:cNvGrpSpPr/>
          <p:nvPr/>
        </p:nvGrpSpPr>
        <p:grpSpPr>
          <a:xfrm>
            <a:off x="425954" y="3163935"/>
            <a:ext cx="1536321" cy="863329"/>
            <a:chOff x="464352" y="4013905"/>
            <a:chExt cx="1536321" cy="863329"/>
          </a:xfrm>
        </p:grpSpPr>
        <p:sp>
          <p:nvSpPr>
            <p:cNvPr id="25" name="Rectangle: Rounded Corners 56">
              <a:extLst>
                <a:ext uri="{FF2B5EF4-FFF2-40B4-BE49-F238E27FC236}">
                  <a16:creationId xmlns:a16="http://schemas.microsoft.com/office/drawing/2014/main" id="{56F5A5E8-640F-4F58-9A04-0EE9C02C9928}"/>
                </a:ext>
              </a:extLst>
            </p:cNvPr>
            <p:cNvSpPr/>
            <p:nvPr/>
          </p:nvSpPr>
          <p:spPr>
            <a:xfrm>
              <a:off x="464352" y="4013905"/>
              <a:ext cx="863330" cy="863329"/>
            </a:xfrm>
            <a:prstGeom prst="roundRect">
              <a:avLst/>
            </a:prstGeom>
            <a:gradFill flip="none" rotWithShape="1">
              <a:gsLst>
                <a:gs pos="0">
                  <a:schemeClr val="bg1">
                    <a:lumMod val="95000"/>
                  </a:schemeClr>
                </a:gs>
                <a:gs pos="89000">
                  <a:schemeClr val="bg1">
                    <a:lumMod val="65000"/>
                  </a:schemeClr>
                </a:gs>
                <a:gs pos="76000">
                  <a:schemeClr val="bg1"/>
                </a:gs>
                <a:gs pos="38000">
                  <a:schemeClr val="bg1">
                    <a:lumMod val="95000"/>
                  </a:schemeClr>
                </a:gs>
                <a:gs pos="1100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itchFamily="18" charset="0"/>
                <a:cs typeface="Times New Roman" pitchFamily="18" charset="0"/>
              </a:endParaRPr>
            </a:p>
          </p:txBody>
        </p:sp>
        <p:sp>
          <p:nvSpPr>
            <p:cNvPr id="26" name="Rectangle: Rounded Corners 57">
              <a:extLst>
                <a:ext uri="{FF2B5EF4-FFF2-40B4-BE49-F238E27FC236}">
                  <a16:creationId xmlns:a16="http://schemas.microsoft.com/office/drawing/2014/main" id="{CA384E84-C71A-47B3-9E5B-55B0D5099EF3}"/>
                </a:ext>
              </a:extLst>
            </p:cNvPr>
            <p:cNvSpPr/>
            <p:nvPr/>
          </p:nvSpPr>
          <p:spPr>
            <a:xfrm>
              <a:off x="815096" y="4013905"/>
              <a:ext cx="863329" cy="863329"/>
            </a:xfrm>
            <a:prstGeom prst="roundRect">
              <a:avLst/>
            </a:prstGeom>
            <a:gradFill flip="none" rotWithShape="1">
              <a:gsLst>
                <a:gs pos="0">
                  <a:srgbClr val="336600"/>
                </a:gs>
                <a:gs pos="89000">
                  <a:srgbClr val="009900"/>
                </a:gs>
                <a:gs pos="76000">
                  <a:srgbClr val="33CC33"/>
                </a:gs>
                <a:gs pos="38000">
                  <a:srgbClr val="33CC33"/>
                </a:gs>
                <a:gs pos="11000">
                  <a:srgbClr val="009900"/>
                </a:gs>
                <a:gs pos="100000">
                  <a:srgbClr val="336600"/>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itchFamily="18" charset="0"/>
                <a:cs typeface="Times New Roman" pitchFamily="18" charset="0"/>
              </a:endParaRPr>
            </a:p>
          </p:txBody>
        </p:sp>
        <p:sp>
          <p:nvSpPr>
            <p:cNvPr id="27" name="Rectangle: Rounded Corners 58">
              <a:extLst>
                <a:ext uri="{FF2B5EF4-FFF2-40B4-BE49-F238E27FC236}">
                  <a16:creationId xmlns:a16="http://schemas.microsoft.com/office/drawing/2014/main" id="{988693C3-569E-4133-ABE1-C2DD0C3ED16C}"/>
                </a:ext>
              </a:extLst>
            </p:cNvPr>
            <p:cNvSpPr/>
            <p:nvPr/>
          </p:nvSpPr>
          <p:spPr>
            <a:xfrm>
              <a:off x="1521232" y="4143590"/>
              <a:ext cx="113238" cy="601267"/>
            </a:xfrm>
            <a:prstGeom prst="roundRect">
              <a:avLst>
                <a:gd name="adj" fmla="val 50000"/>
              </a:avLst>
            </a:prstGeom>
            <a:solidFill>
              <a:schemeClr val="tx1">
                <a:alpha val="20000"/>
              </a:schemeClr>
            </a:solidFill>
            <a:ln>
              <a:noFill/>
            </a:ln>
            <a:effectLst>
              <a:innerShdw blurRad="2540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itchFamily="18" charset="0"/>
                <a:cs typeface="Times New Roman" pitchFamily="18" charset="0"/>
              </a:endParaRPr>
            </a:p>
          </p:txBody>
        </p:sp>
        <p:sp>
          <p:nvSpPr>
            <p:cNvPr id="28" name="Arrow: Chevron 59">
              <a:extLst>
                <a:ext uri="{FF2B5EF4-FFF2-40B4-BE49-F238E27FC236}">
                  <a16:creationId xmlns:a16="http://schemas.microsoft.com/office/drawing/2014/main" id="{F859E880-4B16-4519-BCE3-0F6E83074AB5}"/>
                </a:ext>
              </a:extLst>
            </p:cNvPr>
            <p:cNvSpPr/>
            <p:nvPr/>
          </p:nvSpPr>
          <p:spPr>
            <a:xfrm>
              <a:off x="1521232" y="4204503"/>
              <a:ext cx="479441" cy="479441"/>
            </a:xfrm>
            <a:prstGeom prst="chevron">
              <a:avLst>
                <a:gd name="adj" fmla="val 61066"/>
              </a:avLst>
            </a:prstGeom>
            <a:gradFill flip="none" rotWithShape="1">
              <a:gsLst>
                <a:gs pos="0">
                  <a:schemeClr val="bg1">
                    <a:lumMod val="95000"/>
                  </a:schemeClr>
                </a:gs>
                <a:gs pos="89000">
                  <a:schemeClr val="bg1">
                    <a:lumMod val="65000"/>
                  </a:schemeClr>
                </a:gs>
                <a:gs pos="76000">
                  <a:schemeClr val="bg1"/>
                </a:gs>
                <a:gs pos="38000">
                  <a:schemeClr val="bg1">
                    <a:lumMod val="95000"/>
                  </a:schemeClr>
                </a:gs>
                <a:gs pos="1100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Times New Roman" pitchFamily="18" charset="0"/>
                <a:cs typeface="Times New Roman" pitchFamily="18" charset="0"/>
              </a:endParaRPr>
            </a:p>
          </p:txBody>
        </p:sp>
        <p:pic>
          <p:nvPicPr>
            <p:cNvPr id="30" name="Graphic 108" descr="Television">
              <a:extLst>
                <a:ext uri="{FF2B5EF4-FFF2-40B4-BE49-F238E27FC236}">
                  <a16:creationId xmlns:a16="http://schemas.microsoft.com/office/drawing/2014/main" id="{B1123605-E1B6-4973-9128-E5AA5ABB6FA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002" y="4316876"/>
              <a:ext cx="252000" cy="252000"/>
            </a:xfrm>
            <a:prstGeom prst="rect">
              <a:avLst/>
            </a:prstGeom>
          </p:spPr>
        </p:pic>
        <p:sp>
          <p:nvSpPr>
            <p:cNvPr id="31" name="TextBox 30">
              <a:extLst>
                <a:ext uri="{FF2B5EF4-FFF2-40B4-BE49-F238E27FC236}">
                  <a16:creationId xmlns:a16="http://schemas.microsoft.com/office/drawing/2014/main" id="{65B49581-EED9-467F-9632-B04967D10C5D}"/>
                </a:ext>
              </a:extLst>
            </p:cNvPr>
            <p:cNvSpPr txBox="1"/>
            <p:nvPr/>
          </p:nvSpPr>
          <p:spPr>
            <a:xfrm>
              <a:off x="874851" y="4117968"/>
              <a:ext cx="600233" cy="584775"/>
            </a:xfrm>
            <a:prstGeom prst="rect">
              <a:avLst/>
            </a:prstGeom>
            <a:noFill/>
          </p:spPr>
          <p:txBody>
            <a:bodyPr wrap="square" rtlCol="0">
              <a:spAutoFit/>
            </a:bodyPr>
            <a:lstStyle/>
            <a:p>
              <a:pPr algn="ctr"/>
              <a:r>
                <a:rPr lang="en-IN" sz="3200" b="1" dirty="0">
                  <a:solidFill>
                    <a:schemeClr val="bg1"/>
                  </a:solidFill>
                  <a:latin typeface="Times New Roman" pitchFamily="18" charset="0"/>
                  <a:cs typeface="Times New Roman" pitchFamily="18" charset="0"/>
                </a:rPr>
                <a:t>02</a:t>
              </a:r>
            </a:p>
          </p:txBody>
        </p:sp>
      </p:grpSp>
      <p:grpSp>
        <p:nvGrpSpPr>
          <p:cNvPr id="32" name="Group 31">
            <a:extLst>
              <a:ext uri="{FF2B5EF4-FFF2-40B4-BE49-F238E27FC236}">
                <a16:creationId xmlns:a16="http://schemas.microsoft.com/office/drawing/2014/main" id="{7B3831E5-D1C2-402D-89BE-995B33A6532F}"/>
              </a:ext>
            </a:extLst>
          </p:cNvPr>
          <p:cNvGrpSpPr/>
          <p:nvPr/>
        </p:nvGrpSpPr>
        <p:grpSpPr>
          <a:xfrm>
            <a:off x="425954" y="1481976"/>
            <a:ext cx="1536321" cy="863329"/>
            <a:chOff x="464352" y="2331946"/>
            <a:chExt cx="1536321" cy="863329"/>
          </a:xfrm>
        </p:grpSpPr>
        <p:sp>
          <p:nvSpPr>
            <p:cNvPr id="36" name="Rectangle: Rounded Corners 35">
              <a:extLst>
                <a:ext uri="{FF2B5EF4-FFF2-40B4-BE49-F238E27FC236}">
                  <a16:creationId xmlns:a16="http://schemas.microsoft.com/office/drawing/2014/main" id="{227613B5-1A96-4051-8BA3-448BD8BFD633}"/>
                </a:ext>
              </a:extLst>
            </p:cNvPr>
            <p:cNvSpPr/>
            <p:nvPr/>
          </p:nvSpPr>
          <p:spPr>
            <a:xfrm>
              <a:off x="464352" y="2331946"/>
              <a:ext cx="863330" cy="863329"/>
            </a:xfrm>
            <a:prstGeom prst="roundRect">
              <a:avLst/>
            </a:prstGeom>
            <a:gradFill flip="none" rotWithShape="1">
              <a:gsLst>
                <a:gs pos="0">
                  <a:schemeClr val="bg1">
                    <a:lumMod val="95000"/>
                  </a:schemeClr>
                </a:gs>
                <a:gs pos="89000">
                  <a:schemeClr val="bg1">
                    <a:lumMod val="65000"/>
                  </a:schemeClr>
                </a:gs>
                <a:gs pos="76000">
                  <a:schemeClr val="bg1"/>
                </a:gs>
                <a:gs pos="38000">
                  <a:schemeClr val="bg1">
                    <a:lumMod val="95000"/>
                  </a:schemeClr>
                </a:gs>
                <a:gs pos="1100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itchFamily="18" charset="0"/>
                <a:cs typeface="Times New Roman" pitchFamily="18" charset="0"/>
              </a:endParaRPr>
            </a:p>
          </p:txBody>
        </p:sp>
        <p:sp>
          <p:nvSpPr>
            <p:cNvPr id="37" name="Rectangle: Rounded Corners 50">
              <a:extLst>
                <a:ext uri="{FF2B5EF4-FFF2-40B4-BE49-F238E27FC236}">
                  <a16:creationId xmlns:a16="http://schemas.microsoft.com/office/drawing/2014/main" id="{A7E7F087-CFAD-4494-8454-ECAA4E3458D6}"/>
                </a:ext>
              </a:extLst>
            </p:cNvPr>
            <p:cNvSpPr/>
            <p:nvPr/>
          </p:nvSpPr>
          <p:spPr>
            <a:xfrm>
              <a:off x="815096" y="2331946"/>
              <a:ext cx="863329" cy="863329"/>
            </a:xfrm>
            <a:prstGeom prst="roundRect">
              <a:avLst/>
            </a:prstGeom>
            <a:gradFill flip="none" rotWithShape="1">
              <a:gsLst>
                <a:gs pos="0">
                  <a:srgbClr val="000099"/>
                </a:gs>
                <a:gs pos="89000">
                  <a:srgbClr val="0066FF"/>
                </a:gs>
                <a:gs pos="76000">
                  <a:srgbClr val="33CCFF"/>
                </a:gs>
                <a:gs pos="38000">
                  <a:srgbClr val="33CCFF"/>
                </a:gs>
                <a:gs pos="11000">
                  <a:srgbClr val="0066FF"/>
                </a:gs>
                <a:gs pos="100000">
                  <a:srgbClr val="000099"/>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itchFamily="18" charset="0"/>
                <a:cs typeface="Times New Roman" pitchFamily="18" charset="0"/>
              </a:endParaRPr>
            </a:p>
          </p:txBody>
        </p:sp>
        <p:sp>
          <p:nvSpPr>
            <p:cNvPr id="38" name="Rectangle: Rounded Corners 53">
              <a:extLst>
                <a:ext uri="{FF2B5EF4-FFF2-40B4-BE49-F238E27FC236}">
                  <a16:creationId xmlns:a16="http://schemas.microsoft.com/office/drawing/2014/main" id="{A328571A-DFFA-4D63-AFFA-2C7BCB26878D}"/>
                </a:ext>
              </a:extLst>
            </p:cNvPr>
            <p:cNvSpPr/>
            <p:nvPr/>
          </p:nvSpPr>
          <p:spPr>
            <a:xfrm>
              <a:off x="1521232" y="2461631"/>
              <a:ext cx="113238" cy="601267"/>
            </a:xfrm>
            <a:prstGeom prst="roundRect">
              <a:avLst>
                <a:gd name="adj" fmla="val 50000"/>
              </a:avLst>
            </a:prstGeom>
            <a:solidFill>
              <a:schemeClr val="tx1">
                <a:alpha val="20000"/>
              </a:schemeClr>
            </a:solidFill>
            <a:ln>
              <a:noFill/>
            </a:ln>
            <a:effectLst>
              <a:innerShdw blurRad="2540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itchFamily="18" charset="0"/>
                <a:cs typeface="Times New Roman" pitchFamily="18" charset="0"/>
              </a:endParaRPr>
            </a:p>
          </p:txBody>
        </p:sp>
        <p:sp>
          <p:nvSpPr>
            <p:cNvPr id="39" name="Arrow: Chevron 52">
              <a:extLst>
                <a:ext uri="{FF2B5EF4-FFF2-40B4-BE49-F238E27FC236}">
                  <a16:creationId xmlns:a16="http://schemas.microsoft.com/office/drawing/2014/main" id="{4C933791-058D-41F3-B835-F9477A0799ED}"/>
                </a:ext>
              </a:extLst>
            </p:cNvPr>
            <p:cNvSpPr/>
            <p:nvPr/>
          </p:nvSpPr>
          <p:spPr>
            <a:xfrm>
              <a:off x="1521232" y="2522544"/>
              <a:ext cx="479441" cy="479441"/>
            </a:xfrm>
            <a:prstGeom prst="chevron">
              <a:avLst>
                <a:gd name="adj" fmla="val 61066"/>
              </a:avLst>
            </a:prstGeom>
            <a:gradFill flip="none" rotWithShape="1">
              <a:gsLst>
                <a:gs pos="0">
                  <a:schemeClr val="bg1">
                    <a:lumMod val="95000"/>
                  </a:schemeClr>
                </a:gs>
                <a:gs pos="89000">
                  <a:schemeClr val="bg1">
                    <a:lumMod val="65000"/>
                  </a:schemeClr>
                </a:gs>
                <a:gs pos="76000">
                  <a:schemeClr val="bg1"/>
                </a:gs>
                <a:gs pos="38000">
                  <a:schemeClr val="bg1">
                    <a:lumMod val="95000"/>
                  </a:schemeClr>
                </a:gs>
                <a:gs pos="1100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Times New Roman" pitchFamily="18" charset="0"/>
                <a:cs typeface="Times New Roman" pitchFamily="18" charset="0"/>
              </a:endParaRPr>
            </a:p>
          </p:txBody>
        </p:sp>
        <p:pic>
          <p:nvPicPr>
            <p:cNvPr id="40" name="Graphic 110" descr="Projector screen">
              <a:extLst>
                <a:ext uri="{FF2B5EF4-FFF2-40B4-BE49-F238E27FC236}">
                  <a16:creationId xmlns:a16="http://schemas.microsoft.com/office/drawing/2014/main" id="{9A9F9148-32A4-4CDF-BFD5-11D756893DE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23002" y="2636264"/>
              <a:ext cx="252000" cy="252000"/>
            </a:xfrm>
            <a:prstGeom prst="rect">
              <a:avLst/>
            </a:prstGeom>
          </p:spPr>
        </p:pic>
        <p:sp>
          <p:nvSpPr>
            <p:cNvPr id="41" name="TextBox 40">
              <a:extLst>
                <a:ext uri="{FF2B5EF4-FFF2-40B4-BE49-F238E27FC236}">
                  <a16:creationId xmlns:a16="http://schemas.microsoft.com/office/drawing/2014/main" id="{7824DADD-FFF0-40BE-BD04-C491F741E543}"/>
                </a:ext>
              </a:extLst>
            </p:cNvPr>
            <p:cNvSpPr txBox="1"/>
            <p:nvPr/>
          </p:nvSpPr>
          <p:spPr>
            <a:xfrm>
              <a:off x="874851" y="2447710"/>
              <a:ext cx="600233" cy="584775"/>
            </a:xfrm>
            <a:prstGeom prst="rect">
              <a:avLst/>
            </a:prstGeom>
            <a:noFill/>
          </p:spPr>
          <p:txBody>
            <a:bodyPr wrap="square" rtlCol="0">
              <a:spAutoFit/>
            </a:bodyPr>
            <a:lstStyle/>
            <a:p>
              <a:pPr algn="ctr"/>
              <a:r>
                <a:rPr lang="en-IN" sz="3200" b="1" dirty="0">
                  <a:solidFill>
                    <a:schemeClr val="bg1"/>
                  </a:solidFill>
                  <a:latin typeface="Times New Roman" pitchFamily="18" charset="0"/>
                  <a:cs typeface="Times New Roman" pitchFamily="18" charset="0"/>
                </a:rPr>
                <a:t>01</a:t>
              </a:r>
            </a:p>
          </p:txBody>
        </p:sp>
      </p:grpSp>
      <p:grpSp>
        <p:nvGrpSpPr>
          <p:cNvPr id="44" name="Group 43">
            <a:extLst>
              <a:ext uri="{FF2B5EF4-FFF2-40B4-BE49-F238E27FC236}">
                <a16:creationId xmlns:a16="http://schemas.microsoft.com/office/drawing/2014/main" id="{0EEF4367-1B71-4E00-B46E-43BB9E60703C}"/>
              </a:ext>
            </a:extLst>
          </p:cNvPr>
          <p:cNvGrpSpPr/>
          <p:nvPr/>
        </p:nvGrpSpPr>
        <p:grpSpPr>
          <a:xfrm>
            <a:off x="425954" y="4845893"/>
            <a:ext cx="1536321" cy="863329"/>
            <a:chOff x="464352" y="5695863"/>
            <a:chExt cx="1536321" cy="863329"/>
          </a:xfrm>
        </p:grpSpPr>
        <p:sp>
          <p:nvSpPr>
            <p:cNvPr id="45" name="Rectangle: Rounded Corners 61">
              <a:extLst>
                <a:ext uri="{FF2B5EF4-FFF2-40B4-BE49-F238E27FC236}">
                  <a16:creationId xmlns:a16="http://schemas.microsoft.com/office/drawing/2014/main" id="{4A8F8403-AABD-490D-926B-EC5CAFC3793A}"/>
                </a:ext>
              </a:extLst>
            </p:cNvPr>
            <p:cNvSpPr/>
            <p:nvPr/>
          </p:nvSpPr>
          <p:spPr>
            <a:xfrm>
              <a:off x="464352" y="5695863"/>
              <a:ext cx="863330" cy="863329"/>
            </a:xfrm>
            <a:prstGeom prst="roundRect">
              <a:avLst/>
            </a:prstGeom>
            <a:gradFill flip="none" rotWithShape="1">
              <a:gsLst>
                <a:gs pos="0">
                  <a:schemeClr val="bg1">
                    <a:lumMod val="95000"/>
                  </a:schemeClr>
                </a:gs>
                <a:gs pos="89000">
                  <a:schemeClr val="bg1">
                    <a:lumMod val="65000"/>
                  </a:schemeClr>
                </a:gs>
                <a:gs pos="76000">
                  <a:schemeClr val="bg1"/>
                </a:gs>
                <a:gs pos="38000">
                  <a:schemeClr val="bg1">
                    <a:lumMod val="95000"/>
                  </a:schemeClr>
                </a:gs>
                <a:gs pos="1100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itchFamily="18" charset="0"/>
                <a:cs typeface="Times New Roman" pitchFamily="18" charset="0"/>
              </a:endParaRPr>
            </a:p>
          </p:txBody>
        </p:sp>
        <p:sp>
          <p:nvSpPr>
            <p:cNvPr id="46" name="Rectangle: Rounded Corners 62">
              <a:extLst>
                <a:ext uri="{FF2B5EF4-FFF2-40B4-BE49-F238E27FC236}">
                  <a16:creationId xmlns:a16="http://schemas.microsoft.com/office/drawing/2014/main" id="{0AFDCF1D-00A0-4E08-A18D-933C5070841A}"/>
                </a:ext>
              </a:extLst>
            </p:cNvPr>
            <p:cNvSpPr/>
            <p:nvPr/>
          </p:nvSpPr>
          <p:spPr>
            <a:xfrm>
              <a:off x="815096" y="5695863"/>
              <a:ext cx="863329" cy="863329"/>
            </a:xfrm>
            <a:prstGeom prst="roundRect">
              <a:avLst/>
            </a:prstGeom>
            <a:gradFill flip="none" rotWithShape="1">
              <a:gsLst>
                <a:gs pos="0">
                  <a:srgbClr val="993300"/>
                </a:gs>
                <a:gs pos="89000">
                  <a:srgbClr val="FF9900"/>
                </a:gs>
                <a:gs pos="76000">
                  <a:srgbClr val="FFCC00"/>
                </a:gs>
                <a:gs pos="38000">
                  <a:srgbClr val="FFCC00"/>
                </a:gs>
                <a:gs pos="11000">
                  <a:srgbClr val="FF9900"/>
                </a:gs>
                <a:gs pos="100000">
                  <a:srgbClr val="993300"/>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itchFamily="18" charset="0"/>
                <a:cs typeface="Times New Roman" pitchFamily="18" charset="0"/>
              </a:endParaRPr>
            </a:p>
          </p:txBody>
        </p:sp>
        <p:sp>
          <p:nvSpPr>
            <p:cNvPr id="47" name="Rectangle: Rounded Corners 63">
              <a:extLst>
                <a:ext uri="{FF2B5EF4-FFF2-40B4-BE49-F238E27FC236}">
                  <a16:creationId xmlns:a16="http://schemas.microsoft.com/office/drawing/2014/main" id="{42A2CC25-AA7E-4D89-BF79-61D4F82B3F34}"/>
                </a:ext>
              </a:extLst>
            </p:cNvPr>
            <p:cNvSpPr/>
            <p:nvPr/>
          </p:nvSpPr>
          <p:spPr>
            <a:xfrm>
              <a:off x="1521232" y="5825548"/>
              <a:ext cx="113238" cy="601267"/>
            </a:xfrm>
            <a:prstGeom prst="roundRect">
              <a:avLst>
                <a:gd name="adj" fmla="val 50000"/>
              </a:avLst>
            </a:prstGeom>
            <a:solidFill>
              <a:schemeClr val="tx1">
                <a:alpha val="20000"/>
              </a:schemeClr>
            </a:solidFill>
            <a:ln>
              <a:noFill/>
            </a:ln>
            <a:effectLst>
              <a:innerShdw blurRad="2540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itchFamily="18" charset="0"/>
                <a:cs typeface="Times New Roman" pitchFamily="18" charset="0"/>
              </a:endParaRPr>
            </a:p>
          </p:txBody>
        </p:sp>
        <p:sp>
          <p:nvSpPr>
            <p:cNvPr id="48" name="Arrow: Chevron 64">
              <a:extLst>
                <a:ext uri="{FF2B5EF4-FFF2-40B4-BE49-F238E27FC236}">
                  <a16:creationId xmlns:a16="http://schemas.microsoft.com/office/drawing/2014/main" id="{E99FCCA4-257E-4364-BB6E-AD602E18259E}"/>
                </a:ext>
              </a:extLst>
            </p:cNvPr>
            <p:cNvSpPr/>
            <p:nvPr/>
          </p:nvSpPr>
          <p:spPr>
            <a:xfrm>
              <a:off x="1521232" y="5886461"/>
              <a:ext cx="479441" cy="479441"/>
            </a:xfrm>
            <a:prstGeom prst="chevron">
              <a:avLst>
                <a:gd name="adj" fmla="val 61066"/>
              </a:avLst>
            </a:prstGeom>
            <a:gradFill flip="none" rotWithShape="1">
              <a:gsLst>
                <a:gs pos="0">
                  <a:schemeClr val="bg1">
                    <a:lumMod val="95000"/>
                  </a:schemeClr>
                </a:gs>
                <a:gs pos="89000">
                  <a:schemeClr val="bg1">
                    <a:lumMod val="65000"/>
                  </a:schemeClr>
                </a:gs>
                <a:gs pos="76000">
                  <a:schemeClr val="bg1"/>
                </a:gs>
                <a:gs pos="38000">
                  <a:schemeClr val="bg1">
                    <a:lumMod val="95000"/>
                  </a:schemeClr>
                </a:gs>
                <a:gs pos="1100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Times New Roman" pitchFamily="18" charset="0"/>
                <a:cs typeface="Times New Roman" pitchFamily="18" charset="0"/>
              </a:endParaRPr>
            </a:p>
          </p:txBody>
        </p:sp>
        <p:pic>
          <p:nvPicPr>
            <p:cNvPr id="49" name="Graphic 106" descr="Tablet">
              <a:extLst>
                <a:ext uri="{FF2B5EF4-FFF2-40B4-BE49-F238E27FC236}">
                  <a16:creationId xmlns:a16="http://schemas.microsoft.com/office/drawing/2014/main" id="{AFF3BA3E-8C86-43DA-A68B-7301BF72849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3002" y="5997489"/>
              <a:ext cx="252000" cy="252000"/>
            </a:xfrm>
            <a:prstGeom prst="rect">
              <a:avLst/>
            </a:prstGeom>
          </p:spPr>
        </p:pic>
        <p:sp>
          <p:nvSpPr>
            <p:cNvPr id="50" name="TextBox 49">
              <a:extLst>
                <a:ext uri="{FF2B5EF4-FFF2-40B4-BE49-F238E27FC236}">
                  <a16:creationId xmlns:a16="http://schemas.microsoft.com/office/drawing/2014/main" id="{A52A7376-DBC0-41E8-B4B5-7A383D2C35FF}"/>
                </a:ext>
              </a:extLst>
            </p:cNvPr>
            <p:cNvSpPr txBox="1"/>
            <p:nvPr/>
          </p:nvSpPr>
          <p:spPr>
            <a:xfrm>
              <a:off x="874851" y="5788227"/>
              <a:ext cx="600233" cy="584775"/>
            </a:xfrm>
            <a:prstGeom prst="rect">
              <a:avLst/>
            </a:prstGeom>
            <a:noFill/>
          </p:spPr>
          <p:txBody>
            <a:bodyPr wrap="square" rtlCol="0">
              <a:spAutoFit/>
            </a:bodyPr>
            <a:lstStyle/>
            <a:p>
              <a:pPr algn="ctr"/>
              <a:r>
                <a:rPr lang="en-IN" sz="3200" b="1" dirty="0">
                  <a:solidFill>
                    <a:schemeClr val="bg1"/>
                  </a:solidFill>
                  <a:latin typeface="Times New Roman" pitchFamily="18" charset="0"/>
                  <a:cs typeface="Times New Roman" pitchFamily="18" charset="0"/>
                </a:rPr>
                <a:t>03</a:t>
              </a:r>
            </a:p>
          </p:txBody>
        </p:sp>
      </p:grpSp>
      <p:grpSp>
        <p:nvGrpSpPr>
          <p:cNvPr id="51" name="Group 50">
            <a:extLst>
              <a:ext uri="{FF2B5EF4-FFF2-40B4-BE49-F238E27FC236}">
                <a16:creationId xmlns:a16="http://schemas.microsoft.com/office/drawing/2014/main" id="{0667BF2A-D60E-4222-A5C7-65607A0B26E6}"/>
              </a:ext>
            </a:extLst>
          </p:cNvPr>
          <p:cNvGrpSpPr/>
          <p:nvPr/>
        </p:nvGrpSpPr>
        <p:grpSpPr>
          <a:xfrm>
            <a:off x="7360831" y="735456"/>
            <a:ext cx="4523918" cy="2682564"/>
            <a:chOff x="7177588" y="3390249"/>
            <a:chExt cx="4523918" cy="2682564"/>
          </a:xfrm>
        </p:grpSpPr>
        <p:sp>
          <p:nvSpPr>
            <p:cNvPr id="52" name="Freeform 12">
              <a:extLst>
                <a:ext uri="{FF2B5EF4-FFF2-40B4-BE49-F238E27FC236}">
                  <a16:creationId xmlns:a16="http://schemas.microsoft.com/office/drawing/2014/main" id="{464F0CD4-4527-4D08-9942-8D2DAC1B3047}"/>
                </a:ext>
              </a:extLst>
            </p:cNvPr>
            <p:cNvSpPr/>
            <p:nvPr/>
          </p:nvSpPr>
          <p:spPr>
            <a:xfrm>
              <a:off x="7177588" y="3717050"/>
              <a:ext cx="4523918" cy="2355763"/>
            </a:xfrm>
            <a:custGeom>
              <a:avLst/>
              <a:gdLst>
                <a:gd name="connsiteX0" fmla="*/ 1710981 w 2705636"/>
                <a:gd name="connsiteY0" fmla="*/ 1184555 h 1629827"/>
                <a:gd name="connsiteX1" fmla="*/ 1602493 w 2705636"/>
                <a:gd name="connsiteY1" fmla="*/ 1293043 h 1629827"/>
                <a:gd name="connsiteX2" fmla="*/ 1710981 w 2705636"/>
                <a:gd name="connsiteY2" fmla="*/ 1401531 h 1629827"/>
                <a:gd name="connsiteX3" fmla="*/ 1819469 w 2705636"/>
                <a:gd name="connsiteY3" fmla="*/ 1293043 h 1629827"/>
                <a:gd name="connsiteX4" fmla="*/ 1710981 w 2705636"/>
                <a:gd name="connsiteY4" fmla="*/ 1184555 h 1629827"/>
                <a:gd name="connsiteX5" fmla="*/ 983837 w 2705636"/>
                <a:gd name="connsiteY5" fmla="*/ 116965 h 1629827"/>
                <a:gd name="connsiteX6" fmla="*/ 875349 w 2705636"/>
                <a:gd name="connsiteY6" fmla="*/ 225453 h 1629827"/>
                <a:gd name="connsiteX7" fmla="*/ 983837 w 2705636"/>
                <a:gd name="connsiteY7" fmla="*/ 333941 h 1629827"/>
                <a:gd name="connsiteX8" fmla="*/ 1092325 w 2705636"/>
                <a:gd name="connsiteY8" fmla="*/ 225453 h 1629827"/>
                <a:gd name="connsiteX9" fmla="*/ 983837 w 2705636"/>
                <a:gd name="connsiteY9" fmla="*/ 116965 h 1629827"/>
                <a:gd name="connsiteX10" fmla="*/ 1591991 w 2705636"/>
                <a:gd name="connsiteY10" fmla="*/ 0 h 1629827"/>
                <a:gd name="connsiteX11" fmla="*/ 1963328 w 2705636"/>
                <a:gd name="connsiteY11" fmla="*/ 209042 h 1629827"/>
                <a:gd name="connsiteX12" fmla="*/ 1981431 w 2705636"/>
                <a:gd name="connsiteY12" fmla="*/ 244356 h 1629827"/>
                <a:gd name="connsiteX13" fmla="*/ 2015036 w 2705636"/>
                <a:gd name="connsiteY13" fmla="*/ 226711 h 1629827"/>
                <a:gd name="connsiteX14" fmla="*/ 2200322 w 2705636"/>
                <a:gd name="connsiteY14" fmla="*/ 190203 h 1629827"/>
                <a:gd name="connsiteX15" fmla="*/ 2705636 w 2705636"/>
                <a:gd name="connsiteY15" fmla="*/ 716522 h 1629827"/>
                <a:gd name="connsiteX16" fmla="*/ 2200322 w 2705636"/>
                <a:gd name="connsiteY16" fmla="*/ 1242841 h 1629827"/>
                <a:gd name="connsiteX17" fmla="*/ 2098483 w 2705636"/>
                <a:gd name="connsiteY17" fmla="*/ 1232148 h 1629827"/>
                <a:gd name="connsiteX18" fmla="*/ 2084426 w 2705636"/>
                <a:gd name="connsiteY18" fmla="*/ 1227604 h 1629827"/>
                <a:gd name="connsiteX19" fmla="*/ 2084354 w 2705636"/>
                <a:gd name="connsiteY19" fmla="*/ 1228344 h 1629827"/>
                <a:gd name="connsiteX20" fmla="*/ 1694537 w 2705636"/>
                <a:gd name="connsiteY20" fmla="*/ 1558964 h 1629827"/>
                <a:gd name="connsiteX21" fmla="*/ 1364592 w 2705636"/>
                <a:gd name="connsiteY21" fmla="*/ 1376405 h 1629827"/>
                <a:gd name="connsiteX22" fmla="*/ 1354846 w 2705636"/>
                <a:gd name="connsiteY22" fmla="*/ 1357722 h 1629827"/>
                <a:gd name="connsiteX23" fmla="*/ 1352456 w 2705636"/>
                <a:gd name="connsiteY23" fmla="*/ 1365726 h 1629827"/>
                <a:gd name="connsiteX24" fmla="*/ 969110 w 2705636"/>
                <a:gd name="connsiteY24" fmla="*/ 1629827 h 1629827"/>
                <a:gd name="connsiteX25" fmla="*/ 585764 w 2705636"/>
                <a:gd name="connsiteY25" fmla="*/ 1365726 h 1629827"/>
                <a:gd name="connsiteX26" fmla="*/ 575537 w 2705636"/>
                <a:gd name="connsiteY26" fmla="*/ 1331487 h 1629827"/>
                <a:gd name="connsiteX27" fmla="*/ 549699 w 2705636"/>
                <a:gd name="connsiteY27" fmla="*/ 1340592 h 1629827"/>
                <a:gd name="connsiteX28" fmla="*/ 450653 w 2705636"/>
                <a:gd name="connsiteY28" fmla="*/ 1351871 h 1629827"/>
                <a:gd name="connsiteX29" fmla="*/ 0 w 2705636"/>
                <a:gd name="connsiteY29" fmla="*/ 886360 h 1629827"/>
                <a:gd name="connsiteX30" fmla="*/ 450653 w 2705636"/>
                <a:gd name="connsiteY30" fmla="*/ 420849 h 1629827"/>
                <a:gd name="connsiteX31" fmla="*/ 527402 w 2705636"/>
                <a:gd name="connsiteY31" fmla="*/ 428842 h 1629827"/>
                <a:gd name="connsiteX32" fmla="*/ 532598 w 2705636"/>
                <a:gd name="connsiteY32" fmla="*/ 374594 h 1629827"/>
                <a:gd name="connsiteX33" fmla="*/ 966884 w 2705636"/>
                <a:gd name="connsiteY33" fmla="*/ 2050 h 1629827"/>
                <a:gd name="connsiteX34" fmla="*/ 1214733 w 2705636"/>
                <a:gd name="connsiteY34" fmla="*/ 81734 h 1629827"/>
                <a:gd name="connsiteX35" fmla="*/ 1277925 w 2705636"/>
                <a:gd name="connsiteY35" fmla="*/ 136610 h 1629827"/>
                <a:gd name="connsiteX36" fmla="*/ 1341612 w 2705636"/>
                <a:gd name="connsiteY36" fmla="*/ 80975 h 1629827"/>
                <a:gd name="connsiteX37" fmla="*/ 1591991 w 2705636"/>
                <a:gd name="connsiteY37" fmla="*/ 0 h 16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5636" h="1629827">
                  <a:moveTo>
                    <a:pt x="1710981" y="1184555"/>
                  </a:moveTo>
                  <a:cubicBezTo>
                    <a:pt x="1651065" y="1184555"/>
                    <a:pt x="1602493" y="1233127"/>
                    <a:pt x="1602493" y="1293043"/>
                  </a:cubicBezTo>
                  <a:cubicBezTo>
                    <a:pt x="1602493" y="1352959"/>
                    <a:pt x="1651065" y="1401531"/>
                    <a:pt x="1710981" y="1401531"/>
                  </a:cubicBezTo>
                  <a:cubicBezTo>
                    <a:pt x="1770897" y="1401531"/>
                    <a:pt x="1819469" y="1352959"/>
                    <a:pt x="1819469" y="1293043"/>
                  </a:cubicBezTo>
                  <a:cubicBezTo>
                    <a:pt x="1819469" y="1233127"/>
                    <a:pt x="1770897" y="1184555"/>
                    <a:pt x="1710981" y="1184555"/>
                  </a:cubicBezTo>
                  <a:close/>
                  <a:moveTo>
                    <a:pt x="983837" y="116965"/>
                  </a:moveTo>
                  <a:cubicBezTo>
                    <a:pt x="923921" y="116965"/>
                    <a:pt x="875349" y="165537"/>
                    <a:pt x="875349" y="225453"/>
                  </a:cubicBezTo>
                  <a:cubicBezTo>
                    <a:pt x="875349" y="285369"/>
                    <a:pt x="923921" y="333941"/>
                    <a:pt x="983837" y="333941"/>
                  </a:cubicBezTo>
                  <a:cubicBezTo>
                    <a:pt x="1043753" y="333941"/>
                    <a:pt x="1092325" y="285369"/>
                    <a:pt x="1092325" y="225453"/>
                  </a:cubicBezTo>
                  <a:cubicBezTo>
                    <a:pt x="1092325" y="165537"/>
                    <a:pt x="1043753" y="116965"/>
                    <a:pt x="983837" y="116965"/>
                  </a:cubicBezTo>
                  <a:close/>
                  <a:moveTo>
                    <a:pt x="1591991" y="0"/>
                  </a:moveTo>
                  <a:cubicBezTo>
                    <a:pt x="1746567" y="0"/>
                    <a:pt x="1882851" y="82921"/>
                    <a:pt x="1963328" y="209042"/>
                  </a:cubicBezTo>
                  <a:lnTo>
                    <a:pt x="1981431" y="244356"/>
                  </a:lnTo>
                  <a:lnTo>
                    <a:pt x="2015036" y="226711"/>
                  </a:lnTo>
                  <a:cubicBezTo>
                    <a:pt x="2072408" y="203148"/>
                    <a:pt x="2134913" y="190203"/>
                    <a:pt x="2200322" y="190203"/>
                  </a:cubicBezTo>
                  <a:cubicBezTo>
                    <a:pt x="2479400" y="190203"/>
                    <a:pt x="2705636" y="425844"/>
                    <a:pt x="2705636" y="716522"/>
                  </a:cubicBezTo>
                  <a:cubicBezTo>
                    <a:pt x="2705636" y="1007200"/>
                    <a:pt x="2479400" y="1242841"/>
                    <a:pt x="2200322" y="1242841"/>
                  </a:cubicBezTo>
                  <a:cubicBezTo>
                    <a:pt x="2165437" y="1242841"/>
                    <a:pt x="2131378" y="1239159"/>
                    <a:pt x="2098483" y="1232148"/>
                  </a:cubicBezTo>
                  <a:lnTo>
                    <a:pt x="2084426" y="1227604"/>
                  </a:lnTo>
                  <a:lnTo>
                    <a:pt x="2084354" y="1228344"/>
                  </a:lnTo>
                  <a:cubicBezTo>
                    <a:pt x="2047251" y="1417029"/>
                    <a:pt x="1886823" y="1558964"/>
                    <a:pt x="1694537" y="1558964"/>
                  </a:cubicBezTo>
                  <a:cubicBezTo>
                    <a:pt x="1557191" y="1558964"/>
                    <a:pt x="1436097" y="1486549"/>
                    <a:pt x="1364592" y="1376405"/>
                  </a:cubicBezTo>
                  <a:lnTo>
                    <a:pt x="1354846" y="1357722"/>
                  </a:lnTo>
                  <a:lnTo>
                    <a:pt x="1352456" y="1365726"/>
                  </a:lnTo>
                  <a:cubicBezTo>
                    <a:pt x="1289297" y="1520928"/>
                    <a:pt x="1141440" y="1629827"/>
                    <a:pt x="969110" y="1629827"/>
                  </a:cubicBezTo>
                  <a:cubicBezTo>
                    <a:pt x="796780" y="1629827"/>
                    <a:pt x="648922" y="1520928"/>
                    <a:pt x="585764" y="1365726"/>
                  </a:cubicBezTo>
                  <a:lnTo>
                    <a:pt x="575537" y="1331487"/>
                  </a:lnTo>
                  <a:lnTo>
                    <a:pt x="549699" y="1340592"/>
                  </a:lnTo>
                  <a:cubicBezTo>
                    <a:pt x="517828" y="1347976"/>
                    <a:pt x="484681" y="1351871"/>
                    <a:pt x="450653" y="1351871"/>
                  </a:cubicBezTo>
                  <a:cubicBezTo>
                    <a:pt x="201765" y="1351871"/>
                    <a:pt x="0" y="1143455"/>
                    <a:pt x="0" y="886360"/>
                  </a:cubicBezTo>
                  <a:cubicBezTo>
                    <a:pt x="0" y="629265"/>
                    <a:pt x="201765" y="420849"/>
                    <a:pt x="450653" y="420849"/>
                  </a:cubicBezTo>
                  <a:lnTo>
                    <a:pt x="527402" y="428842"/>
                  </a:lnTo>
                  <a:lnTo>
                    <a:pt x="532598" y="374594"/>
                  </a:lnTo>
                  <a:cubicBezTo>
                    <a:pt x="573933" y="161983"/>
                    <a:pt x="752663" y="2050"/>
                    <a:pt x="966884" y="2050"/>
                  </a:cubicBezTo>
                  <a:cubicBezTo>
                    <a:pt x="1058693" y="2050"/>
                    <a:pt x="1143983" y="31425"/>
                    <a:pt x="1214733" y="81734"/>
                  </a:cubicBezTo>
                  <a:lnTo>
                    <a:pt x="1277925" y="136610"/>
                  </a:lnTo>
                  <a:lnTo>
                    <a:pt x="1341612" y="80975"/>
                  </a:lnTo>
                  <a:cubicBezTo>
                    <a:pt x="1413085" y="29852"/>
                    <a:pt x="1499245" y="0"/>
                    <a:pt x="1591991"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defRPr/>
              </a:pPr>
              <a:r>
                <a:rPr lang="vi-VN" sz="2800" b="1">
                  <a:solidFill>
                    <a:srgbClr val="005446"/>
                  </a:solidFill>
                  <a:latin typeface="Times New Roman" panose="02020603050405020304" pitchFamily="18" charset="0"/>
                  <a:cs typeface="Times New Roman" panose="02020603050405020304" pitchFamily="18" charset="0"/>
                </a:rPr>
                <a:t>Vì sao đối với xã hội nguyên thủy ở phương Đông không phân hóa triệt để?</a:t>
              </a:r>
              <a:endParaRPr lang="en-US" sz="2800" b="1">
                <a:solidFill>
                  <a:srgbClr val="005446"/>
                </a:solidFill>
                <a:latin typeface="Times New Roman" panose="02020603050405020304" pitchFamily="18" charset="0"/>
                <a:cs typeface="Times New Roman" panose="02020603050405020304" pitchFamily="18" charset="0"/>
              </a:endParaRPr>
            </a:p>
          </p:txBody>
        </p:sp>
        <p:grpSp>
          <p:nvGrpSpPr>
            <p:cNvPr id="53" name="Group 52">
              <a:extLst>
                <a:ext uri="{FF2B5EF4-FFF2-40B4-BE49-F238E27FC236}">
                  <a16:creationId xmlns:a16="http://schemas.microsoft.com/office/drawing/2014/main" id="{BA0A8C1C-1F95-4223-9FA7-0B6526CD50CD}"/>
                </a:ext>
              </a:extLst>
            </p:cNvPr>
            <p:cNvGrpSpPr/>
            <p:nvPr/>
          </p:nvGrpSpPr>
          <p:grpSpPr>
            <a:xfrm>
              <a:off x="8282146" y="3390249"/>
              <a:ext cx="961862" cy="961860"/>
              <a:chOff x="3222269" y="-1251"/>
              <a:chExt cx="4610108" cy="4610100"/>
            </a:xfrm>
          </p:grpSpPr>
          <p:sp>
            <p:nvSpPr>
              <p:cNvPr id="54" name="Freeform 24">
                <a:extLst>
                  <a:ext uri="{FF2B5EF4-FFF2-40B4-BE49-F238E27FC236}">
                    <a16:creationId xmlns:a16="http://schemas.microsoft.com/office/drawing/2014/main" id="{10989B41-A8FD-4906-9634-7C3BA5944B4D}"/>
                  </a:ext>
                </a:extLst>
              </p:cNvPr>
              <p:cNvSpPr/>
              <p:nvPr/>
            </p:nvSpPr>
            <p:spPr>
              <a:xfrm>
                <a:off x="3222269" y="-1251"/>
                <a:ext cx="4610108" cy="4610100"/>
              </a:xfrm>
              <a:custGeom>
                <a:avLst/>
                <a:gdLst>
                  <a:gd name="connsiteX0" fmla="*/ 2305054 w 4610108"/>
                  <a:gd name="connsiteY0" fmla="*/ 400050 h 4610100"/>
                  <a:gd name="connsiteX1" fmla="*/ 2171704 w 4610108"/>
                  <a:gd name="connsiteY1" fmla="*/ 533400 h 4610100"/>
                  <a:gd name="connsiteX2" fmla="*/ 2305054 w 4610108"/>
                  <a:gd name="connsiteY2" fmla="*/ 666750 h 4610100"/>
                  <a:gd name="connsiteX3" fmla="*/ 2438404 w 4610108"/>
                  <a:gd name="connsiteY3" fmla="*/ 533400 h 4610100"/>
                  <a:gd name="connsiteX4" fmla="*/ 2305054 w 4610108"/>
                  <a:gd name="connsiteY4" fmla="*/ 400050 h 4610100"/>
                  <a:gd name="connsiteX5" fmla="*/ 2305054 w 4610108"/>
                  <a:gd name="connsiteY5" fmla="*/ 0 h 4610100"/>
                  <a:gd name="connsiteX6" fmla="*/ 2824564 w 4610108"/>
                  <a:gd name="connsiteY6" fmla="*/ 784424 h 4610100"/>
                  <a:gd name="connsiteX7" fmla="*/ 3729662 w 4610108"/>
                  <a:gd name="connsiteY7" fmla="*/ 440218 h 4610100"/>
                  <a:gd name="connsiteX8" fmla="*/ 3665140 w 4610108"/>
                  <a:gd name="connsiteY8" fmla="*/ 1365247 h 4610100"/>
                  <a:gd name="connsiteX9" fmla="*/ 4610108 w 4610108"/>
                  <a:gd name="connsiteY9" fmla="*/ 1592743 h 4610100"/>
                  <a:gd name="connsiteX10" fmla="*/ 3986207 w 4610108"/>
                  <a:gd name="connsiteY10" fmla="*/ 2305050 h 4610100"/>
                  <a:gd name="connsiteX11" fmla="*/ 4610108 w 4610108"/>
                  <a:gd name="connsiteY11" fmla="*/ 3017357 h 4610100"/>
                  <a:gd name="connsiteX12" fmla="*/ 3665140 w 4610108"/>
                  <a:gd name="connsiteY12" fmla="*/ 3244853 h 4610100"/>
                  <a:gd name="connsiteX13" fmla="*/ 3729662 w 4610108"/>
                  <a:gd name="connsiteY13" fmla="*/ 4169882 h 4610100"/>
                  <a:gd name="connsiteX14" fmla="*/ 2824564 w 4610108"/>
                  <a:gd name="connsiteY14" fmla="*/ 3825676 h 4610100"/>
                  <a:gd name="connsiteX15" fmla="*/ 2305054 w 4610108"/>
                  <a:gd name="connsiteY15" fmla="*/ 4610100 h 4610100"/>
                  <a:gd name="connsiteX16" fmla="*/ 1785544 w 4610108"/>
                  <a:gd name="connsiteY16" fmla="*/ 3825676 h 4610100"/>
                  <a:gd name="connsiteX17" fmla="*/ 880446 w 4610108"/>
                  <a:gd name="connsiteY17" fmla="*/ 4169882 h 4610100"/>
                  <a:gd name="connsiteX18" fmla="*/ 944968 w 4610108"/>
                  <a:gd name="connsiteY18" fmla="*/ 3244853 h 4610100"/>
                  <a:gd name="connsiteX19" fmla="*/ 0 w 4610108"/>
                  <a:gd name="connsiteY19" fmla="*/ 3017357 h 4610100"/>
                  <a:gd name="connsiteX20" fmla="*/ 623901 w 4610108"/>
                  <a:gd name="connsiteY20" fmla="*/ 2305050 h 4610100"/>
                  <a:gd name="connsiteX21" fmla="*/ 0 w 4610108"/>
                  <a:gd name="connsiteY21" fmla="*/ 1592743 h 4610100"/>
                  <a:gd name="connsiteX22" fmla="*/ 944968 w 4610108"/>
                  <a:gd name="connsiteY22" fmla="*/ 1365247 h 4610100"/>
                  <a:gd name="connsiteX23" fmla="*/ 880446 w 4610108"/>
                  <a:gd name="connsiteY23" fmla="*/ 440218 h 4610100"/>
                  <a:gd name="connsiteX24" fmla="*/ 1785544 w 4610108"/>
                  <a:gd name="connsiteY24" fmla="*/ 784424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0108" h="4610100">
                    <a:moveTo>
                      <a:pt x="2305054" y="400050"/>
                    </a:moveTo>
                    <a:cubicBezTo>
                      <a:pt x="2231407" y="400050"/>
                      <a:pt x="2171704" y="459753"/>
                      <a:pt x="2171704" y="533400"/>
                    </a:cubicBezTo>
                    <a:cubicBezTo>
                      <a:pt x="2171704" y="607047"/>
                      <a:pt x="2231407" y="666750"/>
                      <a:pt x="2305054" y="666750"/>
                    </a:cubicBezTo>
                    <a:cubicBezTo>
                      <a:pt x="2378701" y="666750"/>
                      <a:pt x="2438404" y="607047"/>
                      <a:pt x="2438404" y="533400"/>
                    </a:cubicBezTo>
                    <a:cubicBezTo>
                      <a:pt x="2438404" y="459753"/>
                      <a:pt x="2378701" y="400050"/>
                      <a:pt x="2305054" y="400050"/>
                    </a:cubicBezTo>
                    <a:close/>
                    <a:moveTo>
                      <a:pt x="2305054" y="0"/>
                    </a:moveTo>
                    <a:lnTo>
                      <a:pt x="2824564" y="784424"/>
                    </a:lnTo>
                    <a:lnTo>
                      <a:pt x="3729662" y="440218"/>
                    </a:lnTo>
                    <a:lnTo>
                      <a:pt x="3665140" y="1365247"/>
                    </a:lnTo>
                    <a:lnTo>
                      <a:pt x="4610108" y="1592743"/>
                    </a:lnTo>
                    <a:lnTo>
                      <a:pt x="3986207" y="2305050"/>
                    </a:lnTo>
                    <a:lnTo>
                      <a:pt x="4610108" y="3017357"/>
                    </a:lnTo>
                    <a:lnTo>
                      <a:pt x="3665140" y="3244853"/>
                    </a:lnTo>
                    <a:lnTo>
                      <a:pt x="3729662" y="4169882"/>
                    </a:lnTo>
                    <a:lnTo>
                      <a:pt x="2824564" y="3825676"/>
                    </a:lnTo>
                    <a:lnTo>
                      <a:pt x="2305054" y="4610100"/>
                    </a:lnTo>
                    <a:lnTo>
                      <a:pt x="1785544" y="3825676"/>
                    </a:lnTo>
                    <a:lnTo>
                      <a:pt x="880446" y="4169882"/>
                    </a:lnTo>
                    <a:lnTo>
                      <a:pt x="944968" y="3244853"/>
                    </a:lnTo>
                    <a:lnTo>
                      <a:pt x="0" y="3017357"/>
                    </a:lnTo>
                    <a:lnTo>
                      <a:pt x="623901" y="2305050"/>
                    </a:lnTo>
                    <a:lnTo>
                      <a:pt x="0" y="1592743"/>
                    </a:lnTo>
                    <a:lnTo>
                      <a:pt x="944968" y="1365247"/>
                    </a:lnTo>
                    <a:lnTo>
                      <a:pt x="880446" y="440218"/>
                    </a:lnTo>
                    <a:lnTo>
                      <a:pt x="1785544" y="784424"/>
                    </a:lnTo>
                    <a:close/>
                  </a:path>
                </a:pathLst>
              </a:custGeom>
              <a:solidFill>
                <a:srgbClr val="FD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id="{41D8F7BE-74B2-498C-AA36-20C9B87A2BFF}"/>
                  </a:ext>
                </a:extLst>
              </p:cNvPr>
              <p:cNvSpPr/>
              <p:nvPr/>
            </p:nvSpPr>
            <p:spPr>
              <a:xfrm>
                <a:off x="4117621" y="894101"/>
                <a:ext cx="2819399" cy="2819400"/>
              </a:xfrm>
              <a:prstGeom prst="ellipse">
                <a:avLst/>
              </a:prstGeom>
              <a:solidFill>
                <a:srgbClr val="F4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sp>
        <p:nvSpPr>
          <p:cNvPr id="57" name="TextBox 56">
            <a:extLst>
              <a:ext uri="{FF2B5EF4-FFF2-40B4-BE49-F238E27FC236}">
                <a16:creationId xmlns:a16="http://schemas.microsoft.com/office/drawing/2014/main" id="{D00080B7-A781-40DE-BBA4-6D3F05CE4063}"/>
              </a:ext>
            </a:extLst>
          </p:cNvPr>
          <p:cNvSpPr txBox="1"/>
          <p:nvPr/>
        </p:nvSpPr>
        <p:spPr>
          <a:xfrm flipH="1">
            <a:off x="7207499" y="3383810"/>
            <a:ext cx="4830582" cy="2962513"/>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cs typeface="Times New Roman" panose="02020603050405020304" pitchFamily="18" charset="0"/>
              </a:rPr>
              <a:t>Người nguyên thủy ở phương Đông vẫn sống quần tụ để đào mương, chống giặc ngoại </a:t>
            </a:r>
            <a:r>
              <a:rPr lang="en-US" sz="2800">
                <a:latin typeface="Times New Roman" panose="02020603050405020304" pitchFamily="18" charset="0"/>
                <a:cs typeface="Times New Roman" panose="02020603050405020304" pitchFamily="18" charset="0"/>
              </a:rPr>
              <a:t>x</a:t>
            </a:r>
            <a:r>
              <a:rPr lang="vi-VN" sz="2800">
                <a:latin typeface="Times New Roman" panose="02020603050405020304" pitchFamily="18" charset="0"/>
                <a:cs typeface="Times New Roman" panose="02020603050405020304" pitchFamily="18" charset="0"/>
              </a:rPr>
              <a:t>âm,...</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Do vậy, sự liên kết giữa các cộng đồng và nhiều tập tục vẫn được bảo lưu. </a:t>
            </a:r>
          </a:p>
        </p:txBody>
      </p:sp>
    </p:spTree>
    <p:extLst>
      <p:ext uri="{BB962C8B-B14F-4D97-AF65-F5344CB8AC3E}">
        <p14:creationId xmlns:p14="http://schemas.microsoft.com/office/powerpoint/2010/main" val="36433239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1743</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Rounded MT Bold</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 Đặng Văn</dc:creator>
  <cp:lastModifiedBy>Hua Nho</cp:lastModifiedBy>
  <cp:revision>87</cp:revision>
  <dcterms:created xsi:type="dcterms:W3CDTF">2021-08-21T08:31:55Z</dcterms:created>
  <dcterms:modified xsi:type="dcterms:W3CDTF">2022-03-20T00:37:53Z</dcterms:modified>
</cp:coreProperties>
</file>