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691" r:id="rId2"/>
    <p:sldId id="705" r:id="rId3"/>
    <p:sldId id="707" r:id="rId4"/>
    <p:sldId id="698" r:id="rId5"/>
    <p:sldId id="674" r:id="rId6"/>
    <p:sldId id="708" r:id="rId7"/>
    <p:sldId id="709" r:id="rId8"/>
    <p:sldId id="711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00"/>
    <a:srgbClr val="0000FF"/>
    <a:srgbClr val="660066"/>
    <a:srgbClr val="FF0000"/>
    <a:srgbClr val="FFFF00"/>
    <a:srgbClr val="080808"/>
    <a:srgbClr val="666699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29" autoAdjust="0"/>
    <p:restoredTop sz="93559" autoAdjust="0"/>
  </p:normalViewPr>
  <p:slideViewPr>
    <p:cSldViewPr>
      <p:cViewPr varScale="1">
        <p:scale>
          <a:sx n="57" d="100"/>
          <a:sy n="57" d="100"/>
        </p:scale>
        <p:origin x="1073" y="4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6ED155B-58BE-4A1E-A1C5-95A196847A1E}" type="datetimeFigureOut">
              <a:rPr lang="en-US"/>
              <a:pPr>
                <a:defRPr/>
              </a:pPr>
              <a:t>11/4/2021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3764C58-7FDA-45B9-983E-212871649F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2909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F2FF854-51E5-4EC1-8B37-2B122A9A83EA}" type="datetimeFigureOut">
              <a:rPr lang="en-US"/>
              <a:pPr>
                <a:defRPr/>
              </a:pPr>
              <a:t>11/4/2021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A5664E7A-9300-4BF2-BB7F-A3F17F4209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806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B21A9-2A54-4114-B41D-19356E7B60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524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FBE042-C1A8-4B90-9123-BC055AC11D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981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A3F85C-8BB2-40F7-9BB7-7549D24FA1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390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EC34D4-21D6-4B29-8DF2-9224EA4998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7434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1603FC-90CB-4AF0-B507-AE6E7ACA27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3270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êu đề và Bả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Nơi giữ chỗ cho Bảng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CABEF-BD30-4CFD-9B39-00DD8BEC18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675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A801A7-3639-4EB6-A11C-D17C029FC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40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BF2EF-0E45-4131-AA52-AE6A095421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886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EE5C49-EB55-479A-A5EE-F82299ED6C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810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0A661-62E2-4464-9B7F-550D643728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244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07F7B-5F7F-4D1B-A65C-BFC61127C8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805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F25849-85EE-473D-B0E9-64C9E7E69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380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A14FC1-5CDE-4B6B-9AD2-30930AA91A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691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7F661A-EF16-41B0-BD50-907D48FBBD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794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20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0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0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7A885C4-2911-44C2-963D-546AC73ED9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ransition advClick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05D3exiz4i0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̉nh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cxnSp>
        <p:nvCxnSpPr>
          <p:cNvPr id="7" name="Đường nối Thẳng 6"/>
          <p:cNvCxnSpPr/>
          <p:nvPr/>
        </p:nvCxnSpPr>
        <p:spPr>
          <a:xfrm>
            <a:off x="1895475" y="1409700"/>
            <a:ext cx="6877050" cy="0"/>
          </a:xfrm>
          <a:prstGeom prst="line">
            <a:avLst/>
          </a:prstGeom>
          <a:ln w="76200">
            <a:solidFill>
              <a:srgbClr val="FFC000"/>
            </a:solidFill>
          </a:ln>
          <a:effectLst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86047" y="2097232"/>
            <a:ext cx="4191000" cy="834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US" altLang="en-US" sz="3200" b="1" u="sng" kern="0" dirty="0">
                <a:solidFill>
                  <a:srgbClr val="660066"/>
                </a:solidFill>
              </a:rPr>
              <a:t>Bài 6:</a:t>
            </a:r>
            <a:r>
              <a:rPr lang="en-US" altLang="en-US" sz="3200" b="1" kern="0" dirty="0">
                <a:solidFill>
                  <a:srgbClr val="660066"/>
                </a:solidFill>
              </a:rPr>
              <a:t> </a:t>
            </a:r>
            <a:r>
              <a:rPr lang="en-US" altLang="en-US" sz="3200" b="1" kern="0" dirty="0">
                <a:solidFill>
                  <a:srgbClr val="FF0000"/>
                </a:solidFill>
              </a:rPr>
              <a:t>THỰC HÀNH</a:t>
            </a:r>
          </a:p>
        </p:txBody>
      </p:sp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4114800" y="2133600"/>
            <a:ext cx="4800600" cy="6096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23273"/>
              </a:avLst>
            </a:prstTxWarp>
          </a:bodyPr>
          <a:lstStyle/>
          <a:p>
            <a:pPr algn="ctr"/>
            <a:r>
              <a:rPr lang="en-US" sz="3600" i="1" kern="10" dirty="0">
                <a:ln w="12700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+mn-lt"/>
                <a:ea typeface="+mn-lt"/>
                <a:cs typeface="+mn-lt"/>
              </a:rPr>
              <a:t>LẮP MẠCH ĐIỆN BẢNG ĐIỆN</a:t>
            </a:r>
          </a:p>
        </p:txBody>
      </p:sp>
      <p:sp>
        <p:nvSpPr>
          <p:cNvPr id="9" name="Rectangle 8"/>
          <p:cNvSpPr/>
          <p:nvPr/>
        </p:nvSpPr>
        <p:spPr>
          <a:xfrm>
            <a:off x="670047" y="339739"/>
            <a:ext cx="8102478" cy="1077218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200" b="1" cap="all" dirty="0">
                <a:ln/>
                <a:solidFill>
                  <a:srgbClr val="0000FF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BỘ MÔN: CÔNG NGHỆ 9</a:t>
            </a:r>
          </a:p>
          <a:p>
            <a:pPr algn="ctr">
              <a:defRPr/>
            </a:pPr>
            <a:r>
              <a:rPr lang="en-A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HỌC SINH </a:t>
            </a:r>
            <a:r>
              <a:rPr lang="en-AU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A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3200" b="1" cap="all" dirty="0">
              <a:ln/>
              <a:solidFill>
                <a:srgbClr val="0000FF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211777" y="4114800"/>
            <a:ext cx="4191000" cy="83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NI-Times" pitchFamily="2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NI-Times" pitchFamily="2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NI-Times" pitchFamily="2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NI-Times" pitchFamily="2" charset="0"/>
              </a:defRPr>
            </a:lvl9pPr>
          </a:lstStyle>
          <a:p>
            <a:pPr algn="l" eaLnBrk="1" hangingPunct="1"/>
            <a:r>
              <a:rPr lang="en-US" altLang="en-US" sz="3200" b="1" u="sng" kern="0" dirty="0">
                <a:solidFill>
                  <a:srgbClr val="660066"/>
                </a:solidFill>
              </a:rPr>
              <a:t>Bài 7:</a:t>
            </a:r>
            <a:r>
              <a:rPr lang="en-US" altLang="en-US" sz="3200" b="1" kern="0" dirty="0">
                <a:solidFill>
                  <a:srgbClr val="660066"/>
                </a:solidFill>
              </a:rPr>
              <a:t> </a:t>
            </a:r>
            <a:r>
              <a:rPr lang="en-US" altLang="en-US" sz="3200" b="1" kern="0" dirty="0">
                <a:solidFill>
                  <a:srgbClr val="FF0000"/>
                </a:solidFill>
              </a:rPr>
              <a:t>THỰC HÀNH</a:t>
            </a:r>
          </a:p>
        </p:txBody>
      </p:sp>
      <p:sp>
        <p:nvSpPr>
          <p:cNvPr id="11" name="WordArt 5"/>
          <p:cNvSpPr>
            <a:spLocks noChangeArrowheads="1" noChangeShapeType="1" noTextEdit="1"/>
          </p:cNvSpPr>
          <p:nvPr/>
        </p:nvSpPr>
        <p:spPr bwMode="auto">
          <a:xfrm>
            <a:off x="4114800" y="4191000"/>
            <a:ext cx="4953000" cy="6096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23273"/>
              </a:avLst>
            </a:prstTxWarp>
          </a:bodyPr>
          <a:lstStyle/>
          <a:p>
            <a:pPr algn="ctr"/>
            <a:r>
              <a:rPr lang="en-US" sz="3600" i="1" kern="10" dirty="0">
                <a:ln w="12700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+mn-lt"/>
                <a:ea typeface="+mn-lt"/>
                <a:cs typeface="+mn-lt"/>
              </a:rPr>
              <a:t>LẮP MẠCH ĐIỆN ĐÈN ỐNG HUỲNH QUANG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11777" y="2971800"/>
            <a:ext cx="8442543" cy="646331"/>
          </a:xfrm>
          <a:prstGeom prst="rect">
            <a:avLst/>
          </a:prstGeom>
          <a:noFill/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soft" dir="tl">
              <a:rot lat="0" lon="0" rev="0"/>
            </a:lightRig>
          </a:scene3d>
          <a:sp3d>
            <a:bevelT prst="angle"/>
          </a:sp3d>
        </p:spPr>
        <p:txBody>
          <a:bodyPr wrap="square">
            <a:sp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600" b="1" spc="50" dirty="0">
                <a:ln w="1143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Đọc SGK (Trang 32, 33)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28600" y="5221069"/>
            <a:ext cx="8442543" cy="646331"/>
          </a:xfrm>
          <a:prstGeom prst="rect">
            <a:avLst/>
          </a:prstGeom>
          <a:noFill/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soft" dir="tl">
              <a:rot lat="0" lon="0" rev="0"/>
            </a:lightRig>
          </a:scene3d>
          <a:sp3d>
            <a:bevelT prst="angle"/>
          </a:sp3d>
        </p:spPr>
        <p:txBody>
          <a:bodyPr wrap="square">
            <a:sp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600" b="1" spc="50" dirty="0">
                <a:ln w="1143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Đọc SGK (Trang 35, 36)</a:t>
            </a:r>
          </a:p>
        </p:txBody>
      </p:sp>
    </p:spTree>
    <p:extLst>
      <p:ext uri="{BB962C8B-B14F-4D97-AF65-F5344CB8AC3E}">
        <p14:creationId xmlns:p14="http://schemas.microsoft.com/office/powerpoint/2010/main" val="3891150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155700"/>
            <a:ext cx="8458200" cy="1143000"/>
          </a:xfrm>
        </p:spPr>
        <p:txBody>
          <a:bodyPr/>
          <a:lstStyle/>
          <a:p>
            <a:pPr eaLnBrk="1" hangingPunct="1"/>
            <a:r>
              <a:rPr lang="en-US" altLang="en-US" sz="3200" b="1" dirty="0">
                <a:solidFill>
                  <a:srgbClr val="FB313B"/>
                </a:solidFill>
              </a:rPr>
              <a:t>II.</a:t>
            </a:r>
            <a:r>
              <a:rPr lang="en-US" altLang="en-US" sz="3200" dirty="0">
                <a:solidFill>
                  <a:srgbClr val="FFFFFF"/>
                </a:solidFill>
              </a:rPr>
              <a:t> </a:t>
            </a:r>
            <a:r>
              <a:rPr lang="en-US" altLang="en-US" sz="3200" b="1" dirty="0">
                <a:solidFill>
                  <a:srgbClr val="FF3300"/>
                </a:solidFill>
              </a:rPr>
              <a:t>NỘI DUNG VÀ TRÌNH TỰ THỰC HÀNH: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85800" y="2146300"/>
            <a:ext cx="7391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defRPr/>
            </a:pPr>
            <a:r>
              <a:rPr lang="en-US" altLang="en-US" sz="3200" b="1" dirty="0">
                <a:latin typeface="+mn-lt"/>
              </a:rPr>
              <a:t>3 . Lắp </a:t>
            </a:r>
            <a:r>
              <a:rPr lang="vi-VN" altLang="en-US" sz="3200" b="1" dirty="0">
                <a:latin typeface="+mn-lt"/>
              </a:rPr>
              <a:t>đ</a:t>
            </a:r>
            <a:r>
              <a:rPr lang="en-US" altLang="en-US" sz="3200" b="1" dirty="0" err="1">
                <a:latin typeface="+mn-lt"/>
              </a:rPr>
              <a:t>ặt</a:t>
            </a:r>
            <a:r>
              <a:rPr lang="en-US" altLang="en-US" sz="3200" b="1" dirty="0">
                <a:latin typeface="+mn-lt"/>
              </a:rPr>
              <a:t> </a:t>
            </a:r>
            <a:r>
              <a:rPr lang="en-US" altLang="en-US" sz="3200" b="1" dirty="0" err="1">
                <a:latin typeface="+mn-lt"/>
              </a:rPr>
              <a:t>mạch</a:t>
            </a:r>
            <a:r>
              <a:rPr lang="en-US" altLang="en-US" sz="3200" b="1" dirty="0">
                <a:latin typeface="+mn-lt"/>
              </a:rPr>
              <a:t> </a:t>
            </a:r>
            <a:r>
              <a:rPr lang="vi-VN" altLang="en-US" sz="3200" b="1" dirty="0">
                <a:latin typeface="+mn-lt"/>
              </a:rPr>
              <a:t>đ</a:t>
            </a:r>
            <a:r>
              <a:rPr lang="en-US" altLang="en-US" sz="3200" b="1" dirty="0">
                <a:latin typeface="+mn-lt"/>
              </a:rPr>
              <a:t>iện bảng điện:</a:t>
            </a:r>
          </a:p>
        </p:txBody>
      </p:sp>
      <p:sp>
        <p:nvSpPr>
          <p:cNvPr id="7" name="Rectangle 6"/>
          <p:cNvSpPr/>
          <p:nvPr/>
        </p:nvSpPr>
        <p:spPr>
          <a:xfrm>
            <a:off x="152400" y="2839357"/>
            <a:ext cx="88392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altLang="en-US" sz="2800" dirty="0">
                <a:latin typeface="+mj-lt"/>
              </a:rPr>
              <a:t>- Dựa vào SGK/32, em hãy nêu quy trình lắp đặt mạch điện bảng điện?</a:t>
            </a:r>
            <a:endParaRPr lang="en-US" sz="2800" dirty="0">
              <a:latin typeface="+mj-lt"/>
            </a:endParaRPr>
          </a:p>
        </p:txBody>
      </p:sp>
      <p:sp>
        <p:nvSpPr>
          <p:cNvPr id="11" name="Rectangle 21"/>
          <p:cNvSpPr>
            <a:spLocks noChangeArrowheads="1"/>
          </p:cNvSpPr>
          <p:nvPr/>
        </p:nvSpPr>
        <p:spPr bwMode="auto">
          <a:xfrm flipH="1">
            <a:off x="1447800" y="3822700"/>
            <a:ext cx="762000" cy="1511300"/>
          </a:xfrm>
          <a:prstGeom prst="rect">
            <a:avLst/>
          </a:prstGeom>
          <a:solidFill>
            <a:srgbClr val="99FFCC"/>
          </a:solidFill>
          <a:ln w="9525" cmpd="sng">
            <a:solidFill>
              <a:schemeClr val="bg1"/>
            </a:solidFill>
            <a:miter lim="800000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800">
                <a:solidFill>
                  <a:srgbClr val="FF0066"/>
                </a:solidFill>
              </a:rPr>
              <a:t>Vạch </a:t>
            </a:r>
          </a:p>
          <a:p>
            <a:pPr algn="ctr"/>
            <a:r>
              <a:rPr lang="en-US" altLang="en-US" sz="1800">
                <a:solidFill>
                  <a:srgbClr val="FF0066"/>
                </a:solidFill>
              </a:rPr>
              <a:t>dấu</a:t>
            </a:r>
          </a:p>
        </p:txBody>
      </p:sp>
      <p:sp>
        <p:nvSpPr>
          <p:cNvPr id="12" name="Rectangle 22"/>
          <p:cNvSpPr>
            <a:spLocks noChangeArrowheads="1"/>
          </p:cNvSpPr>
          <p:nvPr/>
        </p:nvSpPr>
        <p:spPr bwMode="auto">
          <a:xfrm flipH="1">
            <a:off x="2590800" y="3822700"/>
            <a:ext cx="762000" cy="1511300"/>
          </a:xfrm>
          <a:prstGeom prst="rect">
            <a:avLst/>
          </a:prstGeom>
          <a:solidFill>
            <a:srgbClr val="99FFCC"/>
          </a:solidFill>
          <a:ln w="9525" cmpd="sng">
            <a:solidFill>
              <a:schemeClr val="bg1"/>
            </a:solidFill>
            <a:miter lim="800000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800">
                <a:solidFill>
                  <a:srgbClr val="FF0066"/>
                </a:solidFill>
              </a:rPr>
              <a:t>Khoan </a:t>
            </a:r>
          </a:p>
          <a:p>
            <a:pPr algn="ctr"/>
            <a:r>
              <a:rPr lang="en-US" altLang="en-US" sz="1800">
                <a:solidFill>
                  <a:srgbClr val="FF0066"/>
                </a:solidFill>
              </a:rPr>
              <a:t>lỗ </a:t>
            </a:r>
          </a:p>
          <a:p>
            <a:pPr algn="ctr"/>
            <a:r>
              <a:rPr lang="en-US" altLang="en-US" sz="1800">
                <a:solidFill>
                  <a:srgbClr val="FF0066"/>
                </a:solidFill>
              </a:rPr>
              <a:t>bảng </a:t>
            </a:r>
          </a:p>
          <a:p>
            <a:pPr algn="ctr"/>
            <a:r>
              <a:rPr lang="en-US" altLang="en-US" sz="1800">
                <a:solidFill>
                  <a:srgbClr val="FF0066"/>
                </a:solidFill>
              </a:rPr>
              <a:t>điện</a:t>
            </a:r>
          </a:p>
        </p:txBody>
      </p:sp>
      <p:sp>
        <p:nvSpPr>
          <p:cNvPr id="13" name="Rectangle 23"/>
          <p:cNvSpPr>
            <a:spLocks noChangeArrowheads="1"/>
          </p:cNvSpPr>
          <p:nvPr/>
        </p:nvSpPr>
        <p:spPr bwMode="auto">
          <a:xfrm flipH="1">
            <a:off x="3657600" y="3822700"/>
            <a:ext cx="762000" cy="1511300"/>
          </a:xfrm>
          <a:prstGeom prst="rect">
            <a:avLst/>
          </a:prstGeom>
          <a:solidFill>
            <a:srgbClr val="99FFCC"/>
          </a:solidFill>
          <a:ln w="9525" cmpd="sng">
            <a:solidFill>
              <a:schemeClr val="bg1"/>
            </a:solidFill>
            <a:miter lim="800000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800">
                <a:solidFill>
                  <a:srgbClr val="FF0066"/>
                </a:solidFill>
              </a:rPr>
              <a:t>Nối dây</a:t>
            </a:r>
          </a:p>
          <a:p>
            <a:pPr algn="ctr"/>
            <a:r>
              <a:rPr lang="en-US" altLang="en-US" sz="1800">
                <a:solidFill>
                  <a:srgbClr val="FF0066"/>
                </a:solidFill>
              </a:rPr>
              <a:t>TBĐ</a:t>
            </a:r>
          </a:p>
          <a:p>
            <a:pPr algn="ctr"/>
            <a:r>
              <a:rPr lang="en-US" altLang="en-US" sz="1800">
                <a:solidFill>
                  <a:srgbClr val="FF0066"/>
                </a:solidFill>
              </a:rPr>
              <a:t>của BĐ</a:t>
            </a:r>
          </a:p>
        </p:txBody>
      </p:sp>
      <p:sp>
        <p:nvSpPr>
          <p:cNvPr id="14" name="Rectangle 24"/>
          <p:cNvSpPr>
            <a:spLocks noChangeArrowheads="1"/>
          </p:cNvSpPr>
          <p:nvPr/>
        </p:nvSpPr>
        <p:spPr bwMode="auto">
          <a:xfrm flipH="1">
            <a:off x="4876800" y="3822700"/>
            <a:ext cx="762000" cy="1511300"/>
          </a:xfrm>
          <a:prstGeom prst="rect">
            <a:avLst/>
          </a:prstGeom>
          <a:solidFill>
            <a:srgbClr val="99FFCC"/>
          </a:solidFill>
          <a:ln w="9525" cmpd="sng">
            <a:solidFill>
              <a:schemeClr val="bg1"/>
            </a:solidFill>
            <a:miter lim="800000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800">
                <a:solidFill>
                  <a:srgbClr val="FF0066"/>
                </a:solidFill>
              </a:rPr>
              <a:t>Lắp</a:t>
            </a:r>
          </a:p>
          <a:p>
            <a:pPr algn="ctr"/>
            <a:r>
              <a:rPr lang="en-US" altLang="en-US" sz="1800">
                <a:solidFill>
                  <a:srgbClr val="FF0066"/>
                </a:solidFill>
              </a:rPr>
              <a:t>TBĐ</a:t>
            </a:r>
          </a:p>
          <a:p>
            <a:pPr algn="ctr"/>
            <a:r>
              <a:rPr lang="en-US" altLang="en-US" sz="1800">
                <a:solidFill>
                  <a:srgbClr val="FF0066"/>
                </a:solidFill>
              </a:rPr>
              <a:t>vào BĐ</a:t>
            </a:r>
          </a:p>
        </p:txBody>
      </p:sp>
      <p:sp>
        <p:nvSpPr>
          <p:cNvPr id="15" name="Rectangle 25"/>
          <p:cNvSpPr>
            <a:spLocks noChangeArrowheads="1"/>
          </p:cNvSpPr>
          <p:nvPr/>
        </p:nvSpPr>
        <p:spPr bwMode="auto">
          <a:xfrm flipH="1">
            <a:off x="6019800" y="3746500"/>
            <a:ext cx="762000" cy="1511300"/>
          </a:xfrm>
          <a:prstGeom prst="rect">
            <a:avLst/>
          </a:prstGeom>
          <a:solidFill>
            <a:srgbClr val="99FFCC"/>
          </a:solidFill>
          <a:ln w="9525" cmpd="sng">
            <a:solidFill>
              <a:schemeClr val="bg1"/>
            </a:solidFill>
            <a:miter lim="800000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800">
                <a:solidFill>
                  <a:srgbClr val="FF0066"/>
                </a:solidFill>
              </a:rPr>
              <a:t>Kiểm</a:t>
            </a:r>
          </a:p>
          <a:p>
            <a:pPr algn="ctr"/>
            <a:r>
              <a:rPr lang="en-US" altLang="en-US" sz="1800">
                <a:solidFill>
                  <a:srgbClr val="FF0066"/>
                </a:solidFill>
              </a:rPr>
              <a:t> tra</a:t>
            </a:r>
          </a:p>
        </p:txBody>
      </p:sp>
      <p:sp>
        <p:nvSpPr>
          <p:cNvPr id="16" name="Rectangle 20"/>
          <p:cNvSpPr>
            <a:spLocks noChangeArrowheads="1"/>
          </p:cNvSpPr>
          <p:nvPr/>
        </p:nvSpPr>
        <p:spPr bwMode="auto">
          <a:xfrm flipH="1">
            <a:off x="1447800" y="3822700"/>
            <a:ext cx="762000" cy="1511300"/>
          </a:xfrm>
          <a:prstGeom prst="rect">
            <a:avLst/>
          </a:prstGeom>
          <a:solidFill>
            <a:schemeClr val="accent1"/>
          </a:solidFill>
          <a:ln w="9525" cmpd="sng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8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7" name="Rectangle 26"/>
          <p:cNvSpPr>
            <a:spLocks noChangeArrowheads="1"/>
          </p:cNvSpPr>
          <p:nvPr/>
        </p:nvSpPr>
        <p:spPr bwMode="auto">
          <a:xfrm flipH="1">
            <a:off x="2590800" y="3822700"/>
            <a:ext cx="762000" cy="1511300"/>
          </a:xfrm>
          <a:prstGeom prst="rect">
            <a:avLst/>
          </a:prstGeom>
          <a:solidFill>
            <a:schemeClr val="accent1"/>
          </a:solidFill>
          <a:ln w="9525" cmpd="sng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8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8" name="Rectangle 27"/>
          <p:cNvSpPr>
            <a:spLocks noChangeArrowheads="1"/>
          </p:cNvSpPr>
          <p:nvPr/>
        </p:nvSpPr>
        <p:spPr bwMode="auto">
          <a:xfrm flipH="1">
            <a:off x="3657600" y="3822700"/>
            <a:ext cx="762000" cy="1511300"/>
          </a:xfrm>
          <a:prstGeom prst="rect">
            <a:avLst/>
          </a:prstGeom>
          <a:solidFill>
            <a:schemeClr val="accent1"/>
          </a:solidFill>
          <a:ln w="9525" cmpd="sng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8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9" name="Rectangle 28"/>
          <p:cNvSpPr>
            <a:spLocks noChangeArrowheads="1"/>
          </p:cNvSpPr>
          <p:nvPr/>
        </p:nvSpPr>
        <p:spPr bwMode="auto">
          <a:xfrm flipH="1">
            <a:off x="4876800" y="3822700"/>
            <a:ext cx="762000" cy="1511300"/>
          </a:xfrm>
          <a:prstGeom prst="rect">
            <a:avLst/>
          </a:prstGeom>
          <a:solidFill>
            <a:schemeClr val="accent1"/>
          </a:solidFill>
          <a:ln w="9525" cmpd="sng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8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20" name="Rectangle 29"/>
          <p:cNvSpPr>
            <a:spLocks noChangeArrowheads="1"/>
          </p:cNvSpPr>
          <p:nvPr/>
        </p:nvSpPr>
        <p:spPr bwMode="auto">
          <a:xfrm flipH="1">
            <a:off x="6019800" y="3822700"/>
            <a:ext cx="762000" cy="1511300"/>
          </a:xfrm>
          <a:prstGeom prst="rect">
            <a:avLst/>
          </a:prstGeom>
          <a:solidFill>
            <a:schemeClr val="accent1"/>
          </a:solidFill>
          <a:ln w="9525" cmpd="sng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8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21" name="Line 30"/>
          <p:cNvSpPr>
            <a:spLocks noChangeShapeType="1"/>
          </p:cNvSpPr>
          <p:nvPr/>
        </p:nvSpPr>
        <p:spPr bwMode="auto">
          <a:xfrm>
            <a:off x="2209800" y="4508500"/>
            <a:ext cx="381000" cy="0"/>
          </a:xfrm>
          <a:prstGeom prst="line">
            <a:avLst/>
          </a:prstGeom>
          <a:noFill/>
          <a:ln w="57150" cmpd="sng">
            <a:solidFill>
              <a:srgbClr val="006666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31"/>
          <p:cNvSpPr>
            <a:spLocks noChangeShapeType="1"/>
          </p:cNvSpPr>
          <p:nvPr/>
        </p:nvSpPr>
        <p:spPr bwMode="auto">
          <a:xfrm>
            <a:off x="3352800" y="4508500"/>
            <a:ext cx="304800" cy="0"/>
          </a:xfrm>
          <a:prstGeom prst="line">
            <a:avLst/>
          </a:prstGeom>
          <a:noFill/>
          <a:ln w="57150" cmpd="sng">
            <a:solidFill>
              <a:srgbClr val="006666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32"/>
          <p:cNvSpPr>
            <a:spLocks noChangeShapeType="1"/>
          </p:cNvSpPr>
          <p:nvPr/>
        </p:nvSpPr>
        <p:spPr bwMode="auto">
          <a:xfrm>
            <a:off x="4419600" y="4508500"/>
            <a:ext cx="457200" cy="0"/>
          </a:xfrm>
          <a:prstGeom prst="line">
            <a:avLst/>
          </a:prstGeom>
          <a:noFill/>
          <a:ln w="57150" cmpd="sng">
            <a:solidFill>
              <a:srgbClr val="006666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33"/>
          <p:cNvSpPr>
            <a:spLocks noChangeShapeType="1"/>
          </p:cNvSpPr>
          <p:nvPr/>
        </p:nvSpPr>
        <p:spPr bwMode="auto">
          <a:xfrm>
            <a:off x="5638800" y="4508500"/>
            <a:ext cx="381000" cy="0"/>
          </a:xfrm>
          <a:prstGeom prst="line">
            <a:avLst/>
          </a:prstGeom>
          <a:noFill/>
          <a:ln w="57150" cmpd="sng">
            <a:solidFill>
              <a:srgbClr val="006666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Rectangle 2"/>
          <p:cNvSpPr txBox="1">
            <a:spLocks noChangeArrowheads="1"/>
          </p:cNvSpPr>
          <p:nvPr/>
        </p:nvSpPr>
        <p:spPr bwMode="auto">
          <a:xfrm>
            <a:off x="186047" y="155864"/>
            <a:ext cx="4191000" cy="834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US" altLang="en-US" sz="3200" b="1" u="sng" kern="0" dirty="0">
                <a:solidFill>
                  <a:srgbClr val="660066"/>
                </a:solidFill>
              </a:rPr>
              <a:t>Bài 6:</a:t>
            </a:r>
            <a:r>
              <a:rPr lang="en-US" altLang="en-US" sz="3200" b="1" kern="0" dirty="0">
                <a:solidFill>
                  <a:srgbClr val="660066"/>
                </a:solidFill>
              </a:rPr>
              <a:t> </a:t>
            </a:r>
            <a:r>
              <a:rPr lang="en-US" altLang="en-US" sz="3200" b="1" kern="0" dirty="0">
                <a:solidFill>
                  <a:srgbClr val="FF0000"/>
                </a:solidFill>
              </a:rPr>
              <a:t>THỰC HÀNH</a:t>
            </a:r>
          </a:p>
        </p:txBody>
      </p:sp>
      <p:sp>
        <p:nvSpPr>
          <p:cNvPr id="26" name="WordArt 5"/>
          <p:cNvSpPr>
            <a:spLocks noChangeArrowheads="1" noChangeShapeType="1" noTextEdit="1"/>
          </p:cNvSpPr>
          <p:nvPr/>
        </p:nvSpPr>
        <p:spPr bwMode="auto">
          <a:xfrm>
            <a:off x="4114800" y="192232"/>
            <a:ext cx="4800600" cy="6096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23273"/>
              </a:avLst>
            </a:prstTxWarp>
          </a:bodyPr>
          <a:lstStyle/>
          <a:p>
            <a:pPr algn="ctr"/>
            <a:r>
              <a:rPr lang="en-US" sz="3600" i="1" kern="10" dirty="0">
                <a:ln w="12700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+mn-lt"/>
                <a:ea typeface="+mn-lt"/>
                <a:cs typeface="+mn-lt"/>
              </a:rPr>
              <a:t>LẮP MẠCH ĐIỆN BẢNG ĐIỆN</a:t>
            </a:r>
          </a:p>
        </p:txBody>
      </p:sp>
    </p:spTree>
    <p:extLst>
      <p:ext uri="{BB962C8B-B14F-4D97-AF65-F5344CB8AC3E}">
        <p14:creationId xmlns:p14="http://schemas.microsoft.com/office/powerpoint/2010/main" val="3176303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00"/>
                            </p:stCondLst>
                            <p:childTnLst>
                              <p:par>
                                <p:cTn id="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 autoUpdateAnimBg="0"/>
      <p:bldP spid="12" grpId="0" animBg="1" autoUpdateAnimBg="0"/>
      <p:bldP spid="13" grpId="0" animBg="1" autoUpdateAnimBg="0"/>
      <p:bldP spid="14" grpId="0" animBg="1" autoUpdateAnimBg="0"/>
      <p:bldP spid="15" grpId="0" animBg="1" autoUpdateAnimBg="0"/>
      <p:bldP spid="16" grpId="0" animBg="1" autoUpdateAnimBg="0"/>
      <p:bldP spid="16" grpId="1" animBg="1" autoUpdateAnimBg="0"/>
      <p:bldP spid="17" grpId="0" animBg="1" autoUpdateAnimBg="0"/>
      <p:bldP spid="17" grpId="1" animBg="1" autoUpdateAnimBg="0"/>
      <p:bldP spid="18" grpId="0" animBg="1" autoUpdateAnimBg="0"/>
      <p:bldP spid="18" grpId="1" animBg="1" autoUpdateAnimBg="0"/>
      <p:bldP spid="19" grpId="0" animBg="1" autoUpdateAnimBg="0"/>
      <p:bldP spid="19" grpId="1" animBg="1" autoUpdateAnimBg="0"/>
      <p:bldP spid="20" grpId="0" animBg="1" autoUpdateAnimBg="0"/>
      <p:bldP spid="20" grpId="1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">
            <a:extLst>
              <a:ext uri="{FF2B5EF4-FFF2-40B4-BE49-F238E27FC236}">
                <a16:creationId xmlns:a16="http://schemas.microsoft.com/office/drawing/2014/main" id="{94D65103-8F15-47B2-8037-825BB6F1A3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524000"/>
            <a:ext cx="6324600" cy="4789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D3A5AF7E-BD59-4D3D-BE59-CD8143A69DA4}"/>
              </a:ext>
            </a:extLst>
          </p:cNvPr>
          <p:cNvSpPr/>
          <p:nvPr/>
        </p:nvSpPr>
        <p:spPr>
          <a:xfrm>
            <a:off x="152400" y="121118"/>
            <a:ext cx="8991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en-US" sz="28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+mj-lt"/>
              </a:rPr>
              <a:t>Em</a:t>
            </a:r>
            <a:r>
              <a:rPr lang="en-US" altLang="en-US" sz="28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+mj-lt"/>
              </a:rPr>
              <a:t>hãy</a:t>
            </a:r>
            <a:r>
              <a:rPr lang="en-US" altLang="en-US" sz="28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+mj-lt"/>
              </a:rPr>
              <a:t>tìm</a:t>
            </a:r>
            <a:r>
              <a:rPr lang="en-US" altLang="en-US" sz="28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+mj-lt"/>
              </a:rPr>
              <a:t>hiểu</a:t>
            </a:r>
            <a:r>
              <a:rPr lang="en-US" altLang="en-US" sz="28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+mj-lt"/>
              </a:rPr>
              <a:t>nội</a:t>
            </a:r>
            <a:r>
              <a:rPr lang="en-US" altLang="en-US" sz="2800" dirty="0">
                <a:solidFill>
                  <a:srgbClr val="FF0000"/>
                </a:solidFill>
                <a:latin typeface="+mj-lt"/>
              </a:rPr>
              <a:t> dung </a:t>
            </a:r>
            <a:r>
              <a:rPr lang="en-US" altLang="en-US" sz="2800" dirty="0" err="1">
                <a:solidFill>
                  <a:srgbClr val="FF0000"/>
                </a:solidFill>
                <a:latin typeface="+mj-lt"/>
              </a:rPr>
              <a:t>công</a:t>
            </a:r>
            <a:r>
              <a:rPr lang="en-US" altLang="en-US" sz="28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+mj-lt"/>
              </a:rPr>
              <a:t>việc</a:t>
            </a:r>
            <a:r>
              <a:rPr lang="en-US" altLang="en-US" sz="28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+mj-lt"/>
              </a:rPr>
              <a:t>của</a:t>
            </a:r>
            <a:r>
              <a:rPr lang="en-US" altLang="en-US" sz="2800" dirty="0">
                <a:solidFill>
                  <a:srgbClr val="FF0000"/>
                </a:solidFill>
                <a:latin typeface="+mj-lt"/>
              </a:rPr>
              <a:t>  2 </a:t>
            </a:r>
            <a:r>
              <a:rPr lang="en-US" altLang="en-US" sz="2800" dirty="0" err="1">
                <a:solidFill>
                  <a:srgbClr val="FF0000"/>
                </a:solidFill>
                <a:latin typeface="+mj-lt"/>
              </a:rPr>
              <a:t>bước</a:t>
            </a:r>
            <a:r>
              <a:rPr lang="en-US" altLang="en-US" sz="28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+mj-lt"/>
              </a:rPr>
              <a:t>sau</a:t>
            </a:r>
            <a:endParaRPr lang="en-US" altLang="en-US" sz="2800" dirty="0">
              <a:solidFill>
                <a:srgbClr val="FF0000"/>
              </a:solidFill>
              <a:latin typeface="+mj-lt"/>
            </a:endParaRPr>
          </a:p>
          <a:p>
            <a:pPr>
              <a:defRPr/>
            </a:pPr>
            <a:r>
              <a:rPr lang="en-US" altLang="en-US" sz="28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+mj-lt"/>
              </a:rPr>
              <a:t>Bước</a:t>
            </a:r>
            <a:r>
              <a:rPr lang="en-US" altLang="en-US" sz="2800" b="1" dirty="0">
                <a:solidFill>
                  <a:srgbClr val="006600"/>
                </a:solidFill>
                <a:latin typeface="+mj-lt"/>
              </a:rPr>
              <a:t> 1 : </a:t>
            </a:r>
            <a:r>
              <a:rPr lang="en-US" altLang="en-US" sz="2800" dirty="0" err="1">
                <a:solidFill>
                  <a:srgbClr val="FF0000"/>
                </a:solidFill>
                <a:latin typeface="+mj-lt"/>
              </a:rPr>
              <a:t>Vạch</a:t>
            </a:r>
            <a:r>
              <a:rPr lang="en-US" altLang="en-US" sz="28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+mj-lt"/>
              </a:rPr>
              <a:t>dấu</a:t>
            </a:r>
            <a:r>
              <a:rPr lang="en-US" altLang="en-US" sz="28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altLang="en-US" sz="2800" dirty="0">
                <a:solidFill>
                  <a:srgbClr val="FF0000"/>
                </a:solidFill>
                <a:latin typeface="+mj-lt"/>
                <a:sym typeface="Wingdings" panose="05000000000000000000" pitchFamily="2" charset="2"/>
              </a:rPr>
              <a:t> </a:t>
            </a:r>
            <a:r>
              <a:rPr lang="en-US" altLang="en-US" sz="2800" dirty="0" err="1">
                <a:solidFill>
                  <a:srgbClr val="FF0000"/>
                </a:solidFill>
                <a:latin typeface="+mj-lt"/>
                <a:sym typeface="Wingdings" panose="05000000000000000000" pitchFamily="2" charset="2"/>
              </a:rPr>
              <a:t>xem</a:t>
            </a:r>
            <a:r>
              <a:rPr lang="en-US" altLang="en-US" sz="2800" dirty="0">
                <a:solidFill>
                  <a:srgbClr val="FF0000"/>
                </a:solidFill>
                <a:latin typeface="+mj-lt"/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+mj-lt"/>
                <a:sym typeface="Wingdings" panose="05000000000000000000" pitchFamily="2" charset="2"/>
              </a:rPr>
              <a:t>xong</a:t>
            </a:r>
            <a:r>
              <a:rPr lang="en-US" altLang="en-US" sz="2800" dirty="0">
                <a:solidFill>
                  <a:srgbClr val="FF0000"/>
                </a:solidFill>
                <a:latin typeface="+mj-lt"/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+mj-lt"/>
                <a:sym typeface="Wingdings" panose="05000000000000000000" pitchFamily="2" charset="2"/>
              </a:rPr>
              <a:t>sau</a:t>
            </a:r>
            <a:r>
              <a:rPr lang="en-US" altLang="en-US" sz="2800" dirty="0">
                <a:solidFill>
                  <a:srgbClr val="FF0000"/>
                </a:solidFill>
                <a:latin typeface="+mj-lt"/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+mj-lt"/>
                <a:sym typeface="Wingdings" panose="05000000000000000000" pitchFamily="2" charset="2"/>
              </a:rPr>
              <a:t>đó</a:t>
            </a:r>
            <a:r>
              <a:rPr lang="en-US" altLang="en-US" sz="2800" dirty="0">
                <a:solidFill>
                  <a:srgbClr val="FF0000"/>
                </a:solidFill>
                <a:latin typeface="+mj-lt"/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thực</a:t>
            </a:r>
            <a:r>
              <a:rPr lang="en-US" altLang="en-US" sz="2800" dirty="0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hành</a:t>
            </a:r>
            <a:r>
              <a:rPr lang="en-US" altLang="en-US" sz="2800" dirty="0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  <a:sym typeface="Wingdings" panose="05000000000000000000" pitchFamily="2" charset="2"/>
              </a:rPr>
              <a:t>thử</a:t>
            </a:r>
            <a:endParaRPr lang="en-US" altLang="en-US" sz="2800" dirty="0">
              <a:solidFill>
                <a:srgbClr val="0000FF"/>
              </a:solidFill>
              <a:latin typeface="+mj-lt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B99B6EC-586B-4A09-8473-44E1346DBA24}"/>
              </a:ext>
            </a:extLst>
          </p:cNvPr>
          <p:cNvSpPr/>
          <p:nvPr/>
        </p:nvSpPr>
        <p:spPr>
          <a:xfrm>
            <a:off x="152400" y="1164134"/>
            <a:ext cx="25146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altLang="en-US" sz="2800" b="1" dirty="0" err="1">
                <a:solidFill>
                  <a:srgbClr val="006600"/>
                </a:solidFill>
                <a:latin typeface="+mj-lt"/>
              </a:rPr>
              <a:t>Bước</a:t>
            </a:r>
            <a:r>
              <a:rPr lang="en-US" altLang="en-US" sz="2800" b="1" dirty="0">
                <a:solidFill>
                  <a:srgbClr val="006600"/>
                </a:solidFill>
                <a:latin typeface="+mj-lt"/>
              </a:rPr>
              <a:t> 3 : </a:t>
            </a:r>
            <a:r>
              <a:rPr lang="en-US" altLang="en-US" sz="2800" dirty="0" err="1">
                <a:solidFill>
                  <a:srgbClr val="FF0000"/>
                </a:solidFill>
                <a:latin typeface="+mj-lt"/>
              </a:rPr>
              <a:t>nối</a:t>
            </a:r>
            <a:r>
              <a:rPr lang="en-US" altLang="en-US" sz="28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+mj-lt"/>
              </a:rPr>
              <a:t>dây</a:t>
            </a:r>
            <a:r>
              <a:rPr lang="en-US" altLang="en-US" sz="28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+mj-lt"/>
              </a:rPr>
              <a:t>mạch</a:t>
            </a:r>
            <a:r>
              <a:rPr lang="en-US" altLang="en-US" sz="28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+mj-lt"/>
              </a:rPr>
              <a:t>điện</a:t>
            </a:r>
            <a:r>
              <a:rPr lang="en-US" altLang="en-US" sz="28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a/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Nối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vào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mỗi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phần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tử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   </a:t>
            </a:r>
          </a:p>
          <a:p>
            <a:pPr algn="just">
              <a:defRPr/>
            </a:pP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b/ Khi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nối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các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phần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tử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kết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hợp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xem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sơ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đồ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nguyên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lý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kỹ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và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slide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dưới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đây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để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hiểu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mối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liên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hệ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điện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trước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khi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thực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hành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21893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1"/>
          <p:cNvSpPr txBox="1">
            <a:spLocks noChangeArrowheads="1"/>
          </p:cNvSpPr>
          <p:nvPr/>
        </p:nvSpPr>
        <p:spPr bwMode="auto">
          <a:xfrm>
            <a:off x="-130175" y="147638"/>
            <a:ext cx="91979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sz="3600" b="1" dirty="0" err="1">
                <a:solidFill>
                  <a:srgbClr val="00CC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600" b="1" dirty="0">
                <a:solidFill>
                  <a:srgbClr val="00CC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3600" b="1" dirty="0" err="1">
                <a:solidFill>
                  <a:srgbClr val="00CC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3600" b="1" dirty="0">
                <a:solidFill>
                  <a:srgbClr val="00CC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CC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3600" b="1" dirty="0">
                <a:solidFill>
                  <a:srgbClr val="00CC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CC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600" b="1" dirty="0">
                <a:solidFill>
                  <a:srgbClr val="00CC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600" b="1" dirty="0">
                <a:solidFill>
                  <a:srgbClr val="00CC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CC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600" b="1" dirty="0">
                <a:solidFill>
                  <a:srgbClr val="00CC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CC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CC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CC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3600" b="1" dirty="0">
                <a:solidFill>
                  <a:srgbClr val="00CC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CC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endParaRPr lang="en-US" sz="3600" dirty="0">
              <a:solidFill>
                <a:srgbClr val="00CC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276225" y="1998288"/>
            <a:ext cx="4524375" cy="29439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Text Box 41"/>
          <p:cNvSpPr txBox="1">
            <a:spLocks noChangeArrowheads="1"/>
          </p:cNvSpPr>
          <p:nvPr/>
        </p:nvSpPr>
        <p:spPr bwMode="auto">
          <a:xfrm>
            <a:off x="152400" y="2055437"/>
            <a:ext cx="990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3399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TT</a:t>
            </a:r>
            <a:endParaRPr lang="en-US" sz="2400" dirty="0">
              <a:solidFill>
                <a:srgbClr val="3399FF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41"/>
          <p:cNvSpPr txBox="1">
            <a:spLocks noChangeArrowheads="1"/>
          </p:cNvSpPr>
          <p:nvPr/>
        </p:nvSpPr>
        <p:spPr bwMode="auto">
          <a:xfrm>
            <a:off x="828676" y="2052288"/>
            <a:ext cx="20363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sz="2400" b="1" dirty="0" err="1">
                <a:solidFill>
                  <a:srgbClr val="3399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b="1" dirty="0">
                <a:solidFill>
                  <a:srgbClr val="3399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399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400" b="1" dirty="0">
                <a:solidFill>
                  <a:srgbClr val="3399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399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bị</a:t>
            </a:r>
            <a:endParaRPr lang="en-US" sz="2400" dirty="0">
              <a:solidFill>
                <a:srgbClr val="3399FF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 Box 41"/>
          <p:cNvSpPr txBox="1">
            <a:spLocks noChangeArrowheads="1"/>
          </p:cNvSpPr>
          <p:nvPr/>
        </p:nvSpPr>
        <p:spPr bwMode="auto">
          <a:xfrm>
            <a:off x="2438400" y="2052287"/>
            <a:ext cx="1447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sz="2400" b="1" dirty="0" err="1">
                <a:solidFill>
                  <a:srgbClr val="FF33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Đ.vào</a:t>
            </a:r>
            <a:endParaRPr lang="en-US" sz="2400" dirty="0">
              <a:solidFill>
                <a:srgbClr val="FF33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41"/>
          <p:cNvSpPr txBox="1">
            <a:spLocks noChangeArrowheads="1"/>
          </p:cNvSpPr>
          <p:nvPr/>
        </p:nvSpPr>
        <p:spPr bwMode="auto">
          <a:xfrm>
            <a:off x="3657600" y="2052286"/>
            <a:ext cx="1143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Đ.ra</a:t>
            </a:r>
            <a:endParaRPr lang="en-US" altLang="en-US" sz="2400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 Box 41"/>
          <p:cNvSpPr txBox="1">
            <a:spLocks noChangeArrowheads="1"/>
          </p:cNvSpPr>
          <p:nvPr/>
        </p:nvSpPr>
        <p:spPr bwMode="auto">
          <a:xfrm>
            <a:off x="152400" y="2566612"/>
            <a:ext cx="990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1B0FB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altLang="en-US" sz="2400" dirty="0">
              <a:solidFill>
                <a:srgbClr val="1B0FB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 Box 41"/>
          <p:cNvSpPr txBox="1">
            <a:spLocks noChangeArrowheads="1"/>
          </p:cNvSpPr>
          <p:nvPr/>
        </p:nvSpPr>
        <p:spPr bwMode="auto">
          <a:xfrm>
            <a:off x="209098" y="3019960"/>
            <a:ext cx="838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1B0FB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altLang="en-US" sz="2400" dirty="0">
              <a:solidFill>
                <a:srgbClr val="1B0FB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 Box 41"/>
          <p:cNvSpPr txBox="1">
            <a:spLocks noChangeArrowheads="1"/>
          </p:cNvSpPr>
          <p:nvPr/>
        </p:nvSpPr>
        <p:spPr bwMode="auto">
          <a:xfrm>
            <a:off x="145145" y="3481012"/>
            <a:ext cx="990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1B0FB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altLang="en-US" sz="2400" dirty="0">
              <a:solidFill>
                <a:srgbClr val="1B0FB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41"/>
          <p:cNvSpPr txBox="1">
            <a:spLocks noChangeArrowheads="1"/>
          </p:cNvSpPr>
          <p:nvPr/>
        </p:nvSpPr>
        <p:spPr bwMode="auto">
          <a:xfrm>
            <a:off x="228600" y="4009433"/>
            <a:ext cx="838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1B0FB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altLang="en-US" sz="2400" dirty="0">
              <a:solidFill>
                <a:srgbClr val="1B0FB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 Box 41"/>
          <p:cNvSpPr txBox="1">
            <a:spLocks noChangeArrowheads="1"/>
          </p:cNvSpPr>
          <p:nvPr/>
        </p:nvSpPr>
        <p:spPr bwMode="auto">
          <a:xfrm>
            <a:off x="976767" y="2528465"/>
            <a:ext cx="153783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 b="1" dirty="0">
                <a:solidFill>
                  <a:srgbClr val="1B0FB1"/>
                </a:solidFill>
                <a:latin typeface="Times New Roman" pitchFamily="18" charset="0"/>
                <a:cs typeface="Times New Roman" pitchFamily="18" charset="0"/>
              </a:rPr>
              <a:t>Cầu chì 1</a:t>
            </a:r>
            <a:endParaRPr lang="en-US" altLang="en-US" sz="2400" dirty="0">
              <a:solidFill>
                <a:srgbClr val="1B0FB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 Box 41"/>
          <p:cNvSpPr txBox="1">
            <a:spLocks noChangeArrowheads="1"/>
          </p:cNvSpPr>
          <p:nvPr/>
        </p:nvSpPr>
        <p:spPr bwMode="auto">
          <a:xfrm>
            <a:off x="1019289" y="3505200"/>
            <a:ext cx="143317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 b="1" dirty="0">
                <a:solidFill>
                  <a:srgbClr val="1B0FB1"/>
                </a:solidFill>
                <a:latin typeface="Times New Roman" pitchFamily="18" charset="0"/>
                <a:cs typeface="Times New Roman" pitchFamily="18" charset="0"/>
              </a:rPr>
              <a:t>Cầu chì 2</a:t>
            </a:r>
            <a:endParaRPr lang="en-US" altLang="en-US" sz="2400" dirty="0">
              <a:solidFill>
                <a:srgbClr val="1B0FB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 Box 41"/>
          <p:cNvSpPr txBox="1">
            <a:spLocks noChangeArrowheads="1"/>
          </p:cNvSpPr>
          <p:nvPr/>
        </p:nvSpPr>
        <p:spPr bwMode="auto">
          <a:xfrm>
            <a:off x="993549" y="4018932"/>
            <a:ext cx="148839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 b="1" dirty="0">
                <a:solidFill>
                  <a:srgbClr val="1B0FB1"/>
                </a:solidFill>
                <a:latin typeface="Times New Roman" pitchFamily="18" charset="0"/>
                <a:cs typeface="Times New Roman" pitchFamily="18" charset="0"/>
              </a:rPr>
              <a:t>Công tắc</a:t>
            </a:r>
            <a:endParaRPr lang="en-US" altLang="en-US" sz="2400" dirty="0">
              <a:solidFill>
                <a:srgbClr val="1B0FB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 Box 41"/>
          <p:cNvSpPr txBox="1">
            <a:spLocks noChangeArrowheads="1"/>
          </p:cNvSpPr>
          <p:nvPr/>
        </p:nvSpPr>
        <p:spPr bwMode="auto">
          <a:xfrm>
            <a:off x="1094920" y="3028277"/>
            <a:ext cx="130152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 b="1" dirty="0">
                <a:solidFill>
                  <a:srgbClr val="1B0FB1"/>
                </a:solidFill>
                <a:latin typeface="Times New Roman" pitchFamily="18" charset="0"/>
                <a:cs typeface="Times New Roman" pitchFamily="18" charset="0"/>
              </a:rPr>
              <a:t>Ổ điện</a:t>
            </a:r>
            <a:endParaRPr lang="en-US" altLang="en-US" sz="2400" dirty="0">
              <a:solidFill>
                <a:srgbClr val="1B0FB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 Box 41"/>
          <p:cNvSpPr txBox="1">
            <a:spLocks noChangeArrowheads="1"/>
          </p:cNvSpPr>
          <p:nvPr/>
        </p:nvSpPr>
        <p:spPr bwMode="auto">
          <a:xfrm>
            <a:off x="228600" y="4480598"/>
            <a:ext cx="838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1B0FB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altLang="en-US" sz="2400" dirty="0">
              <a:solidFill>
                <a:srgbClr val="1B0FB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 Box 41"/>
          <p:cNvSpPr txBox="1">
            <a:spLocks noChangeArrowheads="1"/>
          </p:cNvSpPr>
          <p:nvPr/>
        </p:nvSpPr>
        <p:spPr bwMode="auto">
          <a:xfrm>
            <a:off x="1066800" y="4471098"/>
            <a:ext cx="17589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 b="1" dirty="0">
                <a:solidFill>
                  <a:srgbClr val="1B0FB1"/>
                </a:solidFill>
                <a:latin typeface="Times New Roman" pitchFamily="18" charset="0"/>
                <a:cs typeface="Times New Roman" pitchFamily="18" charset="0"/>
              </a:rPr>
              <a:t>Đui đèn</a:t>
            </a:r>
            <a:endParaRPr lang="en-US" altLang="en-US" sz="2400" dirty="0">
              <a:solidFill>
                <a:srgbClr val="1B0FB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 Box 41"/>
          <p:cNvSpPr txBox="1">
            <a:spLocks noChangeArrowheads="1"/>
          </p:cNvSpPr>
          <p:nvPr/>
        </p:nvSpPr>
        <p:spPr bwMode="auto">
          <a:xfrm>
            <a:off x="2743200" y="2509409"/>
            <a:ext cx="838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alt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 Box 41"/>
          <p:cNvSpPr txBox="1">
            <a:spLocks noChangeArrowheads="1"/>
          </p:cNvSpPr>
          <p:nvPr/>
        </p:nvSpPr>
        <p:spPr bwMode="auto">
          <a:xfrm>
            <a:off x="2656114" y="2991155"/>
            <a:ext cx="838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alt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 Box 41"/>
          <p:cNvSpPr txBox="1">
            <a:spLocks noChangeArrowheads="1"/>
          </p:cNvSpPr>
          <p:nvPr/>
        </p:nvSpPr>
        <p:spPr bwMode="auto">
          <a:xfrm>
            <a:off x="2667000" y="3492510"/>
            <a:ext cx="838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alt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 Box 41"/>
          <p:cNvSpPr txBox="1">
            <a:spLocks noChangeArrowheads="1"/>
          </p:cNvSpPr>
          <p:nvPr/>
        </p:nvSpPr>
        <p:spPr bwMode="auto">
          <a:xfrm>
            <a:off x="2667000" y="4018933"/>
            <a:ext cx="838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en-US" alt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Text Box 41"/>
          <p:cNvSpPr txBox="1">
            <a:spLocks noChangeArrowheads="1"/>
          </p:cNvSpPr>
          <p:nvPr/>
        </p:nvSpPr>
        <p:spPr bwMode="auto">
          <a:xfrm>
            <a:off x="2667000" y="4453792"/>
            <a:ext cx="838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alt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986972" y="2009024"/>
            <a:ext cx="1651000" cy="29439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3" name="Rectangle 72"/>
          <p:cNvSpPr/>
          <p:nvPr/>
        </p:nvSpPr>
        <p:spPr bwMode="auto">
          <a:xfrm>
            <a:off x="3708400" y="1998288"/>
            <a:ext cx="1090386" cy="29439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4" name="Rectangle 73"/>
          <p:cNvSpPr/>
          <p:nvPr/>
        </p:nvSpPr>
        <p:spPr bwMode="auto">
          <a:xfrm>
            <a:off x="272822" y="3954176"/>
            <a:ext cx="4524375" cy="5169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5" name="Rectangle 74"/>
          <p:cNvSpPr/>
          <p:nvPr/>
        </p:nvSpPr>
        <p:spPr bwMode="auto">
          <a:xfrm>
            <a:off x="269419" y="3018929"/>
            <a:ext cx="4524375" cy="5169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6" name="Rectangle 75"/>
          <p:cNvSpPr/>
          <p:nvPr/>
        </p:nvSpPr>
        <p:spPr bwMode="auto">
          <a:xfrm>
            <a:off x="276225" y="2030096"/>
            <a:ext cx="4524375" cy="5169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77" name="Picture 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3886" y="2059940"/>
            <a:ext cx="4103914" cy="2893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</p:pic>
      <p:sp>
        <p:nvSpPr>
          <p:cNvPr id="78" name="Rectangle 77"/>
          <p:cNvSpPr/>
          <p:nvPr/>
        </p:nvSpPr>
        <p:spPr>
          <a:xfrm>
            <a:off x="169638" y="793969"/>
            <a:ext cx="88392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altLang="en-US" sz="2800" dirty="0">
                <a:latin typeface="+mj-lt"/>
              </a:rPr>
              <a:t>- Em hãy dựa vào sơ đồ nguyên lý mà chọn đầu ra của các thiết bị theo bảng dưới đây?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28120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1" grpId="0"/>
      <p:bldP spid="54" grpId="0"/>
      <p:bldP spid="57" grpId="0"/>
      <p:bldP spid="60" grpId="0"/>
      <p:bldP spid="6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2"/>
          <p:cNvSpPr txBox="1">
            <a:spLocks noChangeArrowheads="1"/>
          </p:cNvSpPr>
          <p:nvPr/>
        </p:nvSpPr>
        <p:spPr bwMode="auto">
          <a:xfrm>
            <a:off x="152400" y="36286"/>
            <a:ext cx="8991600" cy="725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600" b="1" kern="0" dirty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Bước 4: Lắp đặt thiết bị điện vào bảng điện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276225" y="914400"/>
            <a:ext cx="4524375" cy="5410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1" name="Text Box 41"/>
          <p:cNvSpPr txBox="1">
            <a:spLocks noChangeArrowheads="1"/>
          </p:cNvSpPr>
          <p:nvPr/>
        </p:nvSpPr>
        <p:spPr bwMode="auto">
          <a:xfrm>
            <a:off x="76200" y="914400"/>
            <a:ext cx="990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3399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TT</a:t>
            </a:r>
            <a:endParaRPr lang="en-US" sz="2400" dirty="0">
              <a:solidFill>
                <a:srgbClr val="3399FF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 Box 41"/>
          <p:cNvSpPr txBox="1">
            <a:spLocks noChangeArrowheads="1"/>
          </p:cNvSpPr>
          <p:nvPr/>
        </p:nvSpPr>
        <p:spPr bwMode="auto">
          <a:xfrm>
            <a:off x="762000" y="914402"/>
            <a:ext cx="20363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sz="2400" b="1" dirty="0" err="1">
                <a:solidFill>
                  <a:srgbClr val="3399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b="1" dirty="0">
                <a:solidFill>
                  <a:srgbClr val="3399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399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400" b="1" dirty="0">
                <a:solidFill>
                  <a:srgbClr val="3399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399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bị</a:t>
            </a:r>
            <a:endParaRPr lang="en-US" sz="2400" dirty="0">
              <a:solidFill>
                <a:srgbClr val="3399FF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 Box 41"/>
          <p:cNvSpPr txBox="1">
            <a:spLocks noChangeArrowheads="1"/>
          </p:cNvSpPr>
          <p:nvPr/>
        </p:nvSpPr>
        <p:spPr bwMode="auto">
          <a:xfrm>
            <a:off x="2371724" y="914401"/>
            <a:ext cx="1447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FF33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Dây</a:t>
            </a:r>
            <a:endParaRPr lang="en-US" sz="2400" dirty="0">
              <a:solidFill>
                <a:srgbClr val="FF33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 Box 41"/>
          <p:cNvSpPr txBox="1">
            <a:spLocks noChangeArrowheads="1"/>
          </p:cNvSpPr>
          <p:nvPr/>
        </p:nvSpPr>
        <p:spPr bwMode="auto">
          <a:xfrm>
            <a:off x="3590924" y="914400"/>
            <a:ext cx="1143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endParaRPr lang="en-US" altLang="en-US" sz="2400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 Box 41"/>
          <p:cNvSpPr txBox="1">
            <a:spLocks noChangeArrowheads="1"/>
          </p:cNvSpPr>
          <p:nvPr/>
        </p:nvSpPr>
        <p:spPr bwMode="auto">
          <a:xfrm>
            <a:off x="109538" y="1598275"/>
            <a:ext cx="990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1B0FB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altLang="en-US" sz="2400" dirty="0">
              <a:solidFill>
                <a:srgbClr val="1B0FB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 Box 41"/>
          <p:cNvSpPr txBox="1">
            <a:spLocks noChangeArrowheads="1"/>
          </p:cNvSpPr>
          <p:nvPr/>
        </p:nvSpPr>
        <p:spPr bwMode="auto">
          <a:xfrm>
            <a:off x="202860" y="2558295"/>
            <a:ext cx="838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1B0FB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altLang="en-US" sz="2400" dirty="0">
              <a:solidFill>
                <a:srgbClr val="1B0FB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 Box 41"/>
          <p:cNvSpPr txBox="1">
            <a:spLocks noChangeArrowheads="1"/>
          </p:cNvSpPr>
          <p:nvPr/>
        </p:nvSpPr>
        <p:spPr bwMode="auto">
          <a:xfrm>
            <a:off x="145145" y="3481012"/>
            <a:ext cx="990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1B0FB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altLang="en-US" sz="2400" dirty="0">
              <a:solidFill>
                <a:srgbClr val="1B0FB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 Box 41"/>
          <p:cNvSpPr txBox="1">
            <a:spLocks noChangeArrowheads="1"/>
          </p:cNvSpPr>
          <p:nvPr/>
        </p:nvSpPr>
        <p:spPr bwMode="auto">
          <a:xfrm>
            <a:off x="202860" y="4453791"/>
            <a:ext cx="838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1B0FB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altLang="en-US" sz="2400" dirty="0">
              <a:solidFill>
                <a:srgbClr val="1B0FB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Text Box 41"/>
          <p:cNvSpPr txBox="1">
            <a:spLocks noChangeArrowheads="1"/>
          </p:cNvSpPr>
          <p:nvPr/>
        </p:nvSpPr>
        <p:spPr bwMode="auto">
          <a:xfrm>
            <a:off x="1001712" y="1638114"/>
            <a:ext cx="153783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 b="1" dirty="0">
                <a:solidFill>
                  <a:srgbClr val="1B0FB1"/>
                </a:solidFill>
                <a:latin typeface="Times New Roman" pitchFamily="18" charset="0"/>
                <a:cs typeface="Times New Roman" pitchFamily="18" charset="0"/>
              </a:rPr>
              <a:t>Cầu chì 1</a:t>
            </a:r>
            <a:endParaRPr lang="en-US" altLang="en-US" sz="2400" dirty="0">
              <a:solidFill>
                <a:srgbClr val="1B0FB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 Box 41"/>
          <p:cNvSpPr txBox="1">
            <a:spLocks noChangeArrowheads="1"/>
          </p:cNvSpPr>
          <p:nvPr/>
        </p:nvSpPr>
        <p:spPr bwMode="auto">
          <a:xfrm>
            <a:off x="1014413" y="3514688"/>
            <a:ext cx="143317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 b="1" dirty="0">
                <a:solidFill>
                  <a:srgbClr val="1B0FB1"/>
                </a:solidFill>
                <a:latin typeface="Times New Roman" pitchFamily="18" charset="0"/>
                <a:cs typeface="Times New Roman" pitchFamily="18" charset="0"/>
              </a:rPr>
              <a:t>Cầu chì 2</a:t>
            </a:r>
            <a:endParaRPr lang="en-US" altLang="en-US" sz="2400" dirty="0">
              <a:solidFill>
                <a:srgbClr val="1B0FB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Text Box 41"/>
          <p:cNvSpPr txBox="1">
            <a:spLocks noChangeArrowheads="1"/>
          </p:cNvSpPr>
          <p:nvPr/>
        </p:nvSpPr>
        <p:spPr bwMode="auto">
          <a:xfrm>
            <a:off x="1014413" y="4491335"/>
            <a:ext cx="148839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 b="1" dirty="0">
                <a:solidFill>
                  <a:srgbClr val="1B0FB1"/>
                </a:solidFill>
                <a:latin typeface="Times New Roman" pitchFamily="18" charset="0"/>
                <a:cs typeface="Times New Roman" pitchFamily="18" charset="0"/>
              </a:rPr>
              <a:t>Công tắc</a:t>
            </a:r>
            <a:endParaRPr lang="en-US" altLang="en-US" sz="2400" dirty="0">
              <a:solidFill>
                <a:srgbClr val="1B0FB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Text Box 41"/>
          <p:cNvSpPr txBox="1">
            <a:spLocks noChangeArrowheads="1"/>
          </p:cNvSpPr>
          <p:nvPr/>
        </p:nvSpPr>
        <p:spPr bwMode="auto">
          <a:xfrm>
            <a:off x="1129391" y="2559539"/>
            <a:ext cx="130152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 b="1" dirty="0">
                <a:solidFill>
                  <a:srgbClr val="1B0FB1"/>
                </a:solidFill>
                <a:latin typeface="Times New Roman" pitchFamily="18" charset="0"/>
                <a:cs typeface="Times New Roman" pitchFamily="18" charset="0"/>
              </a:rPr>
              <a:t>Ổ điện</a:t>
            </a:r>
            <a:endParaRPr lang="en-US" altLang="en-US" sz="2400" dirty="0">
              <a:solidFill>
                <a:srgbClr val="1B0FB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Text Box 41"/>
          <p:cNvSpPr txBox="1">
            <a:spLocks noChangeArrowheads="1"/>
          </p:cNvSpPr>
          <p:nvPr/>
        </p:nvSpPr>
        <p:spPr bwMode="auto">
          <a:xfrm>
            <a:off x="162946" y="5474824"/>
            <a:ext cx="838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1B0FB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altLang="en-US" sz="2400" dirty="0">
              <a:solidFill>
                <a:srgbClr val="1B0FB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 Box 41"/>
          <p:cNvSpPr txBox="1">
            <a:spLocks noChangeArrowheads="1"/>
          </p:cNvSpPr>
          <p:nvPr/>
        </p:nvSpPr>
        <p:spPr bwMode="auto">
          <a:xfrm>
            <a:off x="1020762" y="5474825"/>
            <a:ext cx="17589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 b="1" dirty="0">
                <a:solidFill>
                  <a:srgbClr val="1B0FB1"/>
                </a:solidFill>
                <a:latin typeface="Times New Roman" pitchFamily="18" charset="0"/>
                <a:cs typeface="Times New Roman" pitchFamily="18" charset="0"/>
              </a:rPr>
              <a:t>Đui đèn</a:t>
            </a:r>
            <a:endParaRPr lang="en-US" altLang="en-US" sz="2400" dirty="0">
              <a:solidFill>
                <a:srgbClr val="1B0FB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 Box 41"/>
          <p:cNvSpPr txBox="1">
            <a:spLocks noChangeArrowheads="1"/>
          </p:cNvSpPr>
          <p:nvPr/>
        </p:nvSpPr>
        <p:spPr bwMode="auto">
          <a:xfrm>
            <a:off x="2725057" y="1406672"/>
            <a:ext cx="838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alt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Text Box 41"/>
          <p:cNvSpPr txBox="1">
            <a:spLocks noChangeArrowheads="1"/>
          </p:cNvSpPr>
          <p:nvPr/>
        </p:nvSpPr>
        <p:spPr bwMode="auto">
          <a:xfrm>
            <a:off x="3819524" y="1436188"/>
            <a:ext cx="990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altLang="en-US" sz="2400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Text Box 41"/>
          <p:cNvSpPr txBox="1">
            <a:spLocks noChangeArrowheads="1"/>
          </p:cNvSpPr>
          <p:nvPr/>
        </p:nvSpPr>
        <p:spPr bwMode="auto">
          <a:xfrm>
            <a:off x="2752724" y="1830319"/>
            <a:ext cx="838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alt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Text Box 41"/>
          <p:cNvSpPr txBox="1">
            <a:spLocks noChangeArrowheads="1"/>
          </p:cNvSpPr>
          <p:nvPr/>
        </p:nvSpPr>
        <p:spPr bwMode="auto">
          <a:xfrm>
            <a:off x="2739571" y="2307739"/>
            <a:ext cx="838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alt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Text Box 41"/>
          <p:cNvSpPr txBox="1">
            <a:spLocks noChangeArrowheads="1"/>
          </p:cNvSpPr>
          <p:nvPr/>
        </p:nvSpPr>
        <p:spPr bwMode="auto">
          <a:xfrm>
            <a:off x="3819524" y="2846260"/>
            <a:ext cx="990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altLang="en-US" sz="2400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" name="Text Box 41"/>
          <p:cNvSpPr txBox="1">
            <a:spLocks noChangeArrowheads="1"/>
          </p:cNvSpPr>
          <p:nvPr/>
        </p:nvSpPr>
        <p:spPr bwMode="auto">
          <a:xfrm>
            <a:off x="2739571" y="2834162"/>
            <a:ext cx="838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alt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Text Box 41"/>
          <p:cNvSpPr txBox="1">
            <a:spLocks noChangeArrowheads="1"/>
          </p:cNvSpPr>
          <p:nvPr/>
        </p:nvSpPr>
        <p:spPr bwMode="auto">
          <a:xfrm>
            <a:off x="3810000" y="3276600"/>
            <a:ext cx="990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altLang="en-US" sz="2400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Text Box 41"/>
          <p:cNvSpPr txBox="1">
            <a:spLocks noChangeArrowheads="1"/>
          </p:cNvSpPr>
          <p:nvPr/>
        </p:nvSpPr>
        <p:spPr bwMode="auto">
          <a:xfrm>
            <a:off x="2779712" y="3272135"/>
            <a:ext cx="838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alt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2" name="Picture 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226" y="3619501"/>
            <a:ext cx="4103914" cy="2893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</p:pic>
      <p:cxnSp>
        <p:nvCxnSpPr>
          <p:cNvPr id="3" name="Straight Connector 2"/>
          <p:cNvCxnSpPr/>
          <p:nvPr/>
        </p:nvCxnSpPr>
        <p:spPr bwMode="auto">
          <a:xfrm>
            <a:off x="269649" y="1436188"/>
            <a:ext cx="4530951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4" name="Straight Connector 83"/>
          <p:cNvCxnSpPr/>
          <p:nvPr/>
        </p:nvCxnSpPr>
        <p:spPr bwMode="auto">
          <a:xfrm>
            <a:off x="279173" y="2291984"/>
            <a:ext cx="4530951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5" name="Straight Connector 84"/>
          <p:cNvCxnSpPr/>
          <p:nvPr/>
        </p:nvCxnSpPr>
        <p:spPr bwMode="auto">
          <a:xfrm>
            <a:off x="2667000" y="914402"/>
            <a:ext cx="0" cy="541019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8" name="Straight Connector 87"/>
          <p:cNvCxnSpPr/>
          <p:nvPr/>
        </p:nvCxnSpPr>
        <p:spPr bwMode="auto">
          <a:xfrm>
            <a:off x="3708627" y="914402"/>
            <a:ext cx="0" cy="541019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9" name="Straight Connector 88"/>
          <p:cNvCxnSpPr/>
          <p:nvPr/>
        </p:nvCxnSpPr>
        <p:spPr bwMode="auto">
          <a:xfrm>
            <a:off x="914629" y="914400"/>
            <a:ext cx="0" cy="541020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0" name="Straight Connector 89"/>
          <p:cNvCxnSpPr/>
          <p:nvPr/>
        </p:nvCxnSpPr>
        <p:spPr bwMode="auto">
          <a:xfrm>
            <a:off x="2667000" y="1860294"/>
            <a:ext cx="2133599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" name="Straight Connector 91"/>
          <p:cNvCxnSpPr/>
          <p:nvPr/>
        </p:nvCxnSpPr>
        <p:spPr bwMode="auto">
          <a:xfrm>
            <a:off x="272936" y="3251090"/>
            <a:ext cx="4530951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3" name="Straight Connector 92"/>
          <p:cNvCxnSpPr/>
          <p:nvPr/>
        </p:nvCxnSpPr>
        <p:spPr bwMode="auto">
          <a:xfrm>
            <a:off x="2660763" y="2790372"/>
            <a:ext cx="2133599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" name="Straight Connector 93"/>
          <p:cNvCxnSpPr/>
          <p:nvPr/>
        </p:nvCxnSpPr>
        <p:spPr bwMode="auto">
          <a:xfrm>
            <a:off x="263411" y="4194518"/>
            <a:ext cx="4530951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5" name="Straight Connector 94"/>
          <p:cNvCxnSpPr/>
          <p:nvPr/>
        </p:nvCxnSpPr>
        <p:spPr bwMode="auto">
          <a:xfrm>
            <a:off x="2651238" y="3733800"/>
            <a:ext cx="2133599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6" name="Text Box 41"/>
          <p:cNvSpPr txBox="1">
            <a:spLocks noChangeArrowheads="1"/>
          </p:cNvSpPr>
          <p:nvPr/>
        </p:nvSpPr>
        <p:spPr bwMode="auto">
          <a:xfrm>
            <a:off x="2739571" y="3708215"/>
            <a:ext cx="838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alt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7" name="Text Box 41"/>
          <p:cNvSpPr txBox="1">
            <a:spLocks noChangeArrowheads="1"/>
          </p:cNvSpPr>
          <p:nvPr/>
        </p:nvSpPr>
        <p:spPr bwMode="auto">
          <a:xfrm>
            <a:off x="2758166" y="4260502"/>
            <a:ext cx="838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en-US" alt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8" name="Text Box 41"/>
          <p:cNvSpPr txBox="1">
            <a:spLocks noChangeArrowheads="1"/>
          </p:cNvSpPr>
          <p:nvPr/>
        </p:nvSpPr>
        <p:spPr bwMode="auto">
          <a:xfrm>
            <a:off x="2725057" y="4752371"/>
            <a:ext cx="838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en-US" alt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9" name="Straight Connector 98"/>
          <p:cNvCxnSpPr/>
          <p:nvPr/>
        </p:nvCxnSpPr>
        <p:spPr bwMode="auto">
          <a:xfrm>
            <a:off x="276225" y="5230875"/>
            <a:ext cx="4530951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0" name="Straight Connector 99"/>
          <p:cNvCxnSpPr/>
          <p:nvPr/>
        </p:nvCxnSpPr>
        <p:spPr bwMode="auto">
          <a:xfrm>
            <a:off x="2692627" y="4720882"/>
            <a:ext cx="2133599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1" name="Straight Connector 100"/>
          <p:cNvCxnSpPr/>
          <p:nvPr/>
        </p:nvCxnSpPr>
        <p:spPr bwMode="auto">
          <a:xfrm>
            <a:off x="2649311" y="5776686"/>
            <a:ext cx="2133599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2" name="Text Box 41"/>
          <p:cNvSpPr txBox="1">
            <a:spLocks noChangeArrowheads="1"/>
          </p:cNvSpPr>
          <p:nvPr/>
        </p:nvSpPr>
        <p:spPr bwMode="auto">
          <a:xfrm>
            <a:off x="2752724" y="5240141"/>
            <a:ext cx="838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alt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" name="Text Box 41"/>
          <p:cNvSpPr txBox="1">
            <a:spLocks noChangeArrowheads="1"/>
          </p:cNvSpPr>
          <p:nvPr/>
        </p:nvSpPr>
        <p:spPr bwMode="auto">
          <a:xfrm>
            <a:off x="2780391" y="5786735"/>
            <a:ext cx="838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en-US" alt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" name="Text Box 41"/>
          <p:cNvSpPr txBox="1">
            <a:spLocks noChangeArrowheads="1"/>
          </p:cNvSpPr>
          <p:nvPr/>
        </p:nvSpPr>
        <p:spPr bwMode="auto">
          <a:xfrm>
            <a:off x="3766910" y="5791200"/>
            <a:ext cx="990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altLang="en-US" sz="2400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" name="Rectangle 114"/>
          <p:cNvSpPr/>
          <p:nvPr/>
        </p:nvSpPr>
        <p:spPr>
          <a:xfrm>
            <a:off x="4892672" y="897165"/>
            <a:ext cx="425132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en-US" sz="2800" dirty="0">
                <a:latin typeface="+mj-lt"/>
              </a:rPr>
              <a:t>- Em hãy dựa vào sơ đồ nguyên lý mà chọn đầu nối của các thiết bị theo bảng dưới đây.</a:t>
            </a:r>
            <a:endParaRPr lang="en-US" sz="2800" dirty="0">
              <a:latin typeface="+mj-lt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65" grpId="0"/>
      <p:bldP spid="66" grpId="0"/>
      <p:bldP spid="67" grpId="0"/>
      <p:bldP spid="71" grpId="0"/>
      <p:bldP spid="72" grpId="0"/>
      <p:bldP spid="73" grpId="0"/>
      <p:bldP spid="74" grpId="0"/>
      <p:bldP spid="75" grpId="0"/>
      <p:bldP spid="96" grpId="0"/>
      <p:bldP spid="97" grpId="0"/>
      <p:bldP spid="98" grpId="0"/>
      <p:bldP spid="102" grpId="0"/>
      <p:bldP spid="103" grpId="0"/>
      <p:bldP spid="1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155700"/>
            <a:ext cx="8458200" cy="1143000"/>
          </a:xfrm>
        </p:spPr>
        <p:txBody>
          <a:bodyPr/>
          <a:lstStyle/>
          <a:p>
            <a:pPr eaLnBrk="1" hangingPunct="1"/>
            <a:r>
              <a:rPr lang="en-US" altLang="en-US" sz="3200" b="1" dirty="0">
                <a:solidFill>
                  <a:srgbClr val="FB313B"/>
                </a:solidFill>
              </a:rPr>
              <a:t>II.</a:t>
            </a:r>
            <a:r>
              <a:rPr lang="en-US" altLang="en-US" sz="3200" dirty="0">
                <a:solidFill>
                  <a:srgbClr val="FFFFFF"/>
                </a:solidFill>
              </a:rPr>
              <a:t> </a:t>
            </a:r>
            <a:r>
              <a:rPr lang="en-US" altLang="en-US" sz="3200" b="1" dirty="0">
                <a:solidFill>
                  <a:srgbClr val="FF3300"/>
                </a:solidFill>
              </a:rPr>
              <a:t>NỘI DUNG VÀ TRÌNH TỰ THỰC HÀNH: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2146300"/>
            <a:ext cx="9067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defRPr/>
            </a:pPr>
            <a:r>
              <a:rPr lang="en-US" altLang="en-US" sz="3200" b="1" dirty="0">
                <a:latin typeface="+mn-lt"/>
              </a:rPr>
              <a:t>3 . Lắp </a:t>
            </a:r>
            <a:r>
              <a:rPr lang="vi-VN" altLang="en-US" sz="3200" b="1" dirty="0">
                <a:latin typeface="+mn-lt"/>
              </a:rPr>
              <a:t>đ</a:t>
            </a:r>
            <a:r>
              <a:rPr lang="en-US" altLang="en-US" sz="3200" b="1" dirty="0" err="1">
                <a:latin typeface="+mn-lt"/>
              </a:rPr>
              <a:t>ặt</a:t>
            </a:r>
            <a:r>
              <a:rPr lang="en-US" altLang="en-US" sz="3200" b="1" dirty="0">
                <a:latin typeface="+mn-lt"/>
              </a:rPr>
              <a:t> </a:t>
            </a:r>
            <a:r>
              <a:rPr lang="en-US" altLang="en-US" sz="3200" b="1" dirty="0" err="1">
                <a:latin typeface="+mn-lt"/>
              </a:rPr>
              <a:t>mạch</a:t>
            </a:r>
            <a:r>
              <a:rPr lang="en-US" altLang="en-US" sz="3200" b="1" dirty="0">
                <a:latin typeface="+mn-lt"/>
              </a:rPr>
              <a:t> </a:t>
            </a:r>
            <a:r>
              <a:rPr lang="vi-VN" altLang="en-US" sz="3200" b="1" dirty="0">
                <a:latin typeface="+mn-lt"/>
              </a:rPr>
              <a:t>đ</a:t>
            </a:r>
            <a:r>
              <a:rPr lang="en-US" altLang="en-US" sz="3200" b="1" dirty="0">
                <a:latin typeface="+mn-lt"/>
              </a:rPr>
              <a:t>iện đèn ống huỳnh quang:</a:t>
            </a:r>
          </a:p>
        </p:txBody>
      </p:sp>
      <p:sp>
        <p:nvSpPr>
          <p:cNvPr id="7" name="Rectangle 6"/>
          <p:cNvSpPr/>
          <p:nvPr/>
        </p:nvSpPr>
        <p:spPr>
          <a:xfrm>
            <a:off x="152400" y="2839357"/>
            <a:ext cx="88392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altLang="en-US" sz="2800" dirty="0">
                <a:latin typeface="+mj-lt"/>
              </a:rPr>
              <a:t>- Dựa vào SGK/35, em hãy nêu quy trình lắp đặt mạch điện đèn ống huỳnh quang?</a:t>
            </a:r>
            <a:endParaRPr lang="en-US" sz="2800" dirty="0">
              <a:latin typeface="+mj-lt"/>
            </a:endParaRPr>
          </a:p>
        </p:txBody>
      </p:sp>
      <p:sp>
        <p:nvSpPr>
          <p:cNvPr id="25" name="Rectangle 2"/>
          <p:cNvSpPr txBox="1">
            <a:spLocks noChangeArrowheads="1"/>
          </p:cNvSpPr>
          <p:nvPr/>
        </p:nvSpPr>
        <p:spPr bwMode="auto">
          <a:xfrm>
            <a:off x="186047" y="155864"/>
            <a:ext cx="4191000" cy="834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US" altLang="en-US" sz="3200" b="1" u="sng" kern="0" dirty="0">
                <a:solidFill>
                  <a:srgbClr val="660066"/>
                </a:solidFill>
              </a:rPr>
              <a:t>Bài 7:</a:t>
            </a:r>
            <a:r>
              <a:rPr lang="en-US" altLang="en-US" sz="3200" b="1" kern="0" dirty="0">
                <a:solidFill>
                  <a:srgbClr val="660066"/>
                </a:solidFill>
              </a:rPr>
              <a:t> </a:t>
            </a:r>
            <a:r>
              <a:rPr lang="en-US" altLang="en-US" sz="3200" b="1" kern="0" dirty="0">
                <a:solidFill>
                  <a:srgbClr val="FF0000"/>
                </a:solidFill>
              </a:rPr>
              <a:t>THỰC HÀNH</a:t>
            </a:r>
          </a:p>
        </p:txBody>
      </p:sp>
      <p:sp>
        <p:nvSpPr>
          <p:cNvPr id="27" name="WordArt 5"/>
          <p:cNvSpPr>
            <a:spLocks noChangeArrowheads="1" noChangeShapeType="1" noTextEdit="1"/>
          </p:cNvSpPr>
          <p:nvPr/>
        </p:nvSpPr>
        <p:spPr bwMode="auto">
          <a:xfrm>
            <a:off x="4114800" y="155864"/>
            <a:ext cx="4953000" cy="6096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23273"/>
              </a:avLst>
            </a:prstTxWarp>
          </a:bodyPr>
          <a:lstStyle/>
          <a:p>
            <a:pPr algn="ctr"/>
            <a:r>
              <a:rPr lang="en-US" sz="3600" i="1" kern="10" dirty="0">
                <a:ln w="12700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+mn-lt"/>
                <a:ea typeface="+mn-lt"/>
                <a:cs typeface="+mn-lt"/>
              </a:rPr>
              <a:t>LẮP MẠCH ĐIỆN ĐÈN ỐNG HUỲNH QUANG</a:t>
            </a:r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 flipH="1">
            <a:off x="5297715" y="4421414"/>
            <a:ext cx="762000" cy="1511300"/>
          </a:xfrm>
          <a:prstGeom prst="rect">
            <a:avLst/>
          </a:prstGeom>
          <a:solidFill>
            <a:srgbClr val="99FFCC"/>
          </a:solidFill>
          <a:ln w="9525" cmpd="sng">
            <a:solidFill>
              <a:schemeClr val="bg1"/>
            </a:solidFill>
            <a:miter lim="800000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800" dirty="0">
                <a:solidFill>
                  <a:srgbClr val="FF0066"/>
                </a:solidFill>
              </a:rPr>
              <a:t>Nối </a:t>
            </a:r>
          </a:p>
          <a:p>
            <a:pPr algn="ctr"/>
            <a:r>
              <a:rPr lang="en-US" altLang="en-US" dirty="0">
                <a:solidFill>
                  <a:srgbClr val="FF0066"/>
                </a:solidFill>
              </a:rPr>
              <a:t>dây</a:t>
            </a:r>
          </a:p>
          <a:p>
            <a:pPr algn="ctr"/>
            <a:r>
              <a:rPr lang="en-US" altLang="en-US" sz="1800" dirty="0">
                <a:solidFill>
                  <a:srgbClr val="FF0066"/>
                </a:solidFill>
              </a:rPr>
              <a:t>mạch</a:t>
            </a:r>
          </a:p>
          <a:p>
            <a:pPr algn="ctr"/>
            <a:r>
              <a:rPr lang="en-US" altLang="en-US" dirty="0">
                <a:solidFill>
                  <a:srgbClr val="FF0066"/>
                </a:solidFill>
              </a:rPr>
              <a:t>điện</a:t>
            </a:r>
            <a:endParaRPr lang="en-US" altLang="en-US" sz="1800" dirty="0">
              <a:solidFill>
                <a:srgbClr val="FF0066"/>
              </a:solidFill>
            </a:endParaRPr>
          </a:p>
        </p:txBody>
      </p:sp>
      <p:sp>
        <p:nvSpPr>
          <p:cNvPr id="29" name="Rectangle 21"/>
          <p:cNvSpPr>
            <a:spLocks noChangeArrowheads="1"/>
          </p:cNvSpPr>
          <p:nvPr/>
        </p:nvSpPr>
        <p:spPr bwMode="auto">
          <a:xfrm flipH="1">
            <a:off x="1219200" y="4376170"/>
            <a:ext cx="762000" cy="1511300"/>
          </a:xfrm>
          <a:prstGeom prst="rect">
            <a:avLst/>
          </a:prstGeom>
          <a:solidFill>
            <a:srgbClr val="99FFCC"/>
          </a:solidFill>
          <a:ln w="9525" cmpd="sng">
            <a:solidFill>
              <a:schemeClr val="bg1"/>
            </a:solidFill>
            <a:miter lim="800000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800">
                <a:solidFill>
                  <a:srgbClr val="FF0066"/>
                </a:solidFill>
              </a:rPr>
              <a:t>Vạch </a:t>
            </a:r>
          </a:p>
          <a:p>
            <a:pPr algn="ctr"/>
            <a:r>
              <a:rPr lang="en-US" altLang="en-US" sz="1800">
                <a:solidFill>
                  <a:srgbClr val="FF0066"/>
                </a:solidFill>
              </a:rPr>
              <a:t>dấu</a:t>
            </a:r>
          </a:p>
        </p:txBody>
      </p:sp>
      <p:sp>
        <p:nvSpPr>
          <p:cNvPr id="30" name="Rectangle 22"/>
          <p:cNvSpPr>
            <a:spLocks noChangeArrowheads="1"/>
          </p:cNvSpPr>
          <p:nvPr/>
        </p:nvSpPr>
        <p:spPr bwMode="auto">
          <a:xfrm flipH="1">
            <a:off x="2209800" y="4376170"/>
            <a:ext cx="762000" cy="1511300"/>
          </a:xfrm>
          <a:prstGeom prst="rect">
            <a:avLst/>
          </a:prstGeom>
          <a:solidFill>
            <a:srgbClr val="99FFCC"/>
          </a:solidFill>
          <a:ln w="9525" cmpd="sng">
            <a:solidFill>
              <a:schemeClr val="bg1"/>
            </a:solidFill>
            <a:miter lim="800000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800" dirty="0">
                <a:solidFill>
                  <a:srgbClr val="FF0066"/>
                </a:solidFill>
              </a:rPr>
              <a:t>Khoan </a:t>
            </a:r>
          </a:p>
          <a:p>
            <a:pPr algn="ctr"/>
            <a:r>
              <a:rPr lang="en-US" altLang="en-US" sz="1800" dirty="0">
                <a:solidFill>
                  <a:srgbClr val="FF0066"/>
                </a:solidFill>
              </a:rPr>
              <a:t>lỗ </a:t>
            </a:r>
          </a:p>
        </p:txBody>
      </p:sp>
      <p:sp>
        <p:nvSpPr>
          <p:cNvPr id="31" name="Rectangle 23"/>
          <p:cNvSpPr>
            <a:spLocks noChangeArrowheads="1"/>
          </p:cNvSpPr>
          <p:nvPr/>
        </p:nvSpPr>
        <p:spPr bwMode="auto">
          <a:xfrm flipH="1">
            <a:off x="3200400" y="4376170"/>
            <a:ext cx="762000" cy="1511300"/>
          </a:xfrm>
          <a:prstGeom prst="rect">
            <a:avLst/>
          </a:prstGeom>
          <a:solidFill>
            <a:srgbClr val="99FFCC"/>
          </a:solidFill>
          <a:ln w="9525" cmpd="sng">
            <a:solidFill>
              <a:schemeClr val="bg1"/>
            </a:solidFill>
            <a:miter lim="800000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800" dirty="0">
                <a:solidFill>
                  <a:srgbClr val="FF0066"/>
                </a:solidFill>
              </a:rPr>
              <a:t>Lắp</a:t>
            </a:r>
          </a:p>
          <a:p>
            <a:pPr algn="ctr"/>
            <a:r>
              <a:rPr lang="en-US" altLang="en-US" sz="1800" dirty="0">
                <a:solidFill>
                  <a:srgbClr val="FF0066"/>
                </a:solidFill>
              </a:rPr>
              <a:t>TBĐ</a:t>
            </a:r>
          </a:p>
          <a:p>
            <a:pPr algn="ctr"/>
            <a:r>
              <a:rPr lang="en-US" altLang="en-US" sz="1800" dirty="0">
                <a:solidFill>
                  <a:srgbClr val="FF0066"/>
                </a:solidFill>
              </a:rPr>
              <a:t>của BĐ</a:t>
            </a:r>
          </a:p>
        </p:txBody>
      </p:sp>
      <p:sp>
        <p:nvSpPr>
          <p:cNvPr id="32" name="Rectangle 24"/>
          <p:cNvSpPr>
            <a:spLocks noChangeArrowheads="1"/>
          </p:cNvSpPr>
          <p:nvPr/>
        </p:nvSpPr>
        <p:spPr bwMode="auto">
          <a:xfrm flipH="1">
            <a:off x="4267200" y="4382520"/>
            <a:ext cx="762000" cy="1511300"/>
          </a:xfrm>
          <a:prstGeom prst="rect">
            <a:avLst/>
          </a:prstGeom>
          <a:solidFill>
            <a:srgbClr val="99FFCC"/>
          </a:solidFill>
          <a:ln w="9525" cmpd="sng">
            <a:solidFill>
              <a:schemeClr val="bg1"/>
            </a:solidFill>
            <a:miter lim="800000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800" dirty="0">
                <a:solidFill>
                  <a:srgbClr val="FF0066"/>
                </a:solidFill>
              </a:rPr>
              <a:t>Nối</a:t>
            </a:r>
          </a:p>
          <a:p>
            <a:pPr algn="ctr"/>
            <a:r>
              <a:rPr lang="en-US" altLang="en-US" dirty="0">
                <a:solidFill>
                  <a:srgbClr val="FF0066"/>
                </a:solidFill>
              </a:rPr>
              <a:t>dây</a:t>
            </a:r>
          </a:p>
          <a:p>
            <a:pPr algn="ctr"/>
            <a:r>
              <a:rPr lang="en-US" altLang="en-US" sz="1800" dirty="0">
                <a:solidFill>
                  <a:srgbClr val="FF0066"/>
                </a:solidFill>
              </a:rPr>
              <a:t>bộ</a:t>
            </a:r>
          </a:p>
          <a:p>
            <a:pPr algn="ctr"/>
            <a:r>
              <a:rPr lang="en-US" altLang="en-US" dirty="0">
                <a:solidFill>
                  <a:srgbClr val="FF0066"/>
                </a:solidFill>
              </a:rPr>
              <a:t>đèn</a:t>
            </a:r>
            <a:endParaRPr lang="en-US" altLang="en-US" sz="1800" dirty="0">
              <a:solidFill>
                <a:srgbClr val="FF0066"/>
              </a:solidFill>
            </a:endParaRPr>
          </a:p>
        </p:txBody>
      </p:sp>
      <p:sp>
        <p:nvSpPr>
          <p:cNvPr id="33" name="Rectangle 25"/>
          <p:cNvSpPr>
            <a:spLocks noChangeArrowheads="1"/>
          </p:cNvSpPr>
          <p:nvPr/>
        </p:nvSpPr>
        <p:spPr bwMode="auto">
          <a:xfrm flipH="1">
            <a:off x="6248400" y="4388870"/>
            <a:ext cx="762000" cy="1511300"/>
          </a:xfrm>
          <a:prstGeom prst="rect">
            <a:avLst/>
          </a:prstGeom>
          <a:solidFill>
            <a:srgbClr val="99FFCC"/>
          </a:solidFill>
          <a:ln w="9525" cmpd="sng">
            <a:solidFill>
              <a:schemeClr val="bg1"/>
            </a:solidFill>
            <a:miter lim="800000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800" dirty="0">
                <a:solidFill>
                  <a:srgbClr val="FF0066"/>
                </a:solidFill>
              </a:rPr>
              <a:t>Kiểm</a:t>
            </a:r>
          </a:p>
          <a:p>
            <a:pPr algn="ctr"/>
            <a:r>
              <a:rPr lang="en-US" altLang="en-US" sz="1800" dirty="0">
                <a:solidFill>
                  <a:srgbClr val="FF0066"/>
                </a:solidFill>
              </a:rPr>
              <a:t> tra</a:t>
            </a:r>
          </a:p>
        </p:txBody>
      </p:sp>
      <p:sp>
        <p:nvSpPr>
          <p:cNvPr id="34" name="Rectangle 20"/>
          <p:cNvSpPr>
            <a:spLocks noChangeArrowheads="1"/>
          </p:cNvSpPr>
          <p:nvPr/>
        </p:nvSpPr>
        <p:spPr bwMode="auto">
          <a:xfrm flipH="1">
            <a:off x="1219200" y="4399181"/>
            <a:ext cx="762000" cy="1511300"/>
          </a:xfrm>
          <a:prstGeom prst="rect">
            <a:avLst/>
          </a:prstGeom>
          <a:solidFill>
            <a:schemeClr val="accent1"/>
          </a:solidFill>
          <a:ln w="9525" cmpd="sng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800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35" name="Rectangle 26"/>
          <p:cNvSpPr>
            <a:spLocks noChangeArrowheads="1"/>
          </p:cNvSpPr>
          <p:nvPr/>
        </p:nvSpPr>
        <p:spPr bwMode="auto">
          <a:xfrm flipH="1">
            <a:off x="2209800" y="4382520"/>
            <a:ext cx="762000" cy="1511300"/>
          </a:xfrm>
          <a:prstGeom prst="rect">
            <a:avLst/>
          </a:prstGeom>
          <a:solidFill>
            <a:schemeClr val="accent1"/>
          </a:solidFill>
          <a:ln w="9525" cmpd="sng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8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36" name="Rectangle 27"/>
          <p:cNvSpPr>
            <a:spLocks noChangeArrowheads="1"/>
          </p:cNvSpPr>
          <p:nvPr/>
        </p:nvSpPr>
        <p:spPr bwMode="auto">
          <a:xfrm flipH="1">
            <a:off x="3200400" y="4399181"/>
            <a:ext cx="762000" cy="1511300"/>
          </a:xfrm>
          <a:prstGeom prst="rect">
            <a:avLst/>
          </a:prstGeom>
          <a:solidFill>
            <a:schemeClr val="accent1"/>
          </a:solidFill>
          <a:ln w="9525" cmpd="sng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8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37" name="Rectangle 28"/>
          <p:cNvSpPr>
            <a:spLocks noChangeArrowheads="1"/>
          </p:cNvSpPr>
          <p:nvPr/>
        </p:nvSpPr>
        <p:spPr bwMode="auto">
          <a:xfrm flipH="1">
            <a:off x="4267200" y="4421414"/>
            <a:ext cx="762000" cy="1511300"/>
          </a:xfrm>
          <a:prstGeom prst="rect">
            <a:avLst/>
          </a:prstGeom>
          <a:solidFill>
            <a:schemeClr val="accent1"/>
          </a:solidFill>
          <a:ln w="9525" cmpd="sng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8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38" name="Rectangle 29"/>
          <p:cNvSpPr>
            <a:spLocks noChangeArrowheads="1"/>
          </p:cNvSpPr>
          <p:nvPr/>
        </p:nvSpPr>
        <p:spPr bwMode="auto">
          <a:xfrm flipH="1">
            <a:off x="5341257" y="4432300"/>
            <a:ext cx="762000" cy="1511300"/>
          </a:xfrm>
          <a:prstGeom prst="rect">
            <a:avLst/>
          </a:prstGeom>
          <a:solidFill>
            <a:schemeClr val="accent1"/>
          </a:solidFill>
          <a:ln w="9525" cmpd="sng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8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39" name="Line 30"/>
          <p:cNvSpPr>
            <a:spLocks noChangeShapeType="1"/>
          </p:cNvSpPr>
          <p:nvPr/>
        </p:nvSpPr>
        <p:spPr bwMode="auto">
          <a:xfrm>
            <a:off x="1981200" y="5061970"/>
            <a:ext cx="304800" cy="0"/>
          </a:xfrm>
          <a:prstGeom prst="line">
            <a:avLst/>
          </a:prstGeom>
          <a:noFill/>
          <a:ln w="57150" cmpd="sng">
            <a:solidFill>
              <a:srgbClr val="006666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31"/>
          <p:cNvSpPr>
            <a:spLocks noChangeShapeType="1"/>
          </p:cNvSpPr>
          <p:nvPr/>
        </p:nvSpPr>
        <p:spPr bwMode="auto">
          <a:xfrm>
            <a:off x="2971800" y="5061970"/>
            <a:ext cx="304800" cy="0"/>
          </a:xfrm>
          <a:prstGeom prst="line">
            <a:avLst/>
          </a:prstGeom>
          <a:noFill/>
          <a:ln w="57150" cmpd="sng">
            <a:solidFill>
              <a:srgbClr val="006666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32"/>
          <p:cNvSpPr>
            <a:spLocks noChangeShapeType="1"/>
          </p:cNvSpPr>
          <p:nvPr/>
        </p:nvSpPr>
        <p:spPr bwMode="auto">
          <a:xfrm>
            <a:off x="3962400" y="5131820"/>
            <a:ext cx="341086" cy="0"/>
          </a:xfrm>
          <a:prstGeom prst="line">
            <a:avLst/>
          </a:prstGeom>
          <a:noFill/>
          <a:ln w="57150" cmpd="sng">
            <a:solidFill>
              <a:srgbClr val="006666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Line 33"/>
          <p:cNvSpPr>
            <a:spLocks noChangeShapeType="1"/>
          </p:cNvSpPr>
          <p:nvPr/>
        </p:nvSpPr>
        <p:spPr bwMode="auto">
          <a:xfrm>
            <a:off x="5029200" y="5131820"/>
            <a:ext cx="304800" cy="0"/>
          </a:xfrm>
          <a:prstGeom prst="line">
            <a:avLst/>
          </a:prstGeom>
          <a:noFill/>
          <a:ln w="57150" cmpd="sng">
            <a:solidFill>
              <a:srgbClr val="006666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33"/>
          <p:cNvSpPr>
            <a:spLocks noChangeShapeType="1"/>
          </p:cNvSpPr>
          <p:nvPr/>
        </p:nvSpPr>
        <p:spPr bwMode="auto">
          <a:xfrm>
            <a:off x="6048829" y="5177064"/>
            <a:ext cx="304800" cy="0"/>
          </a:xfrm>
          <a:prstGeom prst="line">
            <a:avLst/>
          </a:prstGeom>
          <a:noFill/>
          <a:ln w="57150" cmpd="sng">
            <a:solidFill>
              <a:srgbClr val="006666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Rectangle 29"/>
          <p:cNvSpPr>
            <a:spLocks noChangeArrowheads="1"/>
          </p:cNvSpPr>
          <p:nvPr/>
        </p:nvSpPr>
        <p:spPr bwMode="auto">
          <a:xfrm flipH="1">
            <a:off x="6248400" y="4399181"/>
            <a:ext cx="762000" cy="1511300"/>
          </a:xfrm>
          <a:prstGeom prst="rect">
            <a:avLst/>
          </a:prstGeom>
          <a:solidFill>
            <a:schemeClr val="accent1"/>
          </a:solidFill>
          <a:ln w="9525" cmpd="sng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80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942843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4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7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500"/>
                            </p:stCondLst>
                            <p:childTnLst>
                              <p:par>
                                <p:cTn id="8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000"/>
                            </p:stCondLst>
                            <p:childTnLst>
                              <p:par>
                                <p:cTn id="9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500"/>
                            </p:stCondLst>
                            <p:childTnLst>
                              <p:par>
                                <p:cTn id="9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 autoUpdateAnimBg="0"/>
      <p:bldP spid="29" grpId="0" animBg="1" autoUpdateAnimBg="0"/>
      <p:bldP spid="30" grpId="0" animBg="1" autoUpdateAnimBg="0"/>
      <p:bldP spid="31" grpId="0" animBg="1" autoUpdateAnimBg="0"/>
      <p:bldP spid="32" grpId="0" animBg="1" autoUpdateAnimBg="0"/>
      <p:bldP spid="33" grpId="0" animBg="1" autoUpdateAnimBg="0"/>
      <p:bldP spid="34" grpId="0" animBg="1" autoUpdateAnimBg="0"/>
      <p:bldP spid="34" grpId="1" animBg="1" autoUpdateAnimBg="0"/>
      <p:bldP spid="35" grpId="0" animBg="1" autoUpdateAnimBg="0"/>
      <p:bldP spid="35" grpId="1" animBg="1" autoUpdateAnimBg="0"/>
      <p:bldP spid="36" grpId="0" animBg="1" autoUpdateAnimBg="0"/>
      <p:bldP spid="36" grpId="1" animBg="1" autoUpdateAnimBg="0"/>
      <p:bldP spid="37" grpId="0" animBg="1" autoUpdateAnimBg="0"/>
      <p:bldP spid="37" grpId="1" animBg="1" autoUpdateAnimBg="0"/>
      <p:bldP spid="38" grpId="0" animBg="1" autoUpdateAnimBg="0"/>
      <p:bldP spid="38" grpId="1" animBg="1" autoUpdateAnimBg="0"/>
      <p:bldP spid="44" grpId="0" animBg="1" autoUpdateAnimBg="0"/>
      <p:bldP spid="44" grpId="1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D3A5AF7E-BD59-4D3D-BE59-CD8143A69DA4}"/>
              </a:ext>
            </a:extLst>
          </p:cNvPr>
          <p:cNvSpPr/>
          <p:nvPr/>
        </p:nvSpPr>
        <p:spPr>
          <a:xfrm>
            <a:off x="152400" y="121118"/>
            <a:ext cx="8991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en-US" sz="2800" dirty="0" err="1">
                <a:solidFill>
                  <a:srgbClr val="FF0000"/>
                </a:solidFill>
                <a:latin typeface="+mj-lt"/>
              </a:rPr>
              <a:t>Tương</a:t>
            </a:r>
            <a:r>
              <a:rPr lang="en-US" altLang="en-US" sz="28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+mj-lt"/>
              </a:rPr>
              <a:t>tự</a:t>
            </a:r>
            <a:r>
              <a:rPr lang="en-US" altLang="en-US" sz="28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+mj-lt"/>
              </a:rPr>
              <a:t>bài</a:t>
            </a:r>
            <a:r>
              <a:rPr lang="en-US" altLang="en-US" sz="28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LẮP ĐẶT MẠCH ĐIỆN BẢNG ĐIỆN</a:t>
            </a:r>
          </a:p>
          <a:p>
            <a:pPr>
              <a:defRPr/>
            </a:pP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Nhưng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cần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xem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tìm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hiểu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kỹ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bước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4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B99B6EC-586B-4A09-8473-44E1346DBA24}"/>
              </a:ext>
            </a:extLst>
          </p:cNvPr>
          <p:cNvSpPr/>
          <p:nvPr/>
        </p:nvSpPr>
        <p:spPr>
          <a:xfrm>
            <a:off x="158817" y="1075225"/>
            <a:ext cx="8763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altLang="en-US" sz="2800" b="1" dirty="0" err="1">
                <a:solidFill>
                  <a:srgbClr val="006600"/>
                </a:solidFill>
                <a:latin typeface="+mj-lt"/>
              </a:rPr>
              <a:t>Bước</a:t>
            </a:r>
            <a:r>
              <a:rPr lang="en-US" altLang="en-US" sz="2800" b="1" dirty="0">
                <a:solidFill>
                  <a:srgbClr val="006600"/>
                </a:solidFill>
                <a:latin typeface="+mj-lt"/>
              </a:rPr>
              <a:t> 4 : </a:t>
            </a:r>
            <a:r>
              <a:rPr lang="en-US" altLang="en-US" sz="2800" dirty="0" err="1">
                <a:solidFill>
                  <a:srgbClr val="FF0000"/>
                </a:solidFill>
                <a:latin typeface="+mj-lt"/>
              </a:rPr>
              <a:t>nối</a:t>
            </a:r>
            <a:r>
              <a:rPr lang="en-US" altLang="en-US" sz="28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+mj-lt"/>
              </a:rPr>
              <a:t>dây</a:t>
            </a:r>
            <a:r>
              <a:rPr lang="en-US" altLang="en-US" sz="2800" dirty="0">
                <a:solidFill>
                  <a:srgbClr val="FF0000"/>
                </a:solidFill>
                <a:latin typeface="+mj-lt"/>
              </a:rPr>
              <a:t> BỘ ĐÈN HUỲNH QUANG</a:t>
            </a:r>
            <a:endParaRPr lang="en-US" altLang="en-US" sz="2800" dirty="0">
              <a:solidFill>
                <a:srgbClr val="0000FF"/>
              </a:solidFill>
              <a:latin typeface="+mj-lt"/>
            </a:endParaRPr>
          </a:p>
          <a:p>
            <a:pPr algn="just">
              <a:defRPr/>
            </a:pP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Khi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nối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các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phần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tử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kết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hợp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xem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sơ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đồ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nguyên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lý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+mj-lt"/>
              </a:rPr>
              <a:t>kỹ</a:t>
            </a:r>
            <a:r>
              <a:rPr lang="en-US" altLang="en-US" sz="2800" dirty="0">
                <a:solidFill>
                  <a:srgbClr val="0000FF"/>
                </a:solidFill>
                <a:latin typeface="+mj-lt"/>
              </a:rPr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D1F4663-475F-4F43-96A3-8E1629B2D5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2009274"/>
            <a:ext cx="6917515" cy="4848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3850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ChangeArrowheads="1"/>
          </p:cNvSpPr>
          <p:nvPr/>
        </p:nvSpPr>
        <p:spPr bwMode="auto">
          <a:xfrm>
            <a:off x="76200" y="50800"/>
            <a:ext cx="8991600" cy="7239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66CCFF">
                  <a:gamma/>
                  <a:shade val="46275"/>
                  <a:invGamma/>
                </a:srgbClr>
              </a:gs>
              <a:gs pos="50000">
                <a:srgbClr val="66CCFF"/>
              </a:gs>
              <a:gs pos="100000">
                <a:srgbClr val="66CCFF">
                  <a:gamma/>
                  <a:shade val="46275"/>
                  <a:invGamma/>
                </a:srgbClr>
              </a:gs>
            </a:gsLst>
            <a:lin ang="5400000" scaled="1"/>
          </a:gradFill>
          <a:ln w="12700" cap="sq" cmpd="sng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152400" y="152400"/>
            <a:ext cx="8991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</a:rPr>
              <a:t> XEM VIDEO THỰC HÀNH</a:t>
            </a:r>
          </a:p>
        </p:txBody>
      </p:sp>
      <p:sp>
        <p:nvSpPr>
          <p:cNvPr id="4" name="Rectangle 3"/>
          <p:cNvSpPr/>
          <p:nvPr/>
        </p:nvSpPr>
        <p:spPr>
          <a:xfrm>
            <a:off x="1700219" y="1371600"/>
            <a:ext cx="53543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3200" dirty="0">
                <a:solidFill>
                  <a:srgbClr val="FF0000"/>
                </a:solidFill>
                <a:hlinkClick r:id="rId2"/>
              </a:rPr>
              <a:t>https://youtu.be/05D3exiz4i0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4426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4198</TotalTime>
  <Words>464</Words>
  <Application>Microsoft Office PowerPoint</Application>
  <PresentationFormat>On-screen Show (4:3)</PresentationFormat>
  <Paragraphs>121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Wingdings</vt:lpstr>
      <vt:lpstr>Default Design</vt:lpstr>
      <vt:lpstr>PowerPoint Presentation</vt:lpstr>
      <vt:lpstr>II. NỘI DUNG VÀ TRÌNH TỰ THỰC HÀNH:</vt:lpstr>
      <vt:lpstr>PowerPoint Presentation</vt:lpstr>
      <vt:lpstr>PowerPoint Presentation</vt:lpstr>
      <vt:lpstr>PowerPoint Presentation</vt:lpstr>
      <vt:lpstr>II. NỘI DUNG VÀ TRÌNH TỰ THỰC HÀNH:</vt:lpstr>
      <vt:lpstr>PowerPoint Presentation</vt:lpstr>
      <vt:lpstr>PowerPoint Presentation</vt:lpstr>
    </vt:vector>
  </TitlesOfParts>
  <Company>XomGiua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TiÕt 6: t«n träng kØ luËt</dc:title>
  <dc:creator>Hoài Linh</dc:creator>
  <cp:lastModifiedBy>User</cp:lastModifiedBy>
  <cp:revision>662</cp:revision>
  <cp:lastPrinted>2017-11-01T02:28:54Z</cp:lastPrinted>
  <dcterms:created xsi:type="dcterms:W3CDTF">2015-09-28T09:53:54Z</dcterms:created>
  <dcterms:modified xsi:type="dcterms:W3CDTF">2021-11-04T01:42:37Z</dcterms:modified>
</cp:coreProperties>
</file>